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  <p:sldMasterId id="2147483673" r:id="rId2"/>
    <p:sldMasterId id="2147483698" r:id="rId3"/>
    <p:sldMasterId id="2147483724" r:id="rId4"/>
    <p:sldMasterId id="2147483737" r:id="rId5"/>
    <p:sldMasterId id="2147483749" r:id="rId6"/>
    <p:sldMasterId id="2147483762" r:id="rId7"/>
    <p:sldMasterId id="2147483775" r:id="rId8"/>
    <p:sldMasterId id="2147483787" r:id="rId9"/>
  </p:sldMasterIdLst>
  <p:notesMasterIdLst>
    <p:notesMasterId r:id="rId153"/>
  </p:notesMasterIdLst>
  <p:sldIdLst>
    <p:sldId id="410" r:id="rId10"/>
    <p:sldId id="1718" r:id="rId11"/>
    <p:sldId id="748" r:id="rId12"/>
    <p:sldId id="1338" r:id="rId13"/>
    <p:sldId id="1399" r:id="rId14"/>
    <p:sldId id="1406" r:id="rId15"/>
    <p:sldId id="1400" r:id="rId16"/>
    <p:sldId id="1401" r:id="rId17"/>
    <p:sldId id="1402" r:id="rId18"/>
    <p:sldId id="1403" r:id="rId19"/>
    <p:sldId id="1404" r:id="rId20"/>
    <p:sldId id="1405" r:id="rId21"/>
    <p:sldId id="1175" r:id="rId22"/>
    <p:sldId id="1173" r:id="rId23"/>
    <p:sldId id="1257" r:id="rId24"/>
    <p:sldId id="1004" r:id="rId25"/>
    <p:sldId id="1396" r:id="rId26"/>
    <p:sldId id="1731" r:id="rId27"/>
    <p:sldId id="1732" r:id="rId28"/>
    <p:sldId id="1733" r:id="rId29"/>
    <p:sldId id="1734" r:id="rId30"/>
    <p:sldId id="1735" r:id="rId31"/>
    <p:sldId id="1198" r:id="rId32"/>
    <p:sldId id="1739" r:id="rId33"/>
    <p:sldId id="1720" r:id="rId34"/>
    <p:sldId id="1736" r:id="rId35"/>
    <p:sldId id="1737" r:id="rId36"/>
    <p:sldId id="1738" r:id="rId37"/>
    <p:sldId id="1042" r:id="rId38"/>
    <p:sldId id="1407" r:id="rId39"/>
    <p:sldId id="1270" r:id="rId40"/>
    <p:sldId id="1415" r:id="rId41"/>
    <p:sldId id="1727" r:id="rId42"/>
    <p:sldId id="1334" r:id="rId43"/>
    <p:sldId id="1269" r:id="rId44"/>
    <p:sldId id="1339" r:id="rId45"/>
    <p:sldId id="1341" r:id="rId46"/>
    <p:sldId id="1342" r:id="rId47"/>
    <p:sldId id="1343" r:id="rId48"/>
    <p:sldId id="1307" r:id="rId49"/>
    <p:sldId id="1344" r:id="rId50"/>
    <p:sldId id="1410" r:id="rId51"/>
    <p:sldId id="1324" r:id="rId52"/>
    <p:sldId id="1325" r:id="rId53"/>
    <p:sldId id="1326" r:id="rId54"/>
    <p:sldId id="1327" r:id="rId55"/>
    <p:sldId id="1408" r:id="rId56"/>
    <p:sldId id="1409" r:id="rId57"/>
    <p:sldId id="1328" r:id="rId58"/>
    <p:sldId id="1329" r:id="rId59"/>
    <p:sldId id="1330" r:id="rId60"/>
    <p:sldId id="1331" r:id="rId61"/>
    <p:sldId id="1332" r:id="rId62"/>
    <p:sldId id="1335" r:id="rId63"/>
    <p:sldId id="1272" r:id="rId64"/>
    <p:sldId id="1286" r:id="rId65"/>
    <p:sldId id="1273" r:id="rId66"/>
    <p:sldId id="1274" r:id="rId67"/>
    <p:sldId id="1380" r:id="rId68"/>
    <p:sldId id="1275" r:id="rId69"/>
    <p:sldId id="1279" r:id="rId70"/>
    <p:sldId id="1716" r:id="rId71"/>
    <p:sldId id="1278" r:id="rId72"/>
    <p:sldId id="1281" r:id="rId73"/>
    <p:sldId id="1283" r:id="rId74"/>
    <p:sldId id="1282" r:id="rId75"/>
    <p:sldId id="1379" r:id="rId76"/>
    <p:sldId id="1336" r:id="rId77"/>
    <p:sldId id="1285" r:id="rId78"/>
    <p:sldId id="1284" r:id="rId79"/>
    <p:sldId id="1723" r:id="rId80"/>
    <p:sldId id="1724" r:id="rId81"/>
    <p:sldId id="1290" r:id="rId82"/>
    <p:sldId id="1293" r:id="rId83"/>
    <p:sldId id="1291" r:id="rId84"/>
    <p:sldId id="1451" r:id="rId85"/>
    <p:sldId id="1384" r:id="rId86"/>
    <p:sldId id="1450" r:id="rId87"/>
    <p:sldId id="1398" r:id="rId88"/>
    <p:sldId id="1296" r:id="rId89"/>
    <p:sldId id="1305" r:id="rId90"/>
    <p:sldId id="1306" r:id="rId91"/>
    <p:sldId id="1337" r:id="rId92"/>
    <p:sldId id="1308" r:id="rId93"/>
    <p:sldId id="1358" r:id="rId94"/>
    <p:sldId id="1309" r:id="rId95"/>
    <p:sldId id="1310" r:id="rId96"/>
    <p:sldId id="1311" r:id="rId97"/>
    <p:sldId id="1312" r:id="rId98"/>
    <p:sldId id="1313" r:id="rId99"/>
    <p:sldId id="1717" r:id="rId100"/>
    <p:sldId id="1320" r:id="rId101"/>
    <p:sldId id="1321" r:id="rId102"/>
    <p:sldId id="1322" r:id="rId103"/>
    <p:sldId id="1314" r:id="rId104"/>
    <p:sldId id="1315" r:id="rId105"/>
    <p:sldId id="1317" r:id="rId106"/>
    <p:sldId id="1725" r:id="rId107"/>
    <p:sldId id="257" r:id="rId108"/>
    <p:sldId id="749" r:id="rId109"/>
    <p:sldId id="258" r:id="rId110"/>
    <p:sldId id="961" r:id="rId111"/>
    <p:sldId id="1719" r:id="rId112"/>
    <p:sldId id="1722" r:id="rId113"/>
    <p:sldId id="750" r:id="rId114"/>
    <p:sldId id="260" r:id="rId115"/>
    <p:sldId id="262" r:id="rId116"/>
    <p:sldId id="263" r:id="rId117"/>
    <p:sldId id="1374" r:id="rId118"/>
    <p:sldId id="970" r:id="rId119"/>
    <p:sldId id="980" r:id="rId120"/>
    <p:sldId id="971" r:id="rId121"/>
    <p:sldId id="972" r:id="rId122"/>
    <p:sldId id="981" r:id="rId123"/>
    <p:sldId id="982" r:id="rId124"/>
    <p:sldId id="973" r:id="rId125"/>
    <p:sldId id="978" r:id="rId126"/>
    <p:sldId id="979" r:id="rId127"/>
    <p:sldId id="977" r:id="rId128"/>
    <p:sldId id="274" r:id="rId129"/>
    <p:sldId id="275" r:id="rId130"/>
    <p:sldId id="276" r:id="rId131"/>
    <p:sldId id="277" r:id="rId132"/>
    <p:sldId id="278" r:id="rId133"/>
    <p:sldId id="279" r:id="rId134"/>
    <p:sldId id="289" r:id="rId135"/>
    <p:sldId id="290" r:id="rId136"/>
    <p:sldId id="291" r:id="rId137"/>
    <p:sldId id="292" r:id="rId138"/>
    <p:sldId id="988" r:id="rId139"/>
    <p:sldId id="989" r:id="rId140"/>
    <p:sldId id="990" r:id="rId141"/>
    <p:sldId id="991" r:id="rId142"/>
    <p:sldId id="992" r:id="rId143"/>
    <p:sldId id="993" r:id="rId144"/>
    <p:sldId id="751" r:id="rId145"/>
    <p:sldId id="293" r:id="rId146"/>
    <p:sldId id="752" r:id="rId147"/>
    <p:sldId id="294" r:id="rId148"/>
    <p:sldId id="1709" r:id="rId149"/>
    <p:sldId id="1728" r:id="rId150"/>
    <p:sldId id="1730" r:id="rId151"/>
    <p:sldId id="1729" r:id="rId152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43B284-05C1-4ADE-B66F-498B437E93F5}">
          <p14:sldIdLst>
            <p14:sldId id="410"/>
            <p14:sldId id="1718"/>
            <p14:sldId id="748"/>
            <p14:sldId id="1338"/>
            <p14:sldId id="1399"/>
            <p14:sldId id="1406"/>
            <p14:sldId id="1400"/>
            <p14:sldId id="1401"/>
            <p14:sldId id="1402"/>
            <p14:sldId id="1403"/>
            <p14:sldId id="1404"/>
            <p14:sldId id="1405"/>
            <p14:sldId id="1175"/>
            <p14:sldId id="1173"/>
          </p14:sldIdLst>
        </p14:section>
        <p14:section name="Untitled Section" id="{C502D39B-7B0F-408B-9318-C54260733FCA}">
          <p14:sldIdLst>
            <p14:sldId id="1257"/>
            <p14:sldId id="1004"/>
            <p14:sldId id="1396"/>
            <p14:sldId id="1731"/>
            <p14:sldId id="1732"/>
            <p14:sldId id="1733"/>
            <p14:sldId id="1734"/>
            <p14:sldId id="1735"/>
            <p14:sldId id="1198"/>
            <p14:sldId id="1739"/>
            <p14:sldId id="1720"/>
            <p14:sldId id="1736"/>
            <p14:sldId id="1737"/>
            <p14:sldId id="1738"/>
            <p14:sldId id="1042"/>
            <p14:sldId id="1407"/>
            <p14:sldId id="1270"/>
            <p14:sldId id="1415"/>
            <p14:sldId id="1727"/>
            <p14:sldId id="1334"/>
            <p14:sldId id="1269"/>
            <p14:sldId id="1339"/>
            <p14:sldId id="1341"/>
            <p14:sldId id="1342"/>
            <p14:sldId id="1343"/>
            <p14:sldId id="1307"/>
            <p14:sldId id="1344"/>
            <p14:sldId id="1410"/>
            <p14:sldId id="1324"/>
            <p14:sldId id="1325"/>
            <p14:sldId id="1326"/>
            <p14:sldId id="1327"/>
            <p14:sldId id="1408"/>
            <p14:sldId id="1409"/>
            <p14:sldId id="1328"/>
            <p14:sldId id="1329"/>
            <p14:sldId id="1330"/>
            <p14:sldId id="1331"/>
            <p14:sldId id="1332"/>
            <p14:sldId id="1335"/>
            <p14:sldId id="1272"/>
            <p14:sldId id="1286"/>
            <p14:sldId id="1273"/>
            <p14:sldId id="1274"/>
            <p14:sldId id="1380"/>
            <p14:sldId id="1275"/>
            <p14:sldId id="1279"/>
            <p14:sldId id="1716"/>
            <p14:sldId id="1278"/>
            <p14:sldId id="1281"/>
            <p14:sldId id="1283"/>
            <p14:sldId id="1282"/>
            <p14:sldId id="1379"/>
            <p14:sldId id="1336"/>
            <p14:sldId id="1285"/>
            <p14:sldId id="1284"/>
            <p14:sldId id="1723"/>
            <p14:sldId id="1724"/>
            <p14:sldId id="1290"/>
            <p14:sldId id="1293"/>
            <p14:sldId id="1291"/>
            <p14:sldId id="1451"/>
            <p14:sldId id="1384"/>
            <p14:sldId id="1450"/>
            <p14:sldId id="1398"/>
            <p14:sldId id="1296"/>
            <p14:sldId id="1305"/>
            <p14:sldId id="1306"/>
            <p14:sldId id="1337"/>
            <p14:sldId id="1308"/>
            <p14:sldId id="1358"/>
            <p14:sldId id="1309"/>
            <p14:sldId id="1310"/>
            <p14:sldId id="1311"/>
            <p14:sldId id="1312"/>
            <p14:sldId id="1313"/>
            <p14:sldId id="1717"/>
            <p14:sldId id="1320"/>
            <p14:sldId id="1321"/>
            <p14:sldId id="1322"/>
            <p14:sldId id="1314"/>
            <p14:sldId id="1315"/>
            <p14:sldId id="1317"/>
            <p14:sldId id="1725"/>
            <p14:sldId id="257"/>
            <p14:sldId id="749"/>
            <p14:sldId id="258"/>
            <p14:sldId id="961"/>
            <p14:sldId id="1719"/>
            <p14:sldId id="1722"/>
            <p14:sldId id="750"/>
            <p14:sldId id="260"/>
            <p14:sldId id="262"/>
            <p14:sldId id="263"/>
            <p14:sldId id="1374"/>
            <p14:sldId id="970"/>
            <p14:sldId id="980"/>
            <p14:sldId id="971"/>
            <p14:sldId id="972"/>
            <p14:sldId id="981"/>
            <p14:sldId id="982"/>
            <p14:sldId id="973"/>
            <p14:sldId id="978"/>
            <p14:sldId id="979"/>
            <p14:sldId id="977"/>
            <p14:sldId id="274"/>
            <p14:sldId id="275"/>
            <p14:sldId id="276"/>
            <p14:sldId id="277"/>
            <p14:sldId id="278"/>
            <p14:sldId id="279"/>
            <p14:sldId id="289"/>
            <p14:sldId id="290"/>
            <p14:sldId id="291"/>
            <p14:sldId id="292"/>
            <p14:sldId id="988"/>
            <p14:sldId id="989"/>
            <p14:sldId id="990"/>
            <p14:sldId id="991"/>
            <p14:sldId id="992"/>
            <p14:sldId id="993"/>
            <p14:sldId id="751"/>
            <p14:sldId id="293"/>
            <p14:sldId id="752"/>
            <p14:sldId id="294"/>
            <p14:sldId id="1709"/>
            <p14:sldId id="1728"/>
            <p14:sldId id="1730"/>
            <p14:sldId id="17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76" userDrawn="1">
          <p15:clr>
            <a:srgbClr val="A4A3A4"/>
          </p15:clr>
        </p15:guide>
        <p15:guide id="2" orient="horz" pos="3691" userDrawn="1">
          <p15:clr>
            <a:srgbClr val="A4A3A4"/>
          </p15:clr>
        </p15:guide>
        <p15:guide id="3" orient="horz" pos="913" userDrawn="1">
          <p15:clr>
            <a:srgbClr val="A4A3A4"/>
          </p15:clr>
        </p15:guide>
        <p15:guide id="4" pos="5545" userDrawn="1">
          <p15:clr>
            <a:srgbClr val="A4A3A4"/>
          </p15:clr>
        </p15:guide>
        <p15:guide id="6" pos="640" userDrawn="1">
          <p15:clr>
            <a:srgbClr val="A4A3A4"/>
          </p15:clr>
        </p15:guide>
        <p15:guide id="7" pos="3645" userDrawn="1">
          <p15:clr>
            <a:srgbClr val="A4A3A4"/>
          </p15:clr>
        </p15:guide>
        <p15:guide id="8" pos="329" userDrawn="1">
          <p15:clr>
            <a:srgbClr val="A4A3A4"/>
          </p15:clr>
        </p15:guide>
        <p15:guide id="9" orient="horz" pos="714" userDrawn="1">
          <p15:clr>
            <a:srgbClr val="A4A3A4"/>
          </p15:clr>
        </p15:guide>
        <p15:guide id="10" orient="horz" pos="544" userDrawn="1">
          <p15:clr>
            <a:srgbClr val="A4A3A4"/>
          </p15:clr>
        </p15:guide>
        <p15:guide id="11" orient="horz" pos="317" userDrawn="1">
          <p15:clr>
            <a:srgbClr val="A4A3A4"/>
          </p15:clr>
        </p15:guide>
        <p15:guide id="12" pos="187">
          <p15:clr>
            <a:srgbClr val="A4A3A4"/>
          </p15:clr>
        </p15:guide>
        <p15:guide id="14" pos="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FAF4"/>
    <a:srgbClr val="5EAEDA"/>
    <a:srgbClr val="6491D4"/>
    <a:srgbClr val="6B9ECD"/>
    <a:srgbClr val="A6A6A6"/>
    <a:srgbClr val="72BFC5"/>
    <a:srgbClr val="00B050"/>
    <a:srgbClr val="D9D9D9"/>
    <a:srgbClr val="BFBFBF"/>
    <a:srgbClr val="FFE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99" autoAdjust="0"/>
    <p:restoredTop sz="86321" autoAdjust="0"/>
  </p:normalViewPr>
  <p:slideViewPr>
    <p:cSldViewPr snapToObjects="1" showGuides="1">
      <p:cViewPr varScale="1">
        <p:scale>
          <a:sx n="66" d="100"/>
          <a:sy n="66" d="100"/>
        </p:scale>
        <p:origin x="1008" y="32"/>
      </p:cViewPr>
      <p:guideLst>
        <p:guide orient="horz" pos="176"/>
        <p:guide orient="horz" pos="3691"/>
        <p:guide orient="horz" pos="913"/>
        <p:guide pos="5545"/>
        <p:guide pos="640"/>
        <p:guide pos="3645"/>
        <p:guide pos="329"/>
        <p:guide orient="horz" pos="714"/>
        <p:guide orient="horz" pos="544"/>
        <p:guide orient="horz" pos="317"/>
        <p:guide pos="187"/>
        <p:guide pos="45"/>
      </p:guideLst>
    </p:cSldViewPr>
  </p:slideViewPr>
  <p:outlineViewPr>
    <p:cViewPr>
      <p:scale>
        <a:sx n="33" d="100"/>
        <a:sy n="33" d="100"/>
      </p:scale>
      <p:origin x="0" y="-30894"/>
    </p:cViewPr>
  </p:outlin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63" Type="http://schemas.openxmlformats.org/officeDocument/2006/relationships/slide" Target="slides/slide54.xml"/><Relationship Id="rId84" Type="http://schemas.openxmlformats.org/officeDocument/2006/relationships/slide" Target="slides/slide75.xml"/><Relationship Id="rId138" Type="http://schemas.openxmlformats.org/officeDocument/2006/relationships/slide" Target="slides/slide129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53" Type="http://schemas.openxmlformats.org/officeDocument/2006/relationships/slide" Target="slides/slide44.xml"/><Relationship Id="rId74" Type="http://schemas.openxmlformats.org/officeDocument/2006/relationships/slide" Target="slides/slide65.xml"/><Relationship Id="rId128" Type="http://schemas.openxmlformats.org/officeDocument/2006/relationships/slide" Target="slides/slide119.xml"/><Relationship Id="rId149" Type="http://schemas.openxmlformats.org/officeDocument/2006/relationships/slide" Target="slides/slide140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43" Type="http://schemas.openxmlformats.org/officeDocument/2006/relationships/slide" Target="slides/slide34.xml"/><Relationship Id="rId64" Type="http://schemas.openxmlformats.org/officeDocument/2006/relationships/slide" Target="slides/slide55.xml"/><Relationship Id="rId118" Type="http://schemas.openxmlformats.org/officeDocument/2006/relationships/slide" Target="slides/slide109.xml"/><Relationship Id="rId139" Type="http://schemas.openxmlformats.org/officeDocument/2006/relationships/slide" Target="slides/slide130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50" Type="http://schemas.openxmlformats.org/officeDocument/2006/relationships/slide" Target="slides/slide141.xml"/><Relationship Id="rId155" Type="http://schemas.openxmlformats.org/officeDocument/2006/relationships/viewProps" Target="viewProps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schemas.openxmlformats.org/officeDocument/2006/relationships/slide" Target="slides/slide115.xml"/><Relationship Id="rId129" Type="http://schemas.openxmlformats.org/officeDocument/2006/relationships/slide" Target="slides/slide120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40" Type="http://schemas.openxmlformats.org/officeDocument/2006/relationships/slide" Target="slides/slide131.xml"/><Relationship Id="rId145" Type="http://schemas.openxmlformats.org/officeDocument/2006/relationships/slide" Target="slides/slide13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44" Type="http://schemas.openxmlformats.org/officeDocument/2006/relationships/slide" Target="slides/slide35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130" Type="http://schemas.openxmlformats.org/officeDocument/2006/relationships/slide" Target="slides/slide121.xml"/><Relationship Id="rId135" Type="http://schemas.openxmlformats.org/officeDocument/2006/relationships/slide" Target="slides/slide126.xml"/><Relationship Id="rId151" Type="http://schemas.openxmlformats.org/officeDocument/2006/relationships/slide" Target="slides/slide142.xml"/><Relationship Id="rId156" Type="http://schemas.openxmlformats.org/officeDocument/2006/relationships/theme" Target="theme/theme1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slide" Target="slides/slide116.xml"/><Relationship Id="rId141" Type="http://schemas.openxmlformats.org/officeDocument/2006/relationships/slide" Target="slides/slide132.xml"/><Relationship Id="rId146" Type="http://schemas.openxmlformats.org/officeDocument/2006/relationships/slide" Target="slides/slide13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131" Type="http://schemas.openxmlformats.org/officeDocument/2006/relationships/slide" Target="slides/slide122.xml"/><Relationship Id="rId136" Type="http://schemas.openxmlformats.org/officeDocument/2006/relationships/slide" Target="slides/slide127.xml"/><Relationship Id="rId157" Type="http://schemas.openxmlformats.org/officeDocument/2006/relationships/tableStyles" Target="tableStyles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52" Type="http://schemas.openxmlformats.org/officeDocument/2006/relationships/slide" Target="slides/slide14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slide" Target="slides/slide117.xml"/><Relationship Id="rId147" Type="http://schemas.openxmlformats.org/officeDocument/2006/relationships/slide" Target="slides/slide13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142" Type="http://schemas.openxmlformats.org/officeDocument/2006/relationships/slide" Target="slides/slide13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137" Type="http://schemas.openxmlformats.org/officeDocument/2006/relationships/slide" Target="slides/slide12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32" Type="http://schemas.openxmlformats.org/officeDocument/2006/relationships/slide" Target="slides/slide123.xml"/><Relationship Id="rId153" Type="http://schemas.openxmlformats.org/officeDocument/2006/relationships/notesMaster" Target="notesMasters/notesMaster1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27" Type="http://schemas.openxmlformats.org/officeDocument/2006/relationships/slide" Target="slides/slide11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143" Type="http://schemas.openxmlformats.org/officeDocument/2006/relationships/slide" Target="slides/slide134.xml"/><Relationship Id="rId148" Type="http://schemas.openxmlformats.org/officeDocument/2006/relationships/slide" Target="slides/slide13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7.xml"/><Relationship Id="rId47" Type="http://schemas.openxmlformats.org/officeDocument/2006/relationships/slide" Target="slides/slide38.xml"/><Relationship Id="rId68" Type="http://schemas.openxmlformats.org/officeDocument/2006/relationships/slide" Target="slides/slide59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33" Type="http://schemas.openxmlformats.org/officeDocument/2006/relationships/slide" Target="slides/slide124.xml"/><Relationship Id="rId154" Type="http://schemas.openxmlformats.org/officeDocument/2006/relationships/presProps" Target="presProps.xml"/><Relationship Id="rId16" Type="http://schemas.openxmlformats.org/officeDocument/2006/relationships/slide" Target="slides/slide7.xml"/><Relationship Id="rId37" Type="http://schemas.openxmlformats.org/officeDocument/2006/relationships/slide" Target="slides/slide28.xml"/><Relationship Id="rId58" Type="http://schemas.openxmlformats.org/officeDocument/2006/relationships/slide" Target="slides/slide49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44" Type="http://schemas.openxmlformats.org/officeDocument/2006/relationships/slide" Target="slides/slide135.xml"/><Relationship Id="rId90" Type="http://schemas.openxmlformats.org/officeDocument/2006/relationships/slide" Target="slides/slide81.xml"/><Relationship Id="rId27" Type="http://schemas.openxmlformats.org/officeDocument/2006/relationships/slide" Target="slides/slide18.xml"/><Relationship Id="rId48" Type="http://schemas.openxmlformats.org/officeDocument/2006/relationships/slide" Target="slides/slide39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34" Type="http://schemas.openxmlformats.org/officeDocument/2006/relationships/slide" Target="slides/slide1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6CD8F015-447F-47A2-9CB4-05A2ED03C3A9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2950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71"/>
            <a:ext cx="5438140" cy="4443413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378824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6" y="9378824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9CBE5971-2EA0-420F-8461-EEE5968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73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105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105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678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34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130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130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639373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136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136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98991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138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138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306162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902379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832191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673735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057600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030824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83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758287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2B24B3E-3495-4A81-9766-EB1C75BD100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99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49690" y="9380542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9C8931-3665-4139-92D8-CE1F4C73EAA9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5" y="4689478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171172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100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200488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47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  <a:solidFill>
            <a:srgbClr val="0000FF"/>
          </a:solidFill>
        </p:spPr>
        <p:txBody>
          <a:bodyPr/>
          <a:lstStyle>
            <a:lvl1pPr algn="ctr">
              <a:defRPr sz="1800">
                <a:latin typeface="+mn-lt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917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62071-DB06-4AA1-83C1-2DED61C5B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264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41734-B569-4339-B0D1-FF3E7241C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634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5D4C2-91AB-4B86-88E5-12CA82A29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056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87231-833E-45D8-9B6D-EA572D4A8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950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68057-C9E1-4654-A59A-099A3AF35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397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CC148-84BA-4689-B465-D20516F99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47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3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5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0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25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91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7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1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82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7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7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51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3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47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35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2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0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70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1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27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37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68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83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02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78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304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55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6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79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64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307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773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393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783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196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200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82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12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38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9229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5723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7316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3474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818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25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012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6492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323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85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155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00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303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578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977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891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04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441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907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887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85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86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548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759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73FE5-D902-46D2-B81E-D30B1B136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94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6E968-35E0-4B35-93A0-B15D0E853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141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B5FFC-FA84-4AEA-89BC-1D553877B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265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47D0E-16C3-4DAF-96FF-5E1C947BE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464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90EC1-472F-4BAD-8ECB-5423D333F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637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  <a:solidFill>
            <a:srgbClr val="0000FF"/>
          </a:solidFill>
        </p:spPr>
        <p:txBody>
          <a:bodyPr/>
          <a:lstStyle>
            <a:lvl1pPr algn="ctr">
              <a:defRPr sz="1800">
                <a:latin typeface="+mn-lt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3480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62071-DB06-4AA1-83C1-2DED61C5B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816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41734-B569-4339-B0D1-FF3E7241C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6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45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5D4C2-91AB-4B86-88E5-12CA82A29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393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87231-833E-45D8-9B6D-EA572D4A8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362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68057-C9E1-4654-A59A-099A3AF35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267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CC148-84BA-4689-B465-D20516F99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148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76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706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881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1957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4580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9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982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9627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0933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453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13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963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73FE5-D902-46D2-B81E-D30B1B136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141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6E968-35E0-4B35-93A0-B15D0E853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909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B5FFC-FA84-4AEA-89BC-1D553877B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380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47D0E-16C3-4DAF-96FF-5E1C947BE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42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90EC1-472F-4BAD-8ECB-5423D333F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00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6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0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1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19A15A-9FCA-4B07-BEC3-4A718672D2E8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1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3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47DF1A-9F14-4ECB-A856-F82C4AE6D13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8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19A15A-9FCA-4B07-BEC3-4A718672D2E8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56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47DF1A-9F14-4ECB-A856-F82C4AE6D13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9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1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5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9425" y="3498850"/>
            <a:ext cx="8150225" cy="2760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dirty="0" err="1" smtClean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en-US" altLang="en-US" smtClean="0">
                <a:solidFill>
                  <a:schemeClr val="bg1"/>
                </a:solidFill>
                <a:latin typeface="Verdana" pitchFamily="34" charset="0"/>
              </a:rPr>
              <a:t> Sima</a:t>
            </a:r>
            <a:endParaRPr lang="hu-HU" altLang="en-US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1491940"/>
            <a:ext cx="9144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Core2 family </a:t>
            </a: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– The TOCK lines I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Introduction and the Core 2 line</a:t>
            </a:r>
            <a:endParaRPr lang="hu-HU" altLang="en-US" sz="40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415472" y="6119388"/>
            <a:ext cx="225908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55000"/>
              </a:spcAft>
              <a:buFontTx/>
              <a:buNone/>
            </a:pP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August</a:t>
            </a:r>
            <a:r>
              <a:rPr lang="hu-HU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20</a:t>
            </a: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18</a:t>
            </a:r>
            <a:r>
              <a:rPr lang="hu-HU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6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3500" y="5454225"/>
            <a:ext cx="899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Vers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3.0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gesher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1851025"/>
            <a:ext cx="6629400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95437" y="496328"/>
            <a:ext cx="83968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Changing Intel's design paradigm to cope with raising dissipation about 2003  </a:t>
            </a:r>
            <a:endParaRPr lang="en-US" altLang="en-US" sz="1400" b="1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184150" y="863715"/>
            <a:ext cx="9036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6700" indent="-2667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In 2003 Intel shifted the focus of their processor development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from the pure performance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goal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to the </a:t>
            </a:r>
            <a:r>
              <a:rPr lang="en-US" altLang="en-US" sz="1400" dirty="0">
                <a:latin typeface="Verdana"/>
              </a:rPr>
              <a:t>aspect of </a:t>
            </a:r>
            <a:r>
              <a:rPr lang="en-US" altLang="en-US" sz="1400" dirty="0">
                <a:solidFill>
                  <a:srgbClr val="FF0000"/>
                </a:solidFill>
                <a:latin typeface="Verdana"/>
              </a:rPr>
              <a:t>performance per watt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, as stated in a slide from 4/2006, see below.</a:t>
            </a: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585788" y="5902325"/>
            <a:ext cx="79549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1.3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 Intel’s plan to develop their manufacturing technology and processor lines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revealed at a shareholder’s meeting back in 4/2006 [74]</a:t>
            </a:r>
          </a:p>
        </p:txBody>
      </p:sp>
      <p:sp>
        <p:nvSpPr>
          <p:cNvPr id="6144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(6)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0322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76645"/>
            <a:ext cx="7404100" cy="4572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13247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2.1 Introduction (1)</a:t>
            </a: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75724" y="494150"/>
            <a:ext cx="20553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2.1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Introduction-1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334467" y="3294733"/>
            <a:ext cx="854650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next line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became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based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primarily on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Pentium M</a:t>
            </a:r>
            <a:r>
              <a:rPr lang="en-US" altLang="en-US" sz="1400" dirty="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– Intel’s first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mobile line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since for its designs dissipation reduction was a key issue.   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(The Pentium M line was a 32-bit line with 3 subsequent cores, designed at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Intel’s Haifa Research and Development Center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thus the Core 2 was developed also there.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1101725" y="908720"/>
            <a:ext cx="7497763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Pentium 4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line was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cancelled due to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unmanageable high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dissipation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figures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of its third core (the 90 nm Prescott core)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(caused primarily by the design philosophy of the line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that preferred clock frequency over core efficiency for increasing performance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5" name="Text Box 11"/>
          <p:cNvSpPr txBox="1">
            <a:spLocks noChangeArrowheads="1"/>
          </p:cNvSpPr>
          <p:nvPr/>
        </p:nvSpPr>
        <p:spPr bwMode="auto">
          <a:xfrm>
            <a:off x="1941513" y="4529808"/>
            <a:ext cx="53383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Haifa team had no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experience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multithreading.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1763713" y="5382295"/>
            <a:ext cx="56845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microarchitecture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does not support multithreading.</a:t>
            </a:r>
          </a:p>
        </p:txBody>
      </p:sp>
      <p:sp>
        <p:nvSpPr>
          <p:cNvPr id="12297" name="Text Box 14"/>
          <p:cNvSpPr txBox="1">
            <a:spLocks noChangeArrowheads="1"/>
          </p:cNvSpPr>
          <p:nvPr/>
        </p:nvSpPr>
        <p:spPr bwMode="auto">
          <a:xfrm>
            <a:off x="539750" y="2424783"/>
            <a:ext cx="81759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the development of the next processor line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dissipation became the key design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issue.</a:t>
            </a:r>
            <a:endParaRPr lang="en-US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8" name="Line 15"/>
          <p:cNvSpPr>
            <a:spLocks noChangeShapeType="1"/>
          </p:cNvSpPr>
          <p:nvPr/>
        </p:nvSpPr>
        <p:spPr bwMode="auto">
          <a:xfrm>
            <a:off x="4572000" y="1989808"/>
            <a:ext cx="0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99" name="Line 16"/>
          <p:cNvSpPr>
            <a:spLocks noChangeShapeType="1"/>
          </p:cNvSpPr>
          <p:nvPr/>
        </p:nvSpPr>
        <p:spPr bwMode="auto">
          <a:xfrm>
            <a:off x="4572000" y="2862933"/>
            <a:ext cx="0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300" name="Line 17"/>
          <p:cNvSpPr>
            <a:spLocks noChangeShapeType="1"/>
          </p:cNvSpPr>
          <p:nvPr/>
        </p:nvSpPr>
        <p:spPr bwMode="auto">
          <a:xfrm>
            <a:off x="4572000" y="4894933"/>
            <a:ext cx="0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36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12294" grpId="0"/>
      <p:bldP spid="12295" grpId="0"/>
      <p:bldP spid="12296" grpId="0"/>
      <p:bldP spid="12297" grpId="0"/>
      <p:bldP spid="12298" grpId="0" animBg="1"/>
      <p:bldP spid="12299" grpId="0" animBg="1"/>
      <p:bldP spid="12300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2.1 Introduction </a:t>
            </a:r>
            <a:r>
              <a:rPr lang="en-US" altLang="en-US" sz="1600" dirty="0" smtClean="0"/>
              <a:t>(2)</a:t>
            </a:r>
            <a:endParaRPr lang="en-US" sz="16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43179" y="4381363"/>
            <a:ext cx="56449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786" y="1816078"/>
            <a:ext cx="8964000" cy="2330753"/>
            <a:chOff x="14786" y="4510088"/>
            <a:chExt cx="8964000" cy="2330753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506538" y="4510088"/>
              <a:ext cx="61182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Figure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hu-HU" altLang="en-US" sz="1400" dirty="0" smtClean="0">
                  <a:solidFill>
                    <a:srgbClr val="000000"/>
                  </a:solidFill>
                  <a:cs typeface="Times New Roman" pitchFamily="18" charset="0"/>
                </a:rPr>
                <a:t>4.1.1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: Intel</a:t>
              </a:r>
              <a:r>
                <a:rPr lang="en-US" altLang="en-US" sz="1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’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s Tick-Tock development model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(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Based on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[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1]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)</a:t>
              </a:r>
              <a:endParaRPr lang="en-US" altLang="en-US" sz="14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" name="Téglalap 3"/>
            <p:cNvSpPr/>
            <p:nvPr/>
          </p:nvSpPr>
          <p:spPr bwMode="auto">
            <a:xfrm>
              <a:off x="14786" y="4589766"/>
              <a:ext cx="8964000" cy="2251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8" name="Téglalap 4"/>
            <p:cNvSpPr/>
            <p:nvPr/>
          </p:nvSpPr>
          <p:spPr bwMode="auto">
            <a:xfrm>
              <a:off x="15520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9" name="Téglalap 5"/>
            <p:cNvSpPr/>
            <p:nvPr/>
          </p:nvSpPr>
          <p:spPr bwMode="auto">
            <a:xfrm>
              <a:off x="1135890" y="5001705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0" name="Téglalap 11"/>
            <p:cNvSpPr/>
            <p:nvPr/>
          </p:nvSpPr>
          <p:spPr bwMode="auto">
            <a:xfrm>
              <a:off x="2089819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1" name="Téglalap 12"/>
            <p:cNvSpPr/>
            <p:nvPr/>
          </p:nvSpPr>
          <p:spPr bwMode="auto">
            <a:xfrm>
              <a:off x="3073025" y="5002369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2" name="Téglalap 13"/>
            <p:cNvSpPr/>
            <p:nvPr/>
          </p:nvSpPr>
          <p:spPr bwMode="auto">
            <a:xfrm>
              <a:off x="404337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3" name="Téglalap 14"/>
            <p:cNvSpPr/>
            <p:nvPr/>
          </p:nvSpPr>
          <p:spPr bwMode="auto">
            <a:xfrm>
              <a:off x="5031408" y="4999052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4" name="Téglalap 15"/>
            <p:cNvSpPr/>
            <p:nvPr/>
          </p:nvSpPr>
          <p:spPr bwMode="auto">
            <a:xfrm>
              <a:off x="5991637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5" name="Szövegdoboz 16"/>
            <p:cNvSpPr txBox="1">
              <a:spLocks noChangeArrowheads="1"/>
            </p:cNvSpPr>
            <p:nvPr/>
          </p:nvSpPr>
          <p:spPr bwMode="auto">
            <a:xfrm>
              <a:off x="296954" y="6422048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6" name="Szövegdoboz 17"/>
            <p:cNvSpPr txBox="1">
              <a:spLocks noChangeArrowheads="1"/>
            </p:cNvSpPr>
            <p:nvPr/>
          </p:nvSpPr>
          <p:spPr bwMode="auto">
            <a:xfrm>
              <a:off x="1333209" y="6423914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7" name="Szövegdoboz 18"/>
            <p:cNvSpPr txBox="1">
              <a:spLocks noChangeArrowheads="1"/>
            </p:cNvSpPr>
            <p:nvPr/>
          </p:nvSpPr>
          <p:spPr bwMode="auto">
            <a:xfrm>
              <a:off x="2311954" y="6422524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8" name="Szövegdoboz 19"/>
            <p:cNvSpPr txBox="1">
              <a:spLocks noChangeArrowheads="1"/>
            </p:cNvSpPr>
            <p:nvPr/>
          </p:nvSpPr>
          <p:spPr bwMode="auto">
            <a:xfrm>
              <a:off x="3295430" y="6424390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9" name="Szövegdoboz 20"/>
            <p:cNvSpPr txBox="1">
              <a:spLocks noChangeArrowheads="1"/>
            </p:cNvSpPr>
            <p:nvPr/>
          </p:nvSpPr>
          <p:spPr bwMode="auto">
            <a:xfrm>
              <a:off x="4223700" y="6424390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0" name="Szövegdoboz 21"/>
            <p:cNvSpPr txBox="1">
              <a:spLocks noChangeArrowheads="1"/>
            </p:cNvSpPr>
            <p:nvPr/>
          </p:nvSpPr>
          <p:spPr bwMode="auto">
            <a:xfrm>
              <a:off x="5271201" y="6426256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1" name="Szövegdoboz 22"/>
            <p:cNvSpPr txBox="1">
              <a:spLocks noChangeArrowheads="1"/>
            </p:cNvSpPr>
            <p:nvPr/>
          </p:nvSpPr>
          <p:spPr bwMode="auto">
            <a:xfrm>
              <a:off x="6174378" y="642486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2" name="Szövegdoboz 25"/>
            <p:cNvSpPr txBox="1"/>
            <p:nvPr/>
          </p:nvSpPr>
          <p:spPr bwMode="auto">
            <a:xfrm>
              <a:off x="339090" y="4677078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3" name="Szövegdoboz 26"/>
            <p:cNvSpPr txBox="1"/>
            <p:nvPr/>
          </p:nvSpPr>
          <p:spPr bwMode="auto">
            <a:xfrm>
              <a:off x="4199401" y="4680253"/>
              <a:ext cx="647835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4" name="Szövegdoboz 27"/>
            <p:cNvSpPr txBox="1"/>
            <p:nvPr/>
          </p:nvSpPr>
          <p:spPr bwMode="auto">
            <a:xfrm>
              <a:off x="5220572" y="4681841"/>
              <a:ext cx="646431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5" name="Szövegdoboz 28"/>
            <p:cNvSpPr txBox="1"/>
            <p:nvPr/>
          </p:nvSpPr>
          <p:spPr bwMode="auto">
            <a:xfrm>
              <a:off x="6153680" y="4680253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7124419" y="4696128"/>
              <a:ext cx="64502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</p:txBody>
        </p:sp>
        <p:sp>
          <p:nvSpPr>
            <p:cNvPr id="27" name="Téglalap 14"/>
            <p:cNvSpPr/>
            <p:nvPr/>
          </p:nvSpPr>
          <p:spPr bwMode="auto">
            <a:xfrm>
              <a:off x="6968491" y="4999043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8" name="Szövegdoboz 21"/>
            <p:cNvSpPr txBox="1">
              <a:spLocks noChangeArrowheads="1"/>
            </p:cNvSpPr>
            <p:nvPr/>
          </p:nvSpPr>
          <p:spPr bwMode="auto">
            <a:xfrm>
              <a:off x="7185398" y="6419598"/>
              <a:ext cx="50538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9" name="Téglalap 15"/>
            <p:cNvSpPr/>
            <p:nvPr/>
          </p:nvSpPr>
          <p:spPr bwMode="auto">
            <a:xfrm>
              <a:off x="7949055" y="500324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0" name="Szövegdoboz 22"/>
            <p:cNvSpPr txBox="1">
              <a:spLocks noChangeArrowheads="1"/>
            </p:cNvSpPr>
            <p:nvPr/>
          </p:nvSpPr>
          <p:spPr bwMode="auto">
            <a:xfrm>
              <a:off x="8138045" y="642739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31" name="Szövegdoboz 28"/>
            <p:cNvSpPr txBox="1"/>
            <p:nvPr/>
          </p:nvSpPr>
          <p:spPr bwMode="auto">
            <a:xfrm>
              <a:off x="8093206" y="4682783"/>
              <a:ext cx="704039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  <a:r>
                <a:rPr lang="hu-HU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33" name="Oval 4"/>
          <p:cNvSpPr>
            <a:spLocks noChangeArrowheads="1"/>
          </p:cNvSpPr>
          <p:nvPr/>
        </p:nvSpPr>
        <p:spPr bwMode="auto">
          <a:xfrm>
            <a:off x="45210" y="1895756"/>
            <a:ext cx="1216025" cy="20821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75873" y="878718"/>
            <a:ext cx="81455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altLang="en-US" sz="1400" dirty="0" smtClean="0">
                <a:solidFill>
                  <a:srgbClr val="FF0000"/>
                </a:solidFill>
                <a:cs typeface="Arial" charset="0"/>
              </a:rPr>
              <a:t>Core 2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is Intel’s </a:t>
            </a:r>
            <a:r>
              <a:rPr lang="en-US" altLang="en-US" sz="1400" dirty="0" smtClean="0">
                <a:solidFill>
                  <a:srgbClr val="FF0000"/>
                </a:solidFill>
                <a:cs typeface="Arial" charset="0"/>
              </a:rPr>
              <a:t>1. generation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new microarchitecture, </a:t>
            </a:r>
            <a:r>
              <a:rPr lang="en-US" altLang="en-US" sz="1400" dirty="0" smtClean="0">
                <a:latin typeface="+mj-lt"/>
              </a:rPr>
              <a:t>it is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using </a:t>
            </a:r>
            <a:r>
              <a:rPr lang="en-US" altLang="en-US" sz="1400" dirty="0" smtClean="0">
                <a:solidFill>
                  <a:srgbClr val="0070C0"/>
                </a:solidFill>
                <a:cs typeface="Arial" charset="0"/>
              </a:rPr>
              <a:t>65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nm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line width.</a:t>
            </a:r>
          </a:p>
          <a:p>
            <a:pPr eaLnBrk="1" fontAlgn="base" hangingPunct="1">
              <a:spcBef>
                <a:spcPct val="0"/>
              </a:spcBef>
              <a:spcAft>
                <a:spcPts val="4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First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delivered in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6/2006</a:t>
            </a:r>
            <a:r>
              <a:rPr lang="en-US" altLang="en-US" sz="1400" dirty="0" smtClean="0">
                <a:solidFill>
                  <a:srgbClr val="0000FF"/>
                </a:solidFill>
                <a:cs typeface="Arial" charset="0"/>
              </a:rPr>
              <a:t>. </a:t>
            </a:r>
            <a:endParaRPr lang="en-US" altLang="en-US" sz="14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75656" y="504651"/>
            <a:ext cx="20553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2.1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Introduction-2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03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2.</a:t>
            </a:r>
            <a:r>
              <a:rPr lang="hu-HU" altLang="en-US" sz="1600" dirty="0" smtClean="0"/>
              <a:t>1</a:t>
            </a:r>
            <a:r>
              <a:rPr lang="hu-HU" altLang="en-US" sz="1600" dirty="0"/>
              <a:t>. </a:t>
            </a:r>
            <a:r>
              <a:rPr lang="en-US" altLang="en-US" sz="1600" dirty="0"/>
              <a:t>Introduction</a:t>
            </a:r>
            <a:r>
              <a:rPr lang="hu-HU" altLang="en-US" sz="1600" dirty="0"/>
              <a:t> </a:t>
            </a:r>
            <a:r>
              <a:rPr lang="hu-HU" altLang="en-US" sz="1600" dirty="0" smtClean="0"/>
              <a:t>(</a:t>
            </a:r>
            <a:r>
              <a:rPr lang="en-US" altLang="en-US" sz="1600" dirty="0" smtClean="0"/>
              <a:t>3</a:t>
            </a:r>
            <a:r>
              <a:rPr lang="hu-HU" altLang="en-US" sz="1600" dirty="0" smtClean="0"/>
              <a:t>)</a:t>
            </a:r>
            <a:endParaRPr lang="en-US" sz="1600" dirty="0"/>
          </a:p>
        </p:txBody>
      </p:sp>
      <p:sp>
        <p:nvSpPr>
          <p:cNvPr id="96" name="Text Box 56"/>
          <p:cNvSpPr txBox="1">
            <a:spLocks noChangeArrowheads="1"/>
          </p:cNvSpPr>
          <p:nvPr/>
        </p:nvSpPr>
        <p:spPr bwMode="auto">
          <a:xfrm>
            <a:off x="73865" y="500636"/>
            <a:ext cx="19704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Core 2 line -1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251520" y="863715"/>
            <a:ext cx="8874796" cy="5453141"/>
            <a:chOff x="323850" y="951986"/>
            <a:chExt cx="8874796" cy="5453141"/>
          </a:xfrm>
        </p:grpSpPr>
        <p:grpSp>
          <p:nvGrpSpPr>
            <p:cNvPr id="100" name="Group 99"/>
            <p:cNvGrpSpPr/>
            <p:nvPr/>
          </p:nvGrpSpPr>
          <p:grpSpPr>
            <a:xfrm>
              <a:off x="323850" y="951986"/>
              <a:ext cx="8841977" cy="5452070"/>
              <a:chOff x="323850" y="951986"/>
              <a:chExt cx="8841977" cy="5684972"/>
            </a:xfrm>
          </p:grpSpPr>
          <p:sp>
            <p:nvSpPr>
              <p:cNvPr id="111" name="Text Box 28"/>
              <p:cNvSpPr txBox="1">
                <a:spLocks noChangeArrowheads="1"/>
              </p:cNvSpPr>
              <p:nvPr/>
            </p:nvSpPr>
            <p:spPr bwMode="auto">
              <a:xfrm rot="-5400000">
                <a:off x="225037" y="1285868"/>
                <a:ext cx="69927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112" name="Text Box 53"/>
              <p:cNvSpPr txBox="1">
                <a:spLocks noChangeArrowheads="1"/>
              </p:cNvSpPr>
              <p:nvPr/>
            </p:nvSpPr>
            <p:spPr bwMode="auto">
              <a:xfrm>
                <a:off x="5957354" y="951986"/>
                <a:ext cx="266451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Key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new features of the ISP 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and the microarchitecture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13" name="Rectangle 54"/>
              <p:cNvSpPr>
                <a:spLocks noChangeArrowheads="1"/>
              </p:cNvSpPr>
              <p:nvPr/>
            </p:nvSpPr>
            <p:spPr bwMode="auto">
              <a:xfrm>
                <a:off x="5820671" y="984356"/>
                <a:ext cx="2990850" cy="438718"/>
              </a:xfrm>
              <a:prstGeom prst="rect">
                <a:avLst/>
              </a:prstGeom>
              <a:solidFill>
                <a:srgbClr val="333333">
                  <a:alpha val="14902"/>
                </a:srgb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14" name="Rectangle 46"/>
              <p:cNvSpPr>
                <a:spLocks noChangeArrowheads="1"/>
              </p:cNvSpPr>
              <p:nvPr/>
            </p:nvSpPr>
            <p:spPr bwMode="auto">
              <a:xfrm>
                <a:off x="2546775" y="1164089"/>
                <a:ext cx="3108960" cy="5472869"/>
              </a:xfrm>
              <a:prstGeom prst="rect">
                <a:avLst/>
              </a:prstGeom>
              <a:solidFill>
                <a:srgbClr val="0000FF">
                  <a:alpha val="14117"/>
                </a:srgb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dirty="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15" name="Text Box 5"/>
              <p:cNvSpPr txBox="1">
                <a:spLocks noChangeArrowheads="1"/>
              </p:cNvSpPr>
              <p:nvPr/>
            </p:nvSpPr>
            <p:spPr bwMode="auto">
              <a:xfrm>
                <a:off x="5472100" y="1515116"/>
                <a:ext cx="3693727" cy="6739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   </a:t>
                </a:r>
                <a:r>
                  <a:rPr lang="en-US" altLang="en-US" sz="1200" b="1" dirty="0" smtClean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 smtClean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.: 4-wide core,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 128-bit SIMD</a:t>
                </a:r>
                <a:r>
                  <a:rPr lang="hu-HU" altLang="en-US" sz="1200" b="1" dirty="0" smtClean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 FX/</a:t>
                </a:r>
                <a:r>
                  <a:rPr lang="en-US" altLang="en-US" sz="1200" b="1" dirty="0" smtClean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FP</a:t>
                </a:r>
                <a:r>
                  <a:rPr lang="hu-HU" altLang="en-US" sz="1200" b="1" dirty="0" smtClean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 EUs,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 smtClean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dirty="0" smtClean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shared L2 , no HT</a:t>
                </a:r>
                <a:endParaRPr lang="en-US" altLang="en-US" sz="1200" b="1" dirty="0">
                  <a:solidFill>
                    <a:srgbClr val="FF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6" name="Text Box 6"/>
              <p:cNvSpPr txBox="1">
                <a:spLocks noChangeArrowheads="1"/>
              </p:cNvSpPr>
              <p:nvPr/>
            </p:nvSpPr>
            <p:spPr bwMode="auto">
              <a:xfrm>
                <a:off x="4643438" y="2033632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11/2007</a:t>
                </a:r>
                <a:endPara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7" name="Text Box 8"/>
              <p:cNvSpPr txBox="1">
                <a:spLocks noChangeArrowheads="1"/>
              </p:cNvSpPr>
              <p:nvPr/>
            </p:nvSpPr>
            <p:spPr bwMode="auto">
              <a:xfrm>
                <a:off x="4608513" y="1301568"/>
                <a:ext cx="1022350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6</a:t>
                </a:r>
              </a:p>
            </p:txBody>
          </p:sp>
          <p:sp>
            <p:nvSpPr>
              <p:cNvPr id="118" name="Rectangle 31"/>
              <p:cNvSpPr>
                <a:spLocks noChangeArrowheads="1"/>
              </p:cNvSpPr>
              <p:nvPr/>
            </p:nvSpPr>
            <p:spPr bwMode="auto">
              <a:xfrm>
                <a:off x="323850" y="1223719"/>
                <a:ext cx="4121150" cy="737155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19" name="AutoShape 32"/>
              <p:cNvSpPr>
                <a:spLocks noChangeArrowheads="1"/>
              </p:cNvSpPr>
              <p:nvPr/>
            </p:nvSpPr>
            <p:spPr bwMode="auto">
              <a:xfrm>
                <a:off x="393700" y="1194910"/>
                <a:ext cx="3735388" cy="768097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20" name="Oval 33"/>
              <p:cNvSpPr>
                <a:spLocks noChangeArrowheads="1"/>
              </p:cNvSpPr>
              <p:nvPr/>
            </p:nvSpPr>
            <p:spPr bwMode="auto">
              <a:xfrm>
                <a:off x="3665538" y="1204528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21" name="Text Box 34"/>
              <p:cNvSpPr txBox="1">
                <a:spLocks noChangeArrowheads="1"/>
              </p:cNvSpPr>
              <p:nvPr/>
            </p:nvSpPr>
            <p:spPr bwMode="auto">
              <a:xfrm>
                <a:off x="3878263" y="1430505"/>
                <a:ext cx="590550" cy="29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65nm</a:t>
                </a:r>
              </a:p>
            </p:txBody>
          </p:sp>
          <p:sp>
            <p:nvSpPr>
              <p:cNvPr id="122" name="Rectangle 35"/>
              <p:cNvSpPr>
                <a:spLocks noChangeArrowheads="1"/>
              </p:cNvSpPr>
              <p:nvPr/>
            </p:nvSpPr>
            <p:spPr bwMode="auto">
              <a:xfrm>
                <a:off x="736600" y="1202599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23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1296402"/>
                <a:ext cx="3121025" cy="414527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ts val="1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50" b="1" i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50" b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  Pentium 4 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( </a:t>
                </a:r>
                <a:r>
                  <a:rPr lang="hu-HU" altLang="en-US" sz="1150" b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Cedar </a:t>
                </a:r>
                <a:r>
                  <a:rPr lang="hu-HU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Mill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)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Pentium D (</a:t>
                </a:r>
                <a:r>
                  <a:rPr lang="en-US" altLang="en-US" sz="1150" b="1" dirty="0" err="1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Presler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)           </a:t>
                </a:r>
                <a:endParaRPr lang="en-US" altLang="en-US" sz="1150" b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24" name="Text Box 37"/>
              <p:cNvSpPr txBox="1">
                <a:spLocks noChangeArrowheads="1"/>
              </p:cNvSpPr>
              <p:nvPr/>
            </p:nvSpPr>
            <p:spPr bwMode="auto">
              <a:xfrm>
                <a:off x="754063" y="1660488"/>
                <a:ext cx="3121025" cy="320925"/>
              </a:xfrm>
              <a:prstGeom prst="rect">
                <a:avLst/>
              </a:prstGeom>
              <a:solidFill>
                <a:srgbClr val="6148F6">
                  <a:alpha val="22745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4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</a:t>
                </a:r>
                <a:r>
                  <a:rPr lang="hu-HU" altLang="en-US" sz="1200" b="1" dirty="0" err="1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Core</a:t>
                </a:r>
                <a:r>
                  <a:rPr lang="hu-HU" altLang="en-US" sz="1200" b="1" dirty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 2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125" name="Text Box 44"/>
              <p:cNvSpPr txBox="1">
                <a:spLocks noChangeArrowheads="1"/>
              </p:cNvSpPr>
              <p:nvPr/>
            </p:nvSpPr>
            <p:spPr bwMode="auto">
              <a:xfrm>
                <a:off x="4622800" y="1700079"/>
                <a:ext cx="989013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 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7/2006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26" name="Text Box 45"/>
              <p:cNvSpPr txBox="1">
                <a:spLocks noChangeArrowheads="1"/>
              </p:cNvSpPr>
              <p:nvPr/>
            </p:nvSpPr>
            <p:spPr bwMode="auto">
              <a:xfrm>
                <a:off x="4643438" y="2401252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11/2008</a:t>
                </a:r>
                <a:endPara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27" name="Rectangle 48"/>
              <p:cNvSpPr>
                <a:spLocks noChangeArrowheads="1"/>
              </p:cNvSpPr>
              <p:nvPr/>
            </p:nvSpPr>
            <p:spPr bwMode="auto">
              <a:xfrm>
                <a:off x="5673693" y="3121636"/>
                <a:ext cx="3291286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256-bit 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(FP)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AVX,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ring bus, integrated GPU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28" name="Line 57"/>
              <p:cNvSpPr>
                <a:spLocks noChangeShapeType="1"/>
              </p:cNvSpPr>
              <p:nvPr/>
            </p:nvSpPr>
            <p:spPr bwMode="auto">
              <a:xfrm>
                <a:off x="414440" y="1699297"/>
                <a:ext cx="5220000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29" name="Text Box 58"/>
              <p:cNvSpPr txBox="1">
                <a:spLocks noChangeArrowheads="1"/>
              </p:cNvSpPr>
              <p:nvPr/>
            </p:nvSpPr>
            <p:spPr bwMode="auto">
              <a:xfrm>
                <a:off x="4643438" y="3220738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</a:t>
                </a: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</a:t>
                </a:r>
              </a:p>
            </p:txBody>
          </p:sp>
          <p:sp>
            <p:nvSpPr>
              <p:cNvPr id="130" name="Text Box 61"/>
              <p:cNvSpPr txBox="1">
                <a:spLocks noChangeArrowheads="1"/>
              </p:cNvSpPr>
              <p:nvPr/>
            </p:nvSpPr>
            <p:spPr bwMode="auto">
              <a:xfrm>
                <a:off x="4643438" y="2822483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</a:t>
                </a: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131" name="Rectangle 16"/>
              <p:cNvSpPr>
                <a:spLocks noChangeArrowheads="1"/>
              </p:cNvSpPr>
              <p:nvPr/>
            </p:nvSpPr>
            <p:spPr bwMode="auto">
              <a:xfrm>
                <a:off x="323850" y="2818654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32" name="AutoShape 17"/>
              <p:cNvSpPr>
                <a:spLocks noChangeArrowheads="1"/>
              </p:cNvSpPr>
              <p:nvPr/>
            </p:nvSpPr>
            <p:spPr bwMode="auto">
              <a:xfrm>
                <a:off x="393700" y="2820568"/>
                <a:ext cx="3735388" cy="739069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33" name="Oval 18"/>
              <p:cNvSpPr>
                <a:spLocks noChangeArrowheads="1"/>
              </p:cNvSpPr>
              <p:nvPr/>
            </p:nvSpPr>
            <p:spPr bwMode="auto">
              <a:xfrm>
                <a:off x="3665538" y="2799507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" name="Text Box 19"/>
              <p:cNvSpPr txBox="1">
                <a:spLocks noChangeArrowheads="1"/>
              </p:cNvSpPr>
              <p:nvPr/>
            </p:nvSpPr>
            <p:spPr bwMode="auto">
              <a:xfrm>
                <a:off x="3865743" y="3042672"/>
                <a:ext cx="593725" cy="296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32nm</a:t>
                </a:r>
              </a:p>
            </p:txBody>
          </p:sp>
          <p:sp>
            <p:nvSpPr>
              <p:cNvPr id="135" name="Rectangle 22"/>
              <p:cNvSpPr>
                <a:spLocks noChangeArrowheads="1"/>
              </p:cNvSpPr>
              <p:nvPr/>
            </p:nvSpPr>
            <p:spPr bwMode="auto">
              <a:xfrm>
                <a:off x="323850" y="1985764"/>
                <a:ext cx="4121150" cy="737155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36" name="AutoShape 23"/>
              <p:cNvSpPr>
                <a:spLocks noChangeArrowheads="1"/>
              </p:cNvSpPr>
              <p:nvPr/>
            </p:nvSpPr>
            <p:spPr bwMode="auto">
              <a:xfrm>
                <a:off x="393700" y="1999168"/>
                <a:ext cx="3735388" cy="739069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37" name="Oval 24"/>
              <p:cNvSpPr>
                <a:spLocks noChangeArrowheads="1"/>
              </p:cNvSpPr>
              <p:nvPr/>
            </p:nvSpPr>
            <p:spPr bwMode="auto">
              <a:xfrm>
                <a:off x="3665538" y="2004911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8" name="Text Box 25"/>
              <p:cNvSpPr txBox="1">
                <a:spLocks noChangeArrowheads="1"/>
              </p:cNvSpPr>
              <p:nvPr/>
            </p:nvSpPr>
            <p:spPr bwMode="auto">
              <a:xfrm>
                <a:off x="3876675" y="2217442"/>
                <a:ext cx="593725" cy="296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45nm</a:t>
                </a:r>
              </a:p>
            </p:txBody>
          </p:sp>
          <p:sp>
            <p:nvSpPr>
              <p:cNvPr id="139" name="Text Box 29"/>
              <p:cNvSpPr txBox="1">
                <a:spLocks noChangeArrowheads="1"/>
              </p:cNvSpPr>
              <p:nvPr/>
            </p:nvSpPr>
            <p:spPr bwMode="auto">
              <a:xfrm rot="16200000">
                <a:off x="137194" y="2981577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140" name="Text Box 30"/>
              <p:cNvSpPr txBox="1">
                <a:spLocks noChangeArrowheads="1"/>
              </p:cNvSpPr>
              <p:nvPr/>
            </p:nvSpPr>
            <p:spPr bwMode="auto">
              <a:xfrm rot="16200000">
                <a:off x="127669" y="2156051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141" name="Rectangle 31"/>
              <p:cNvSpPr>
                <a:spLocks noChangeArrowheads="1"/>
              </p:cNvSpPr>
              <p:nvPr/>
            </p:nvSpPr>
            <p:spPr bwMode="auto">
              <a:xfrm>
                <a:off x="323850" y="3634311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42" name="AutoShape 32"/>
              <p:cNvSpPr>
                <a:spLocks noChangeArrowheads="1"/>
              </p:cNvSpPr>
              <p:nvPr/>
            </p:nvSpPr>
            <p:spPr bwMode="auto">
              <a:xfrm>
                <a:off x="393700" y="3618993"/>
                <a:ext cx="3735388" cy="737154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43" name="Oval 33"/>
              <p:cNvSpPr>
                <a:spLocks noChangeArrowheads="1"/>
              </p:cNvSpPr>
              <p:nvPr/>
            </p:nvSpPr>
            <p:spPr bwMode="auto">
              <a:xfrm>
                <a:off x="3665538" y="3634266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44" name="Text Box 34"/>
              <p:cNvSpPr txBox="1">
                <a:spLocks noChangeArrowheads="1"/>
              </p:cNvSpPr>
              <p:nvPr/>
            </p:nvSpPr>
            <p:spPr bwMode="auto">
              <a:xfrm>
                <a:off x="3870325" y="3864073"/>
                <a:ext cx="595313" cy="296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22nm</a:t>
                </a:r>
              </a:p>
            </p:txBody>
          </p:sp>
          <p:sp>
            <p:nvSpPr>
              <p:cNvPr id="145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41957" y="3805903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146" name="Rectangle 35"/>
              <p:cNvSpPr>
                <a:spLocks noChangeArrowheads="1"/>
              </p:cNvSpPr>
              <p:nvPr/>
            </p:nvSpPr>
            <p:spPr bwMode="auto">
              <a:xfrm>
                <a:off x="736600" y="2004911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47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2012570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Penryn</a:t>
                </a:r>
                <a:r>
                  <a:rPr lang="hu-HU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1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Family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148" name="Text Box 37"/>
              <p:cNvSpPr txBox="1">
                <a:spLocks noChangeArrowheads="1"/>
              </p:cNvSpPr>
              <p:nvPr/>
            </p:nvSpPr>
            <p:spPr bwMode="auto">
              <a:xfrm>
                <a:off x="746125" y="2399337"/>
                <a:ext cx="3121025" cy="276999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ehalem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149" name="Rectangle 35"/>
              <p:cNvSpPr>
                <a:spLocks noChangeArrowheads="1"/>
              </p:cNvSpPr>
              <p:nvPr/>
            </p:nvSpPr>
            <p:spPr bwMode="auto">
              <a:xfrm>
                <a:off x="736600" y="2805250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50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2814825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W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estmere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51" name="Text Box 37"/>
              <p:cNvSpPr txBox="1">
                <a:spLocks noChangeArrowheads="1"/>
              </p:cNvSpPr>
              <p:nvPr/>
            </p:nvSpPr>
            <p:spPr bwMode="auto">
              <a:xfrm>
                <a:off x="746125" y="3199676"/>
                <a:ext cx="3121025" cy="276999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andy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Bridge</a:t>
                </a:r>
              </a:p>
            </p:txBody>
          </p:sp>
          <p:sp>
            <p:nvSpPr>
              <p:cNvPr id="152" name="Rectangle 35"/>
              <p:cNvSpPr>
                <a:spLocks noChangeArrowheads="1"/>
              </p:cNvSpPr>
              <p:nvPr/>
            </p:nvSpPr>
            <p:spPr bwMode="auto">
              <a:xfrm>
                <a:off x="736600" y="3622823"/>
                <a:ext cx="3240088" cy="7371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53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3661116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vy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Bridge</a:t>
                </a:r>
              </a:p>
            </p:txBody>
          </p:sp>
          <p:sp>
            <p:nvSpPr>
              <p:cNvPr id="154" name="Text Box 37"/>
              <p:cNvSpPr txBox="1">
                <a:spLocks noChangeArrowheads="1"/>
              </p:cNvSpPr>
              <p:nvPr/>
            </p:nvSpPr>
            <p:spPr bwMode="auto">
              <a:xfrm>
                <a:off x="754063" y="4032566"/>
                <a:ext cx="3108960" cy="333156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H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aswell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55" name="Text Box 58"/>
              <p:cNvSpPr txBox="1">
                <a:spLocks noChangeArrowheads="1"/>
              </p:cNvSpPr>
              <p:nvPr/>
            </p:nvSpPr>
            <p:spPr bwMode="auto">
              <a:xfrm>
                <a:off x="4643438" y="3664736"/>
                <a:ext cx="944562" cy="3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4/20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56" name="Rectangle 48"/>
              <p:cNvSpPr>
                <a:spLocks noChangeArrowheads="1"/>
              </p:cNvSpPr>
              <p:nvPr/>
            </p:nvSpPr>
            <p:spPr bwMode="auto">
              <a:xfrm>
                <a:off x="5787135" y="3921514"/>
                <a:ext cx="3352201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256-bit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(FX)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AVX2, 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L4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cache (discrete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eDRAM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),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TSX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57" name="Text Box 58"/>
              <p:cNvSpPr txBox="1">
                <a:spLocks noChangeArrowheads="1"/>
              </p:cNvSpPr>
              <p:nvPr/>
            </p:nvSpPr>
            <p:spPr bwMode="auto">
              <a:xfrm>
                <a:off x="4649788" y="4050637"/>
                <a:ext cx="944562" cy="3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06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13</a:t>
                </a:r>
              </a:p>
            </p:txBody>
          </p:sp>
          <p:sp>
            <p:nvSpPr>
              <p:cNvPr id="158" name="Text Box 58"/>
              <p:cNvSpPr txBox="1">
                <a:spLocks noChangeArrowheads="1"/>
              </p:cNvSpPr>
              <p:nvPr/>
            </p:nvSpPr>
            <p:spPr bwMode="auto">
              <a:xfrm>
                <a:off x="4625975" y="4480603"/>
                <a:ext cx="944489" cy="33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09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14</a:t>
                </a:r>
              </a:p>
            </p:txBody>
          </p:sp>
          <p:sp>
            <p:nvSpPr>
              <p:cNvPr id="159" name="Rectangle 48"/>
              <p:cNvSpPr>
                <a:spLocks noChangeArrowheads="1"/>
              </p:cNvSpPr>
              <p:nvPr/>
            </p:nvSpPr>
            <p:spPr bwMode="auto">
              <a:xfrm>
                <a:off x="6185627" y="4466731"/>
                <a:ext cx="2279791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chemeClr val="bg2"/>
                    </a:solidFill>
                    <a:latin typeface="Verdana" pitchFamily="34" charset="0"/>
                    <a:cs typeface="Times New Roman" pitchFamily="18" charset="0"/>
                  </a:rPr>
                  <a:t>Shared Virtual Memory</a:t>
                </a:r>
                <a:endParaRPr lang="en-US" altLang="en-US" sz="1200" b="1" dirty="0">
                  <a:solidFill>
                    <a:schemeClr val="bg2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60" name="Text Box 58"/>
              <p:cNvSpPr txBox="1">
                <a:spLocks noChangeArrowheads="1"/>
              </p:cNvSpPr>
              <p:nvPr/>
            </p:nvSpPr>
            <p:spPr bwMode="auto">
              <a:xfrm>
                <a:off x="4535488" y="4850137"/>
                <a:ext cx="1050288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15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61" name="Rectangle 48"/>
              <p:cNvSpPr>
                <a:spLocks noChangeArrowheads="1"/>
              </p:cNvSpPr>
              <p:nvPr/>
            </p:nvSpPr>
            <p:spPr bwMode="auto">
              <a:xfrm>
                <a:off x="5759014" y="4742818"/>
                <a:ext cx="3403496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5-wide core,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ISP, Memory Side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L4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cache, no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FIVR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62" name="Rectangle 48"/>
              <p:cNvSpPr>
                <a:spLocks noChangeArrowheads="1"/>
              </p:cNvSpPr>
              <p:nvPr/>
            </p:nvSpPr>
            <p:spPr bwMode="auto">
              <a:xfrm>
                <a:off x="5828857" y="2802695"/>
                <a:ext cx="2677336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chemeClr val="bg2"/>
                    </a:solidFill>
                    <a:latin typeface="Verdana" pitchFamily="34" charset="0"/>
                    <a:cs typeface="Times New Roman" pitchFamily="18" charset="0"/>
                  </a:rPr>
                  <a:t>In package integrated GPU</a:t>
                </a:r>
                <a:endParaRPr lang="en-US" altLang="en-US" sz="1200" b="1" dirty="0">
                  <a:solidFill>
                    <a:schemeClr val="bg2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63" name="Rectangle 31"/>
              <p:cNvSpPr>
                <a:spLocks noChangeArrowheads="1"/>
              </p:cNvSpPr>
              <p:nvPr/>
            </p:nvSpPr>
            <p:spPr bwMode="auto">
              <a:xfrm>
                <a:off x="338718" y="4407955"/>
                <a:ext cx="4087345" cy="1432072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64" name="AutoShape 32"/>
              <p:cNvSpPr>
                <a:spLocks noChangeArrowheads="1"/>
              </p:cNvSpPr>
              <p:nvPr/>
            </p:nvSpPr>
            <p:spPr bwMode="auto">
              <a:xfrm>
                <a:off x="397795" y="4437277"/>
                <a:ext cx="3657600" cy="1371600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65" name="Oval 33"/>
              <p:cNvSpPr>
                <a:spLocks noChangeArrowheads="1"/>
              </p:cNvSpPr>
              <p:nvPr/>
            </p:nvSpPr>
            <p:spPr bwMode="auto">
              <a:xfrm>
                <a:off x="3690938" y="4432942"/>
                <a:ext cx="774700" cy="1414631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66" name="Text Box 34"/>
              <p:cNvSpPr txBox="1">
                <a:spLocks noChangeArrowheads="1"/>
              </p:cNvSpPr>
              <p:nvPr/>
            </p:nvSpPr>
            <p:spPr bwMode="auto">
              <a:xfrm>
                <a:off x="3886955" y="5001523"/>
                <a:ext cx="595035" cy="296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1</a:t>
                </a:r>
                <a:r>
                  <a:rPr lang="en-US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4</a:t>
                </a:r>
                <a:r>
                  <a:rPr lang="hu-HU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nm</a:t>
                </a:r>
              </a:p>
            </p:txBody>
          </p:sp>
          <p:sp>
            <p:nvSpPr>
              <p:cNvPr id="167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29557" y="4860181"/>
                <a:ext cx="905186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dirty="0" smtClean="0">
                    <a:solidFill>
                      <a:srgbClr val="FFFFFF"/>
                    </a:solidFill>
                    <a:cs typeface="Arial" charset="0"/>
                  </a:rPr>
                  <a:t>4</a:t>
                </a:r>
                <a:r>
                  <a:rPr lang="hu-HU" altLang="en-US" sz="1000" dirty="0" smtClean="0">
                    <a:solidFill>
                      <a:srgbClr val="FFFFFF"/>
                    </a:solidFill>
                    <a:cs typeface="Arial" charset="0"/>
                  </a:rPr>
                  <a:t> </a:t>
                </a: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YEARS</a:t>
                </a:r>
              </a:p>
            </p:txBody>
          </p:sp>
          <p:sp>
            <p:nvSpPr>
              <p:cNvPr id="168" name="Rectangle 35"/>
              <p:cNvSpPr>
                <a:spLocks noChangeArrowheads="1"/>
              </p:cNvSpPr>
              <p:nvPr/>
            </p:nvSpPr>
            <p:spPr bwMode="auto">
              <a:xfrm>
                <a:off x="762000" y="4447800"/>
                <a:ext cx="3240088" cy="14095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69" name="Text Box 36"/>
              <p:cNvSpPr txBox="1">
                <a:spLocks noChangeArrowheads="1"/>
              </p:cNvSpPr>
              <p:nvPr/>
            </p:nvSpPr>
            <p:spPr bwMode="auto">
              <a:xfrm>
                <a:off x="759573" y="4451838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Broadwell</a:t>
                </a:r>
                <a:endParaRPr lang="en-US" altLang="en-US" sz="11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70" name="Text Box 37"/>
              <p:cNvSpPr txBox="1">
                <a:spLocks noChangeArrowheads="1"/>
              </p:cNvSpPr>
              <p:nvPr/>
            </p:nvSpPr>
            <p:spPr bwMode="auto">
              <a:xfrm>
                <a:off x="767511" y="4797162"/>
                <a:ext cx="3108960" cy="316726"/>
              </a:xfrm>
              <a:prstGeom prst="rect">
                <a:avLst/>
              </a:prstGeom>
              <a:solidFill>
                <a:srgbClr val="6148F6">
                  <a:alpha val="22745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Skylake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71" name="Text Box 7"/>
              <p:cNvSpPr txBox="1">
                <a:spLocks noChangeArrowheads="1"/>
              </p:cNvSpPr>
              <p:nvPr/>
            </p:nvSpPr>
            <p:spPr bwMode="auto">
              <a:xfrm>
                <a:off x="5726833" y="2285059"/>
                <a:ext cx="3390672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4 cores,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integr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 MC,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QPI, private L2, (inclusive) L3, HT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72" name="Text Box 37"/>
              <p:cNvSpPr txBox="1">
                <a:spLocks noChangeArrowheads="1"/>
              </p:cNvSpPr>
              <p:nvPr/>
            </p:nvSpPr>
            <p:spPr bwMode="auto">
              <a:xfrm>
                <a:off x="764688" y="5504936"/>
                <a:ext cx="3108960" cy="316726"/>
              </a:xfrm>
              <a:prstGeom prst="rect">
                <a:avLst/>
              </a:prstGeom>
              <a:solidFill>
                <a:srgbClr val="6148F6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Coffee 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73" name="Text Box 37"/>
              <p:cNvSpPr txBox="1">
                <a:spLocks noChangeArrowheads="1"/>
              </p:cNvSpPr>
              <p:nvPr/>
            </p:nvSpPr>
            <p:spPr bwMode="auto">
              <a:xfrm>
                <a:off x="766181" y="5156083"/>
                <a:ext cx="3108960" cy="316726"/>
              </a:xfrm>
              <a:prstGeom prst="rect">
                <a:avLst/>
              </a:prstGeom>
              <a:solidFill>
                <a:srgbClr val="6148F6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Kaby</a:t>
                </a:r>
                <a:r>
                  <a:rPr lang="en-US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74" name="Text Box 58"/>
              <p:cNvSpPr txBox="1">
                <a:spLocks noChangeArrowheads="1"/>
              </p:cNvSpPr>
              <p:nvPr/>
            </p:nvSpPr>
            <p:spPr bwMode="auto">
              <a:xfrm>
                <a:off x="4526995" y="5232981"/>
                <a:ext cx="1050288" cy="33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08/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16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75" name="Text Box 58"/>
              <p:cNvSpPr txBox="1">
                <a:spLocks noChangeArrowheads="1"/>
              </p:cNvSpPr>
              <p:nvPr/>
            </p:nvSpPr>
            <p:spPr bwMode="auto">
              <a:xfrm>
                <a:off x="4567336" y="5547829"/>
                <a:ext cx="997389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17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76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41957" y="1371918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177" name="Rectangle 31"/>
              <p:cNvSpPr>
                <a:spLocks noChangeArrowheads="1"/>
              </p:cNvSpPr>
              <p:nvPr/>
            </p:nvSpPr>
            <p:spPr bwMode="auto">
              <a:xfrm>
                <a:off x="336615" y="5894703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78" name="AutoShape 32"/>
              <p:cNvSpPr>
                <a:spLocks noChangeArrowheads="1"/>
              </p:cNvSpPr>
              <p:nvPr/>
            </p:nvSpPr>
            <p:spPr bwMode="auto">
              <a:xfrm>
                <a:off x="406465" y="5893406"/>
                <a:ext cx="3735388" cy="667423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79" name="Oval 33"/>
              <p:cNvSpPr>
                <a:spLocks noChangeArrowheads="1"/>
              </p:cNvSpPr>
              <p:nvPr/>
            </p:nvSpPr>
            <p:spPr bwMode="auto">
              <a:xfrm>
                <a:off x="3678303" y="5894658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80" name="Text Box 34"/>
              <p:cNvSpPr txBox="1">
                <a:spLocks noChangeArrowheads="1"/>
              </p:cNvSpPr>
              <p:nvPr/>
            </p:nvSpPr>
            <p:spPr bwMode="auto">
              <a:xfrm>
                <a:off x="3883090" y="6124465"/>
                <a:ext cx="59503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10</a:t>
                </a:r>
                <a:r>
                  <a:rPr lang="hu-HU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nm</a:t>
                </a:r>
                <a:endParaRPr lang="hu-HU" altLang="en-US" sz="10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81" name="Rectangle 35"/>
              <p:cNvSpPr>
                <a:spLocks noChangeArrowheads="1"/>
              </p:cNvSpPr>
              <p:nvPr/>
            </p:nvSpPr>
            <p:spPr bwMode="auto">
              <a:xfrm>
                <a:off x="749365" y="5883215"/>
                <a:ext cx="3240088" cy="7371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82" name="Text Box 36"/>
              <p:cNvSpPr txBox="1">
                <a:spLocks noChangeArrowheads="1"/>
              </p:cNvSpPr>
              <p:nvPr/>
            </p:nvSpPr>
            <p:spPr bwMode="auto">
              <a:xfrm>
                <a:off x="758890" y="5935529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Cannonlake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83" name="Text Box 37"/>
              <p:cNvSpPr txBox="1">
                <a:spLocks noChangeArrowheads="1"/>
              </p:cNvSpPr>
              <p:nvPr/>
            </p:nvSpPr>
            <p:spPr bwMode="auto">
              <a:xfrm>
                <a:off x="766828" y="6280659"/>
                <a:ext cx="3108960" cy="288832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</a:t>
                </a:r>
                <a:r>
                  <a:rPr lang="en-US" altLang="en-US" sz="1200" b="1" i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celake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84" name="Text Box 58"/>
              <p:cNvSpPr txBox="1">
                <a:spLocks noChangeArrowheads="1"/>
              </p:cNvSpPr>
              <p:nvPr/>
            </p:nvSpPr>
            <p:spPr bwMode="auto">
              <a:xfrm>
                <a:off x="4656203" y="5925128"/>
                <a:ext cx="944489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05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18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85" name="Text Box 58"/>
              <p:cNvSpPr txBox="1">
                <a:spLocks noChangeArrowheads="1"/>
              </p:cNvSpPr>
              <p:nvPr/>
            </p:nvSpPr>
            <p:spPr bwMode="auto">
              <a:xfrm>
                <a:off x="4662553" y="6311029"/>
                <a:ext cx="91563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??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19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101" name="Text Box 38"/>
            <p:cNvSpPr txBox="1">
              <a:spLocks noChangeArrowheads="1"/>
            </p:cNvSpPr>
            <p:nvPr/>
          </p:nvSpPr>
          <p:spPr bwMode="auto">
            <a:xfrm rot="16200000">
              <a:off x="206798" y="5901373"/>
              <a:ext cx="76128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 smtClean="0">
                  <a:solidFill>
                    <a:srgbClr val="FFFFFF"/>
                  </a:solidFill>
                  <a:cs typeface="Arial" charset="0"/>
                </a:rPr>
                <a:t>?? </a:t>
              </a:r>
              <a:r>
                <a:rPr lang="hu-HU" altLang="en-US" sz="1000" dirty="0" smtClean="0">
                  <a:solidFill>
                    <a:srgbClr val="FFFFFF"/>
                  </a:solidFill>
                  <a:cs typeface="Arial" charset="0"/>
                </a:rPr>
                <a:t>YEARS</a:t>
              </a:r>
              <a:endParaRPr lang="hu-HU" altLang="en-US" sz="1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832140" y="4963685"/>
              <a:ext cx="3361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 smtClean="0">
                  <a:latin typeface="+mj-lt"/>
                </a:rPr>
                <a:t>Optane</a:t>
              </a:r>
              <a:r>
                <a:rPr lang="en-US" sz="1200" b="1" dirty="0" smtClean="0">
                  <a:latin typeface="+mj-lt"/>
                </a:rPr>
                <a:t> memory, in KBL G series:</a:t>
              </a:r>
            </a:p>
            <a:p>
              <a:pPr algn="ctr"/>
              <a:r>
                <a:rPr lang="en-US" sz="1200" b="1" dirty="0">
                  <a:latin typeface="+mj-lt"/>
                </a:rPr>
                <a:t>i</a:t>
              </a:r>
              <a:r>
                <a:rPr lang="en-US" sz="1200" b="1" dirty="0" smtClean="0">
                  <a:latin typeface="+mj-lt"/>
                </a:rPr>
                <a:t>n package </a:t>
              </a:r>
              <a:r>
                <a:rPr lang="en-US" sz="1200" b="1" dirty="0" err="1" smtClean="0">
                  <a:latin typeface="+mj-lt"/>
                </a:rPr>
                <a:t>integr</a:t>
              </a:r>
              <a:r>
                <a:rPr lang="en-US" sz="1200" b="1" dirty="0" smtClean="0">
                  <a:latin typeface="+mj-lt"/>
                </a:rPr>
                <a:t>. CPU, GPU, HBM2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727524" y="5739306"/>
              <a:ext cx="86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+mj-lt"/>
                </a:rPr>
                <a:t>AVX512</a:t>
              </a:r>
            </a:p>
          </p:txBody>
        </p:sp>
        <p:sp>
          <p:nvSpPr>
            <p:cNvPr id="104" name="Left Brace 103"/>
            <p:cNvSpPr/>
            <p:nvPr/>
          </p:nvSpPr>
          <p:spPr bwMode="auto">
            <a:xfrm>
              <a:off x="5742129" y="4644135"/>
              <a:ext cx="108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5" name="Left Brace 104"/>
            <p:cNvSpPr/>
            <p:nvPr/>
          </p:nvSpPr>
          <p:spPr bwMode="auto">
            <a:xfrm>
              <a:off x="5742130" y="3905465"/>
              <a:ext cx="108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6" name="Left Brace 105"/>
            <p:cNvSpPr/>
            <p:nvPr/>
          </p:nvSpPr>
          <p:spPr bwMode="auto">
            <a:xfrm>
              <a:off x="5724140" y="3105000"/>
              <a:ext cx="108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7" name="Left Brace 106"/>
            <p:cNvSpPr/>
            <p:nvPr/>
          </p:nvSpPr>
          <p:spPr bwMode="auto">
            <a:xfrm>
              <a:off x="5742130" y="2303875"/>
              <a:ext cx="108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8" name="Left Brace 107"/>
            <p:cNvSpPr/>
            <p:nvPr/>
          </p:nvSpPr>
          <p:spPr bwMode="auto">
            <a:xfrm>
              <a:off x="5742130" y="1582056"/>
              <a:ext cx="108000" cy="396000"/>
            </a:xfrm>
            <a:prstGeom prst="leftBrac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9" name="Left Brace 108"/>
            <p:cNvSpPr/>
            <p:nvPr/>
          </p:nvSpPr>
          <p:spPr bwMode="auto">
            <a:xfrm>
              <a:off x="5742130" y="5040215"/>
              <a:ext cx="108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787135" y="5373840"/>
              <a:ext cx="34115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+mj-lt"/>
                </a:rPr>
                <a:t>(USB Gen. 2, </a:t>
              </a:r>
              <a:r>
                <a:rPr lang="en-US" sz="1200" b="1" dirty="0" err="1" smtClean="0">
                  <a:latin typeface="+mj-lt"/>
                </a:rPr>
                <a:t>integr</a:t>
              </a:r>
              <a:r>
                <a:rPr lang="en-US" sz="1200" b="1" dirty="0" smtClean="0">
                  <a:latin typeface="+mj-lt"/>
                </a:rPr>
                <a:t>. conn., </a:t>
              </a:r>
              <a:r>
                <a:rPr lang="en-US" sz="1200" b="1" dirty="0" err="1" smtClean="0">
                  <a:latin typeface="+mj-lt"/>
                </a:rPr>
                <a:t>Optane</a:t>
              </a:r>
              <a:r>
                <a:rPr lang="en-US" sz="1200" b="1" dirty="0" smtClean="0">
                  <a:latin typeface="+mj-lt"/>
                </a:rPr>
                <a:t> 2)</a:t>
              </a:r>
            </a:p>
          </p:txBody>
        </p:sp>
      </p:grpSp>
      <p:sp>
        <p:nvSpPr>
          <p:cNvPr id="187" name="Text Box 3"/>
          <p:cNvSpPr txBox="1">
            <a:spLocks noChangeArrowheads="1"/>
          </p:cNvSpPr>
          <p:nvPr/>
        </p:nvSpPr>
        <p:spPr bwMode="auto">
          <a:xfrm>
            <a:off x="283780" y="6503103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73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2.</a:t>
            </a:r>
            <a:r>
              <a:rPr lang="hu-HU" altLang="en-US" sz="1600" dirty="0"/>
              <a:t>1. </a:t>
            </a:r>
            <a:r>
              <a:rPr lang="en-US" altLang="en-US" sz="1600" dirty="0"/>
              <a:t>Introduction</a:t>
            </a:r>
            <a:r>
              <a:rPr lang="hu-HU" altLang="en-US" sz="1600" dirty="0"/>
              <a:t> (</a:t>
            </a:r>
            <a:r>
              <a:rPr lang="en-US" altLang="en-US" sz="1600" dirty="0" smtClean="0"/>
              <a:t>3b</a:t>
            </a:r>
            <a:r>
              <a:rPr lang="hu-HU" altLang="en-US" sz="1600" dirty="0" smtClean="0"/>
              <a:t>)</a:t>
            </a:r>
            <a:endParaRPr lang="en-US" sz="1600" dirty="0"/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 rot="16200000">
            <a:off x="239361" y="1263997"/>
            <a:ext cx="670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" name="Text Box 53"/>
          <p:cNvSpPr txBox="1">
            <a:spLocks noChangeArrowheads="1"/>
          </p:cNvSpPr>
          <p:nvPr/>
        </p:nvSpPr>
        <p:spPr bwMode="auto">
          <a:xfrm>
            <a:off x="6198610" y="951990"/>
            <a:ext cx="21820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in power management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Rectangle 54"/>
          <p:cNvSpPr>
            <a:spLocks noChangeArrowheads="1"/>
          </p:cNvSpPr>
          <p:nvPr/>
        </p:nvSpPr>
        <p:spPr bwMode="auto">
          <a:xfrm>
            <a:off x="5820671" y="978439"/>
            <a:ext cx="2990850" cy="420745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Rectangle 46"/>
          <p:cNvSpPr>
            <a:spLocks noChangeArrowheads="1"/>
          </p:cNvSpPr>
          <p:nvPr/>
        </p:nvSpPr>
        <p:spPr bwMode="auto">
          <a:xfrm>
            <a:off x="2546775" y="1155403"/>
            <a:ext cx="3108960" cy="5248652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3438" y="1989322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608513" y="1266125"/>
            <a:ext cx="1022350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323850" y="1212590"/>
            <a:ext cx="4121150" cy="70695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AutoShape 32"/>
          <p:cNvSpPr>
            <a:spLocks noChangeArrowheads="1"/>
          </p:cNvSpPr>
          <p:nvPr/>
        </p:nvSpPr>
        <p:spPr bwMode="auto">
          <a:xfrm>
            <a:off x="393700" y="1184962"/>
            <a:ext cx="3735388" cy="736629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Oval 33"/>
          <p:cNvSpPr>
            <a:spLocks noChangeArrowheads="1"/>
          </p:cNvSpPr>
          <p:nvPr/>
        </p:nvSpPr>
        <p:spPr bwMode="auto">
          <a:xfrm>
            <a:off x="3665538" y="1194186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3878263" y="1410905"/>
            <a:ext cx="590550" cy="28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16" name="Rectangle 35"/>
          <p:cNvSpPr>
            <a:spLocks noChangeArrowheads="1"/>
          </p:cNvSpPr>
          <p:nvPr/>
        </p:nvSpPr>
        <p:spPr bwMode="auto">
          <a:xfrm>
            <a:off x="736600" y="1192336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Text Box 36"/>
          <p:cNvSpPr txBox="1">
            <a:spLocks noChangeArrowheads="1"/>
          </p:cNvSpPr>
          <p:nvPr/>
        </p:nvSpPr>
        <p:spPr bwMode="auto">
          <a:xfrm>
            <a:off x="746125" y="1282296"/>
            <a:ext cx="3121025" cy="397544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50" b="1" i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5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  Pentium 4 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( </a:t>
            </a:r>
            <a:r>
              <a:rPr lang="hu-HU" altLang="en-US" sz="115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Cedar </a:t>
            </a:r>
            <a:r>
              <a:rPr lang="hu-HU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Mill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Pentium D (</a:t>
            </a:r>
            <a:r>
              <a:rPr lang="en-US" altLang="en-US" sz="1150" b="1" dirty="0" err="1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Presler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)           </a:t>
            </a:r>
            <a:endParaRPr lang="en-US" altLang="en-US" sz="1150" b="1" dirty="0">
              <a:solidFill>
                <a:schemeClr val="bg2">
                  <a:lumMod val="75000"/>
                </a:schemeClr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8" name="Text Box 37"/>
          <p:cNvSpPr txBox="1">
            <a:spLocks noChangeArrowheads="1"/>
          </p:cNvSpPr>
          <p:nvPr/>
        </p:nvSpPr>
        <p:spPr bwMode="auto">
          <a:xfrm>
            <a:off x="754063" y="1631466"/>
            <a:ext cx="3121025" cy="307777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200" b="1" dirty="0" err="1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200" b="1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200" b="1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4622800" y="1626165"/>
            <a:ext cx="989013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4643438" y="2341881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3" name="Text Box 58"/>
          <p:cNvSpPr txBox="1">
            <a:spLocks noChangeArrowheads="1"/>
          </p:cNvSpPr>
          <p:nvPr/>
        </p:nvSpPr>
        <p:spPr bwMode="auto">
          <a:xfrm>
            <a:off x="4643438" y="3127794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4643438" y="2745855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323850" y="2742183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393700" y="2744019"/>
            <a:ext cx="3735388" cy="70879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7" name="Oval 18"/>
          <p:cNvSpPr>
            <a:spLocks noChangeArrowheads="1"/>
          </p:cNvSpPr>
          <p:nvPr/>
        </p:nvSpPr>
        <p:spPr bwMode="auto">
          <a:xfrm>
            <a:off x="3665538" y="2723820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3865743" y="2957023"/>
            <a:ext cx="593725" cy="28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323850" y="1943415"/>
            <a:ext cx="4121150" cy="70695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393700" y="1956270"/>
            <a:ext cx="3735388" cy="70879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3665538" y="1961778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3876675" y="2165602"/>
            <a:ext cx="593725" cy="2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 rot="16200000">
            <a:off x="154922" y="2893423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4" name="Text Box 30"/>
          <p:cNvSpPr txBox="1">
            <a:spLocks noChangeArrowheads="1"/>
          </p:cNvSpPr>
          <p:nvPr/>
        </p:nvSpPr>
        <p:spPr bwMode="auto">
          <a:xfrm rot="16200000">
            <a:off x="145397" y="2101718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323850" y="3524423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6" name="AutoShape 32"/>
          <p:cNvSpPr>
            <a:spLocks noChangeArrowheads="1"/>
          </p:cNvSpPr>
          <p:nvPr/>
        </p:nvSpPr>
        <p:spPr bwMode="auto">
          <a:xfrm>
            <a:off x="393700" y="3509733"/>
            <a:ext cx="3735388" cy="706954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7" name="Oval 33"/>
          <p:cNvSpPr>
            <a:spLocks noChangeArrowheads="1"/>
          </p:cNvSpPr>
          <p:nvPr/>
        </p:nvSpPr>
        <p:spPr bwMode="auto">
          <a:xfrm>
            <a:off x="3665538" y="3524380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3870325" y="3744772"/>
            <a:ext cx="595313" cy="2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 rot="16200000">
            <a:off x="159685" y="3683978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>
            <a:off x="736600" y="1961778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46125" y="1969123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42" name="Text Box 37"/>
          <p:cNvSpPr txBox="1">
            <a:spLocks noChangeArrowheads="1"/>
          </p:cNvSpPr>
          <p:nvPr/>
        </p:nvSpPr>
        <p:spPr bwMode="auto">
          <a:xfrm>
            <a:off x="746125" y="2340045"/>
            <a:ext cx="3121025" cy="265651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43" name="Rectangle 35"/>
          <p:cNvSpPr>
            <a:spLocks noChangeArrowheads="1"/>
          </p:cNvSpPr>
          <p:nvPr/>
        </p:nvSpPr>
        <p:spPr bwMode="auto">
          <a:xfrm>
            <a:off x="736600" y="2729328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746125" y="2738511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5" name="Text Box 37"/>
          <p:cNvSpPr txBox="1">
            <a:spLocks noChangeArrowheads="1"/>
          </p:cNvSpPr>
          <p:nvPr/>
        </p:nvSpPr>
        <p:spPr bwMode="auto">
          <a:xfrm>
            <a:off x="746125" y="3107595"/>
            <a:ext cx="3121025" cy="265651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46" name="Rectangle 35"/>
          <p:cNvSpPr>
            <a:spLocks noChangeArrowheads="1"/>
          </p:cNvSpPr>
          <p:nvPr/>
        </p:nvSpPr>
        <p:spPr bwMode="auto">
          <a:xfrm>
            <a:off x="736600" y="3513406"/>
            <a:ext cx="3240088" cy="70695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36"/>
          <p:cNvSpPr txBox="1">
            <a:spLocks noChangeArrowheads="1"/>
          </p:cNvSpPr>
          <p:nvPr/>
        </p:nvSpPr>
        <p:spPr bwMode="auto">
          <a:xfrm>
            <a:off x="746125" y="3550130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48" name="Text Box 37"/>
          <p:cNvSpPr txBox="1">
            <a:spLocks noChangeArrowheads="1"/>
          </p:cNvSpPr>
          <p:nvPr/>
        </p:nvSpPr>
        <p:spPr bwMode="auto">
          <a:xfrm>
            <a:off x="754063" y="3906362"/>
            <a:ext cx="3108960" cy="319507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9" name="Text Box 58"/>
          <p:cNvSpPr txBox="1">
            <a:spLocks noChangeArrowheads="1"/>
          </p:cNvSpPr>
          <p:nvPr/>
        </p:nvSpPr>
        <p:spPr bwMode="auto">
          <a:xfrm>
            <a:off x="4643438" y="3553602"/>
            <a:ext cx="944562" cy="3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4649788" y="3923693"/>
            <a:ext cx="944562" cy="3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52" name="Text Box 58"/>
          <p:cNvSpPr txBox="1">
            <a:spLocks noChangeArrowheads="1"/>
          </p:cNvSpPr>
          <p:nvPr/>
        </p:nvSpPr>
        <p:spPr bwMode="auto">
          <a:xfrm>
            <a:off x="4625975" y="4336044"/>
            <a:ext cx="944489" cy="3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54" name="Text Box 58"/>
          <p:cNvSpPr txBox="1">
            <a:spLocks noChangeArrowheads="1"/>
          </p:cNvSpPr>
          <p:nvPr/>
        </p:nvSpPr>
        <p:spPr bwMode="auto">
          <a:xfrm>
            <a:off x="4535488" y="4690439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7" name="Rectangle 31"/>
          <p:cNvSpPr>
            <a:spLocks noChangeArrowheads="1"/>
          </p:cNvSpPr>
          <p:nvPr/>
        </p:nvSpPr>
        <p:spPr bwMode="auto">
          <a:xfrm>
            <a:off x="338718" y="4266372"/>
            <a:ext cx="4087345" cy="137340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" name="AutoShape 32"/>
          <p:cNvSpPr>
            <a:spLocks noChangeArrowheads="1"/>
          </p:cNvSpPr>
          <p:nvPr/>
        </p:nvSpPr>
        <p:spPr bwMode="auto">
          <a:xfrm>
            <a:off x="397795" y="4294493"/>
            <a:ext cx="3657600" cy="131540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9" name="Oval 33"/>
          <p:cNvSpPr>
            <a:spLocks noChangeArrowheads="1"/>
          </p:cNvSpPr>
          <p:nvPr/>
        </p:nvSpPr>
        <p:spPr bwMode="auto">
          <a:xfrm>
            <a:off x="3690938" y="4290336"/>
            <a:ext cx="774700" cy="13566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0" name="Text Box 34"/>
          <p:cNvSpPr txBox="1">
            <a:spLocks noChangeArrowheads="1"/>
          </p:cNvSpPr>
          <p:nvPr/>
        </p:nvSpPr>
        <p:spPr bwMode="auto">
          <a:xfrm>
            <a:off x="3886955" y="4835623"/>
            <a:ext cx="595035" cy="28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61" name="Text Box 38"/>
          <p:cNvSpPr txBox="1">
            <a:spLocks noChangeArrowheads="1"/>
          </p:cNvSpPr>
          <p:nvPr/>
        </p:nvSpPr>
        <p:spPr bwMode="auto">
          <a:xfrm rot="16200000">
            <a:off x="148099" y="4695063"/>
            <a:ext cx="86810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dirty="0" smtClean="0">
                <a:solidFill>
                  <a:srgbClr val="FFFFFF"/>
                </a:solidFill>
                <a:cs typeface="Arial" charset="0"/>
              </a:rPr>
              <a:t>4</a:t>
            </a:r>
            <a:r>
              <a:rPr lang="hu-HU" altLang="en-US" sz="10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YEARS</a:t>
            </a:r>
          </a:p>
        </p:txBody>
      </p:sp>
      <p:sp>
        <p:nvSpPr>
          <p:cNvPr id="62" name="Rectangle 35"/>
          <p:cNvSpPr>
            <a:spLocks noChangeArrowheads="1"/>
          </p:cNvSpPr>
          <p:nvPr/>
        </p:nvSpPr>
        <p:spPr bwMode="auto">
          <a:xfrm>
            <a:off x="762000" y="4304585"/>
            <a:ext cx="3240088" cy="1351806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759573" y="4308457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767511" y="4639634"/>
            <a:ext cx="3108960" cy="303750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6" name="Text Box 37"/>
          <p:cNvSpPr txBox="1">
            <a:spLocks noChangeArrowheads="1"/>
          </p:cNvSpPr>
          <p:nvPr/>
        </p:nvSpPr>
        <p:spPr bwMode="auto">
          <a:xfrm>
            <a:off x="764688" y="5318411"/>
            <a:ext cx="3108960" cy="303750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Coffee 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7" name="Text Box 37"/>
          <p:cNvSpPr txBox="1">
            <a:spLocks noChangeArrowheads="1"/>
          </p:cNvSpPr>
          <p:nvPr/>
        </p:nvSpPr>
        <p:spPr bwMode="auto">
          <a:xfrm>
            <a:off x="766181" y="4983850"/>
            <a:ext cx="3108960" cy="303750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Kaby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8" name="Text Box 58"/>
          <p:cNvSpPr txBox="1">
            <a:spLocks noChangeArrowheads="1"/>
          </p:cNvSpPr>
          <p:nvPr/>
        </p:nvSpPr>
        <p:spPr bwMode="auto">
          <a:xfrm>
            <a:off x="4526995" y="5057598"/>
            <a:ext cx="1050288" cy="3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16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9" name="Text Box 58"/>
          <p:cNvSpPr txBox="1">
            <a:spLocks noChangeArrowheads="1"/>
          </p:cNvSpPr>
          <p:nvPr/>
        </p:nvSpPr>
        <p:spPr bwMode="auto">
          <a:xfrm>
            <a:off x="4567336" y="5359547"/>
            <a:ext cx="9973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17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1" name="Text Box 38"/>
          <p:cNvSpPr txBox="1">
            <a:spLocks noChangeArrowheads="1"/>
          </p:cNvSpPr>
          <p:nvPr/>
        </p:nvSpPr>
        <p:spPr bwMode="auto">
          <a:xfrm rot="16200000">
            <a:off x="159685" y="1349710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72" name="Rectangle 31"/>
          <p:cNvSpPr>
            <a:spLocks noChangeArrowheads="1"/>
          </p:cNvSpPr>
          <p:nvPr/>
        </p:nvSpPr>
        <p:spPr bwMode="auto">
          <a:xfrm>
            <a:off x="336615" y="5692210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3" name="AutoShape 32"/>
          <p:cNvSpPr>
            <a:spLocks noChangeArrowheads="1"/>
          </p:cNvSpPr>
          <p:nvPr/>
        </p:nvSpPr>
        <p:spPr bwMode="auto">
          <a:xfrm>
            <a:off x="406465" y="5690966"/>
            <a:ext cx="3735388" cy="64008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" name="Oval 33"/>
          <p:cNvSpPr>
            <a:spLocks noChangeArrowheads="1"/>
          </p:cNvSpPr>
          <p:nvPr/>
        </p:nvSpPr>
        <p:spPr bwMode="auto">
          <a:xfrm>
            <a:off x="3678303" y="5692167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5" name="Text Box 34"/>
          <p:cNvSpPr txBox="1">
            <a:spLocks noChangeArrowheads="1"/>
          </p:cNvSpPr>
          <p:nvPr/>
        </p:nvSpPr>
        <p:spPr bwMode="auto">
          <a:xfrm>
            <a:off x="3883090" y="5912559"/>
            <a:ext cx="595035" cy="23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</a:t>
            </a:r>
            <a:r>
              <a:rPr lang="hu-HU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  <a:endParaRPr lang="hu-HU" altLang="en-US" sz="10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749365" y="5681193"/>
            <a:ext cx="3240088" cy="70695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7" name="Text Box 36"/>
          <p:cNvSpPr txBox="1">
            <a:spLocks noChangeArrowheads="1"/>
          </p:cNvSpPr>
          <p:nvPr/>
        </p:nvSpPr>
        <p:spPr bwMode="auto">
          <a:xfrm>
            <a:off x="758890" y="5731363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Cannonlake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766828" y="6062354"/>
            <a:ext cx="3108960" cy="276999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200" b="1" i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56203" y="5721389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05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18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4662553" y="6091480"/>
            <a:ext cx="915635" cy="2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??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19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715635" y="1468426"/>
            <a:ext cx="313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Clock gating, </a:t>
            </a:r>
            <a:r>
              <a:rPr lang="en-US" altLang="en-US" sz="1200" b="1" dirty="0" err="1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PECI</a:t>
            </a:r>
            <a:r>
              <a:rPr lang="en-US" altLang="en-US" sz="1200" b="1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Platform Thermal Control by</a:t>
            </a:r>
            <a:endParaRPr lang="hu-HU" altLang="en-US" sz="1200" b="1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3. party controller</a:t>
            </a:r>
            <a:endParaRPr lang="en-US" altLang="en-US" sz="1200" b="1" dirty="0">
              <a:solidFill>
                <a:srgbClr val="FF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989215" y="2033845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EDAT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985665" y="2236235"/>
            <a:ext cx="2816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Integrated Power Gates,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PCU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Turbo Boost</a:t>
            </a:r>
          </a:p>
        </p:txBody>
      </p:sp>
      <p:sp>
        <p:nvSpPr>
          <p:cNvPr id="86" name="Rectangle 48"/>
          <p:cNvSpPr>
            <a:spLocks noChangeArrowheads="1"/>
          </p:cNvSpPr>
          <p:nvPr/>
        </p:nvSpPr>
        <p:spPr bwMode="auto">
          <a:xfrm>
            <a:off x="6373147" y="3132076"/>
            <a:ext cx="16642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Turbo Boost 2.0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7" name="Rectangle 48"/>
          <p:cNvSpPr>
            <a:spLocks noChangeArrowheads="1"/>
          </p:cNvSpPr>
          <p:nvPr/>
        </p:nvSpPr>
        <p:spPr bwMode="auto">
          <a:xfrm>
            <a:off x="6944005" y="3924055"/>
            <a:ext cx="6046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8" name="Rectangle 48"/>
          <p:cNvSpPr>
            <a:spLocks noChangeArrowheads="1"/>
          </p:cNvSpPr>
          <p:nvPr/>
        </p:nvSpPr>
        <p:spPr bwMode="auto">
          <a:xfrm>
            <a:off x="6674789" y="4266492"/>
            <a:ext cx="12506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Times New Roman" pitchFamily="18" charset="0"/>
              </a:rPr>
              <a:t>2. gen. </a:t>
            </a:r>
            <a:r>
              <a:rPr lang="en-US" altLang="en-US" sz="1200" b="1" dirty="0" err="1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Times New Roman" pitchFamily="18" charset="0"/>
              </a:rPr>
              <a:t>FIVR</a:t>
            </a:r>
            <a:endParaRPr lang="en-US" altLang="en-US" sz="120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0" name="Rectangle 48"/>
          <p:cNvSpPr>
            <a:spLocks noChangeArrowheads="1"/>
          </p:cNvSpPr>
          <p:nvPr/>
        </p:nvSpPr>
        <p:spPr bwMode="auto">
          <a:xfrm>
            <a:off x="5970569" y="4479948"/>
            <a:ext cx="26340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Speed Shift Technology,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Duty Cycle control, No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(except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X)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089425" y="5069118"/>
            <a:ext cx="2473754" cy="25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Speed Shift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Technology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v2</a:t>
            </a:r>
            <a:endParaRPr lang="en-US" sz="1400" dirty="0" smtClean="0">
              <a:latin typeface="+mj-l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6057165" y="5274205"/>
            <a:ext cx="23503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H-series: TVB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(Thermal Velocity Boost)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5" name="Left Brace 94"/>
          <p:cNvSpPr/>
          <p:nvPr/>
        </p:nvSpPr>
        <p:spPr bwMode="auto">
          <a:xfrm>
            <a:off x="5912773" y="5355250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7" name="Left Brace 96"/>
          <p:cNvSpPr/>
          <p:nvPr/>
        </p:nvSpPr>
        <p:spPr bwMode="auto">
          <a:xfrm>
            <a:off x="5922150" y="4567772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8" name="Left Brace 97"/>
          <p:cNvSpPr/>
          <p:nvPr/>
        </p:nvSpPr>
        <p:spPr bwMode="auto">
          <a:xfrm>
            <a:off x="5922150" y="2317522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9" name="Left Brace 98"/>
          <p:cNvSpPr/>
          <p:nvPr/>
        </p:nvSpPr>
        <p:spPr bwMode="auto">
          <a:xfrm>
            <a:off x="5922150" y="1529845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9" name="Text Box 56"/>
          <p:cNvSpPr txBox="1">
            <a:spLocks noChangeArrowheads="1"/>
          </p:cNvSpPr>
          <p:nvPr/>
        </p:nvSpPr>
        <p:spPr bwMode="auto">
          <a:xfrm>
            <a:off x="73865" y="500636"/>
            <a:ext cx="19704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Core 2 line -2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1" name="Text Box 3"/>
          <p:cNvSpPr txBox="1">
            <a:spLocks noChangeArrowheads="1"/>
          </p:cNvSpPr>
          <p:nvPr/>
        </p:nvSpPr>
        <p:spPr bwMode="auto">
          <a:xfrm>
            <a:off x="283780" y="6503103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89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Major innovations of the Core 2 line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003300" y="1908175"/>
            <a:ext cx="7285038" cy="409575"/>
            <a:chOff x="695" y="1638"/>
            <a:chExt cx="4452" cy="306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2.2.1 4-wide core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1000125" y="2779325"/>
            <a:ext cx="7285038" cy="401637"/>
            <a:chOff x="695" y="1631"/>
            <a:chExt cx="4452" cy="300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2.2.3 Smart L2 cache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996950" y="3203975"/>
            <a:ext cx="7285038" cy="398463"/>
            <a:chOff x="695" y="1633"/>
            <a:chExt cx="4452" cy="298"/>
          </a:xfrm>
        </p:grpSpPr>
        <p:sp>
          <p:nvSpPr>
            <p:cNvPr id="17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2.2.4 Innovations in power management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8" name="Text Box 27"/>
            <p:cNvSpPr txBox="1">
              <a:spLocks noChangeArrowheads="1"/>
            </p:cNvSpPr>
            <p:nvPr/>
          </p:nvSpPr>
          <p:spPr bwMode="auto">
            <a:xfrm>
              <a:off x="695" y="1633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1003905" y="2348880"/>
            <a:ext cx="7285038" cy="409575"/>
            <a:chOff x="695" y="1638"/>
            <a:chExt cx="4452" cy="306"/>
          </a:xfrm>
        </p:grpSpPr>
        <p:sp>
          <p:nvSpPr>
            <p:cNvPr id="20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2.2.2 128-bit SIMD and FP units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135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2.2</a:t>
            </a:r>
            <a:r>
              <a:rPr lang="hu-HU" altLang="en-US" sz="1600" dirty="0" smtClean="0"/>
              <a:t>.1</a:t>
            </a:r>
            <a:r>
              <a:rPr lang="en-US" altLang="en-US" sz="1600" dirty="0" smtClean="0"/>
              <a:t> 4-wide core (1)</a:t>
            </a:r>
          </a:p>
        </p:txBody>
      </p:sp>
      <p:sp>
        <p:nvSpPr>
          <p:cNvPr id="70659" name="Text Box 4"/>
          <p:cNvSpPr txBox="1">
            <a:spLocks noChangeArrowheads="1"/>
          </p:cNvSpPr>
          <p:nvPr/>
        </p:nvSpPr>
        <p:spPr bwMode="auto">
          <a:xfrm>
            <a:off x="75588" y="494150"/>
            <a:ext cx="41719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 Major innovations of the Core 2 line</a:t>
            </a:r>
            <a:endParaRPr lang="hu-HU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2.2.1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4-wide core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69697" y="1578878"/>
            <a:ext cx="7400126" cy="1200852"/>
          </a:xfrm>
          <a:prstGeom prst="rect">
            <a:avLst/>
          </a:prstGeom>
          <a:solidFill>
            <a:schemeClr val="accent2">
              <a:alpha val="10196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6372" y="1637615"/>
            <a:ext cx="40840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This is the key benefit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 family.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39547" y="1997978"/>
            <a:ext cx="7392793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By contrast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both Intel’s previous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Pentium 4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family and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AMD’s K8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have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only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3-wide cores,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as the next Figures show. 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7477" y="1212165"/>
            <a:ext cx="39772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latin typeface="Verdana" pitchFamily="34" charset="0"/>
                <a:cs typeface="Arial" charset="0"/>
              </a:rPr>
              <a:t>It means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4-wide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front end and retire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unit.</a:t>
            </a:r>
            <a:endParaRPr lang="en-US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92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63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sz="1600" dirty="0" smtClean="0"/>
              <a:t>2.2</a:t>
            </a:r>
            <a:r>
              <a:rPr lang="hu-HU" altLang="en-US" sz="1600" dirty="0" smtClean="0"/>
              <a:t>.1</a:t>
            </a:r>
            <a:r>
              <a:rPr lang="en-US" altLang="en-US" sz="1600" dirty="0" smtClean="0"/>
              <a:t> 4-wide core (2)</a:t>
            </a:r>
          </a:p>
        </p:txBody>
      </p:sp>
      <p:pic>
        <p:nvPicPr>
          <p:cNvPr id="6" name="Picture 1" descr="http://images.anandtech.com/reviews/cpu/intel/core-vs-k8/CoreArch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09" y="1178750"/>
            <a:ext cx="7951533" cy="564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3990509" y="2023427"/>
            <a:ext cx="2610315" cy="184520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891" y="472702"/>
            <a:ext cx="7221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2.2.1.1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: Block diagram of Intel’s Core 2 microarchitecture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[3]</a:t>
            </a:r>
            <a:endParaRPr lang="en-US" sz="1400" b="1" dirty="0" smtClean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384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00" y="1216680"/>
            <a:ext cx="7317305" cy="558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Oval 6"/>
          <p:cNvSpPr>
            <a:spLocks noChangeArrowheads="1"/>
          </p:cNvSpPr>
          <p:nvPr/>
        </p:nvSpPr>
        <p:spPr bwMode="auto">
          <a:xfrm>
            <a:off x="3554490" y="3817449"/>
            <a:ext cx="1800225" cy="7207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3734" name="Text Box 8"/>
          <p:cNvSpPr txBox="1">
            <a:spLocks noChangeArrowheads="1"/>
          </p:cNvSpPr>
          <p:nvPr/>
        </p:nvSpPr>
        <p:spPr bwMode="auto">
          <a:xfrm>
            <a:off x="431540" y="6160313"/>
            <a:ext cx="2574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Retire width: 3 instr./cycle</a:t>
            </a:r>
          </a:p>
        </p:txBody>
      </p:sp>
      <p:sp>
        <p:nvSpPr>
          <p:cNvPr id="737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2.2</a:t>
            </a:r>
            <a:r>
              <a:rPr lang="hu-HU" altLang="en-US" sz="1600" dirty="0" smtClean="0"/>
              <a:t>.1</a:t>
            </a:r>
            <a:r>
              <a:rPr lang="en-US" altLang="en-US" sz="1600" dirty="0" smtClean="0"/>
              <a:t> 4-wide core (3)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026" y="499596"/>
            <a:ext cx="7471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2.2.1.2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: Block diagram of Intel’s Pentium 4 microarchitecture [5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]</a:t>
            </a:r>
            <a:endParaRPr lang="en-US" sz="1400" b="1" dirty="0" smtClean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59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2.2</a:t>
            </a:r>
            <a:r>
              <a:rPr lang="hu-HU" altLang="en-US" sz="1600" dirty="0"/>
              <a:t>.1</a:t>
            </a:r>
            <a:r>
              <a:rPr lang="en-US" altLang="en-US" sz="1600" dirty="0"/>
              <a:t> 4-wide core </a:t>
            </a:r>
            <a:r>
              <a:rPr lang="en-US" altLang="en-US" sz="1600" dirty="0" smtClean="0"/>
              <a:t>(4)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79" y="1204554"/>
            <a:ext cx="8418746" cy="5597729"/>
          </a:xfrm>
          <a:prstGeom prst="rect">
            <a:avLst/>
          </a:prstGeom>
        </p:spPr>
      </p:pic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3980332" y="2417409"/>
            <a:ext cx="1800225" cy="7207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98" y="503675"/>
            <a:ext cx="7342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2.2.1.3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: Block diagram of AMD’s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Athlon microarchitecture [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] </a:t>
            </a:r>
            <a:endParaRPr lang="en-US" sz="1400" b="1" dirty="0" smtClean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353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23676" y="1906088"/>
            <a:ext cx="7902324" cy="152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592" y="2495670"/>
            <a:ext cx="2496196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High performance/power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(e.g. GFLOPS/Watt)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5150" y="2054912"/>
            <a:ext cx="2146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Traditional processors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9052" y="2054912"/>
            <a:ext cx="244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Tablets and smartphones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14048" y="2499167"/>
            <a:ext cx="2789610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Low power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(Watt)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(Number of operating hours)</a:t>
            </a:r>
          </a:p>
        </p:txBody>
      </p:sp>
      <p:sp>
        <p:nvSpPr>
          <p:cNvPr id="15" name="Left-Right Arrow 14"/>
          <p:cNvSpPr/>
          <p:nvPr/>
        </p:nvSpPr>
        <p:spPr>
          <a:xfrm>
            <a:off x="3970585" y="2505415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0085" y="903202"/>
            <a:ext cx="9163214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With the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advent of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mobile devices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(about 2006)</a:t>
            </a:r>
            <a:r>
              <a:rPr lang="en-US" sz="1400" dirty="0" smtClean="0">
                <a:solidFill>
                  <a:srgbClr val="00B0F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new design paradigm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arose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for those devices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   Mobile devices require long operating hours i.e.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low power consumption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,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this is contrast to the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design paradigm of traditional processors,  as indicated below.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(7)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184" y="503675"/>
            <a:ext cx="9047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Remark: A further change of the design paradigm for designing the mobile processors 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8210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Text Box 5"/>
          <p:cNvSpPr txBox="1">
            <a:spLocks noChangeArrowheads="1"/>
          </p:cNvSpPr>
          <p:nvPr/>
        </p:nvSpPr>
        <p:spPr bwMode="auto">
          <a:xfrm>
            <a:off x="74960" y="886495"/>
            <a:ext cx="66271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a) Overview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of the x86 ISA extensions in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processor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lines</a:t>
            </a:r>
            <a:endParaRPr lang="en-US" altLang="en-US" sz="1400" b="1" dirty="0">
              <a:solidFill>
                <a:schemeClr val="accent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31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2.</a:t>
            </a:r>
            <a:r>
              <a:rPr lang="hu-HU" altLang="en-US" sz="1600" dirty="0" smtClean="0"/>
              <a:t>2.</a:t>
            </a:r>
            <a:r>
              <a:rPr lang="en-US" altLang="en-US" sz="1600" dirty="0" smtClean="0"/>
              <a:t>2 128-bit wide SIMD and FP units (1)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255" y="501055"/>
            <a:ext cx="4091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2.2.2 128-bit wide SIMD and FP units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055" y="1223755"/>
            <a:ext cx="4521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They aim at providing enhanced media support.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95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777192"/>
            <a:ext cx="6419851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5"/>
          <p:cNvSpPr>
            <a:spLocks noChangeArrowheads="1"/>
          </p:cNvSpPr>
          <p:nvPr/>
        </p:nvSpPr>
        <p:spPr bwMode="auto">
          <a:xfrm>
            <a:off x="6431395" y="5776230"/>
            <a:ext cx="2606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Advanced Encryption Standard</a:t>
            </a:r>
          </a:p>
        </p:txBody>
      </p:sp>
      <p:sp>
        <p:nvSpPr>
          <p:cNvPr id="96260" name="Text Box 6"/>
          <p:cNvSpPr txBox="1">
            <a:spLocks noChangeArrowheads="1"/>
          </p:cNvSpPr>
          <p:nvPr/>
        </p:nvSpPr>
        <p:spPr bwMode="auto">
          <a:xfrm>
            <a:off x="6473825" y="6058805"/>
            <a:ext cx="227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Advanced Vector Extension</a:t>
            </a:r>
          </a:p>
        </p:txBody>
      </p:sp>
      <p:sp>
        <p:nvSpPr>
          <p:cNvPr id="96261" name="Text Box 7"/>
          <p:cNvSpPr txBox="1">
            <a:spLocks noChangeArrowheads="1"/>
          </p:cNvSpPr>
          <p:nvPr/>
        </p:nvSpPr>
        <p:spPr bwMode="auto">
          <a:xfrm>
            <a:off x="6469063" y="6391457"/>
            <a:ext cx="21542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Fused Multiply-Add instr. </a:t>
            </a:r>
          </a:p>
        </p:txBody>
      </p:sp>
      <p:sp>
        <p:nvSpPr>
          <p:cNvPr id="96262" name="Text Box 8"/>
          <p:cNvSpPr txBox="1">
            <a:spLocks noChangeArrowheads="1"/>
          </p:cNvSpPr>
          <p:nvPr/>
        </p:nvSpPr>
        <p:spPr bwMode="auto">
          <a:xfrm>
            <a:off x="6516688" y="1769380"/>
            <a:ext cx="2324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Streaming SIMD Extensions</a:t>
            </a:r>
          </a:p>
        </p:txBody>
      </p:sp>
      <p:sp>
        <p:nvSpPr>
          <p:cNvPr id="96263" name="Text Box 9"/>
          <p:cNvSpPr txBox="1">
            <a:spLocks noChangeArrowheads="1"/>
          </p:cNvSpPr>
          <p:nvPr/>
        </p:nvSpPr>
        <p:spPr bwMode="auto">
          <a:xfrm>
            <a:off x="6567488" y="1120092"/>
            <a:ext cx="1885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MultiMedia eXtensions</a:t>
            </a:r>
          </a:p>
        </p:txBody>
      </p:sp>
      <p:sp>
        <p:nvSpPr>
          <p:cNvPr id="96265" name="Rectangle 12"/>
          <p:cNvSpPr>
            <a:spLocks noChangeArrowheads="1"/>
          </p:cNvSpPr>
          <p:nvPr/>
        </p:nvSpPr>
        <p:spPr bwMode="auto">
          <a:xfrm>
            <a:off x="1370013" y="3355292"/>
            <a:ext cx="1439862" cy="246888"/>
          </a:xfrm>
          <a:prstGeom prst="rect">
            <a:avLst/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 4)</a:t>
            </a:r>
          </a:p>
        </p:txBody>
      </p:sp>
      <p:sp>
        <p:nvSpPr>
          <p:cNvPr id="96266" name="Rectangle 14"/>
          <p:cNvSpPr>
            <a:spLocks noChangeArrowheads="1"/>
          </p:cNvSpPr>
          <p:nvPr/>
        </p:nvSpPr>
        <p:spPr bwMode="auto">
          <a:xfrm>
            <a:off x="1365250" y="6501717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6267" name="Text Box 15"/>
          <p:cNvSpPr txBox="1">
            <a:spLocks noChangeArrowheads="1"/>
          </p:cNvSpPr>
          <p:nvPr/>
        </p:nvSpPr>
        <p:spPr bwMode="auto">
          <a:xfrm>
            <a:off x="1600200" y="6460442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6268" name="Oval 14"/>
          <p:cNvSpPr>
            <a:spLocks noChangeArrowheads="1"/>
          </p:cNvSpPr>
          <p:nvPr/>
        </p:nvSpPr>
        <p:spPr bwMode="auto">
          <a:xfrm>
            <a:off x="746125" y="4377642"/>
            <a:ext cx="5130800" cy="5397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6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2 128-bit wide SIMD and FP units </a:t>
            </a:r>
            <a:r>
              <a:rPr lang="en-US" altLang="en-US" sz="1600" dirty="0" smtClean="0"/>
              <a:t>(2)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41120" y="1144850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III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6665" y="249500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4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36685" y="4402505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Core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77110" y="453030"/>
            <a:ext cx="58015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Overview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of Intel’s x86 ISA extensions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(based on [18])</a:t>
            </a:r>
          </a:p>
        </p:txBody>
      </p:sp>
    </p:spTree>
    <p:extLst>
      <p:ext uri="{BB962C8B-B14F-4D97-AF65-F5344CB8AC3E}">
        <p14:creationId xmlns:p14="http://schemas.microsoft.com/office/powerpoint/2010/main" val="37000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784097"/>
            <a:ext cx="6419851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5"/>
          <p:cNvSpPr txBox="1">
            <a:spLocks noChangeArrowheads="1"/>
          </p:cNvSpPr>
          <p:nvPr/>
        </p:nvSpPr>
        <p:spPr bwMode="auto">
          <a:xfrm>
            <a:off x="1671638" y="3436810"/>
            <a:ext cx="835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Norhwood</a:t>
            </a:r>
          </a:p>
        </p:txBody>
      </p:sp>
      <p:sp>
        <p:nvSpPr>
          <p:cNvPr id="94212" name="Rectangle 6"/>
          <p:cNvSpPr>
            <a:spLocks noChangeArrowheads="1"/>
          </p:cNvSpPr>
          <p:nvPr/>
        </p:nvSpPr>
        <p:spPr bwMode="auto">
          <a:xfrm>
            <a:off x="1397000" y="3484435"/>
            <a:ext cx="1439863" cy="306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(Pentium4)</a:t>
            </a:r>
          </a:p>
        </p:txBody>
      </p:sp>
      <p:pic>
        <p:nvPicPr>
          <p:cNvPr id="167943" name="Picture 7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773705"/>
            <a:ext cx="6419851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Rectangle 9"/>
          <p:cNvSpPr>
            <a:spLocks noChangeArrowheads="1"/>
          </p:cNvSpPr>
          <p:nvPr/>
        </p:nvSpPr>
        <p:spPr bwMode="auto">
          <a:xfrm>
            <a:off x="1403350" y="3328860"/>
            <a:ext cx="1439863" cy="2468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(Pentium4)</a:t>
            </a:r>
          </a:p>
        </p:txBody>
      </p:sp>
      <p:sp>
        <p:nvSpPr>
          <p:cNvPr id="94215" name="Text Box 10"/>
          <p:cNvSpPr txBox="1">
            <a:spLocks noChangeArrowheads="1"/>
          </p:cNvSpPr>
          <p:nvPr/>
        </p:nvSpPr>
        <p:spPr bwMode="auto">
          <a:xfrm>
            <a:off x="6516688" y="1207960"/>
            <a:ext cx="263366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8 MM registers (64-bit),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aliased on the FP Stack registers</a:t>
            </a:r>
          </a:p>
        </p:txBody>
      </p:sp>
      <p:sp>
        <p:nvSpPr>
          <p:cNvPr id="94216" name="Rectangle 11"/>
          <p:cNvSpPr>
            <a:spLocks noChangeArrowheads="1"/>
          </p:cNvSpPr>
          <p:nvPr/>
        </p:nvSpPr>
        <p:spPr bwMode="auto">
          <a:xfrm>
            <a:off x="6516688" y="1757235"/>
            <a:ext cx="2051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8 XMM registers (128-bit)</a:t>
            </a:r>
          </a:p>
        </p:txBody>
      </p:sp>
      <p:sp>
        <p:nvSpPr>
          <p:cNvPr id="94217" name="Text Box 12"/>
          <p:cNvSpPr txBox="1">
            <a:spLocks noChangeArrowheads="1"/>
          </p:cNvSpPr>
          <p:nvPr/>
        </p:nvSpPr>
        <p:spPr bwMode="auto">
          <a:xfrm>
            <a:off x="6516688" y="2493977"/>
            <a:ext cx="20907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16 XMM registers (128-bit)</a:t>
            </a:r>
          </a:p>
        </p:txBody>
      </p:sp>
      <p:sp>
        <p:nvSpPr>
          <p:cNvPr id="94218" name="Text Box 13"/>
          <p:cNvSpPr txBox="1">
            <a:spLocks noChangeArrowheads="1"/>
          </p:cNvSpPr>
          <p:nvPr/>
        </p:nvSpPr>
        <p:spPr bwMode="auto">
          <a:xfrm>
            <a:off x="6443663" y="6032372"/>
            <a:ext cx="20812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16 YMM registers (256-bit)</a:t>
            </a:r>
          </a:p>
        </p:txBody>
      </p:sp>
      <p:sp>
        <p:nvSpPr>
          <p:cNvPr id="94220" name="Rectangle 16"/>
          <p:cNvSpPr>
            <a:spLocks noChangeArrowheads="1"/>
          </p:cNvSpPr>
          <p:nvPr/>
        </p:nvSpPr>
        <p:spPr bwMode="auto">
          <a:xfrm>
            <a:off x="1365250" y="6508622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4221" name="Text Box 17"/>
          <p:cNvSpPr txBox="1">
            <a:spLocks noChangeArrowheads="1"/>
          </p:cNvSpPr>
          <p:nvPr/>
        </p:nvSpPr>
        <p:spPr bwMode="auto">
          <a:xfrm>
            <a:off x="1600200" y="6467347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42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2 128-bit wide SIMD and FP units </a:t>
            </a:r>
            <a:r>
              <a:rPr lang="en-US" altLang="en-US" sz="1600" dirty="0" smtClean="0"/>
              <a:t>(3)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76645" y="1151755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MMX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6665" y="2501905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4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36685" y="4409410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Core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56665" y="1794351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III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72848" y="444860"/>
            <a:ext cx="75536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Register spaces provided by Intel’s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x86 ISA extensions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(based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on [18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])  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0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http://img.tfd.com/cde/MMXSS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395" y="1043735"/>
            <a:ext cx="4188845" cy="567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722" y="494150"/>
            <a:ext cx="834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Illustration of the available SIMD register spaces of the MMX to SSE3/SSSE3 ISA</a:t>
            </a:r>
          </a:p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extensions in 32- and 64-bit 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I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SAs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[162]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2 128-bit wide SIMD and FP units </a:t>
            </a:r>
            <a:r>
              <a:rPr lang="en-US" altLang="en-US" sz="1600" dirty="0" smtClean="0"/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277329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5" name="Picture 3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773705"/>
            <a:ext cx="6419851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 Box 9"/>
          <p:cNvSpPr txBox="1">
            <a:spLocks noChangeArrowheads="1"/>
          </p:cNvSpPr>
          <p:nvPr/>
        </p:nvSpPr>
        <p:spPr bwMode="auto">
          <a:xfrm>
            <a:off x="1671638" y="3423000"/>
            <a:ext cx="835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Norhwood</a:t>
            </a:r>
          </a:p>
        </p:txBody>
      </p:sp>
      <p:sp>
        <p:nvSpPr>
          <p:cNvPr id="97285" name="Rectangle 10"/>
          <p:cNvSpPr>
            <a:spLocks noChangeArrowheads="1"/>
          </p:cNvSpPr>
          <p:nvPr/>
        </p:nvSpPr>
        <p:spPr bwMode="auto">
          <a:xfrm>
            <a:off x="1397000" y="3356325"/>
            <a:ext cx="1439863" cy="28733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(Pentium4)</a:t>
            </a:r>
          </a:p>
        </p:txBody>
      </p:sp>
      <p:sp>
        <p:nvSpPr>
          <p:cNvPr id="97286" name="Text Box 11"/>
          <p:cNvSpPr txBox="1">
            <a:spLocks noChangeArrowheads="1"/>
          </p:cNvSpPr>
          <p:nvPr/>
        </p:nvSpPr>
        <p:spPr bwMode="auto">
          <a:xfrm>
            <a:off x="6450013" y="1908525"/>
            <a:ext cx="24542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3333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128-bit FX, FP SIMD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 32/16/8-bit FX, 32-bit FP ops</a:t>
            </a:r>
            <a:r>
              <a:rPr lang="en-US" altLang="en-US" sz="1100">
                <a:solidFill>
                  <a:srgbClr val="3333FF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Support of MM/3D</a:t>
            </a:r>
          </a:p>
        </p:txBody>
      </p:sp>
      <p:sp>
        <p:nvSpPr>
          <p:cNvPr id="97287" name="Text Box 13"/>
          <p:cNvSpPr txBox="1">
            <a:spLocks noChangeArrowheads="1"/>
          </p:cNvSpPr>
          <p:nvPr/>
        </p:nvSpPr>
        <p:spPr bwMode="auto">
          <a:xfrm>
            <a:off x="6510338" y="3759550"/>
            <a:ext cx="24542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DSP-oriented FP enhancements,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enhanced thread manipulation</a:t>
            </a:r>
          </a:p>
        </p:txBody>
      </p:sp>
      <p:sp>
        <p:nvSpPr>
          <p:cNvPr id="97288" name="Text Box 14"/>
          <p:cNvSpPr txBox="1">
            <a:spLocks noChangeArrowheads="1"/>
          </p:cNvSpPr>
          <p:nvPr/>
        </p:nvSpPr>
        <p:spPr bwMode="auto">
          <a:xfrm>
            <a:off x="6516688" y="4407250"/>
            <a:ext cx="2547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Diverse arithmetic enhancements</a:t>
            </a:r>
          </a:p>
        </p:txBody>
      </p:sp>
      <p:sp>
        <p:nvSpPr>
          <p:cNvPr id="97289" name="Text Box 18"/>
          <p:cNvSpPr txBox="1">
            <a:spLocks noChangeArrowheads="1"/>
          </p:cNvSpPr>
          <p:nvPr/>
        </p:nvSpPr>
        <p:spPr bwMode="auto">
          <a:xfrm>
            <a:off x="6516688" y="1167162"/>
            <a:ext cx="22161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64-bit FX SIMD with</a:t>
            </a:r>
          </a:p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32/16/8-bit operands (ops)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Support of MM</a:t>
            </a:r>
          </a:p>
        </p:txBody>
      </p:sp>
      <p:sp>
        <p:nvSpPr>
          <p:cNvPr id="97290" name="Text Box 20"/>
          <p:cNvSpPr txBox="1">
            <a:spLocks noChangeArrowheads="1"/>
          </p:cNvSpPr>
          <p:nvPr/>
        </p:nvSpPr>
        <p:spPr bwMode="auto">
          <a:xfrm>
            <a:off x="6516688" y="2607025"/>
            <a:ext cx="25939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128-bit FX, FP SIMD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64/32/16/8-bit FX, 64/32-bit FP,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Support for MPEG-2, video, MP3</a:t>
            </a:r>
          </a:p>
        </p:txBody>
      </p:sp>
      <p:sp>
        <p:nvSpPr>
          <p:cNvPr id="97291" name="Text Box 21"/>
          <p:cNvSpPr txBox="1">
            <a:spLocks noChangeArrowheads="1"/>
          </p:cNvSpPr>
          <p:nvPr/>
        </p:nvSpPr>
        <p:spPr bwMode="auto">
          <a:xfrm>
            <a:off x="6516688" y="4839050"/>
            <a:ext cx="24209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Media acceleration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 (video encoding, MM, gaming)</a:t>
            </a:r>
          </a:p>
        </p:txBody>
      </p:sp>
      <p:sp>
        <p:nvSpPr>
          <p:cNvPr id="97292" name="Text Box 22"/>
          <p:cNvSpPr txBox="1">
            <a:spLocks noChangeArrowheads="1"/>
          </p:cNvSpPr>
          <p:nvPr/>
        </p:nvSpPr>
        <p:spPr bwMode="auto">
          <a:xfrm>
            <a:off x="6516688" y="5301012"/>
            <a:ext cx="23764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Accelerated string/text manip.,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 appl. targeted acceleration</a:t>
            </a:r>
          </a:p>
        </p:txBody>
      </p:sp>
      <p:sp>
        <p:nvSpPr>
          <p:cNvPr id="97293" name="Text Box 23"/>
          <p:cNvSpPr txBox="1">
            <a:spLocks noChangeArrowheads="1"/>
          </p:cNvSpPr>
          <p:nvPr/>
        </p:nvSpPr>
        <p:spPr bwMode="auto">
          <a:xfrm>
            <a:off x="6516688" y="5732812"/>
            <a:ext cx="25320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Accelerated encription operations</a:t>
            </a:r>
          </a:p>
        </p:txBody>
      </p:sp>
      <p:sp>
        <p:nvSpPr>
          <p:cNvPr id="97294" name="Text Box 24"/>
          <p:cNvSpPr txBox="1">
            <a:spLocks noChangeArrowheads="1"/>
          </p:cNvSpPr>
          <p:nvPr/>
        </p:nvSpPr>
        <p:spPr bwMode="auto">
          <a:xfrm>
            <a:off x="6515100" y="6042375"/>
            <a:ext cx="169950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256-bit </a:t>
            </a:r>
            <a:r>
              <a:rPr lang="en-US" altLang="en-US" sz="11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FP SIMD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100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100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64/32-bit FP</a:t>
            </a:r>
            <a:endParaRPr lang="en-US" altLang="en-US" sz="1100" dirty="0">
              <a:solidFill>
                <a:srgbClr val="004AE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7295" name="Oval 25"/>
          <p:cNvSpPr>
            <a:spLocks noChangeArrowheads="1"/>
          </p:cNvSpPr>
          <p:nvPr/>
        </p:nvSpPr>
        <p:spPr bwMode="auto">
          <a:xfrm>
            <a:off x="0" y="4264375"/>
            <a:ext cx="9144000" cy="6461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7296" name="Rectangle 26"/>
          <p:cNvSpPr>
            <a:spLocks noChangeArrowheads="1"/>
          </p:cNvSpPr>
          <p:nvPr/>
        </p:nvSpPr>
        <p:spPr bwMode="auto">
          <a:xfrm>
            <a:off x="1365250" y="6494812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7297" name="Text Box 27"/>
          <p:cNvSpPr txBox="1">
            <a:spLocks noChangeArrowheads="1"/>
          </p:cNvSpPr>
          <p:nvPr/>
        </p:nvSpPr>
        <p:spPr bwMode="auto">
          <a:xfrm>
            <a:off x="1600200" y="6453537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7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2 128-bit wide SIMD and FP units </a:t>
            </a:r>
            <a:r>
              <a:rPr lang="en-US" altLang="en-US" sz="1600" dirty="0" smtClean="0"/>
              <a:t>(5)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41120" y="1137945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III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56665" y="2488095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4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36685" y="4395600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Core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74640" y="458670"/>
            <a:ext cx="73532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x86 ISA extensions - the operations introduced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(based on [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18])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6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478" y="1088740"/>
            <a:ext cx="889248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SSSE3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provide 32 instructions (represented by 14 mnemonics) to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accelerate computations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on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packed integers.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These include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: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335" y="484625"/>
            <a:ext cx="8674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Overview of the Supplemental Streaming SIMD Extension (SSSE3) of the Core 2 ISA</a:t>
            </a:r>
          </a:p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[161]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399" y="1930773"/>
            <a:ext cx="8361675" cy="294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Twelve instructions that perform horizontal addition or subtraction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operations (operations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on adjacent numbers.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• Six instructions that evaluate absolute values.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Two instructions that perform multiply and add operations and speed up the evaluation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of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dot products.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Two instructions that accelerate packed-integer multiply operations and produce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integer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values with scaling.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Two instructions that perform a byte-wise, in-place shuffle according to the second </a:t>
            </a:r>
            <a:endParaRPr lang="en-US" sz="1400" dirty="0" smtClean="0">
              <a:solidFill>
                <a:srgbClr val="000000"/>
              </a:solidFill>
              <a:latin typeface="Verdana"/>
            </a:endParaRP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shuffle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control operand.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Six instructions that negate packed integers in the destination operand if the signs of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the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corresponding element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in the source operand is less than zero.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Two instructions that align data from the composite of two operands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62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2 128-bit wide SIMD and FP units </a:t>
            </a:r>
            <a:r>
              <a:rPr lang="en-US" altLang="en-US" sz="1600" dirty="0" smtClean="0"/>
              <a:t>(6)</a:t>
            </a:r>
          </a:p>
        </p:txBody>
      </p:sp>
    </p:spTree>
    <p:extLst>
      <p:ext uri="{BB962C8B-B14F-4D97-AF65-F5344CB8AC3E}">
        <p14:creationId xmlns:p14="http://schemas.microsoft.com/office/powerpoint/2010/main" val="317199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842835"/>
            <a:ext cx="6419851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6"/>
          <p:cNvSpPr>
            <a:spLocks noChangeArrowheads="1"/>
          </p:cNvSpPr>
          <p:nvPr/>
        </p:nvSpPr>
        <p:spPr bwMode="auto">
          <a:xfrm>
            <a:off x="1397000" y="3335210"/>
            <a:ext cx="1439863" cy="306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 4)</a:t>
            </a:r>
          </a:p>
        </p:txBody>
      </p:sp>
      <p:sp>
        <p:nvSpPr>
          <p:cNvPr id="95236" name="Text Box 7"/>
          <p:cNvSpPr txBox="1">
            <a:spLocks noChangeArrowheads="1"/>
          </p:cNvSpPr>
          <p:nvPr/>
        </p:nvSpPr>
        <p:spPr bwMode="auto">
          <a:xfrm>
            <a:off x="6469063" y="2608135"/>
            <a:ext cx="2678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 full + 1 simple (moves/stores)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64-bit FP/SSE EUs  </a:t>
            </a:r>
          </a:p>
        </p:txBody>
      </p:sp>
      <p:sp>
        <p:nvSpPr>
          <p:cNvPr id="95237" name="Text Box 8"/>
          <p:cNvSpPr txBox="1">
            <a:spLocks noChangeArrowheads="1"/>
          </p:cNvSpPr>
          <p:nvPr/>
        </p:nvSpPr>
        <p:spPr bwMode="auto">
          <a:xfrm>
            <a:off x="6545515" y="4533605"/>
            <a:ext cx="18069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 128-bit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FP EUs +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 x 128-bit SSE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EUs</a:t>
            </a:r>
          </a:p>
        </p:txBody>
      </p:sp>
      <p:sp>
        <p:nvSpPr>
          <p:cNvPr id="95238" name="Text Box 9"/>
          <p:cNvSpPr txBox="1">
            <a:spLocks noChangeArrowheads="1"/>
          </p:cNvSpPr>
          <p:nvPr/>
        </p:nvSpPr>
        <p:spPr bwMode="auto">
          <a:xfrm>
            <a:off x="6499225" y="6050268"/>
            <a:ext cx="14430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256-bit SSE EUs</a:t>
            </a:r>
          </a:p>
        </p:txBody>
      </p:sp>
      <p:sp>
        <p:nvSpPr>
          <p:cNvPr id="95240" name="Text Box 12"/>
          <p:cNvSpPr txBox="1">
            <a:spLocks noChangeArrowheads="1"/>
          </p:cNvSpPr>
          <p:nvPr/>
        </p:nvSpPr>
        <p:spPr bwMode="auto">
          <a:xfrm>
            <a:off x="6496050" y="1330198"/>
            <a:ext cx="19970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FX MMX EUs </a:t>
            </a:r>
          </a:p>
        </p:txBody>
      </p:sp>
      <p:sp>
        <p:nvSpPr>
          <p:cNvPr id="95241" name="Text Box 13"/>
          <p:cNvSpPr txBox="1">
            <a:spLocks noChangeArrowheads="1"/>
          </p:cNvSpPr>
          <p:nvPr/>
        </p:nvSpPr>
        <p:spPr bwMode="auto">
          <a:xfrm>
            <a:off x="6496050" y="1906460"/>
            <a:ext cx="1641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MMX,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SSE EUs</a:t>
            </a:r>
          </a:p>
        </p:txBody>
      </p:sp>
      <p:sp>
        <p:nvSpPr>
          <p:cNvPr id="95242" name="Oval 15"/>
          <p:cNvSpPr>
            <a:spLocks noChangeArrowheads="1"/>
          </p:cNvSpPr>
          <p:nvPr/>
        </p:nvSpPr>
        <p:spPr bwMode="auto">
          <a:xfrm>
            <a:off x="0" y="4433908"/>
            <a:ext cx="9144000" cy="6461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5243" name="Rectangle 16"/>
          <p:cNvSpPr>
            <a:spLocks noChangeArrowheads="1"/>
          </p:cNvSpPr>
          <p:nvPr/>
        </p:nvSpPr>
        <p:spPr bwMode="auto">
          <a:xfrm>
            <a:off x="1365250" y="6567360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5244" name="Text Box 17"/>
          <p:cNvSpPr txBox="1">
            <a:spLocks noChangeArrowheads="1"/>
          </p:cNvSpPr>
          <p:nvPr/>
        </p:nvSpPr>
        <p:spPr bwMode="auto">
          <a:xfrm>
            <a:off x="1600200" y="6526085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5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2 128-bit wide SIMD and FP units </a:t>
            </a:r>
            <a:r>
              <a:rPr lang="en-US" altLang="en-US" sz="1600" dirty="0" smtClean="0"/>
              <a:t>(7)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41120" y="1210493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III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6665" y="2560643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4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36685" y="4426583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Core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74725" y="465575"/>
            <a:ext cx="71962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SIMD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execution resources in Intel’s basic processors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(based on [18])</a:t>
            </a:r>
          </a:p>
        </p:txBody>
      </p:sp>
    </p:spTree>
    <p:extLst>
      <p:ext uri="{BB962C8B-B14F-4D97-AF65-F5344CB8AC3E}">
        <p14:creationId xmlns:p14="http://schemas.microsoft.com/office/powerpoint/2010/main" val="152317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7"/>
          <p:cNvSpPr txBox="1">
            <a:spLocks noChangeArrowheads="1"/>
          </p:cNvSpPr>
          <p:nvPr/>
        </p:nvSpPr>
        <p:spPr bwMode="auto">
          <a:xfrm>
            <a:off x="80962" y="1133745"/>
            <a:ext cx="8991537" cy="54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 has</a:t>
            </a: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128-bit wide and more FP and SSE execution units than Pentium 4 or AMD’s K8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, </a:t>
            </a:r>
          </a:p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   as detailed below.</a:t>
            </a:r>
            <a:r>
              <a:rPr lang="en-US" altLang="en-US" sz="1400" dirty="0" smtClean="0">
                <a:solidFill>
                  <a:srgbClr val="0066FF"/>
                </a:solidFill>
                <a:latin typeface="Verdana" pitchFamily="34" charset="0"/>
                <a:cs typeface="Arial" charset="0"/>
              </a:rPr>
              <a:t>       </a:t>
            </a:r>
            <a:endParaRPr lang="en-US" altLang="en-US" sz="1400" dirty="0">
              <a:solidFill>
                <a:srgbClr val="0066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5779" name="Text Box 8"/>
          <p:cNvSpPr txBox="1">
            <a:spLocks noChangeArrowheads="1"/>
          </p:cNvSpPr>
          <p:nvPr/>
        </p:nvSpPr>
        <p:spPr bwMode="auto">
          <a:xfrm>
            <a:off x="72199" y="494150"/>
            <a:ext cx="9171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b) Contrasting the number of 128-bit wide execution units in Intel’s Pentium 4, Core 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   and AMD’s K8 -1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57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2 128-bit wide SIMD and FP units </a:t>
            </a:r>
            <a:r>
              <a:rPr lang="en-US" altLang="en-US" sz="1600" dirty="0" smtClean="0"/>
              <a:t>(8)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734" y="4694172"/>
            <a:ext cx="3145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The next Figure demonstrates it.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916" y="1678837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Core 2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300" y="1993872"/>
            <a:ext cx="2592056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two    128-bit FP units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three 128-bit SSE units</a:t>
            </a:r>
            <a:endParaRPr lang="en-US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6916" y="2713952"/>
            <a:ext cx="1095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Pentium 4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300" y="3028987"/>
            <a:ext cx="3284810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single 64-bit FP/SSE unit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single 64-bit FP/SSE move </a:t>
            </a:r>
            <a:r>
              <a:rPr lang="en-US" sz="1400" dirty="0" smtClean="0">
                <a:latin typeface="+mj-lt"/>
              </a:rPr>
              <a:t>unit</a:t>
            </a:r>
            <a:endParaRPr lang="en-US" sz="1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3189" y="3727435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AMD K8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573" y="4042470"/>
            <a:ext cx="3355342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two    64-bit FP/SSE units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single 64-bit FP/SSE move unit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873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realworldtech.com/includes/images/articles/merom-6.gif?71da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28546" b="55505"/>
          <a:stretch/>
        </p:blipFill>
        <p:spPr bwMode="auto">
          <a:xfrm>
            <a:off x="313508" y="1196709"/>
            <a:ext cx="4650377" cy="26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realworldtech.com/includes/images/articles/merom-6.gif?71da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5" t="44715"/>
          <a:stretch/>
        </p:blipFill>
        <p:spPr bwMode="auto">
          <a:xfrm>
            <a:off x="5112060" y="1095419"/>
            <a:ext cx="3603534" cy="328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400175" y="4637915"/>
            <a:ext cx="6343650" cy="2076450"/>
            <a:chOff x="1400175" y="4187865"/>
            <a:chExt cx="6343650" cy="207645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175" y="4187865"/>
              <a:ext cx="6343650" cy="207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58" t="65891" r="33934" b="30583"/>
            <a:stretch/>
          </p:blipFill>
          <p:spPr bwMode="auto">
            <a:xfrm>
              <a:off x="2906815" y="6010925"/>
              <a:ext cx="533400" cy="15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859044" y="5947305"/>
              <a:ext cx="7328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2C2C2C"/>
                  </a:solidFill>
                </a:rPr>
                <a:t>FP/SSE</a:t>
              </a:r>
              <a:endParaRPr lang="en-US" sz="1200" dirty="0">
                <a:solidFill>
                  <a:srgbClr val="2C2C2C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161248" y="4278653"/>
            <a:ext cx="2085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K8 Execution Units</a:t>
            </a:r>
            <a:endParaRPr lang="en-US" sz="14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112060" y="6219310"/>
            <a:ext cx="675075" cy="455044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2 128-bit wide SIMD and FP units </a:t>
            </a:r>
            <a:r>
              <a:rPr lang="en-US" altLang="en-US" sz="1600" dirty="0" smtClean="0"/>
              <a:t>(9)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75724" y="494150"/>
            <a:ext cx="89178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b) Contrasting the number of 128-bit wide execution units in Intel’s Pentium 4, Core 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   and AMD’s K8 -2 </a:t>
            </a:r>
            <a:r>
              <a:rPr lang="en-US" sz="1400" dirty="0">
                <a:latin typeface="+mj-lt"/>
              </a:rPr>
              <a:t>[159], [160</a:t>
            </a:r>
            <a:r>
              <a:rPr lang="en-US" sz="1400" dirty="0" smtClean="0">
                <a:latin typeface="+mj-lt"/>
              </a:rPr>
              <a:t>]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11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3150"/>
            <a:ext cx="91440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7"/>
          <p:cNvSpPr txBox="1">
            <a:spLocks noChangeArrowheads="1"/>
          </p:cNvSpPr>
          <p:nvPr/>
        </p:nvSpPr>
        <p:spPr bwMode="auto">
          <a:xfrm>
            <a:off x="70826" y="501055"/>
            <a:ext cx="8778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Core 2’s achieved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performance boost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for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gaming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apps vs. AMD’s Athlon 64 FX60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[13]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993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2 128-bit wide SIMD and FP units (</a:t>
            </a:r>
            <a:r>
              <a:rPr lang="en-US" altLang="en-US" sz="1600" dirty="0" smtClean="0"/>
              <a:t>10)</a:t>
            </a:r>
          </a:p>
        </p:txBody>
      </p:sp>
    </p:spTree>
    <p:extLst>
      <p:ext uri="{BB962C8B-B14F-4D97-AF65-F5344CB8AC3E}">
        <p14:creationId xmlns:p14="http://schemas.microsoft.com/office/powerpoint/2010/main" val="207777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(8)</a:t>
            </a:r>
            <a:endParaRPr lang="en-US" sz="1600" dirty="0"/>
          </a:p>
        </p:txBody>
      </p:sp>
      <p:sp>
        <p:nvSpPr>
          <p:cNvPr id="4" name="Text Box 56"/>
          <p:cNvSpPr txBox="1">
            <a:spLocks noChangeArrowheads="1"/>
          </p:cNvSpPr>
          <p:nvPr/>
        </p:nvSpPr>
        <p:spPr bwMode="auto">
          <a:xfrm>
            <a:off x="96278" y="506647"/>
            <a:ext cx="87751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Introducing a two-phase development model (Tick-Tock model)for the Core 2 family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25" y="908720"/>
            <a:ext cx="6445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The two-phase model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reduces the complexity of the development</a:t>
            </a:r>
            <a:r>
              <a:rPr lang="en-US" sz="1400" dirty="0" smtClean="0">
                <a:latin typeface="+mj-lt"/>
              </a:rPr>
              <a:t>, 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853" y="1228472"/>
            <a:ext cx="6696641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Tick phase </a:t>
            </a:r>
            <a:r>
              <a:rPr lang="en-US" sz="1400" dirty="0" smtClean="0">
                <a:latin typeface="+mj-lt"/>
              </a:rPr>
              <a:t>focuses on the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reduction of the feature size </a:t>
            </a:r>
            <a:r>
              <a:rPr lang="en-US" sz="1400" dirty="0" smtClean="0">
                <a:latin typeface="+mj-lt"/>
              </a:rPr>
              <a:t>whereas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Tock phase </a:t>
            </a:r>
            <a:r>
              <a:rPr lang="en-US" sz="1400" dirty="0" smtClean="0">
                <a:latin typeface="+mj-lt"/>
              </a:rPr>
              <a:t>focuses on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enhancing the microarchitecture</a:t>
            </a:r>
            <a:r>
              <a:rPr lang="en-US" sz="1400" dirty="0" smtClean="0">
                <a:latin typeface="+mj-lt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9765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2.</a:t>
            </a:r>
            <a:r>
              <a:rPr lang="hu-HU" altLang="en-US" sz="1600" dirty="0" smtClean="0"/>
              <a:t>2.</a:t>
            </a:r>
            <a:r>
              <a:rPr lang="en-US" altLang="en-US" sz="1600" dirty="0" smtClean="0"/>
              <a:t>3 Shared L2 cache (1)</a:t>
            </a:r>
          </a:p>
        </p:txBody>
      </p:sp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1260475" y="4543528"/>
            <a:ext cx="2112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4-based DCs</a:t>
            </a:r>
          </a:p>
        </p:txBody>
      </p:sp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5922150" y="4540785"/>
            <a:ext cx="1795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2-based DCs</a:t>
            </a: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74273" y="501055"/>
            <a:ext cx="24112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Shared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L2 cache</a:t>
            </a:r>
          </a:p>
        </p:txBody>
      </p:sp>
      <p:grpSp>
        <p:nvGrpSpPr>
          <p:cNvPr id="37895" name="Group 11"/>
          <p:cNvGrpSpPr>
            <a:grpSpLocks/>
          </p:cNvGrpSpPr>
          <p:nvPr/>
        </p:nvGrpSpPr>
        <p:grpSpPr bwMode="auto">
          <a:xfrm>
            <a:off x="4213225" y="3192565"/>
            <a:ext cx="871538" cy="147638"/>
            <a:chOff x="2919" y="3612"/>
            <a:chExt cx="1095" cy="248"/>
          </a:xfrm>
        </p:grpSpPr>
        <p:sp>
          <p:nvSpPr>
            <p:cNvPr id="85017" name="Line 12"/>
            <p:cNvSpPr>
              <a:spLocks noChangeShapeType="1"/>
            </p:cNvSpPr>
            <p:nvPr/>
          </p:nvSpPr>
          <p:spPr bwMode="auto">
            <a:xfrm>
              <a:off x="2919" y="3666"/>
              <a:ext cx="81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018" name="Line 13"/>
            <p:cNvSpPr>
              <a:spLocks noChangeShapeType="1"/>
            </p:cNvSpPr>
            <p:nvPr/>
          </p:nvSpPr>
          <p:spPr bwMode="auto">
            <a:xfrm>
              <a:off x="3552" y="3612"/>
              <a:ext cx="462" cy="1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019" name="Line 14"/>
            <p:cNvSpPr>
              <a:spLocks noChangeShapeType="1"/>
            </p:cNvSpPr>
            <p:nvPr/>
          </p:nvSpPr>
          <p:spPr bwMode="auto">
            <a:xfrm flipH="1">
              <a:off x="2925" y="3805"/>
              <a:ext cx="81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020" name="Line 15"/>
            <p:cNvSpPr>
              <a:spLocks noChangeShapeType="1"/>
            </p:cNvSpPr>
            <p:nvPr/>
          </p:nvSpPr>
          <p:spPr bwMode="auto">
            <a:xfrm flipV="1">
              <a:off x="3552" y="3740"/>
              <a:ext cx="462" cy="12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37896" name="Freeform 16"/>
          <p:cNvSpPr>
            <a:spLocks/>
          </p:cNvSpPr>
          <p:nvPr/>
        </p:nvSpPr>
        <p:spPr bwMode="auto">
          <a:xfrm>
            <a:off x="4214813" y="3211615"/>
            <a:ext cx="866775" cy="87313"/>
          </a:xfrm>
          <a:custGeom>
            <a:avLst/>
            <a:gdLst>
              <a:gd name="T0" fmla="*/ 0 w 542"/>
              <a:gd name="T1" fmla="*/ 0 h 54"/>
              <a:gd name="T2" fmla="*/ 2147483647 w 542"/>
              <a:gd name="T3" fmla="*/ 2147483647 h 54"/>
              <a:gd name="T4" fmla="*/ 2147483647 w 542"/>
              <a:gd name="T5" fmla="*/ 2147483647 h 54"/>
              <a:gd name="T6" fmla="*/ 2147483647 w 542"/>
              <a:gd name="T7" fmla="*/ 2147483647 h 54"/>
              <a:gd name="T8" fmla="*/ 0 w 542"/>
              <a:gd name="T9" fmla="*/ 2147483647 h 54"/>
              <a:gd name="T10" fmla="*/ 0 w 542"/>
              <a:gd name="T11" fmla="*/ 0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42"/>
              <a:gd name="T19" fmla="*/ 0 h 54"/>
              <a:gd name="T20" fmla="*/ 542 w 542"/>
              <a:gd name="T21" fmla="*/ 54 h 5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42" h="54">
                <a:moveTo>
                  <a:pt x="0" y="0"/>
                </a:moveTo>
                <a:lnTo>
                  <a:pt x="408" y="2"/>
                </a:lnTo>
                <a:lnTo>
                  <a:pt x="542" y="28"/>
                </a:lnTo>
                <a:lnTo>
                  <a:pt x="406" y="54"/>
                </a:lnTo>
                <a:lnTo>
                  <a:pt x="0" y="54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7897" name="Group 17"/>
          <p:cNvGrpSpPr>
            <a:grpSpLocks/>
          </p:cNvGrpSpPr>
          <p:nvPr/>
        </p:nvGrpSpPr>
        <p:grpSpPr bwMode="auto">
          <a:xfrm>
            <a:off x="1233488" y="2233715"/>
            <a:ext cx="2187575" cy="2076450"/>
            <a:chOff x="720" y="864"/>
            <a:chExt cx="1728" cy="1728"/>
          </a:xfrm>
        </p:grpSpPr>
        <p:sp>
          <p:nvSpPr>
            <p:cNvPr id="85013" name="Rectangle 18"/>
            <p:cNvSpPr>
              <a:spLocks noChangeArrowheads="1"/>
            </p:cNvSpPr>
            <p:nvPr/>
          </p:nvSpPr>
          <p:spPr bwMode="auto">
            <a:xfrm>
              <a:off x="720" y="864"/>
              <a:ext cx="864" cy="86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Core1</a:t>
              </a:r>
            </a:p>
          </p:txBody>
        </p:sp>
        <p:sp>
          <p:nvSpPr>
            <p:cNvPr id="85014" name="Rectangle 19"/>
            <p:cNvSpPr>
              <a:spLocks noChangeArrowheads="1"/>
            </p:cNvSpPr>
            <p:nvPr/>
          </p:nvSpPr>
          <p:spPr bwMode="auto">
            <a:xfrm>
              <a:off x="1584" y="864"/>
              <a:ext cx="864" cy="864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Core2</a:t>
              </a:r>
            </a:p>
          </p:txBody>
        </p:sp>
        <p:sp>
          <p:nvSpPr>
            <p:cNvPr id="85015" name="Rectangle 20"/>
            <p:cNvSpPr>
              <a:spLocks noChangeArrowheads="1"/>
            </p:cNvSpPr>
            <p:nvPr/>
          </p:nvSpPr>
          <p:spPr bwMode="auto">
            <a:xfrm>
              <a:off x="720" y="1728"/>
              <a:ext cx="864" cy="86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</a:t>
              </a:r>
              <a:b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</a:b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</a:t>
              </a:r>
            </a:p>
          </p:txBody>
        </p:sp>
        <p:sp>
          <p:nvSpPr>
            <p:cNvPr id="85016" name="Rectangle 21"/>
            <p:cNvSpPr>
              <a:spLocks noChangeArrowheads="1"/>
            </p:cNvSpPr>
            <p:nvPr/>
          </p:nvSpPr>
          <p:spPr bwMode="auto">
            <a:xfrm>
              <a:off x="1584" y="1728"/>
              <a:ext cx="864" cy="864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</a:t>
              </a:r>
              <a:b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</a:b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</a:t>
              </a:r>
            </a:p>
          </p:txBody>
        </p:sp>
      </p:grpSp>
      <p:grpSp>
        <p:nvGrpSpPr>
          <p:cNvPr id="37898" name="Group 27"/>
          <p:cNvGrpSpPr>
            <a:grpSpLocks/>
          </p:cNvGrpSpPr>
          <p:nvPr/>
        </p:nvGrpSpPr>
        <p:grpSpPr bwMode="auto">
          <a:xfrm>
            <a:off x="5724525" y="2255940"/>
            <a:ext cx="2178050" cy="2054225"/>
            <a:chOff x="3640" y="981"/>
            <a:chExt cx="1735" cy="1747"/>
          </a:xfrm>
        </p:grpSpPr>
        <p:sp>
          <p:nvSpPr>
            <p:cNvPr id="85008" name="Rectangle 22"/>
            <p:cNvSpPr>
              <a:spLocks noChangeArrowheads="1"/>
            </p:cNvSpPr>
            <p:nvPr/>
          </p:nvSpPr>
          <p:spPr bwMode="auto">
            <a:xfrm>
              <a:off x="3640" y="981"/>
              <a:ext cx="871" cy="88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Core1</a:t>
              </a:r>
            </a:p>
          </p:txBody>
        </p:sp>
        <p:sp>
          <p:nvSpPr>
            <p:cNvPr id="85009" name="Rectangle 23"/>
            <p:cNvSpPr>
              <a:spLocks noChangeArrowheads="1"/>
            </p:cNvSpPr>
            <p:nvPr/>
          </p:nvSpPr>
          <p:spPr bwMode="auto">
            <a:xfrm>
              <a:off x="4504" y="981"/>
              <a:ext cx="871" cy="883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Core2</a:t>
              </a:r>
            </a:p>
          </p:txBody>
        </p:sp>
        <p:sp>
          <p:nvSpPr>
            <p:cNvPr id="85010" name="Rectangle 24"/>
            <p:cNvSpPr>
              <a:spLocks noChangeArrowheads="1"/>
            </p:cNvSpPr>
            <p:nvPr/>
          </p:nvSpPr>
          <p:spPr bwMode="auto">
            <a:xfrm>
              <a:off x="3640" y="1845"/>
              <a:ext cx="1307" cy="88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800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5011" name="Rectangle 25"/>
            <p:cNvSpPr>
              <a:spLocks noChangeArrowheads="1"/>
            </p:cNvSpPr>
            <p:nvPr/>
          </p:nvSpPr>
          <p:spPr bwMode="auto">
            <a:xfrm>
              <a:off x="4936" y="1845"/>
              <a:ext cx="436" cy="883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800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5012" name="Text Box 26"/>
            <p:cNvSpPr txBox="1">
              <a:spLocks noChangeArrowheads="1"/>
            </p:cNvSpPr>
            <p:nvPr/>
          </p:nvSpPr>
          <p:spPr bwMode="auto">
            <a:xfrm>
              <a:off x="4121" y="2147"/>
              <a:ext cx="106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</a:t>
              </a:r>
            </a:p>
          </p:txBody>
        </p:sp>
      </p:grpSp>
      <p:sp>
        <p:nvSpPr>
          <p:cNvPr id="37899" name="Text Box 28"/>
          <p:cNvSpPr txBox="1">
            <a:spLocks noChangeArrowheads="1"/>
          </p:cNvSpPr>
          <p:nvPr/>
        </p:nvSpPr>
        <p:spPr bwMode="auto">
          <a:xfrm>
            <a:off x="1196975" y="5137253"/>
            <a:ext cx="67560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2.2.3.1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Core’s shared L2 cache vs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Pentium 4’s private L2 caches</a:t>
            </a:r>
          </a:p>
        </p:txBody>
      </p:sp>
      <p:sp>
        <p:nvSpPr>
          <p:cNvPr id="37900" name="Text Box 29"/>
          <p:cNvSpPr txBox="1">
            <a:spLocks noChangeArrowheads="1"/>
          </p:cNvSpPr>
          <p:nvPr/>
        </p:nvSpPr>
        <p:spPr bwMode="auto">
          <a:xfrm>
            <a:off x="1876425" y="1763815"/>
            <a:ext cx="896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</a:t>
            </a:r>
          </a:p>
        </p:txBody>
      </p:sp>
      <p:sp>
        <p:nvSpPr>
          <p:cNvPr id="37901" name="Text Box 30"/>
          <p:cNvSpPr txBox="1">
            <a:spLocks noChangeArrowheads="1"/>
          </p:cNvSpPr>
          <p:nvPr/>
        </p:nvSpPr>
        <p:spPr bwMode="auto">
          <a:xfrm>
            <a:off x="6340475" y="1770165"/>
            <a:ext cx="887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</a:t>
            </a:r>
          </a:p>
        </p:txBody>
      </p:sp>
      <p:sp>
        <p:nvSpPr>
          <p:cNvPr id="85006" name="Text Box 5"/>
          <p:cNvSpPr txBox="1">
            <a:spLocks noChangeArrowheads="1"/>
          </p:cNvSpPr>
          <p:nvPr/>
        </p:nvSpPr>
        <p:spPr bwMode="auto">
          <a:xfrm>
            <a:off x="73729" y="884387"/>
            <a:ext cx="8842036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 dirty="0" smtClean="0">
                <a:latin typeface="Verdana" pitchFamily="34" charset="0"/>
                <a:cs typeface="Arial" charset="0"/>
              </a:rPr>
              <a:t>In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the Core 2 Intel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makes use 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shared L2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cache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instead of private L2 caches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and designates it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 as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smart L2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cache, as shown below.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15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37892" grpId="0"/>
      <p:bldP spid="37896" grpId="0" animBg="1"/>
      <p:bldP spid="37899" grpId="0"/>
      <p:bldP spid="37900" grpId="0"/>
      <p:bldP spid="37901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70758" y="494150"/>
            <a:ext cx="46923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Benefits of shared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caches vs. private caches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242888" y="908720"/>
            <a:ext cx="47529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Dynamic cache allocation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the individual cores</a:t>
            </a:r>
          </a:p>
          <a:p>
            <a:pPr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Da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sharing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(no replicated data) </a:t>
            </a: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196850" y="1627858"/>
            <a:ext cx="284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+ 2x bandwidth to L1 caches.</a:t>
            </a:r>
          </a:p>
        </p:txBody>
      </p:sp>
      <p:sp>
        <p:nvSpPr>
          <p:cNvPr id="860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3 Shared L2 cache </a:t>
            </a:r>
            <a:r>
              <a:rPr lang="en-US" altLang="en-US" sz="1600" dirty="0" smtClean="0"/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400670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3"/>
          <p:cNvSpPr>
            <a:spLocks noChangeArrowheads="1"/>
          </p:cNvSpPr>
          <p:nvPr/>
        </p:nvSpPr>
        <p:spPr bwMode="auto">
          <a:xfrm>
            <a:off x="573088" y="3650333"/>
            <a:ext cx="8064500" cy="1296987"/>
          </a:xfrm>
          <a:prstGeom prst="rect">
            <a:avLst/>
          </a:prstGeom>
          <a:solidFill>
            <a:srgbClr val="0000FF">
              <a:alpha val="705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1987" name="Rectangle 30"/>
          <p:cNvSpPr>
            <a:spLocks noChangeArrowheads="1"/>
          </p:cNvSpPr>
          <p:nvPr/>
        </p:nvSpPr>
        <p:spPr bwMode="auto">
          <a:xfrm>
            <a:off x="573088" y="1778670"/>
            <a:ext cx="8064500" cy="1223963"/>
          </a:xfrm>
          <a:prstGeom prst="rect">
            <a:avLst/>
          </a:prstGeom>
          <a:solidFill>
            <a:srgbClr val="0000FF">
              <a:alpha val="705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75656" y="494150"/>
            <a:ext cx="302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Drawbacks of shared caches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862013" y="908720"/>
            <a:ext cx="45929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 caches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combine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memory access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patterns</a:t>
            </a: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963613" y="1418308"/>
            <a:ext cx="576262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1592263" y="1269083"/>
            <a:ext cx="5965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Reduce the efficiency of hardware prefetching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vs private caches.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696913" y="1834233"/>
            <a:ext cx="44823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Choice between shared and private caches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273175" y="2193008"/>
            <a:ext cx="2851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 decision depending on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1293813" y="2574143"/>
            <a:ext cx="71675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whether benefits or drawbacks dominate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far as performance is concerned. </a:t>
            </a:r>
          </a:p>
        </p:txBody>
      </p:sp>
      <p:sp>
        <p:nvSpPr>
          <p:cNvPr id="41996" name="Text Box 22"/>
          <p:cNvSpPr txBox="1">
            <a:spLocks noChangeArrowheads="1"/>
          </p:cNvSpPr>
          <p:nvPr/>
        </p:nvSpPr>
        <p:spPr bwMode="auto">
          <a:xfrm>
            <a:off x="700088" y="3705895"/>
            <a:ext cx="700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Trend</a:t>
            </a:r>
          </a:p>
        </p:txBody>
      </p:sp>
      <p:sp>
        <p:nvSpPr>
          <p:cNvPr id="41997" name="Text Box 23"/>
          <p:cNvSpPr txBox="1">
            <a:spLocks noChangeArrowheads="1"/>
          </p:cNvSpPr>
          <p:nvPr/>
        </p:nvSpPr>
        <p:spPr bwMode="auto">
          <a:xfrm>
            <a:off x="933450" y="4082133"/>
            <a:ext cx="3144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 prefers a shared L2 cache</a:t>
            </a:r>
          </a:p>
        </p:txBody>
      </p:sp>
      <p:sp>
        <p:nvSpPr>
          <p:cNvPr id="41998" name="Text Box 26"/>
          <p:cNvSpPr txBox="1">
            <a:spLocks noChangeArrowheads="1"/>
          </p:cNvSpPr>
          <p:nvPr/>
        </p:nvSpPr>
        <p:spPr bwMode="auto">
          <a:xfrm>
            <a:off x="5181600" y="4082133"/>
            <a:ext cx="3286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prefers private L2 caches</a:t>
            </a:r>
          </a:p>
        </p:txBody>
      </p:sp>
      <p:sp>
        <p:nvSpPr>
          <p:cNvPr id="41999" name="Text Box 27"/>
          <p:cNvSpPr txBox="1">
            <a:spLocks noChangeArrowheads="1"/>
          </p:cNvSpPr>
          <p:nvPr/>
        </p:nvSpPr>
        <p:spPr bwMode="auto">
          <a:xfrm>
            <a:off x="952500" y="4515520"/>
            <a:ext cx="3160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POWER5 prefers shared L2 cache</a:t>
            </a:r>
          </a:p>
        </p:txBody>
      </p:sp>
      <p:sp>
        <p:nvSpPr>
          <p:cNvPr id="42000" name="Text Box 29"/>
          <p:cNvSpPr txBox="1">
            <a:spLocks noChangeArrowheads="1"/>
          </p:cNvSpPr>
          <p:nvPr/>
        </p:nvSpPr>
        <p:spPr bwMode="auto">
          <a:xfrm>
            <a:off x="5200650" y="4515520"/>
            <a:ext cx="3271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POWER6 prefers private L2 caches</a:t>
            </a:r>
          </a:p>
        </p:txBody>
      </p:sp>
      <p:sp>
        <p:nvSpPr>
          <p:cNvPr id="42001" name="Line 31"/>
          <p:cNvSpPr>
            <a:spLocks noChangeShapeType="1"/>
          </p:cNvSpPr>
          <p:nvPr/>
        </p:nvSpPr>
        <p:spPr bwMode="auto">
          <a:xfrm>
            <a:off x="4337050" y="4226595"/>
            <a:ext cx="57626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2002" name="Line 32"/>
          <p:cNvSpPr>
            <a:spLocks noChangeShapeType="1"/>
          </p:cNvSpPr>
          <p:nvPr/>
        </p:nvSpPr>
        <p:spPr bwMode="auto">
          <a:xfrm>
            <a:off x="4337050" y="4677445"/>
            <a:ext cx="57626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7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3 Shared L2 cache </a:t>
            </a:r>
            <a:r>
              <a:rPr lang="en-US" altLang="en-US" sz="1600" dirty="0" smtClean="0"/>
              <a:t>(3)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8455" y="5319480"/>
            <a:ext cx="799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This trend is </a:t>
            </a:r>
            <a:r>
              <a:rPr lang="en-US" sz="1400" dirty="0" smtClean="0">
                <a:latin typeface="+mj-lt"/>
              </a:rPr>
              <a:t>due to the fact that efficient data prefetching became more important than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dynamic cache allocation or data sharing.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96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  <p:bldP spid="41987" grpId="0" animBg="1"/>
      <p:bldP spid="41993" grpId="0"/>
      <p:bldP spid="41994" grpId="0"/>
      <p:bldP spid="41995" grpId="0"/>
      <p:bldP spid="41996" grpId="0"/>
      <p:bldP spid="41997" grpId="0"/>
      <p:bldP spid="41998" grpId="0"/>
      <p:bldP spid="41999" grpId="0"/>
      <p:bldP spid="42000" grpId="0"/>
      <p:bldP spid="42001" grpId="0" animBg="1"/>
      <p:bldP spid="42002" grpId="0" animBg="1"/>
      <p:bldP spid="2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2"/>
          <p:cNvSpPr>
            <a:spLocks noChangeArrowheads="1"/>
          </p:cNvSpPr>
          <p:nvPr/>
        </p:nvSpPr>
        <p:spPr bwMode="auto">
          <a:xfrm>
            <a:off x="438150" y="1088740"/>
            <a:ext cx="8569325" cy="1790700"/>
          </a:xfrm>
          <a:prstGeom prst="rect">
            <a:avLst/>
          </a:prstGeom>
          <a:solidFill>
            <a:srgbClr val="808080">
              <a:alpha val="1294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3 Shared L2 cache </a:t>
            </a:r>
            <a:r>
              <a:rPr lang="en-US" altLang="en-US" sz="1600" dirty="0" smtClean="0"/>
              <a:t>(4)</a:t>
            </a:r>
          </a:p>
        </p:txBody>
      </p:sp>
      <p:sp>
        <p:nvSpPr>
          <p:cNvPr id="88069" name="Text Box 7"/>
          <p:cNvSpPr txBox="1">
            <a:spLocks noChangeArrowheads="1"/>
          </p:cNvSpPr>
          <p:nvPr/>
        </p:nvSpPr>
        <p:spPr bwMode="auto">
          <a:xfrm>
            <a:off x="979488" y="2290478"/>
            <a:ext cx="78903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Intel’s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first hardware </a:t>
            </a:r>
            <a:r>
              <a:rPr lang="en-US" altLang="en-US" sz="14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prefetcher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appeared subsequently in the Pentium 4 family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associated with the L2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cache (one instruction and one data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prefetcher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(11/2000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</a:p>
        </p:txBody>
      </p:sp>
      <p:sp>
        <p:nvSpPr>
          <p:cNvPr id="63495" name="Text Box 10"/>
          <p:cNvSpPr txBox="1">
            <a:spLocks noChangeArrowheads="1"/>
          </p:cNvSpPr>
          <p:nvPr/>
        </p:nvSpPr>
        <p:spPr bwMode="auto">
          <a:xfrm>
            <a:off x="762000" y="3023955"/>
            <a:ext cx="4819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Principle of operation of the L2 hardware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prefetcher</a:t>
            </a:r>
            <a:endParaRPr lang="en-US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3496" name="Text Box 11"/>
          <p:cNvSpPr txBox="1">
            <a:spLocks noChangeArrowheads="1"/>
          </p:cNvSpPr>
          <p:nvPr/>
        </p:nvSpPr>
        <p:spPr bwMode="auto">
          <a:xfrm>
            <a:off x="1093788" y="3341455"/>
            <a:ext cx="80454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it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monitors data access patterns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data automatically into the L2 cache,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it attempts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to stay 256 bytes ahead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current data access location,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prefetcher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remembers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history of cache misses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detect concurrent,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independent data streams that it tries to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ahead of its use.</a:t>
            </a:r>
          </a:p>
        </p:txBody>
      </p:sp>
      <p:sp>
        <p:nvSpPr>
          <p:cNvPr id="88072" name="Text Box 13"/>
          <p:cNvSpPr txBox="1">
            <a:spLocks noChangeArrowheads="1"/>
          </p:cNvSpPr>
          <p:nvPr/>
        </p:nvSpPr>
        <p:spPr bwMode="auto">
          <a:xfrm>
            <a:off x="727075" y="1088740"/>
            <a:ext cx="966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Remarks</a:t>
            </a:r>
          </a:p>
        </p:txBody>
      </p:sp>
      <p:sp>
        <p:nvSpPr>
          <p:cNvPr id="88073" name="Szövegdoboz 1"/>
          <p:cNvSpPr txBox="1">
            <a:spLocks noChangeArrowheads="1"/>
          </p:cNvSpPr>
          <p:nvPr/>
        </p:nvSpPr>
        <p:spPr bwMode="auto">
          <a:xfrm>
            <a:off x="75588" y="494150"/>
            <a:ext cx="47820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Intensive use of hardware </a:t>
            </a:r>
            <a:r>
              <a:rPr lang="en-US" altLang="hu-HU" sz="1400" b="1" dirty="0" err="1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hu-HU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-1 </a:t>
            </a:r>
            <a:r>
              <a:rPr lang="en-US" altLang="hu-HU" sz="1400" dirty="0" smtClean="0">
                <a:latin typeface="Verdana" pitchFamily="34" charset="0"/>
                <a:cs typeface="Arial" charset="0"/>
              </a:rPr>
              <a:t>[9]</a:t>
            </a:r>
            <a:endParaRPr lang="en-US" altLang="hu-HU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88074" name="Text Box 8"/>
          <p:cNvSpPr txBox="1">
            <a:spLocks noChangeArrowheads="1"/>
          </p:cNvSpPr>
          <p:nvPr/>
        </p:nvSpPr>
        <p:spPr bwMode="auto">
          <a:xfrm>
            <a:off x="993775" y="1445928"/>
            <a:ext cx="80366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Intel’s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first on-die L2 cache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debuted only about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two years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earlier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(8/1998),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in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second core of the Pentium II based Celeron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line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(called the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Mendocino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built on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250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 technology, with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 L2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size of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128 KB)</a:t>
            </a:r>
            <a:r>
              <a:rPr lang="en-US" altLang="en-US" sz="1400" baseline="300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1,2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505" y="4779150"/>
            <a:ext cx="9360126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latin typeface="+mj-lt"/>
              </a:rPr>
              <a:t>1 </a:t>
            </a:r>
            <a:r>
              <a:rPr lang="en-US" sz="1400" dirty="0" smtClean="0">
                <a:latin typeface="+mj-lt"/>
              </a:rPr>
              <a:t>The first Celeron model debuted in 4/1998, it was the low cost alternative to Pentium II,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and was designated as </a:t>
            </a:r>
            <a:r>
              <a:rPr lang="en-US" sz="1400" dirty="0" err="1" smtClean="0">
                <a:latin typeface="+mj-lt"/>
              </a:rPr>
              <a:t>Cavington</a:t>
            </a:r>
            <a:r>
              <a:rPr lang="en-US" sz="1400" dirty="0">
                <a:latin typeface="+mj-lt"/>
              </a:rPr>
              <a:t>.</a:t>
            </a:r>
            <a:endParaRPr lang="en-US" sz="1400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   It was manufactured on 250 nm, run at 266 MHz, did not include an L2 cache and had 7.5 </a:t>
            </a:r>
            <a:r>
              <a:rPr lang="en-US" sz="1400" dirty="0" err="1" smtClean="0">
                <a:latin typeface="+mj-lt"/>
              </a:rPr>
              <a:t>mtrs</a:t>
            </a:r>
            <a:r>
              <a:rPr lang="en-US" sz="1400" dirty="0" smtClean="0">
                <a:latin typeface="+mj-lt"/>
              </a:rPr>
              <a:t>.</a:t>
            </a:r>
          </a:p>
          <a:p>
            <a:r>
              <a:rPr lang="en-US" sz="1400" dirty="0" smtClean="0">
                <a:latin typeface="+mj-lt"/>
              </a:rPr>
              <a:t>  The second core of the Celeron line was launched in 8/1998 already with an L2 cache, run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at 266 and 300 MHz and incorporated 19,2 </a:t>
            </a:r>
            <a:r>
              <a:rPr lang="en-US" sz="1400" dirty="0" err="1" smtClean="0">
                <a:latin typeface="+mj-lt"/>
              </a:rPr>
              <a:t>mtrs</a:t>
            </a:r>
            <a:r>
              <a:rPr lang="en-US" sz="1400" dirty="0" smtClean="0">
                <a:latin typeface="+mj-lt"/>
              </a:rPr>
              <a:t>.</a:t>
            </a:r>
            <a:endParaRPr lang="en-US" sz="1400" baseline="30000" dirty="0">
              <a:latin typeface="+mj-lt"/>
            </a:endParaRPr>
          </a:p>
          <a:p>
            <a:r>
              <a:rPr lang="en-US" sz="1400" baseline="30000" dirty="0" smtClean="0">
                <a:latin typeface="+mj-lt"/>
              </a:rPr>
              <a:t>2</a:t>
            </a:r>
            <a:r>
              <a:rPr lang="en-US" sz="1400" dirty="0" smtClean="0">
                <a:latin typeface="+mj-lt"/>
              </a:rPr>
              <a:t>Note: The debut of L2 was corrected in 29/10/2014.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612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5" grpId="0"/>
      <p:bldP spid="63496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8"/>
          <p:cNvSpPr txBox="1">
            <a:spLocks noChangeArrowheads="1"/>
          </p:cNvSpPr>
          <p:nvPr/>
        </p:nvSpPr>
        <p:spPr bwMode="auto">
          <a:xfrm>
            <a:off x="73054" y="863715"/>
            <a:ext cx="38298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8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two-core processor</a:t>
            </a:r>
          </a:p>
        </p:txBody>
      </p:sp>
      <p:sp>
        <p:nvSpPr>
          <p:cNvPr id="89091" name="Text Box 9"/>
          <p:cNvSpPr txBox="1">
            <a:spLocks noChangeArrowheads="1"/>
          </p:cNvSpPr>
          <p:nvPr/>
        </p:nvSpPr>
        <p:spPr bwMode="auto">
          <a:xfrm>
            <a:off x="335439" y="1212835"/>
            <a:ext cx="4802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2 data and 1 L1 instruction </a:t>
            </a:r>
            <a:r>
              <a:rPr lang="en-US" altLang="en-US" sz="14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per core,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able to handle multiple simultaneous patterns.</a:t>
            </a:r>
          </a:p>
        </p:txBody>
      </p:sp>
      <p:sp>
        <p:nvSpPr>
          <p:cNvPr id="89092" name="Text Box 10"/>
          <p:cNvSpPr txBox="1">
            <a:spLocks noChangeArrowheads="1"/>
          </p:cNvSpPr>
          <p:nvPr/>
        </p:nvSpPr>
        <p:spPr bwMode="auto">
          <a:xfrm>
            <a:off x="330948" y="1722422"/>
            <a:ext cx="4225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4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in the L2 cache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tracking multiple access patterns per core.</a:t>
            </a:r>
          </a:p>
        </p:txBody>
      </p:sp>
      <p:sp>
        <p:nvSpPr>
          <p:cNvPr id="89093" name="Text Box 12"/>
          <p:cNvSpPr txBox="1">
            <a:spLocks noChangeArrowheads="1"/>
          </p:cNvSpPr>
          <p:nvPr/>
        </p:nvSpPr>
        <p:spPr bwMode="auto">
          <a:xfrm>
            <a:off x="73865" y="500063"/>
            <a:ext cx="4790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Intensive use of hardware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-2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[11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890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3 Shared L2 cache </a:t>
            </a:r>
            <a:r>
              <a:rPr lang="en-US" altLang="en-US" sz="1600" dirty="0" smtClean="0"/>
              <a:t>(5)</a:t>
            </a:r>
          </a:p>
        </p:txBody>
      </p:sp>
    </p:spTree>
    <p:extLst>
      <p:ext uri="{BB962C8B-B14F-4D97-AF65-F5344CB8AC3E}">
        <p14:creationId xmlns:p14="http://schemas.microsoft.com/office/powerpoint/2010/main" val="412808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0"/>
          <a:stretch>
            <a:fillRect/>
          </a:stretch>
        </p:blipFill>
        <p:spPr bwMode="auto">
          <a:xfrm>
            <a:off x="441325" y="1145970"/>
            <a:ext cx="8208963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6"/>
          <p:cNvSpPr txBox="1">
            <a:spLocks noChangeArrowheads="1"/>
          </p:cNvSpPr>
          <p:nvPr/>
        </p:nvSpPr>
        <p:spPr bwMode="auto">
          <a:xfrm>
            <a:off x="923925" y="6489895"/>
            <a:ext cx="727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2.2.3.2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Hardware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within the Core 2 microarchitecture [11]</a:t>
            </a:r>
          </a:p>
        </p:txBody>
      </p:sp>
      <p:sp>
        <p:nvSpPr>
          <p:cNvPr id="90116" name="Text Box 7"/>
          <p:cNvSpPr txBox="1">
            <a:spLocks noChangeArrowheads="1"/>
          </p:cNvSpPr>
          <p:nvPr/>
        </p:nvSpPr>
        <p:spPr bwMode="auto">
          <a:xfrm>
            <a:off x="75656" y="501055"/>
            <a:ext cx="56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Hardware </a:t>
            </a:r>
            <a:r>
              <a:rPr lang="en-US" altLang="en-US" sz="1400" b="1" dirty="0" err="1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in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the Core 2 microarchitecture</a:t>
            </a:r>
          </a:p>
        </p:txBody>
      </p:sp>
      <p:sp>
        <p:nvSpPr>
          <p:cNvPr id="901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3 Shared L2 cache </a:t>
            </a:r>
            <a:r>
              <a:rPr lang="en-US" altLang="en-US" sz="1600" dirty="0" smtClean="0"/>
              <a:t>(6)</a:t>
            </a:r>
          </a:p>
        </p:txBody>
      </p:sp>
    </p:spTree>
    <p:extLst>
      <p:ext uri="{BB962C8B-B14F-4D97-AF65-F5344CB8AC3E}">
        <p14:creationId xmlns:p14="http://schemas.microsoft.com/office/powerpoint/2010/main" val="320881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2.</a:t>
            </a:r>
            <a:r>
              <a:rPr lang="hu-HU" altLang="en-US" sz="1600" dirty="0" smtClean="0"/>
              <a:t>2.</a:t>
            </a:r>
            <a:r>
              <a:rPr lang="en-US" altLang="en-US" sz="1600" dirty="0" smtClean="0"/>
              <a:t>4 Innovations in power management (1)</a:t>
            </a:r>
          </a:p>
        </p:txBody>
      </p:sp>
      <p:sp>
        <p:nvSpPr>
          <p:cNvPr id="100355" name="Text Box 4"/>
          <p:cNvSpPr txBox="1">
            <a:spLocks noChangeArrowheads="1"/>
          </p:cNvSpPr>
          <p:nvPr/>
        </p:nvSpPr>
        <p:spPr bwMode="auto">
          <a:xfrm>
            <a:off x="79035" y="494150"/>
            <a:ext cx="43011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Innovations in power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management</a:t>
            </a:r>
          </a:p>
        </p:txBody>
      </p:sp>
      <p:sp>
        <p:nvSpPr>
          <p:cNvPr id="100356" name="Text Box 5"/>
          <p:cNvSpPr txBox="1">
            <a:spLocks noChangeArrowheads="1"/>
          </p:cNvSpPr>
          <p:nvPr/>
        </p:nvSpPr>
        <p:spPr bwMode="auto">
          <a:xfrm>
            <a:off x="205219" y="863715"/>
            <a:ext cx="5634876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Shutting off not needed functional units of the processor</a:t>
            </a:r>
            <a:endParaRPr lang="en-US" altLang="en-US" sz="1400" dirty="0">
              <a:latin typeface="+mj-lt"/>
            </a:endParaRP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latin typeface="+mj-lt"/>
              </a:rPr>
              <a:t>Platform Thermal Control</a:t>
            </a:r>
          </a:p>
        </p:txBody>
      </p:sp>
    </p:spTree>
    <p:extLst>
      <p:ext uri="{BB962C8B-B14F-4D97-AF65-F5344CB8AC3E}">
        <p14:creationId xmlns:p14="http://schemas.microsoft.com/office/powerpoint/2010/main" val="408565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9" name="Group 7"/>
          <p:cNvGrpSpPr>
            <a:grpSpLocks/>
          </p:cNvGrpSpPr>
          <p:nvPr/>
        </p:nvGrpSpPr>
        <p:grpSpPr bwMode="auto">
          <a:xfrm>
            <a:off x="898525" y="1267443"/>
            <a:ext cx="7345363" cy="4652962"/>
            <a:chOff x="173" y="722"/>
            <a:chExt cx="5111" cy="3280"/>
          </a:xfrm>
        </p:grpSpPr>
        <p:pic>
          <p:nvPicPr>
            <p:cNvPr id="10138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9"/>
            <a:stretch>
              <a:fillRect/>
            </a:stretch>
          </p:blipFill>
          <p:spPr bwMode="auto">
            <a:xfrm>
              <a:off x="173" y="722"/>
              <a:ext cx="5111" cy="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384" name="Text Box 5"/>
            <p:cNvSpPr txBox="1">
              <a:spLocks noChangeArrowheads="1"/>
            </p:cNvSpPr>
            <p:nvPr/>
          </p:nvSpPr>
          <p:spPr bwMode="auto">
            <a:xfrm>
              <a:off x="282" y="2910"/>
              <a:ext cx="1705" cy="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5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Green units not needed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5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for the given operation,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5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they can be shut off.</a:t>
              </a:r>
            </a:p>
          </p:txBody>
        </p:sp>
      </p:grpSp>
      <p:sp>
        <p:nvSpPr>
          <p:cNvPr id="101380" name="Text Box 8"/>
          <p:cNvSpPr txBox="1">
            <a:spLocks noChangeArrowheads="1"/>
          </p:cNvSpPr>
          <p:nvPr/>
        </p:nvSpPr>
        <p:spPr bwMode="auto">
          <a:xfrm>
            <a:off x="73933" y="501055"/>
            <a:ext cx="80057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Shutting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off not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needed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functional units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of the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processor by clock gating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[11] 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1013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4 Innovations in power management </a:t>
            </a:r>
            <a:r>
              <a:rPr lang="en-US" altLang="en-US" sz="1600" dirty="0" smtClean="0"/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403509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6" b="-352"/>
          <a:stretch>
            <a:fillRect/>
          </a:stretch>
        </p:blipFill>
        <p:spPr bwMode="auto">
          <a:xfrm>
            <a:off x="895350" y="1280913"/>
            <a:ext cx="7335838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7"/>
          <p:cNvSpPr txBox="1">
            <a:spLocks noChangeArrowheads="1"/>
          </p:cNvSpPr>
          <p:nvPr/>
        </p:nvSpPr>
        <p:spPr bwMode="auto">
          <a:xfrm>
            <a:off x="75656" y="494150"/>
            <a:ext cx="3719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Platform Thermal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Control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[11], [20]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102405" name="Text Box 8"/>
          <p:cNvSpPr txBox="1">
            <a:spLocks noChangeArrowheads="1"/>
          </p:cNvSpPr>
          <p:nvPr/>
        </p:nvSpPr>
        <p:spPr bwMode="auto">
          <a:xfrm>
            <a:off x="839788" y="3028750"/>
            <a:ext cx="16351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Digital</a:t>
            </a:r>
            <a:r>
              <a:rPr lang="en-US" altLang="en-US" sz="1200" b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Thermal Sensors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(DTS) on the dies,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instead of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analog diodes,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providing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digital data,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scanned by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dedicated logic.</a:t>
            </a:r>
          </a:p>
        </p:txBody>
      </p:sp>
      <p:sp>
        <p:nvSpPr>
          <p:cNvPr id="1024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4 Innovations in power management </a:t>
            </a:r>
            <a:r>
              <a:rPr lang="en-US" altLang="en-US" sz="1600" dirty="0" smtClean="0"/>
              <a:t>(3)</a:t>
            </a:r>
          </a:p>
        </p:txBody>
      </p:sp>
      <p:sp>
        <p:nvSpPr>
          <p:cNvPr id="102407" name="Téglalap 1"/>
          <p:cNvSpPr>
            <a:spLocks noChangeArrowheads="1"/>
          </p:cNvSpPr>
          <p:nvPr/>
        </p:nvSpPr>
        <p:spPr bwMode="auto">
          <a:xfrm>
            <a:off x="3716338" y="4763888"/>
            <a:ext cx="585787" cy="311150"/>
          </a:xfrm>
          <a:prstGeom prst="rect">
            <a:avLst/>
          </a:prstGeom>
          <a:solidFill>
            <a:srgbClr val="006699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2408" name="Text Box 6"/>
          <p:cNvSpPr txBox="1">
            <a:spLocks noChangeArrowheads="1"/>
          </p:cNvSpPr>
          <p:nvPr/>
        </p:nvSpPr>
        <p:spPr bwMode="auto">
          <a:xfrm>
            <a:off x="2365375" y="4849613"/>
            <a:ext cx="35020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(Platform Environment Control Interface)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 single wire proprietary interface with</a:t>
            </a:r>
          </a:p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transfer rates of 2 kbit/s-2 Mbit/s)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DTSs report the difference between the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current temperature and the throttle point,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at which the processor reduces speed.</a:t>
            </a:r>
          </a:p>
        </p:txBody>
      </p:sp>
      <p:sp>
        <p:nvSpPr>
          <p:cNvPr id="102409" name="Szövegdoboz 2"/>
          <p:cNvSpPr txBox="1">
            <a:spLocks noChangeArrowheads="1"/>
          </p:cNvSpPr>
          <p:nvPr/>
        </p:nvSpPr>
        <p:spPr bwMode="auto">
          <a:xfrm>
            <a:off x="3897313" y="4573388"/>
            <a:ext cx="604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PECI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3897313" y="4517580"/>
            <a:ext cx="604837" cy="39149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15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7" descr="aSC7621 Block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133475"/>
            <a:ext cx="7335837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 Box 7"/>
          <p:cNvSpPr txBox="1">
            <a:spLocks noChangeArrowheads="1"/>
          </p:cNvSpPr>
          <p:nvPr/>
        </p:nvSpPr>
        <p:spPr bwMode="auto">
          <a:xfrm>
            <a:off x="74137" y="494150"/>
            <a:ext cx="6786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Possible solution for the Platform Thermal Control Manager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88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03428" name="Rectangle 13"/>
          <p:cNvSpPr>
            <a:spLocks noChangeArrowheads="1"/>
          </p:cNvSpPr>
          <p:nvPr/>
        </p:nvSpPr>
        <p:spPr bwMode="auto">
          <a:xfrm>
            <a:off x="425450" y="6308725"/>
            <a:ext cx="82867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i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2.2.4.1</a:t>
            </a:r>
            <a:r>
              <a:rPr lang="en-US" altLang="en-US" sz="1400" i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aSC7621 hardware monitor with fan control and PECI from </a:t>
            </a:r>
            <a:r>
              <a:rPr lang="en-US" altLang="en-US" sz="1400" i="1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Andigilog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</a:p>
        </p:txBody>
      </p:sp>
      <p:sp>
        <p:nvSpPr>
          <p:cNvPr id="103429" name="Oval 1"/>
          <p:cNvSpPr>
            <a:spLocks noChangeArrowheads="1"/>
          </p:cNvSpPr>
          <p:nvPr/>
        </p:nvSpPr>
        <p:spPr bwMode="auto">
          <a:xfrm>
            <a:off x="7373938" y="4981575"/>
            <a:ext cx="900112" cy="10826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34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2.</a:t>
            </a:r>
            <a:r>
              <a:rPr lang="hu-HU" altLang="en-US" sz="1600" dirty="0"/>
              <a:t>2.</a:t>
            </a:r>
            <a:r>
              <a:rPr lang="en-US" altLang="en-US" sz="1600" dirty="0"/>
              <a:t>4 Innovations in power management </a:t>
            </a:r>
            <a:r>
              <a:rPr lang="en-US" altLang="en-US" sz="1600" dirty="0" smtClean="0"/>
              <a:t>(4)</a:t>
            </a:r>
          </a:p>
        </p:txBody>
      </p:sp>
      <p:sp>
        <p:nvSpPr>
          <p:cNvPr id="103431" name="Szövegdoboz 1"/>
          <p:cNvSpPr txBox="1">
            <a:spLocks noChangeArrowheads="1"/>
          </p:cNvSpPr>
          <p:nvPr/>
        </p:nvSpPr>
        <p:spPr bwMode="auto">
          <a:xfrm>
            <a:off x="2322513" y="5994400"/>
            <a:ext cx="11572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(Remote Sensor)</a:t>
            </a:r>
          </a:p>
        </p:txBody>
      </p:sp>
      <p:sp>
        <p:nvSpPr>
          <p:cNvPr id="103432" name="Szövegdoboz 7"/>
          <p:cNvSpPr txBox="1">
            <a:spLocks noChangeArrowheads="1"/>
          </p:cNvSpPr>
          <p:nvPr/>
        </p:nvSpPr>
        <p:spPr bwMode="auto">
          <a:xfrm>
            <a:off x="5697538" y="5792788"/>
            <a:ext cx="111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(Remote Sensor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CPU/Graphics)</a:t>
            </a:r>
          </a:p>
        </p:txBody>
      </p:sp>
      <p:sp>
        <p:nvSpPr>
          <p:cNvPr id="103433" name="Szövegdoboz 2"/>
          <p:cNvSpPr txBox="1">
            <a:spLocks noChangeArrowheads="1"/>
          </p:cNvSpPr>
          <p:nvPr/>
        </p:nvSpPr>
        <p:spPr bwMode="auto">
          <a:xfrm>
            <a:off x="2501900" y="1276350"/>
            <a:ext cx="3840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(ASIC (Application Specific IC/Microcontroller)</a:t>
            </a:r>
          </a:p>
        </p:txBody>
      </p:sp>
    </p:spTree>
    <p:extLst>
      <p:ext uri="{BB962C8B-B14F-4D97-AF65-F5344CB8AC3E}">
        <p14:creationId xmlns:p14="http://schemas.microsoft.com/office/powerpoint/2010/main" val="504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80869" y="1097523"/>
            <a:ext cx="8928515" cy="2331720"/>
            <a:chOff x="80869" y="1279214"/>
            <a:chExt cx="8928515" cy="2331720"/>
          </a:xfrm>
        </p:grpSpPr>
        <p:sp>
          <p:nvSpPr>
            <p:cNvPr id="2" name="Téglalap 3"/>
            <p:cNvSpPr/>
            <p:nvPr/>
          </p:nvSpPr>
          <p:spPr bwMode="auto">
            <a:xfrm>
              <a:off x="80869" y="1279214"/>
              <a:ext cx="8928515" cy="23317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3" name="Téglalap 4"/>
            <p:cNvSpPr/>
            <p:nvPr/>
          </p:nvSpPr>
          <p:spPr bwMode="auto">
            <a:xfrm>
              <a:off x="193448" y="1809467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" name="Téglalap 5"/>
            <p:cNvSpPr/>
            <p:nvPr/>
          </p:nvSpPr>
          <p:spPr bwMode="auto">
            <a:xfrm>
              <a:off x="1284082" y="1810461"/>
              <a:ext cx="1080975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" name="Téglalap 11"/>
            <p:cNvSpPr/>
            <p:nvPr/>
          </p:nvSpPr>
          <p:spPr bwMode="auto">
            <a:xfrm>
              <a:off x="2344960" y="1809467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ts val="400"/>
                </a:spcBef>
                <a:spcAft>
                  <a:spcPts val="60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" name="Téglalap 12"/>
            <p:cNvSpPr/>
            <p:nvPr/>
          </p:nvSpPr>
          <p:spPr bwMode="auto">
            <a:xfrm>
              <a:off x="3438398" y="1811125"/>
              <a:ext cx="1080975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7" name="Téglalap 13"/>
            <p:cNvSpPr/>
            <p:nvPr/>
          </p:nvSpPr>
          <p:spPr bwMode="auto">
            <a:xfrm>
              <a:off x="4517538" y="1809467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ts val="40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ts val="20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8" name="Téglalap 14"/>
            <p:cNvSpPr/>
            <p:nvPr/>
          </p:nvSpPr>
          <p:spPr bwMode="auto">
            <a:xfrm>
              <a:off x="5616343" y="1807808"/>
              <a:ext cx="1080975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9" name="Téglalap 15"/>
            <p:cNvSpPr/>
            <p:nvPr/>
          </p:nvSpPr>
          <p:spPr bwMode="auto">
            <a:xfrm>
              <a:off x="6684228" y="1809467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0" name="Szövegdoboz 16"/>
            <p:cNvSpPr txBox="1">
              <a:spLocks noChangeArrowheads="1"/>
            </p:cNvSpPr>
            <p:nvPr/>
          </p:nvSpPr>
          <p:spPr bwMode="auto">
            <a:xfrm>
              <a:off x="351089" y="3230804"/>
              <a:ext cx="6084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1" name="Szövegdoboz 17"/>
            <p:cNvSpPr txBox="1">
              <a:spLocks noChangeArrowheads="1"/>
            </p:cNvSpPr>
            <p:nvPr/>
          </p:nvSpPr>
          <p:spPr bwMode="auto">
            <a:xfrm>
              <a:off x="1503523" y="3232670"/>
              <a:ext cx="56340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2" name="Szövegdoboz 18"/>
            <p:cNvSpPr txBox="1">
              <a:spLocks noChangeArrowheads="1"/>
            </p:cNvSpPr>
            <p:nvPr/>
          </p:nvSpPr>
          <p:spPr bwMode="auto">
            <a:xfrm>
              <a:off x="2592000" y="3231280"/>
              <a:ext cx="6084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3" name="Szövegdoboz 19"/>
            <p:cNvSpPr txBox="1">
              <a:spLocks noChangeArrowheads="1"/>
            </p:cNvSpPr>
            <p:nvPr/>
          </p:nvSpPr>
          <p:spPr bwMode="auto">
            <a:xfrm>
              <a:off x="3685737" y="3233146"/>
              <a:ext cx="56340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4" name="Szövegdoboz 20"/>
            <p:cNvSpPr txBox="1">
              <a:spLocks noChangeArrowheads="1"/>
            </p:cNvSpPr>
            <p:nvPr/>
          </p:nvSpPr>
          <p:spPr bwMode="auto">
            <a:xfrm>
              <a:off x="4718080" y="3233146"/>
              <a:ext cx="6084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5" name="Szövegdoboz 21"/>
            <p:cNvSpPr txBox="1">
              <a:spLocks noChangeArrowheads="1"/>
            </p:cNvSpPr>
            <p:nvPr/>
          </p:nvSpPr>
          <p:spPr bwMode="auto">
            <a:xfrm>
              <a:off x="5883021" y="3235012"/>
              <a:ext cx="56340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6" name="Szövegdoboz 22"/>
            <p:cNvSpPr txBox="1">
              <a:spLocks noChangeArrowheads="1"/>
            </p:cNvSpPr>
            <p:nvPr/>
          </p:nvSpPr>
          <p:spPr bwMode="auto">
            <a:xfrm>
              <a:off x="6887457" y="3233621"/>
              <a:ext cx="6084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7" name="Szövegdoboz 25"/>
            <p:cNvSpPr txBox="1"/>
            <p:nvPr/>
          </p:nvSpPr>
          <p:spPr bwMode="auto">
            <a:xfrm>
              <a:off x="340626" y="1337098"/>
              <a:ext cx="760144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28600" indent="-228600" algn="ctr" fontAlgn="base">
                <a:spcBef>
                  <a:spcPct val="0"/>
                </a:spcBef>
                <a:spcAft>
                  <a:spcPct val="0"/>
                </a:spcAft>
                <a:buAutoNum type="arabicPeriod"/>
                <a:defRPr/>
              </a:pP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Szövegdoboz 26"/>
            <p:cNvSpPr txBox="1"/>
            <p:nvPr/>
          </p:nvSpPr>
          <p:spPr bwMode="auto">
            <a:xfrm>
              <a:off x="4691056" y="1340273"/>
              <a:ext cx="729687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10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10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10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19" name="Szövegdoboz 27"/>
            <p:cNvSpPr txBox="1"/>
            <p:nvPr/>
          </p:nvSpPr>
          <p:spPr bwMode="auto">
            <a:xfrm>
              <a:off x="5853357" y="1341861"/>
              <a:ext cx="729687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10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gen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Szövegdoboz 28"/>
            <p:cNvSpPr txBox="1"/>
            <p:nvPr/>
          </p:nvSpPr>
          <p:spPr bwMode="auto">
            <a:xfrm>
              <a:off x="6891080" y="1340273"/>
              <a:ext cx="729687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10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gen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7960870" y="1356148"/>
              <a:ext cx="777778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</a:t>
              </a:r>
              <a:r>
                <a:rPr lang="en-US" sz="1200" b="1" dirty="0" smtClean="0">
                  <a:solidFill>
                    <a:srgbClr val="000000"/>
                  </a:solidFill>
                  <a:latin typeface="Verdana"/>
                  <a:cs typeface="Arial" charset="0"/>
                </a:rPr>
                <a:t>gen.</a:t>
              </a:r>
            </a:p>
          </p:txBody>
        </p:sp>
        <p:sp>
          <p:nvSpPr>
            <p:cNvPr id="22" name="Téglalap 14"/>
            <p:cNvSpPr/>
            <p:nvPr/>
          </p:nvSpPr>
          <p:spPr bwMode="auto">
            <a:xfrm>
              <a:off x="7770602" y="1815353"/>
              <a:ext cx="1077564" cy="135673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3" name="Szövegdoboz 21"/>
            <p:cNvSpPr txBox="1">
              <a:spLocks noChangeArrowheads="1"/>
            </p:cNvSpPr>
            <p:nvPr/>
          </p:nvSpPr>
          <p:spPr bwMode="auto">
            <a:xfrm>
              <a:off x="8011826" y="3228354"/>
              <a:ext cx="562047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52914" y="3498555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1446535" y="3498555"/>
            <a:ext cx="7425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Oregon</a:t>
            </a:r>
            <a:endParaRPr lang="en-US" sz="1300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2528664" y="3498555"/>
            <a:ext cx="7425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Oregon</a:t>
            </a:r>
            <a:endParaRPr lang="en-US" sz="1300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3631358" y="3498555"/>
            <a:ext cx="7425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Oregon</a:t>
            </a:r>
            <a:endParaRPr lang="en-US" sz="13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4728694" y="3498555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46" name="TextBox 45"/>
          <p:cNvSpPr txBox="1"/>
          <p:nvPr/>
        </p:nvSpPr>
        <p:spPr>
          <a:xfrm>
            <a:off x="5820468" y="3498555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47" name="TextBox 46"/>
          <p:cNvSpPr txBox="1"/>
          <p:nvPr/>
        </p:nvSpPr>
        <p:spPr>
          <a:xfrm>
            <a:off x="6897338" y="3498555"/>
            <a:ext cx="7425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Oregon</a:t>
            </a:r>
            <a:endParaRPr lang="en-US" sz="1300" i="1" dirty="0"/>
          </a:p>
        </p:txBody>
      </p:sp>
      <p:sp>
        <p:nvSpPr>
          <p:cNvPr id="48" name="TextBox 47"/>
          <p:cNvSpPr txBox="1"/>
          <p:nvPr/>
        </p:nvSpPr>
        <p:spPr>
          <a:xfrm>
            <a:off x="7984033" y="3498555"/>
            <a:ext cx="74251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Oregon</a:t>
            </a:r>
            <a:endParaRPr lang="en-US" sz="1300" i="1" dirty="0"/>
          </a:p>
        </p:txBody>
      </p:sp>
      <p:sp>
        <p:nvSpPr>
          <p:cNvPr id="49" name="TextBox 48"/>
          <p:cNvSpPr txBox="1"/>
          <p:nvPr/>
        </p:nvSpPr>
        <p:spPr>
          <a:xfrm>
            <a:off x="437333" y="6357190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50" name="TextBox 49"/>
          <p:cNvSpPr txBox="1"/>
          <p:nvPr/>
        </p:nvSpPr>
        <p:spPr>
          <a:xfrm>
            <a:off x="1552226" y="6352471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2656620" y="6357190"/>
            <a:ext cx="5741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Haifa</a:t>
            </a:r>
            <a:endParaRPr lang="en-US" sz="1300" i="1" dirty="0"/>
          </a:p>
        </p:txBody>
      </p:sp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30059" y="503675"/>
            <a:ext cx="92640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1.1.2 Overview of the evolution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of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Intel's Pentium 4 and Core 2 families - The generations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en-US" kern="0" smtClean="0"/>
              <a:t>1. </a:t>
            </a:r>
            <a:r>
              <a:rPr lang="en-US" altLang="en-US" kern="0" smtClean="0"/>
              <a:t>Introduction</a:t>
            </a:r>
            <a:r>
              <a:rPr lang="hu-HU" altLang="en-US" kern="0" smtClean="0"/>
              <a:t> (1)</a:t>
            </a:r>
            <a:endParaRPr lang="hu-HU" altLang="en-US" kern="0" dirty="0" smtClean="0"/>
          </a:p>
        </p:txBody>
      </p:sp>
      <p:sp>
        <p:nvSpPr>
          <p:cNvPr id="66" name="Title 6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(9)</a:t>
            </a:r>
            <a:endParaRPr lang="en-US" sz="16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98393" y="3964391"/>
            <a:ext cx="4619687" cy="2331720"/>
            <a:chOff x="98393" y="4146082"/>
            <a:chExt cx="4619687" cy="2331720"/>
          </a:xfrm>
        </p:grpSpPr>
        <p:sp>
          <p:nvSpPr>
            <p:cNvPr id="52" name="Téglalap 3"/>
            <p:cNvSpPr/>
            <p:nvPr/>
          </p:nvSpPr>
          <p:spPr bwMode="auto">
            <a:xfrm>
              <a:off x="98393" y="4146082"/>
              <a:ext cx="4619687" cy="23317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54" name="Téglalap 4"/>
            <p:cNvSpPr/>
            <p:nvPr/>
          </p:nvSpPr>
          <p:spPr bwMode="auto">
            <a:xfrm>
              <a:off x="195273" y="4736636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6" name="Szövegdoboz 16"/>
            <p:cNvSpPr txBox="1">
              <a:spLocks noChangeArrowheads="1"/>
            </p:cNvSpPr>
            <p:nvPr/>
          </p:nvSpPr>
          <p:spPr bwMode="auto">
            <a:xfrm>
              <a:off x="423093" y="6157973"/>
              <a:ext cx="6084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" name="Szövegdoboz 17"/>
            <p:cNvSpPr txBox="1">
              <a:spLocks noChangeArrowheads="1"/>
            </p:cNvSpPr>
            <p:nvPr/>
          </p:nvSpPr>
          <p:spPr bwMode="auto">
            <a:xfrm>
              <a:off x="1547180" y="6159839"/>
              <a:ext cx="6495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</a:t>
              </a:r>
              <a:r>
                <a:rPr lang="en-US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O</a:t>
              </a: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CK</a:t>
              </a:r>
              <a:endPara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8" name="Szövegdoboz 25"/>
            <p:cNvSpPr txBox="1"/>
            <p:nvPr/>
          </p:nvSpPr>
          <p:spPr bwMode="auto">
            <a:xfrm>
              <a:off x="357569" y="4264267"/>
              <a:ext cx="750526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0" name="Szövegdoboz 17"/>
            <p:cNvSpPr txBox="1">
              <a:spLocks noChangeArrowheads="1"/>
            </p:cNvSpPr>
            <p:nvPr/>
          </p:nvSpPr>
          <p:spPr bwMode="auto">
            <a:xfrm>
              <a:off x="2658034" y="6164322"/>
              <a:ext cx="6495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</a:t>
              </a:r>
              <a:r>
                <a:rPr lang="en-US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OC</a:t>
              </a: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K</a:t>
              </a:r>
              <a:endPara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1" name="Szövegdoboz 25"/>
            <p:cNvSpPr txBox="1"/>
            <p:nvPr/>
          </p:nvSpPr>
          <p:spPr bwMode="auto">
            <a:xfrm>
              <a:off x="1475487" y="4262005"/>
              <a:ext cx="750526" cy="2693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7.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2" name="Szövegdoboz 25"/>
            <p:cNvSpPr txBox="1"/>
            <p:nvPr/>
          </p:nvSpPr>
          <p:spPr bwMode="auto">
            <a:xfrm>
              <a:off x="2530202" y="4262005"/>
              <a:ext cx="79701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r>
                <a:rPr lang="en-US" sz="1100" b="1" baseline="30000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</a:p>
          </p:txBody>
        </p:sp>
        <p:sp>
          <p:nvSpPr>
            <p:cNvPr id="67" name="Téglalap 4"/>
            <p:cNvSpPr/>
            <p:nvPr/>
          </p:nvSpPr>
          <p:spPr bwMode="auto">
            <a:xfrm>
              <a:off x="1299227" y="4742237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ts val="40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Kaby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ts val="80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8" name="Téglalap 4"/>
            <p:cNvSpPr/>
            <p:nvPr/>
          </p:nvSpPr>
          <p:spPr bwMode="auto">
            <a:xfrm>
              <a:off x="2418518" y="4742928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Kaby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</a:t>
              </a:r>
            </a:p>
            <a:p>
              <a:pPr algn="ctr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Refresh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ts val="70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9" name="Téglalap 14"/>
            <p:cNvSpPr/>
            <p:nvPr/>
          </p:nvSpPr>
          <p:spPr bwMode="auto">
            <a:xfrm>
              <a:off x="3532221" y="4749246"/>
              <a:ext cx="1077564" cy="135673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Ice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Lake?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ts val="400"/>
                </a:spcAft>
                <a:defRPr/>
              </a:pPr>
              <a:r>
                <a:rPr lang="hu-HU" sz="9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70" name="Szövegdoboz 21"/>
            <p:cNvSpPr txBox="1">
              <a:spLocks noChangeArrowheads="1"/>
            </p:cNvSpPr>
            <p:nvPr/>
          </p:nvSpPr>
          <p:spPr bwMode="auto">
            <a:xfrm>
              <a:off x="3766817" y="6172601"/>
              <a:ext cx="562047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71" name="Szövegdoboz 25"/>
            <p:cNvSpPr txBox="1"/>
            <p:nvPr/>
          </p:nvSpPr>
          <p:spPr bwMode="auto">
            <a:xfrm>
              <a:off x="3691592" y="4261320"/>
              <a:ext cx="750526" cy="2693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9.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5337085" y="5562016"/>
            <a:ext cx="31942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Remark</a:t>
            </a:r>
          </a:p>
          <a:p>
            <a:r>
              <a:rPr lang="en-US" sz="1200" dirty="0" smtClean="0">
                <a:latin typeface="+mj-lt"/>
              </a:rPr>
              <a:t>The Haifa (Israel) Development Center</a:t>
            </a:r>
          </a:p>
          <a:p>
            <a:r>
              <a:rPr lang="en-US" sz="1200" dirty="0" smtClean="0">
                <a:latin typeface="+mj-lt"/>
              </a:rPr>
              <a:t>was also responsible for the 8080 and</a:t>
            </a:r>
          </a:p>
          <a:p>
            <a:r>
              <a:rPr lang="en-US" sz="1200" dirty="0" smtClean="0">
                <a:latin typeface="+mj-lt"/>
              </a:rPr>
              <a:t>Pentium M (</a:t>
            </a:r>
            <a:r>
              <a:rPr lang="en-US" sz="1200" dirty="0" err="1" smtClean="0">
                <a:latin typeface="+mj-lt"/>
              </a:rPr>
              <a:t>Banias</a:t>
            </a:r>
            <a:r>
              <a:rPr lang="en-US" sz="1200" dirty="0" smtClean="0">
                <a:latin typeface="+mj-lt"/>
              </a:rPr>
              <a:t>, Dothan, Jonah </a:t>
            </a:r>
          </a:p>
          <a:p>
            <a:r>
              <a:rPr lang="en-US" sz="1200" dirty="0" smtClean="0">
                <a:latin typeface="+mj-lt"/>
              </a:rPr>
              <a:t>(Core Solo/Core Duo)) processors</a:t>
            </a:r>
            <a:endParaRPr lang="en-US" sz="1200" dirty="0"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112060" y="4261543"/>
            <a:ext cx="325390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beyond </a:t>
            </a:r>
            <a:r>
              <a:rPr lang="en-US" sz="1200" dirty="0" err="1" smtClean="0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Lake Refresh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also the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err="1" smtClean="0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Lake G with AMD Vega graphics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Coffee Lake and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10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nm Cannon Lake designs [</a:t>
            </a:r>
            <a:r>
              <a:rPr lang="hu-HU" sz="1200" dirty="0">
                <a:solidFill>
                  <a:srgbClr val="000000"/>
                </a:solidFill>
                <a:latin typeface="Verdana"/>
              </a:rPr>
              <a:t>218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]. 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932040" y="4058424"/>
            <a:ext cx="4081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aseline="30000" dirty="0">
                <a:solidFill>
                  <a:srgbClr val="000000"/>
                </a:solidFill>
                <a:latin typeface="Verdana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Astonishingly, the 8th generation encompasses</a:t>
            </a:r>
          </a:p>
        </p:txBody>
      </p:sp>
    </p:spTree>
    <p:extLst>
      <p:ext uri="{BB962C8B-B14F-4D97-AF65-F5344CB8AC3E}">
        <p14:creationId xmlns:p14="http://schemas.microsoft.com/office/powerpoint/2010/main" val="315188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74" grpId="0"/>
      <p:bldP spid="55" grpId="0"/>
      <p:bldP spid="59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11560" y="1358850"/>
            <a:ext cx="793115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.3 Performance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leadership change between Intel and AMD achieved by the Core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2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35994" y="2699937"/>
            <a:ext cx="85296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AMD’s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K8-based processors became the performance leader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first of all on the DP and MP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      server market,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where the 64-bit direct connect architecture has clear benefits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vs Intel’s 32-bit Pentium 4 based processors using shared FSBs to connect processors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to north bridges.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186600" y="1734737"/>
            <a:ext cx="7234237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integrated memory controllers and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high speed point-to-point serial buses (the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HyperTransport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bus)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used to connect processors to processors and processors to south bridges.</a:t>
            </a:r>
          </a:p>
        </p:txBody>
      </p:sp>
      <p:sp>
        <p:nvSpPr>
          <p:cNvPr id="79876" name="Text Box 5"/>
          <p:cNvSpPr txBox="1">
            <a:spLocks noChangeArrowheads="1"/>
          </p:cNvSpPr>
          <p:nvPr/>
        </p:nvSpPr>
        <p:spPr bwMode="auto">
          <a:xfrm>
            <a:off x="69238" y="494150"/>
            <a:ext cx="84337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Performance leadership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change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between Intel and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AMD achieved by the Core 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32615" y="910825"/>
            <a:ext cx="63325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 2003 AMD introduced their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K8-based processors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implementing 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844550" y="1188637"/>
            <a:ext cx="5224507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64-bit x86 ISA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direct connect architecture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concept, that includes</a:t>
            </a:r>
          </a:p>
        </p:txBody>
      </p:sp>
      <p:sp>
        <p:nvSpPr>
          <p:cNvPr id="798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2.3 </a:t>
            </a:r>
            <a:r>
              <a:rPr lang="en-US" altLang="en-US" sz="1600" dirty="0"/>
              <a:t>Performance leadership change between Intel and </a:t>
            </a:r>
            <a:r>
              <a:rPr lang="en-US" altLang="en-US" sz="1600" dirty="0" smtClean="0"/>
              <a:t>AMD (1)</a:t>
            </a:r>
          </a:p>
        </p:txBody>
      </p:sp>
    </p:spTree>
    <p:extLst>
      <p:ext uri="{BB962C8B-B14F-4D97-AF65-F5344CB8AC3E}">
        <p14:creationId xmlns:p14="http://schemas.microsoft.com/office/powerpoint/2010/main" val="328802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  <p:bldP spid="32772" grpId="0"/>
      <p:bldP spid="32774" grpId="0"/>
      <p:bldP spid="32775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ChangeArrowheads="1"/>
          </p:cNvSpPr>
          <p:nvPr/>
        </p:nvSpPr>
        <p:spPr bwMode="auto">
          <a:xfrm>
            <a:off x="88900" y="6158200"/>
            <a:ext cx="8963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1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2.3.1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DP web server performance comparison: AMD Opteron 248 vs. Intel Xeon 2.8 [6]</a:t>
            </a:r>
          </a:p>
        </p:txBody>
      </p:sp>
      <p:sp>
        <p:nvSpPr>
          <p:cNvPr id="80899" name="Text Box 4"/>
          <p:cNvSpPr txBox="1">
            <a:spLocks noChangeArrowheads="1"/>
          </p:cNvSpPr>
          <p:nvPr/>
        </p:nvSpPr>
        <p:spPr bwMode="auto">
          <a:xfrm>
            <a:off x="74001" y="494150"/>
            <a:ext cx="6056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 1: DP web-server performance comparison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(2003)</a:t>
            </a:r>
          </a:p>
        </p:txBody>
      </p:sp>
      <p:sp>
        <p:nvSpPr>
          <p:cNvPr id="80900" name="Rectangle 5"/>
          <p:cNvSpPr>
            <a:spLocks noChangeArrowheads="1"/>
          </p:cNvSpPr>
          <p:nvPr/>
        </p:nvSpPr>
        <p:spPr bwMode="auto">
          <a:xfrm>
            <a:off x="6572250" y="1298863"/>
            <a:ext cx="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cs typeface="Arial" charset="0"/>
              </a:rPr>
            </a:b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cs typeface="Arial" charset="0"/>
              </a:rPr>
            </a:br>
            <a:endParaRPr lang="en-US" altLang="en-US" sz="180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cs typeface="Arial" charset="0"/>
              </a:rPr>
            </a:b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8090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276638"/>
            <a:ext cx="6264275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2.3 </a:t>
            </a:r>
            <a:r>
              <a:rPr lang="en-US" altLang="en-US" sz="1600" dirty="0"/>
              <a:t>Performance leadership change between Intel and AMD </a:t>
            </a:r>
            <a:r>
              <a:rPr lang="en-US" altLang="en-US" sz="1600" dirty="0" smtClean="0"/>
              <a:t>(2)</a:t>
            </a:r>
          </a:p>
        </p:txBody>
      </p:sp>
      <p:sp>
        <p:nvSpPr>
          <p:cNvPr id="80903" name="Rounded Rectangle 2"/>
          <p:cNvSpPr>
            <a:spLocks noChangeArrowheads="1"/>
          </p:cNvSpPr>
          <p:nvPr/>
        </p:nvSpPr>
        <p:spPr bwMode="auto">
          <a:xfrm>
            <a:off x="1403350" y="2089438"/>
            <a:ext cx="3889375" cy="112395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0904" name="Rounded Rectangle 3"/>
          <p:cNvSpPr>
            <a:spLocks noChangeArrowheads="1"/>
          </p:cNvSpPr>
          <p:nvPr/>
        </p:nvSpPr>
        <p:spPr bwMode="auto">
          <a:xfrm>
            <a:off x="1403350" y="3303875"/>
            <a:ext cx="6094413" cy="224948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3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386535" y="1133745"/>
            <a:ext cx="862387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“In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extensive benchmark tests under Linux Enterprise Server 8 (32 bit as well as 64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bit),</a:t>
            </a:r>
          </a:p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b="1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AMD Opteron made a good impression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 </a:t>
            </a:r>
          </a:p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Especially in the server disciplines,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benchmarks (MySQL, Whetstone, ARC 2D, NPB, etc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.)</a:t>
            </a:r>
          </a:p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show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quite clearly that the </a:t>
            </a:r>
            <a:r>
              <a:rPr lang="en-US" altLang="en-US" sz="1400" b="1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Dual Opteron puts the Dual Xeon in its place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”.</a:t>
            </a:r>
          </a:p>
        </p:txBody>
      </p:sp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74743" y="494150"/>
            <a:ext cx="7818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 2: Summary assessment of extensive benchmark tests contrasting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   dual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Opterons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vs dual Xeons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(2003) [7]</a:t>
            </a:r>
          </a:p>
        </p:txBody>
      </p:sp>
      <p:sp>
        <p:nvSpPr>
          <p:cNvPr id="819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2.3 </a:t>
            </a:r>
            <a:r>
              <a:rPr lang="en-US" altLang="en-US" sz="1600" dirty="0"/>
              <a:t>Performance leadership change between Intel and AMD </a:t>
            </a:r>
            <a:r>
              <a:rPr lang="en-US" altLang="en-US" sz="1600" dirty="0" smtClean="0"/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326534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ChangeArrowheads="1"/>
          </p:cNvSpPr>
          <p:nvPr/>
        </p:nvSpPr>
        <p:spPr bwMode="auto">
          <a:xfrm>
            <a:off x="319088" y="1350964"/>
            <a:ext cx="8785225" cy="1672992"/>
          </a:xfrm>
          <a:prstGeom prst="rect">
            <a:avLst/>
          </a:prstGeom>
          <a:solidFill>
            <a:srgbClr val="0000FF">
              <a:alpha val="9019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2947" name="Text Box 10"/>
          <p:cNvSpPr txBox="1">
            <a:spLocks noChangeArrowheads="1"/>
          </p:cNvSpPr>
          <p:nvPr/>
        </p:nvSpPr>
        <p:spPr bwMode="auto">
          <a:xfrm>
            <a:off x="1030288" y="2143125"/>
            <a:ext cx="8221662" cy="29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two 128-bit FP units and three 128-bit SSE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units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compared to</a:t>
            </a:r>
          </a:p>
        </p:txBody>
      </p:sp>
      <p:sp>
        <p:nvSpPr>
          <p:cNvPr id="35844" name="Rectangle 11"/>
          <p:cNvSpPr>
            <a:spLocks noChangeArrowheads="1"/>
          </p:cNvSpPr>
          <p:nvPr/>
        </p:nvSpPr>
        <p:spPr bwMode="auto">
          <a:xfrm>
            <a:off x="319088" y="3113965"/>
            <a:ext cx="8785225" cy="1223962"/>
          </a:xfrm>
          <a:prstGeom prst="rect">
            <a:avLst/>
          </a:prstGeom>
          <a:solidFill>
            <a:srgbClr val="0000FF">
              <a:alpha val="9019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2949" name="Text Box 3"/>
          <p:cNvSpPr txBox="1">
            <a:spLocks noChangeArrowheads="1"/>
          </p:cNvSpPr>
          <p:nvPr/>
        </p:nvSpPr>
        <p:spPr bwMode="auto">
          <a:xfrm>
            <a:off x="357188" y="684213"/>
            <a:ext cx="7783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This situation has completely changed in 2006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when Intel introduced their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microarchitecture,  </a:t>
            </a:r>
          </a:p>
        </p:txBody>
      </p:sp>
      <p:sp>
        <p:nvSpPr>
          <p:cNvPr id="35847" name="Line 4"/>
          <p:cNvSpPr>
            <a:spLocks noChangeShapeType="1"/>
          </p:cNvSpPr>
          <p:nvPr/>
        </p:nvSpPr>
        <p:spPr bwMode="auto">
          <a:xfrm>
            <a:off x="895350" y="4041065"/>
            <a:ext cx="504825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848" name="Text Box 5"/>
          <p:cNvSpPr txBox="1">
            <a:spLocks noChangeArrowheads="1"/>
          </p:cNvSpPr>
          <p:nvPr/>
        </p:nvSpPr>
        <p:spPr bwMode="auto">
          <a:xfrm>
            <a:off x="1471613" y="3890252"/>
            <a:ext cx="4406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regained performance leadership vs AMD.</a:t>
            </a:r>
          </a:p>
        </p:txBody>
      </p:sp>
      <p:sp>
        <p:nvSpPr>
          <p:cNvPr id="35849" name="Text Box 7"/>
          <p:cNvSpPr txBox="1">
            <a:spLocks noChangeArrowheads="1"/>
          </p:cNvSpPr>
          <p:nvPr/>
        </p:nvSpPr>
        <p:spPr bwMode="auto">
          <a:xfrm>
            <a:off x="382588" y="3242552"/>
            <a:ext cx="8097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This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and further enhancements of the Core microarchitecture,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detailed subsequently,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resulted in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record breaking performance figures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82953" name="Text Box 8"/>
          <p:cNvSpPr txBox="1">
            <a:spLocks noChangeArrowheads="1"/>
          </p:cNvSpPr>
          <p:nvPr/>
        </p:nvSpPr>
        <p:spPr bwMode="auto">
          <a:xfrm>
            <a:off x="1019175" y="1782763"/>
            <a:ext cx="6036653" cy="29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 4-wide front-end and retire unit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compared to the 3-wide K8,</a:t>
            </a:r>
          </a:p>
        </p:txBody>
      </p:sp>
      <p:sp>
        <p:nvSpPr>
          <p:cNvPr id="82954" name="Text Box 9"/>
          <p:cNvSpPr txBox="1">
            <a:spLocks noChangeArrowheads="1"/>
          </p:cNvSpPr>
          <p:nvPr/>
        </p:nvSpPr>
        <p:spPr bwMode="auto">
          <a:xfrm>
            <a:off x="390525" y="1406525"/>
            <a:ext cx="1819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2</a:t>
            </a:r>
            <a:r>
              <a:rPr lang="en-US" altLang="en-US" sz="14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has </a:t>
            </a:r>
          </a:p>
        </p:txBody>
      </p:sp>
      <p:sp>
        <p:nvSpPr>
          <p:cNvPr id="829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2.3 </a:t>
            </a:r>
            <a:r>
              <a:rPr lang="en-US" altLang="en-US" sz="1600" dirty="0"/>
              <a:t>Performance leadership change between Intel and AMD </a:t>
            </a:r>
            <a:r>
              <a:rPr lang="en-US" altLang="en-US" sz="1600" dirty="0" smtClean="0"/>
              <a:t>(4)</a:t>
            </a:r>
          </a:p>
        </p:txBody>
      </p:sp>
      <p:sp>
        <p:nvSpPr>
          <p:cNvPr id="82956" name="Szövegdoboz 1"/>
          <p:cNvSpPr txBox="1">
            <a:spLocks noChangeArrowheads="1"/>
          </p:cNvSpPr>
          <p:nvPr/>
        </p:nvSpPr>
        <p:spPr bwMode="auto">
          <a:xfrm>
            <a:off x="1381125" y="2522538"/>
            <a:ext cx="7727885" cy="29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two 64-bit FP/SSE units and a single 64-bit FP/SSE move unit available in the K8.</a:t>
            </a:r>
          </a:p>
        </p:txBody>
      </p:sp>
    </p:spTree>
    <p:extLst>
      <p:ext uri="{BB962C8B-B14F-4D97-AF65-F5344CB8AC3E}">
        <p14:creationId xmlns:p14="http://schemas.microsoft.com/office/powerpoint/2010/main" val="334141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nimBg="1"/>
      <p:bldP spid="35847" grpId="0" animBg="1"/>
      <p:bldP spid="35848" grpId="0"/>
      <p:bldP spid="35849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222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291501"/>
              </p:ext>
            </p:extLst>
          </p:nvPr>
        </p:nvGraphicFramePr>
        <p:xfrm>
          <a:off x="563563" y="1313765"/>
          <a:ext cx="8027987" cy="1800225"/>
        </p:xfrm>
        <a:graphic>
          <a:graphicData uri="http://schemas.openxmlformats.org/drawingml/2006/table">
            <a:tbl>
              <a:tblPr/>
              <a:tblGrid>
                <a:gridCol w="1096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7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69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1475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Webserver Performance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6A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MSI K2-102A2M   Opteron 275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MSI K2-102A2M    Opteron 280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Opteron 280 vs.</a:t>
                      </a:r>
                      <a:b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Opteron 275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Extrapolated Opteron 3 GHz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Xeon 5160</a:t>
                      </a:r>
                      <a:b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3 GHz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Jsp - Peak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144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154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7%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182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230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AMP - Peak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984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1042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6%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1178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1828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4002" name="Text Box 35"/>
          <p:cNvSpPr txBox="1">
            <a:spLocks noChangeArrowheads="1"/>
          </p:cNvSpPr>
          <p:nvPr/>
        </p:nvSpPr>
        <p:spPr bwMode="auto">
          <a:xfrm>
            <a:off x="503238" y="3306078"/>
            <a:ext cx="2957512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Jsp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 Java Server Page performance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AMP: Apache/MySQL/PHP</a:t>
            </a:r>
          </a:p>
        </p:txBody>
      </p:sp>
      <p:sp>
        <p:nvSpPr>
          <p:cNvPr id="84003" name="Text Box 36"/>
          <p:cNvSpPr txBox="1">
            <a:spLocks noChangeArrowheads="1"/>
          </p:cNvSpPr>
          <p:nvPr/>
        </p:nvSpPr>
        <p:spPr bwMode="auto">
          <a:xfrm>
            <a:off x="74177" y="494150"/>
            <a:ext cx="5868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Example: DP web-server performance comparison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(2006)</a:t>
            </a:r>
          </a:p>
        </p:txBody>
      </p:sp>
      <p:sp>
        <p:nvSpPr>
          <p:cNvPr id="84004" name="Rectangle 37"/>
          <p:cNvSpPr>
            <a:spLocks noChangeArrowheads="1"/>
          </p:cNvSpPr>
          <p:nvPr/>
        </p:nvSpPr>
        <p:spPr bwMode="auto">
          <a:xfrm>
            <a:off x="1897063" y="3941078"/>
            <a:ext cx="5340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1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2.2.1.8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DP web server performance comparison: 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AMD Opteron 275/280 vs. Intel Xeon 5160 [8]</a:t>
            </a:r>
          </a:p>
        </p:txBody>
      </p:sp>
      <p:sp>
        <p:nvSpPr>
          <p:cNvPr id="84005" name="Oval 38"/>
          <p:cNvSpPr>
            <a:spLocks noChangeArrowheads="1"/>
          </p:cNvSpPr>
          <p:nvPr/>
        </p:nvSpPr>
        <p:spPr bwMode="auto">
          <a:xfrm>
            <a:off x="3394075" y="2220228"/>
            <a:ext cx="647700" cy="10080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4006" name="Oval 39"/>
          <p:cNvSpPr>
            <a:spLocks noChangeArrowheads="1"/>
          </p:cNvSpPr>
          <p:nvPr/>
        </p:nvSpPr>
        <p:spPr bwMode="auto">
          <a:xfrm>
            <a:off x="7656513" y="2250390"/>
            <a:ext cx="647700" cy="10080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4007" name="Text Box 40"/>
          <p:cNvSpPr txBox="1">
            <a:spLocks noChangeArrowheads="1"/>
          </p:cNvSpPr>
          <p:nvPr/>
        </p:nvSpPr>
        <p:spPr bwMode="auto">
          <a:xfrm>
            <a:off x="601663" y="4553853"/>
            <a:ext cx="874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Remark</a:t>
            </a:r>
          </a:p>
        </p:txBody>
      </p:sp>
      <p:sp>
        <p:nvSpPr>
          <p:cNvPr id="84008" name="Text Box 41"/>
          <p:cNvSpPr txBox="1">
            <a:spLocks noChangeArrowheads="1"/>
          </p:cNvSpPr>
          <p:nvPr/>
        </p:nvSpPr>
        <p:spPr bwMode="auto">
          <a:xfrm>
            <a:off x="712788" y="4847540"/>
            <a:ext cx="8027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Both web-server benchmark results were published from the same source (AnandTech)</a:t>
            </a:r>
          </a:p>
        </p:txBody>
      </p:sp>
      <p:sp>
        <p:nvSpPr>
          <p:cNvPr id="84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2.3 </a:t>
            </a:r>
            <a:r>
              <a:rPr lang="en-US" altLang="en-US" sz="1600" dirty="0"/>
              <a:t>Performance leadership change between Intel and AMD </a:t>
            </a:r>
            <a:r>
              <a:rPr lang="en-US" altLang="en-US" sz="1600" dirty="0" smtClean="0"/>
              <a:t>(5)</a:t>
            </a:r>
          </a:p>
        </p:txBody>
      </p:sp>
    </p:spTree>
    <p:extLst>
      <p:ext uri="{BB962C8B-B14F-4D97-AF65-F5344CB8AC3E}">
        <p14:creationId xmlns:p14="http://schemas.microsoft.com/office/powerpoint/2010/main" val="323886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8379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Die plot of the Core 2</a:t>
            </a:r>
          </a:p>
        </p:txBody>
      </p:sp>
    </p:spTree>
    <p:extLst>
      <p:ext uri="{BB962C8B-B14F-4D97-AF65-F5344CB8AC3E}">
        <p14:creationId xmlns:p14="http://schemas.microsoft.com/office/powerpoint/2010/main" val="267187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/>
              <a:t>2.4 Die plot of the Core 2</a:t>
            </a:r>
            <a:r>
              <a:rPr lang="hu-HU" altLang="en-US" sz="1600" dirty="0" smtClean="0"/>
              <a:t> (1)</a:t>
            </a:r>
            <a:endParaRPr lang="en-US" altLang="en-US" sz="1600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6821488" y="2961275"/>
            <a:ext cx="9683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Verdana"/>
                <a:cs typeface="Arial" pitchFamily="34" charset="0"/>
              </a:rPr>
              <a:t>143 mm</a:t>
            </a:r>
            <a:r>
              <a:rPr lang="en-US" sz="1200" b="1" baseline="30000" dirty="0">
                <a:solidFill>
                  <a:srgbClr val="000000"/>
                </a:solidFill>
                <a:latin typeface="Verdana"/>
                <a:cs typeface="Arial" pitchFamily="34" charset="0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Verdana"/>
                <a:cs typeface="Arial" pitchFamily="34" charset="0"/>
              </a:rPr>
              <a:t>291 </a:t>
            </a:r>
            <a:r>
              <a:rPr lang="en-US" sz="1200" b="1" dirty="0" err="1">
                <a:solidFill>
                  <a:srgbClr val="000000"/>
                </a:solidFill>
                <a:latin typeface="Verdana"/>
                <a:cs typeface="Arial" pitchFamily="34" charset="0"/>
              </a:rPr>
              <a:t>mtrs</a:t>
            </a:r>
            <a:endParaRPr lang="en-US" sz="1200" b="1" dirty="0">
              <a:solidFill>
                <a:srgbClr val="000000"/>
              </a:solidFill>
              <a:latin typeface="Verdana"/>
              <a:cs typeface="Arial" pitchFamily="34" charset="0"/>
            </a:endParaRPr>
          </a:p>
        </p:txBody>
      </p:sp>
      <p:pic>
        <p:nvPicPr>
          <p:cNvPr id="1044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1281700"/>
            <a:ext cx="3959225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73888" y="494150"/>
            <a:ext cx="340189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2D2D8A"/>
                </a:solidFill>
                <a:latin typeface="Verdana"/>
                <a:cs typeface="Arial" pitchFamily="34" charset="0"/>
              </a:rPr>
              <a:t>2.4 Die </a:t>
            </a:r>
            <a:r>
              <a:rPr lang="en-US" sz="1400" b="1" dirty="0">
                <a:solidFill>
                  <a:srgbClr val="2D2D8A"/>
                </a:solidFill>
                <a:latin typeface="Verdana"/>
                <a:cs typeface="Arial" pitchFamily="34" charset="0"/>
              </a:rPr>
              <a:t>plot of the Core 2 </a:t>
            </a:r>
            <a:r>
              <a:rPr lang="en-US" sz="1400" dirty="0" smtClean="0">
                <a:latin typeface="Verdana"/>
                <a:cs typeface="Arial" pitchFamily="34" charset="0"/>
              </a:rPr>
              <a:t>[163]</a:t>
            </a:r>
            <a:endParaRPr lang="en-US" sz="1400" dirty="0">
              <a:latin typeface="Verdan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6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7402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.5 Overview of Core 2 based processor lines</a:t>
            </a:r>
          </a:p>
        </p:txBody>
      </p:sp>
    </p:spTree>
    <p:extLst>
      <p:ext uri="{BB962C8B-B14F-4D97-AF65-F5344CB8AC3E}">
        <p14:creationId xmlns:p14="http://schemas.microsoft.com/office/powerpoint/2010/main" val="216487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2.5 Overview of Core 2 based processor lines (1)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75765" y="494150"/>
            <a:ext cx="48558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5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Overview of Core 2 based processor lines</a:t>
            </a: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477800" y="3066532"/>
            <a:ext cx="944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05477" name="Text Box 6"/>
          <p:cNvSpPr txBox="1">
            <a:spLocks noChangeArrowheads="1"/>
          </p:cNvSpPr>
          <p:nvPr/>
        </p:nvSpPr>
        <p:spPr bwMode="auto">
          <a:xfrm>
            <a:off x="831813" y="4349232"/>
            <a:ext cx="119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DP-Servers</a:t>
            </a:r>
          </a:p>
        </p:txBody>
      </p:sp>
      <p:sp>
        <p:nvSpPr>
          <p:cNvPr id="105478" name="Text Box 7"/>
          <p:cNvSpPr txBox="1">
            <a:spLocks noChangeArrowheads="1"/>
          </p:cNvSpPr>
          <p:nvPr/>
        </p:nvSpPr>
        <p:spPr bwMode="auto">
          <a:xfrm>
            <a:off x="831813" y="5214537"/>
            <a:ext cx="1206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MP-Servers</a:t>
            </a:r>
          </a:p>
        </p:txBody>
      </p:sp>
      <p:sp>
        <p:nvSpPr>
          <p:cNvPr id="105479" name="Text Box 8"/>
          <p:cNvSpPr txBox="1">
            <a:spLocks noChangeArrowheads="1"/>
          </p:cNvSpPr>
          <p:nvPr/>
        </p:nvSpPr>
        <p:spPr bwMode="auto">
          <a:xfrm>
            <a:off x="1141375" y="4638157"/>
            <a:ext cx="45148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51xx, 2C Woodcrest, 6/2006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53xx, 2x2, Clowertown, (2xWoodcrest) 11/2006</a:t>
            </a:r>
          </a:p>
        </p:txBody>
      </p:sp>
      <p:sp>
        <p:nvSpPr>
          <p:cNvPr id="105480" name="Text Box 9"/>
          <p:cNvSpPr txBox="1">
            <a:spLocks noChangeArrowheads="1"/>
          </p:cNvSpPr>
          <p:nvPr/>
        </p:nvSpPr>
        <p:spPr bwMode="auto">
          <a:xfrm>
            <a:off x="1141375" y="5519337"/>
            <a:ext cx="61309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72xx, 2C, Tigerton DC, (2xMP-enhanced SC Woodcrest) 9/2007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73xx, 2x2C, Tigerton QC, (2xMP-enhanced DC Woodcrest) 9/2007</a:t>
            </a:r>
          </a:p>
        </p:txBody>
      </p:sp>
      <p:sp>
        <p:nvSpPr>
          <p:cNvPr id="105481" name="Text Box 13"/>
          <p:cNvSpPr txBox="1">
            <a:spLocks noChangeArrowheads="1"/>
          </p:cNvSpPr>
          <p:nvPr/>
        </p:nvSpPr>
        <p:spPr bwMode="auto">
          <a:xfrm>
            <a:off x="831813" y="3363395"/>
            <a:ext cx="1187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UP-Servers</a:t>
            </a:r>
          </a:p>
        </p:txBody>
      </p:sp>
      <p:sp>
        <p:nvSpPr>
          <p:cNvPr id="105482" name="Text Box 14"/>
          <p:cNvSpPr txBox="1">
            <a:spLocks noChangeArrowheads="1"/>
          </p:cNvSpPr>
          <p:nvPr/>
        </p:nvSpPr>
        <p:spPr bwMode="auto">
          <a:xfrm>
            <a:off x="1141375" y="3652320"/>
            <a:ext cx="39925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30xx, 2C, Conroe, 9/2006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30xx, 2C, Allendale 1/2007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32xx, 2x2C, Kentsfield (2xConroe) 1/2007</a:t>
            </a:r>
          </a:p>
        </p:txBody>
      </p:sp>
      <p:sp>
        <p:nvSpPr>
          <p:cNvPr id="105483" name="Text Box 15"/>
          <p:cNvSpPr txBox="1">
            <a:spLocks noChangeArrowheads="1"/>
          </p:cNvSpPr>
          <p:nvPr/>
        </p:nvSpPr>
        <p:spPr bwMode="auto">
          <a:xfrm>
            <a:off x="495263" y="908720"/>
            <a:ext cx="941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05484" name="Text Box 16"/>
          <p:cNvSpPr txBox="1">
            <a:spLocks noChangeArrowheads="1"/>
          </p:cNvSpPr>
          <p:nvPr/>
        </p:nvSpPr>
        <p:spPr bwMode="auto">
          <a:xfrm>
            <a:off x="1144550" y="1189707"/>
            <a:ext cx="31480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T5xxx/T7xxx, 2C ,Merom 8/2006</a:t>
            </a:r>
          </a:p>
        </p:txBody>
      </p:sp>
      <p:sp>
        <p:nvSpPr>
          <p:cNvPr id="105485" name="Text Box 17"/>
          <p:cNvSpPr txBox="1">
            <a:spLocks noChangeArrowheads="1"/>
          </p:cNvSpPr>
          <p:nvPr/>
        </p:nvSpPr>
        <p:spPr bwMode="auto">
          <a:xfrm>
            <a:off x="841375" y="6589585"/>
            <a:ext cx="145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Based on 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05486" name="Text Box 4"/>
          <p:cNvSpPr txBox="1">
            <a:spLocks noChangeArrowheads="1"/>
          </p:cNvSpPr>
          <p:nvPr/>
        </p:nvSpPr>
        <p:spPr bwMode="auto">
          <a:xfrm>
            <a:off x="492088" y="1526257"/>
            <a:ext cx="1104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05487" name="Text Box 12"/>
          <p:cNvSpPr txBox="1">
            <a:spLocks noChangeArrowheads="1"/>
          </p:cNvSpPr>
          <p:nvPr/>
        </p:nvSpPr>
        <p:spPr bwMode="auto">
          <a:xfrm>
            <a:off x="1168363" y="1831057"/>
            <a:ext cx="5735637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E6xxx/E4xxx, 2C, Core 2 Duo, (Conroe) 7/2006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X6800 Core 2 Extreme, 2C, (Conroe) 7/2006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E6xxx/E4xxx, Core 2 Duo, 2C, (Allendale) 1/2007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Q6xxx Core 2 Quad, 2x2C (Kentsfield) (2xConroe) 1/2007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QX6xxx Core 2 Extreme Quad, 2x2C, (Kentsfield XE) 11/2006</a:t>
            </a:r>
            <a:endParaRPr lang="en-US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26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3"/>
          <p:cNvSpPr/>
          <p:nvPr/>
        </p:nvSpPr>
        <p:spPr bwMode="auto">
          <a:xfrm>
            <a:off x="53975" y="1088740"/>
            <a:ext cx="8928515" cy="23317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 b="1" dirty="0">
              <a:solidFill>
                <a:srgbClr val="FFFFFF"/>
              </a:solidFill>
            </a:endParaRPr>
          </a:p>
        </p:txBody>
      </p:sp>
      <p:sp>
        <p:nvSpPr>
          <p:cNvPr id="3" name="Téglalap 4"/>
          <p:cNvSpPr/>
          <p:nvPr/>
        </p:nvSpPr>
        <p:spPr bwMode="auto">
          <a:xfrm>
            <a:off x="166554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 2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4" name="Téglalap 5"/>
          <p:cNvSpPr/>
          <p:nvPr/>
        </p:nvSpPr>
        <p:spPr bwMode="auto">
          <a:xfrm>
            <a:off x="1257188" y="1619987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Penryn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5" name="Téglalap 11"/>
          <p:cNvSpPr/>
          <p:nvPr/>
        </p:nvSpPr>
        <p:spPr bwMode="auto">
          <a:xfrm>
            <a:off x="2318066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Nehalem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6" name="Téglalap 12"/>
          <p:cNvSpPr/>
          <p:nvPr/>
        </p:nvSpPr>
        <p:spPr bwMode="auto">
          <a:xfrm>
            <a:off x="3411504" y="1620651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West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mere</a:t>
            </a:r>
            <a:endParaRPr lang="en-US" sz="12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en-US" sz="9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7" name="Téglalap 13"/>
          <p:cNvSpPr/>
          <p:nvPr/>
        </p:nvSpPr>
        <p:spPr bwMode="auto">
          <a:xfrm>
            <a:off x="4490644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Sandy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8" name="Téglalap 14"/>
          <p:cNvSpPr/>
          <p:nvPr/>
        </p:nvSpPr>
        <p:spPr bwMode="auto">
          <a:xfrm>
            <a:off x="5589449" y="1617334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9" name="Téglalap 15"/>
          <p:cNvSpPr/>
          <p:nvPr/>
        </p:nvSpPr>
        <p:spPr bwMode="auto">
          <a:xfrm>
            <a:off x="6657334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Microarchi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0" name="Szövegdoboz 16"/>
          <p:cNvSpPr txBox="1">
            <a:spLocks noChangeArrowheads="1"/>
          </p:cNvSpPr>
          <p:nvPr/>
        </p:nvSpPr>
        <p:spPr bwMode="auto">
          <a:xfrm>
            <a:off x="324195" y="3040330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1" name="Szövegdoboz 17"/>
          <p:cNvSpPr txBox="1">
            <a:spLocks noChangeArrowheads="1"/>
          </p:cNvSpPr>
          <p:nvPr/>
        </p:nvSpPr>
        <p:spPr bwMode="auto">
          <a:xfrm>
            <a:off x="1476629" y="3042196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2" name="Szövegdoboz 18"/>
          <p:cNvSpPr txBox="1">
            <a:spLocks noChangeArrowheads="1"/>
          </p:cNvSpPr>
          <p:nvPr/>
        </p:nvSpPr>
        <p:spPr bwMode="auto">
          <a:xfrm>
            <a:off x="2565106" y="3040806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3" name="Szövegdoboz 19"/>
          <p:cNvSpPr txBox="1">
            <a:spLocks noChangeArrowheads="1"/>
          </p:cNvSpPr>
          <p:nvPr/>
        </p:nvSpPr>
        <p:spPr bwMode="auto">
          <a:xfrm>
            <a:off x="3658843" y="3042672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4" name="Szövegdoboz 20"/>
          <p:cNvSpPr txBox="1">
            <a:spLocks noChangeArrowheads="1"/>
          </p:cNvSpPr>
          <p:nvPr/>
        </p:nvSpPr>
        <p:spPr bwMode="auto">
          <a:xfrm>
            <a:off x="4691186" y="3042672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5" name="Szövegdoboz 21"/>
          <p:cNvSpPr txBox="1">
            <a:spLocks noChangeArrowheads="1"/>
          </p:cNvSpPr>
          <p:nvPr/>
        </p:nvSpPr>
        <p:spPr bwMode="auto">
          <a:xfrm>
            <a:off x="5856127" y="3044538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6" name="Szövegdoboz 22"/>
          <p:cNvSpPr txBox="1">
            <a:spLocks noChangeArrowheads="1"/>
          </p:cNvSpPr>
          <p:nvPr/>
        </p:nvSpPr>
        <p:spPr bwMode="auto">
          <a:xfrm>
            <a:off x="6860563" y="3043147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7" name="Szövegdoboz 25"/>
          <p:cNvSpPr txBox="1"/>
          <p:nvPr/>
        </p:nvSpPr>
        <p:spPr bwMode="auto">
          <a:xfrm>
            <a:off x="313731" y="1146624"/>
            <a:ext cx="76014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 algn="ctr" fontAlgn="base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Szövegdoboz 26"/>
          <p:cNvSpPr txBox="1"/>
          <p:nvPr/>
        </p:nvSpPr>
        <p:spPr bwMode="auto">
          <a:xfrm>
            <a:off x="4664162" y="1149799"/>
            <a:ext cx="77777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gen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hu-HU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Szövegdoboz 27"/>
          <p:cNvSpPr txBox="1"/>
          <p:nvPr/>
        </p:nvSpPr>
        <p:spPr bwMode="auto">
          <a:xfrm>
            <a:off x="5826463" y="1151387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gen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Szövegdoboz 28"/>
          <p:cNvSpPr txBox="1"/>
          <p:nvPr/>
        </p:nvSpPr>
        <p:spPr bwMode="auto">
          <a:xfrm>
            <a:off x="6864186" y="1149799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gen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7958021" y="1165674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Verdana"/>
                <a:cs typeface="Arial" charset="0"/>
              </a:rPr>
              <a:t>5. </a:t>
            </a:r>
            <a:r>
              <a:rPr lang="en-US" sz="1100" b="1" dirty="0" smtClean="0">
                <a:solidFill>
                  <a:srgbClr val="000000"/>
                </a:solidFill>
                <a:latin typeface="Verdana"/>
                <a:cs typeface="Arial" charset="0"/>
              </a:rPr>
              <a:t>gen.</a:t>
            </a:r>
          </a:p>
        </p:txBody>
      </p:sp>
      <p:sp>
        <p:nvSpPr>
          <p:cNvPr id="22" name="Téglalap 14"/>
          <p:cNvSpPr/>
          <p:nvPr/>
        </p:nvSpPr>
        <p:spPr bwMode="auto">
          <a:xfrm>
            <a:off x="7743708" y="1624879"/>
            <a:ext cx="1077564" cy="13567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Broad-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23" name="Szövegdoboz 21"/>
          <p:cNvSpPr txBox="1">
            <a:spLocks noChangeArrowheads="1"/>
          </p:cNvSpPr>
          <p:nvPr/>
        </p:nvSpPr>
        <p:spPr bwMode="auto">
          <a:xfrm>
            <a:off x="7984932" y="3037880"/>
            <a:ext cx="562047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96525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(2006)</a:t>
            </a:r>
            <a:endParaRPr lang="en-US" sz="1300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1486876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(2007)</a:t>
            </a:r>
            <a:endParaRPr lang="en-US" sz="1300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2553077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(2008)</a:t>
            </a:r>
            <a:endParaRPr lang="en-US" sz="1300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3604464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(2010)</a:t>
            </a:r>
            <a:endParaRPr lang="en-US" sz="13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4750011" y="3489772"/>
            <a:ext cx="6563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(2011)</a:t>
            </a:r>
            <a:endParaRPr lang="en-US" sz="1300" i="1" dirty="0"/>
          </a:p>
        </p:txBody>
      </p:sp>
      <p:sp>
        <p:nvSpPr>
          <p:cNvPr id="46" name="TextBox 45"/>
          <p:cNvSpPr txBox="1"/>
          <p:nvPr/>
        </p:nvSpPr>
        <p:spPr>
          <a:xfrm>
            <a:off x="5793574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(2012)</a:t>
            </a:r>
            <a:endParaRPr lang="en-US" sz="1300" i="1" dirty="0"/>
          </a:p>
        </p:txBody>
      </p:sp>
      <p:sp>
        <p:nvSpPr>
          <p:cNvPr id="47" name="TextBox 46"/>
          <p:cNvSpPr txBox="1"/>
          <p:nvPr/>
        </p:nvSpPr>
        <p:spPr>
          <a:xfrm>
            <a:off x="6870444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(2013)</a:t>
            </a:r>
            <a:endParaRPr lang="en-US" sz="1300" i="1" dirty="0"/>
          </a:p>
        </p:txBody>
      </p:sp>
      <p:sp>
        <p:nvSpPr>
          <p:cNvPr id="48" name="TextBox 47"/>
          <p:cNvSpPr txBox="1"/>
          <p:nvPr/>
        </p:nvSpPr>
        <p:spPr>
          <a:xfrm>
            <a:off x="7957139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(2014)</a:t>
            </a:r>
            <a:endParaRPr lang="en-US" sz="1300" i="1" dirty="0"/>
          </a:p>
        </p:txBody>
      </p:sp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76369" y="496770"/>
            <a:ext cx="89707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Overview of the evolution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of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Intel's Pentium 4 and Core 2 families - the generations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en-US" kern="0" smtClean="0"/>
              <a:t>1. </a:t>
            </a:r>
            <a:r>
              <a:rPr lang="en-US" altLang="en-US" kern="0" smtClean="0"/>
              <a:t>Introduction</a:t>
            </a:r>
            <a:r>
              <a:rPr lang="hu-HU" altLang="en-US" kern="0" smtClean="0"/>
              <a:t> (1)</a:t>
            </a:r>
            <a:endParaRPr lang="hu-HU" altLang="en-US" kern="0" dirty="0" smtClean="0"/>
          </a:p>
        </p:txBody>
      </p:sp>
      <p:sp>
        <p:nvSpPr>
          <p:cNvPr id="66" name="Title 6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(10)</a:t>
            </a:r>
            <a:endParaRPr lang="en-US" sz="16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71499" y="3955608"/>
            <a:ext cx="5045272" cy="2689851"/>
            <a:chOff x="71499" y="3955608"/>
            <a:chExt cx="5045272" cy="2689851"/>
          </a:xfrm>
        </p:grpSpPr>
        <p:sp>
          <p:nvSpPr>
            <p:cNvPr id="49" name="TextBox 48"/>
            <p:cNvSpPr txBox="1"/>
            <p:nvPr/>
          </p:nvSpPr>
          <p:spPr>
            <a:xfrm>
              <a:off x="410439" y="6348407"/>
              <a:ext cx="6687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(2015)</a:t>
              </a:r>
              <a:endParaRPr lang="en-US" sz="1300" i="1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484991" y="6343688"/>
              <a:ext cx="6687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(2016)</a:t>
              </a:r>
              <a:endParaRPr lang="en-US" sz="1300" i="1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89385" y="6348407"/>
              <a:ext cx="6687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(2017)</a:t>
              </a:r>
              <a:endParaRPr lang="en-US" sz="1300" i="1" dirty="0"/>
            </a:p>
          </p:txBody>
        </p:sp>
        <p:sp>
          <p:nvSpPr>
            <p:cNvPr id="52" name="Téglalap 3"/>
            <p:cNvSpPr/>
            <p:nvPr/>
          </p:nvSpPr>
          <p:spPr bwMode="auto">
            <a:xfrm>
              <a:off x="71499" y="3955608"/>
              <a:ext cx="4619687" cy="23317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54" name="Téglalap 4"/>
            <p:cNvSpPr/>
            <p:nvPr/>
          </p:nvSpPr>
          <p:spPr bwMode="auto">
            <a:xfrm>
              <a:off x="168379" y="4546162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ts val="50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6" name="Szövegdoboz 16"/>
            <p:cNvSpPr txBox="1">
              <a:spLocks noChangeArrowheads="1"/>
            </p:cNvSpPr>
            <p:nvPr/>
          </p:nvSpPr>
          <p:spPr bwMode="auto">
            <a:xfrm>
              <a:off x="396199" y="5967499"/>
              <a:ext cx="6084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" name="Szövegdoboz 17"/>
            <p:cNvSpPr txBox="1">
              <a:spLocks noChangeArrowheads="1"/>
            </p:cNvSpPr>
            <p:nvPr/>
          </p:nvSpPr>
          <p:spPr bwMode="auto">
            <a:xfrm>
              <a:off x="1520286" y="5969365"/>
              <a:ext cx="6495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</a:t>
              </a:r>
              <a:r>
                <a:rPr lang="en-US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O</a:t>
              </a: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CK</a:t>
              </a:r>
              <a:endPara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8" name="Szövegdoboz 25"/>
            <p:cNvSpPr txBox="1"/>
            <p:nvPr/>
          </p:nvSpPr>
          <p:spPr bwMode="auto">
            <a:xfrm>
              <a:off x="341094" y="4073793"/>
              <a:ext cx="729687" cy="430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0" name="Szövegdoboz 17"/>
            <p:cNvSpPr txBox="1">
              <a:spLocks noChangeArrowheads="1"/>
            </p:cNvSpPr>
            <p:nvPr/>
          </p:nvSpPr>
          <p:spPr bwMode="auto">
            <a:xfrm>
              <a:off x="2631140" y="5973848"/>
              <a:ext cx="6495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</a:t>
              </a:r>
              <a:r>
                <a:rPr lang="en-US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OC</a:t>
              </a: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K</a:t>
              </a:r>
              <a:endPara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1" name="Szövegdoboz 25"/>
            <p:cNvSpPr txBox="1"/>
            <p:nvPr/>
          </p:nvSpPr>
          <p:spPr bwMode="auto">
            <a:xfrm>
              <a:off x="1499353" y="4071531"/>
              <a:ext cx="729687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7.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2" name="Szövegdoboz 25"/>
            <p:cNvSpPr txBox="1"/>
            <p:nvPr/>
          </p:nvSpPr>
          <p:spPr bwMode="auto">
            <a:xfrm>
              <a:off x="2543648" y="4071531"/>
              <a:ext cx="79701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r>
                <a:rPr lang="en-US" sz="1100" b="1" baseline="30000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</a:p>
          </p:txBody>
        </p:sp>
        <p:sp>
          <p:nvSpPr>
            <p:cNvPr id="67" name="Téglalap 4"/>
            <p:cNvSpPr/>
            <p:nvPr/>
          </p:nvSpPr>
          <p:spPr bwMode="auto">
            <a:xfrm>
              <a:off x="1272333" y="4551763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Kaby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ts val="50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8" name="Téglalap 4"/>
            <p:cNvSpPr/>
            <p:nvPr/>
          </p:nvSpPr>
          <p:spPr bwMode="auto">
            <a:xfrm>
              <a:off x="2391624" y="4552454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Kaby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</a:t>
              </a:r>
            </a:p>
            <a:p>
              <a:pPr algn="ctr" fontAlgn="base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Refresh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ts val="150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9" name="Téglalap 14"/>
            <p:cNvSpPr/>
            <p:nvPr/>
          </p:nvSpPr>
          <p:spPr bwMode="auto">
            <a:xfrm>
              <a:off x="3505327" y="4558772"/>
              <a:ext cx="1077564" cy="135673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Ice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Lake?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70" name="Szövegdoboz 21"/>
            <p:cNvSpPr txBox="1">
              <a:spLocks noChangeArrowheads="1"/>
            </p:cNvSpPr>
            <p:nvPr/>
          </p:nvSpPr>
          <p:spPr bwMode="auto">
            <a:xfrm>
              <a:off x="3739923" y="5982127"/>
              <a:ext cx="562047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71" name="Szövegdoboz 25"/>
            <p:cNvSpPr txBox="1"/>
            <p:nvPr/>
          </p:nvSpPr>
          <p:spPr bwMode="auto">
            <a:xfrm>
              <a:off x="3675117" y="4070846"/>
              <a:ext cx="729687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9.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655972" y="6353071"/>
              <a:ext cx="6687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(2018)</a:t>
              </a:r>
              <a:endParaRPr lang="en-US" sz="1300" i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932040" y="4217405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dirty="0">
                <a:latin typeface="+mj-lt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112060" y="4464115"/>
            <a:ext cx="325390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beyond </a:t>
            </a:r>
            <a:r>
              <a:rPr lang="en-US" sz="1200" dirty="0" err="1" smtClean="0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Lake Refresh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also the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 Lake G with AMD Vega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graphics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Coffee Lake and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10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nm Cannon Lake designs [</a:t>
            </a:r>
            <a:r>
              <a:rPr lang="hu-HU" sz="1200" dirty="0">
                <a:solidFill>
                  <a:srgbClr val="000000"/>
                </a:solidFill>
                <a:latin typeface="Verdana"/>
              </a:rPr>
              <a:t>218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]. 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32040" y="4232121"/>
            <a:ext cx="4081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aseline="30000" dirty="0">
                <a:solidFill>
                  <a:srgbClr val="000000"/>
                </a:solidFill>
                <a:latin typeface="Verdana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Astonishingly, the 8th generation encompasses</a:t>
            </a:r>
          </a:p>
        </p:txBody>
      </p:sp>
    </p:spTree>
    <p:extLst>
      <p:ext uri="{BB962C8B-B14F-4D97-AF65-F5344CB8AC3E}">
        <p14:creationId xmlns:p14="http://schemas.microsoft.com/office/powerpoint/2010/main" val="321138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2.5 Overview of Core 2 based processor lines </a:t>
            </a:r>
            <a:r>
              <a:rPr lang="en-US" altLang="en-US" sz="1600" dirty="0" smtClean="0"/>
              <a:t>(2)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0365" y="494150"/>
            <a:ext cx="4467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Example Core 2 system architecture </a:t>
            </a:r>
            <a:r>
              <a:rPr lang="en-US" sz="1400" dirty="0" smtClean="0">
                <a:latin typeface="+mj-lt"/>
              </a:rPr>
              <a:t>[</a:t>
            </a:r>
            <a:r>
              <a:rPr lang="hu-HU" sz="1400" dirty="0" smtClean="0">
                <a:latin typeface="+mj-lt"/>
              </a:rPr>
              <a:t>223</a:t>
            </a:r>
            <a:r>
              <a:rPr lang="en-US" sz="1400" dirty="0" smtClean="0">
                <a:latin typeface="+mj-lt"/>
              </a:rPr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32" t="2926" r="1958" b="2926"/>
          <a:stretch/>
        </p:blipFill>
        <p:spPr>
          <a:xfrm>
            <a:off x="881590" y="1046855"/>
            <a:ext cx="7245805" cy="585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5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4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35" r="10410" b="9288"/>
          <a:stretch/>
        </p:blipFill>
        <p:spPr>
          <a:xfrm>
            <a:off x="26495" y="558787"/>
            <a:ext cx="9046005" cy="561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5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Kép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9" t="24678" r="7452" b="21178"/>
          <a:stretch>
            <a:fillRect/>
          </a:stretch>
        </p:blipFill>
        <p:spPr bwMode="auto">
          <a:xfrm>
            <a:off x="107950" y="1223963"/>
            <a:ext cx="8856663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Kép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t="36948" r="77972" b="47885"/>
          <a:stretch>
            <a:fillRect/>
          </a:stretch>
        </p:blipFill>
        <p:spPr bwMode="auto">
          <a:xfrm>
            <a:off x="323850" y="1268413"/>
            <a:ext cx="201612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058863" y="404813"/>
            <a:ext cx="70056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altLang="en-US" sz="2400">
                <a:latin typeface="Verdana" panose="020B0604030504040204" pitchFamily="34" charset="0"/>
              </a:rPr>
              <a:t>Számítógép architektúrák III. BSc</a:t>
            </a:r>
            <a:br>
              <a:rPr lang="hu-HU" altLang="en-US" sz="2400">
                <a:latin typeface="Verdana" panose="020B0604030504040204" pitchFamily="34" charset="0"/>
              </a:rPr>
            </a:br>
            <a:r>
              <a:rPr lang="hu-HU" altLang="en-US" sz="2400">
                <a:latin typeface="Verdana" panose="020B0604030504040204" pitchFamily="34" charset="0"/>
              </a:rPr>
              <a:t>2009. december 22.</a:t>
            </a:r>
          </a:p>
        </p:txBody>
      </p:sp>
    </p:spTree>
    <p:extLst>
      <p:ext uri="{BB962C8B-B14F-4D97-AF65-F5344CB8AC3E}">
        <p14:creationId xmlns:p14="http://schemas.microsoft.com/office/powerpoint/2010/main" val="253833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73229" y="501408"/>
            <a:ext cx="46153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Basic designations of Intel’s processor lines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en-US" kern="0" smtClean="0"/>
              <a:t>1. </a:t>
            </a:r>
            <a:r>
              <a:rPr lang="en-US" altLang="en-US" kern="0" smtClean="0"/>
              <a:t>Introduction</a:t>
            </a:r>
            <a:r>
              <a:rPr lang="hu-HU" altLang="en-US" kern="0" smtClean="0"/>
              <a:t> (1)</a:t>
            </a:r>
            <a:endParaRPr lang="hu-HU" altLang="en-US" kern="0" dirty="0" smtClean="0"/>
          </a:p>
        </p:txBody>
      </p:sp>
      <p:sp>
        <p:nvSpPr>
          <p:cNvPr id="66" name="Title 6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(11)</a:t>
            </a:r>
            <a:endParaRPr lang="en-US" sz="16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5617" y="4038974"/>
            <a:ext cx="4962013" cy="2754532"/>
            <a:chOff x="32511" y="4088098"/>
            <a:chExt cx="4938666" cy="2754532"/>
          </a:xfrm>
        </p:grpSpPr>
        <p:sp>
          <p:nvSpPr>
            <p:cNvPr id="49" name="TextBox 48"/>
            <p:cNvSpPr txBox="1"/>
            <p:nvPr/>
          </p:nvSpPr>
          <p:spPr>
            <a:xfrm>
              <a:off x="553238" y="6397097"/>
              <a:ext cx="1337226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100" dirty="0" err="1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i7-78xx</a:t>
              </a:r>
              <a:r>
                <a:rPr lang="en-US" sz="1100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  <a:r>
                <a:rPr lang="en-US" sz="1100" b="1" dirty="0" err="1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i9</a:t>
              </a:r>
              <a:r>
                <a:rPr lang="en-US" sz="1100" dirty="0" err="1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-79xx</a:t>
              </a:r>
              <a:endParaRPr lang="en-US" sz="1100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en-US" sz="1100" dirty="0" err="1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v5</a:t>
              </a:r>
              <a:r>
                <a:rPr lang="en-US" sz="1100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SP</a:t>
              </a:r>
              <a:endParaRPr lang="en-US" sz="1100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122639" y="6392378"/>
              <a:ext cx="35779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en-US" sz="1100" dirty="0" err="1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v6</a:t>
              </a:r>
              <a:endParaRPr lang="en-US" sz="1100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682253" y="4088098"/>
              <a:ext cx="4288924" cy="2286000"/>
              <a:chOff x="71498" y="4135639"/>
              <a:chExt cx="4696691" cy="2331720"/>
            </a:xfrm>
          </p:grpSpPr>
          <p:sp>
            <p:nvSpPr>
              <p:cNvPr id="52" name="Téglalap 3"/>
              <p:cNvSpPr/>
              <p:nvPr/>
            </p:nvSpPr>
            <p:spPr bwMode="auto">
              <a:xfrm>
                <a:off x="71498" y="4135639"/>
                <a:ext cx="4696691" cy="23317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Téglalap 4"/>
              <p:cNvSpPr/>
              <p:nvPr/>
            </p:nvSpPr>
            <p:spPr bwMode="auto">
              <a:xfrm>
                <a:off x="153723" y="4669401"/>
                <a:ext cx="1080975" cy="13642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 err="1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Skylake</a:t>
                </a:r>
                <a:endParaRPr lang="hu-HU" sz="1200" b="1" baseline="300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hu-HU" sz="9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New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hu-HU" sz="900" b="1" dirty="0" err="1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Microarch</a:t>
                </a:r>
                <a:r>
                  <a:rPr lang="en-US" sz="9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</a:t>
                </a:r>
                <a:endPara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14 </a:t>
                </a:r>
                <a:r>
                  <a:rPr lang="hu-HU" sz="12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nm</a:t>
                </a:r>
              </a:p>
            </p:txBody>
          </p:sp>
          <p:sp>
            <p:nvSpPr>
              <p:cNvPr id="56" name="Szövegdoboz 16"/>
              <p:cNvSpPr txBox="1">
                <a:spLocks noChangeArrowheads="1"/>
              </p:cNvSpPr>
              <p:nvPr/>
            </p:nvSpPr>
            <p:spPr bwMode="auto">
              <a:xfrm>
                <a:off x="396199" y="6090738"/>
                <a:ext cx="608454" cy="262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TOCK</a:t>
                </a:r>
              </a:p>
            </p:txBody>
          </p:sp>
          <p:sp>
            <p:nvSpPr>
              <p:cNvPr id="57" name="Szövegdoboz 17"/>
              <p:cNvSpPr txBox="1">
                <a:spLocks noChangeArrowheads="1"/>
              </p:cNvSpPr>
              <p:nvPr/>
            </p:nvSpPr>
            <p:spPr bwMode="auto">
              <a:xfrm>
                <a:off x="1520286" y="6092604"/>
                <a:ext cx="64953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T</a:t>
                </a: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O</a:t>
                </a:r>
                <a:r>
                  <a:rPr lang="hu-HU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CK</a:t>
                </a:r>
                <a:endPara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58" name="Szövegdoboz 25"/>
              <p:cNvSpPr txBox="1"/>
              <p:nvPr/>
            </p:nvSpPr>
            <p:spPr bwMode="auto">
              <a:xfrm>
                <a:off x="339492" y="4197032"/>
                <a:ext cx="732893" cy="76944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b="1" dirty="0" smtClean="0">
                    <a:solidFill>
                      <a:srgbClr val="000000"/>
                    </a:solidFill>
                    <a:latin typeface="Verdana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6. g</a:t>
                </a:r>
                <a:r>
                  <a:rPr lang="hu-HU" sz="1100" b="1" dirty="0" smtClean="0">
                    <a:solidFill>
                      <a:srgbClr val="000000"/>
                    </a:solidFill>
                    <a:latin typeface="Verdana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en.</a:t>
                </a:r>
                <a:endPara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b="1" dirty="0"/>
                  <a:t>(</a:t>
                </a:r>
                <a:r>
                  <a:rPr lang="en-US" sz="1100" b="1" dirty="0" err="1"/>
                  <a:t>6xxx</a:t>
                </a:r>
                <a:r>
                  <a:rPr lang="en-US" sz="1100" b="1" dirty="0"/>
                  <a:t>)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10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0" name="Szövegdoboz 17"/>
              <p:cNvSpPr txBox="1">
                <a:spLocks noChangeArrowheads="1"/>
              </p:cNvSpPr>
              <p:nvPr/>
            </p:nvSpPr>
            <p:spPr bwMode="auto">
              <a:xfrm>
                <a:off x="2590799" y="6097087"/>
                <a:ext cx="64953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T</a:t>
                </a:r>
                <a:r>
                  <a:rPr lang="en-US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OC</a:t>
                </a:r>
                <a:r>
                  <a:rPr lang="hu-HU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K</a:t>
                </a:r>
                <a:endPara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61" name="Szövegdoboz 25"/>
              <p:cNvSpPr txBox="1"/>
              <p:nvPr/>
            </p:nvSpPr>
            <p:spPr bwMode="auto">
              <a:xfrm>
                <a:off x="1457409" y="4194770"/>
                <a:ext cx="732893" cy="60016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b="1" dirty="0" smtClean="0">
                    <a:solidFill>
                      <a:srgbClr val="000000"/>
                    </a:solidFill>
                    <a:latin typeface="Verdana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7. g</a:t>
                </a:r>
                <a:r>
                  <a:rPr lang="hu-HU" sz="1100" b="1" dirty="0" smtClean="0">
                    <a:solidFill>
                      <a:srgbClr val="000000"/>
                    </a:solidFill>
                    <a:latin typeface="Verdana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en.</a:t>
                </a:r>
                <a:endPara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b="1" dirty="0"/>
                  <a:t>(</a:t>
                </a:r>
                <a:r>
                  <a:rPr lang="en-US" sz="1100" b="1" dirty="0" err="1"/>
                  <a:t>7xxx</a:t>
                </a:r>
                <a:r>
                  <a:rPr lang="en-US" sz="1100" b="1" dirty="0"/>
                  <a:t>)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62" name="Szövegdoboz 25"/>
              <p:cNvSpPr txBox="1"/>
              <p:nvPr/>
            </p:nvSpPr>
            <p:spPr bwMode="auto">
              <a:xfrm>
                <a:off x="2583512" y="4194770"/>
                <a:ext cx="868682" cy="43950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b="1" dirty="0" smtClean="0">
                    <a:solidFill>
                      <a:srgbClr val="000000"/>
                    </a:solidFill>
                    <a:latin typeface="Verdana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8. g</a:t>
                </a:r>
                <a:r>
                  <a:rPr lang="hu-HU" sz="1100" b="1" dirty="0" smtClean="0">
                    <a:solidFill>
                      <a:srgbClr val="000000"/>
                    </a:solidFill>
                    <a:latin typeface="Verdana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en.</a:t>
                </a:r>
                <a:r>
                  <a:rPr lang="en-US" sz="1100" b="1" baseline="30000" dirty="0" smtClean="0">
                    <a:solidFill>
                      <a:srgbClr val="000000"/>
                    </a:solidFill>
                    <a:latin typeface="Verdana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b="1" dirty="0" smtClean="0">
                    <a:solidFill>
                      <a:srgbClr val="000000"/>
                    </a:solidFill>
                    <a:latin typeface="Verdana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(8xxx)</a:t>
                </a:r>
              </a:p>
            </p:txBody>
          </p:sp>
          <p:sp>
            <p:nvSpPr>
              <p:cNvPr id="67" name="Téglalap 4"/>
              <p:cNvSpPr/>
              <p:nvPr/>
            </p:nvSpPr>
            <p:spPr bwMode="auto">
              <a:xfrm>
                <a:off x="1270984" y="4675002"/>
                <a:ext cx="1186723" cy="136428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 err="1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Kaby</a:t>
                </a:r>
                <a:r>
                  <a:rPr lang="en-US" sz="1200" b="1" dirty="0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Lake</a:t>
                </a:r>
                <a:endParaRPr lang="hu-HU" sz="1200" b="1" baseline="300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hu-HU" sz="9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New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hu-HU" sz="900" b="1" dirty="0" err="1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Microarch</a:t>
                </a:r>
                <a:r>
                  <a:rPr lang="en-US" sz="9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</a:t>
                </a:r>
                <a:endPara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14 </a:t>
                </a:r>
                <a:r>
                  <a:rPr lang="hu-HU" sz="12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nm</a:t>
                </a:r>
              </a:p>
            </p:txBody>
          </p:sp>
          <p:sp>
            <p:nvSpPr>
              <p:cNvPr id="68" name="Téglalap 4"/>
              <p:cNvSpPr/>
              <p:nvPr/>
            </p:nvSpPr>
            <p:spPr bwMode="auto">
              <a:xfrm>
                <a:off x="2479977" y="4675693"/>
                <a:ext cx="1184588" cy="13642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 err="1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Kaby</a:t>
                </a:r>
                <a:r>
                  <a:rPr lang="en-US" sz="1200" b="1" dirty="0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Lake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Refresh</a:t>
                </a:r>
                <a:endPara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hu-HU" sz="9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New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hu-HU" sz="900" b="1" dirty="0" err="1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Microarch</a:t>
                </a:r>
                <a:r>
                  <a:rPr lang="en-US" sz="9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</a:t>
                </a:r>
                <a:endPara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14 </a:t>
                </a:r>
                <a:r>
                  <a:rPr lang="hu-HU" sz="12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nm</a:t>
                </a:r>
              </a:p>
            </p:txBody>
          </p:sp>
          <p:sp>
            <p:nvSpPr>
              <p:cNvPr id="69" name="Téglalap 14"/>
              <p:cNvSpPr/>
              <p:nvPr/>
            </p:nvSpPr>
            <p:spPr bwMode="auto">
              <a:xfrm>
                <a:off x="3623130" y="4668295"/>
                <a:ext cx="1077563" cy="135673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defRPr/>
                </a:pPr>
                <a:r>
                  <a:rPr lang="en-US" sz="1200" b="1" dirty="0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Ice Lake?</a:t>
                </a:r>
                <a:endParaRPr lang="hu-HU" sz="1200" b="1" baseline="30000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4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hu-HU" sz="900" b="1" dirty="0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New</a:t>
                </a:r>
                <a:endPara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ts val="900"/>
                  </a:spcAft>
                  <a:defRPr/>
                </a:pPr>
                <a:r>
                  <a:rPr lang="hu-HU" sz="900" b="1" dirty="0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Process</a:t>
                </a:r>
                <a:endPara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dirty="0" smtClean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10 </a:t>
                </a:r>
                <a:r>
                  <a:rPr lang="hu-HU" sz="12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nm</a:t>
                </a:r>
              </a:p>
            </p:txBody>
          </p:sp>
          <p:sp>
            <p:nvSpPr>
              <p:cNvPr id="70" name="Szövegdoboz 21"/>
              <p:cNvSpPr txBox="1">
                <a:spLocks noChangeArrowheads="1"/>
              </p:cNvSpPr>
              <p:nvPr/>
            </p:nvSpPr>
            <p:spPr bwMode="auto">
              <a:xfrm>
                <a:off x="3739923" y="6105366"/>
                <a:ext cx="562047" cy="262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TICK</a:t>
                </a:r>
              </a:p>
            </p:txBody>
          </p:sp>
          <p:sp>
            <p:nvSpPr>
              <p:cNvPr id="71" name="Szövegdoboz 25"/>
              <p:cNvSpPr txBox="1"/>
              <p:nvPr/>
            </p:nvSpPr>
            <p:spPr bwMode="auto">
              <a:xfrm>
                <a:off x="3763054" y="4194085"/>
                <a:ext cx="729686" cy="2616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b="1" dirty="0" smtClean="0">
                    <a:solidFill>
                      <a:srgbClr val="000000"/>
                    </a:solidFill>
                    <a:latin typeface="Verdana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9. g</a:t>
                </a:r>
                <a:r>
                  <a:rPr lang="hu-HU" sz="1100" b="1" dirty="0" smtClean="0">
                    <a:solidFill>
                      <a:srgbClr val="000000"/>
                    </a:solidFill>
                    <a:latin typeface="Verdana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en.</a:t>
                </a:r>
                <a:endPara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32511" y="6398919"/>
              <a:ext cx="516487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100" b="1" dirty="0" err="1" smtClean="0">
                  <a:latin typeface="+mj-lt"/>
                </a:rPr>
                <a:t>HED</a:t>
              </a:r>
              <a:endParaRPr lang="en-US" sz="1100" b="1" dirty="0" smtClean="0">
                <a:latin typeface="+mj-lt"/>
              </a:endParaRPr>
            </a:p>
            <a:p>
              <a:pPr algn="ctr"/>
              <a:r>
                <a:rPr lang="en-US" sz="1100" b="1" dirty="0" smtClean="0">
                  <a:latin typeface="+mj-lt"/>
                </a:rPr>
                <a:t>S</a:t>
              </a:r>
              <a:endParaRPr lang="en-US" sz="1100" b="1" dirty="0">
                <a:latin typeface="+mj-lt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-18796" y="1041079"/>
            <a:ext cx="9093609" cy="2819774"/>
            <a:chOff x="-18796" y="1090203"/>
            <a:chExt cx="9093609" cy="2819774"/>
          </a:xfrm>
        </p:grpSpPr>
        <p:sp>
          <p:nvSpPr>
            <p:cNvPr id="2" name="Téglalap 3"/>
            <p:cNvSpPr/>
            <p:nvPr/>
          </p:nvSpPr>
          <p:spPr bwMode="auto">
            <a:xfrm>
              <a:off x="660289" y="1090203"/>
              <a:ext cx="8414524" cy="228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 smtClean="0">
                  <a:solidFill>
                    <a:srgbClr val="FFFFFF"/>
                  </a:solidFill>
                </a:rPr>
                <a:t>EE</a:t>
              </a: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3" name="Téglalap 4"/>
            <p:cNvSpPr/>
            <p:nvPr/>
          </p:nvSpPr>
          <p:spPr bwMode="auto">
            <a:xfrm>
              <a:off x="753701" y="1610210"/>
              <a:ext cx="1028957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" name="Téglalap 5"/>
            <p:cNvSpPr/>
            <p:nvPr/>
          </p:nvSpPr>
          <p:spPr bwMode="auto">
            <a:xfrm>
              <a:off x="1791853" y="1611204"/>
              <a:ext cx="1028957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" name="Téglalap 11"/>
            <p:cNvSpPr/>
            <p:nvPr/>
          </p:nvSpPr>
          <p:spPr bwMode="auto">
            <a:xfrm>
              <a:off x="2801680" y="1610210"/>
              <a:ext cx="1028957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" name="Téglalap 12"/>
            <p:cNvSpPr/>
            <p:nvPr/>
          </p:nvSpPr>
          <p:spPr bwMode="auto">
            <a:xfrm>
              <a:off x="3842501" y="1611868"/>
              <a:ext cx="1028957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7" name="Téglalap 13"/>
            <p:cNvSpPr/>
            <p:nvPr/>
          </p:nvSpPr>
          <p:spPr bwMode="auto">
            <a:xfrm>
              <a:off x="4869712" y="1610210"/>
              <a:ext cx="1028957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8" name="Téglalap 14"/>
            <p:cNvSpPr/>
            <p:nvPr/>
          </p:nvSpPr>
          <p:spPr bwMode="auto">
            <a:xfrm>
              <a:off x="5915641" y="1608551"/>
              <a:ext cx="1028957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9" name="Téglalap 15"/>
            <p:cNvSpPr/>
            <p:nvPr/>
          </p:nvSpPr>
          <p:spPr bwMode="auto">
            <a:xfrm>
              <a:off x="6932138" y="1610210"/>
              <a:ext cx="1028957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0" name="Szövegdoboz 16"/>
            <p:cNvSpPr txBox="1">
              <a:spLocks noChangeArrowheads="1"/>
            </p:cNvSpPr>
            <p:nvPr/>
          </p:nvSpPr>
          <p:spPr bwMode="auto">
            <a:xfrm>
              <a:off x="903757" y="3031547"/>
              <a:ext cx="57917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1" name="Szövegdoboz 17"/>
            <p:cNvSpPr txBox="1">
              <a:spLocks noChangeArrowheads="1"/>
            </p:cNvSpPr>
            <p:nvPr/>
          </p:nvSpPr>
          <p:spPr bwMode="auto">
            <a:xfrm>
              <a:off x="2000734" y="3033413"/>
              <a:ext cx="53629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2" name="Szövegdoboz 18"/>
            <p:cNvSpPr txBox="1">
              <a:spLocks noChangeArrowheads="1"/>
            </p:cNvSpPr>
            <p:nvPr/>
          </p:nvSpPr>
          <p:spPr bwMode="auto">
            <a:xfrm>
              <a:off x="3036833" y="3032023"/>
              <a:ext cx="57917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3" name="Szövegdoboz 19"/>
            <p:cNvSpPr txBox="1">
              <a:spLocks noChangeArrowheads="1"/>
            </p:cNvSpPr>
            <p:nvPr/>
          </p:nvSpPr>
          <p:spPr bwMode="auto">
            <a:xfrm>
              <a:off x="4077938" y="3033889"/>
              <a:ext cx="53629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4" name="Szövegdoboz 20"/>
            <p:cNvSpPr txBox="1">
              <a:spLocks noChangeArrowheads="1"/>
            </p:cNvSpPr>
            <p:nvPr/>
          </p:nvSpPr>
          <p:spPr bwMode="auto">
            <a:xfrm>
              <a:off x="5060603" y="3033889"/>
              <a:ext cx="57917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5" name="Szövegdoboz 21"/>
            <p:cNvSpPr txBox="1">
              <a:spLocks noChangeArrowheads="1"/>
            </p:cNvSpPr>
            <p:nvPr/>
          </p:nvSpPr>
          <p:spPr bwMode="auto">
            <a:xfrm>
              <a:off x="6169486" y="3035755"/>
              <a:ext cx="53629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6" name="Szövegdoboz 22"/>
            <p:cNvSpPr txBox="1">
              <a:spLocks noChangeArrowheads="1"/>
            </p:cNvSpPr>
            <p:nvPr/>
          </p:nvSpPr>
          <p:spPr bwMode="auto">
            <a:xfrm>
              <a:off x="7125588" y="3034364"/>
              <a:ext cx="57917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7" name="Szövegdoboz 25"/>
            <p:cNvSpPr txBox="1"/>
            <p:nvPr/>
          </p:nvSpPr>
          <p:spPr bwMode="auto">
            <a:xfrm>
              <a:off x="875508" y="1122260"/>
              <a:ext cx="760143" cy="6129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28600" indent="-228600" algn="ctr" fontAlgn="base">
                <a:spcBef>
                  <a:spcPct val="0"/>
                </a:spcBef>
                <a:spcAft>
                  <a:spcPts val="100"/>
                </a:spcAft>
                <a:buAutoNum type="arabicPeriod"/>
                <a:defRPr/>
              </a:pP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smtClean="0"/>
                <a:t>4/5/</a:t>
              </a:r>
              <a:r>
                <a:rPr lang="en-US" sz="1100" dirty="0" err="1" smtClean="0"/>
                <a:t>6xxx</a:t>
              </a:r>
              <a:endParaRPr lang="en-US" sz="1100" dirty="0"/>
            </a:p>
            <a:p>
              <a:pPr marL="228600" indent="-228600" algn="ctr" fontAlgn="base">
                <a:spcBef>
                  <a:spcPct val="0"/>
                </a:spcBef>
                <a:spcAft>
                  <a:spcPct val="0"/>
                </a:spcAft>
                <a:buAutoNum type="arabicPeriod"/>
                <a:defRPr/>
              </a:pP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Szövegdoboz 26"/>
            <p:cNvSpPr txBox="1"/>
            <p:nvPr/>
          </p:nvSpPr>
          <p:spPr bwMode="auto">
            <a:xfrm>
              <a:off x="4994525" y="1111988"/>
              <a:ext cx="729687" cy="430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100" b="1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2. gen</a:t>
              </a:r>
              <a:r>
                <a:rPr lang="hu-HU" sz="1100" b="1" dirty="0" smtClean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en-US" sz="1100" b="1" dirty="0" smtClean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err="1" smtClean="0"/>
                <a:t>2xxx</a:t>
              </a:r>
              <a:endParaRPr lang="hu-HU" sz="1100" b="1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Szövegdoboz 27"/>
            <p:cNvSpPr txBox="1"/>
            <p:nvPr/>
          </p:nvSpPr>
          <p:spPr bwMode="auto">
            <a:xfrm>
              <a:off x="6080151" y="1113576"/>
              <a:ext cx="729687" cy="6001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10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gen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err="1" smtClean="0"/>
                <a:t>3xxx</a:t>
              </a:r>
              <a:endParaRPr lang="en-US" sz="1100" dirty="0"/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Szövegdoboz 28"/>
            <p:cNvSpPr txBox="1"/>
            <p:nvPr/>
          </p:nvSpPr>
          <p:spPr bwMode="auto">
            <a:xfrm>
              <a:off x="7082451" y="1111988"/>
              <a:ext cx="729687" cy="6001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10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gen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err="1" smtClean="0"/>
                <a:t>4xxx</a:t>
              </a:r>
              <a:endParaRPr lang="en-US" sz="1100" dirty="0"/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8123650" y="1127863"/>
              <a:ext cx="729687" cy="6001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</a:t>
              </a:r>
              <a:r>
                <a:rPr lang="en-US" sz="1100" b="1" dirty="0" smtClean="0">
                  <a:solidFill>
                    <a:srgbClr val="000000"/>
                  </a:solidFill>
                  <a:latin typeface="Verdana"/>
                  <a:cs typeface="Arial" charset="0"/>
                </a:rPr>
                <a:t>gen.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err="1" smtClean="0"/>
                <a:t>5xxx</a:t>
              </a:r>
              <a:endParaRPr lang="en-US" sz="1100" dirty="0"/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 smtClean="0">
                <a:solidFill>
                  <a:srgbClr val="000000"/>
                </a:solidFill>
                <a:latin typeface="Verdana"/>
                <a:cs typeface="Arial" charset="0"/>
              </a:endParaRPr>
            </a:p>
          </p:txBody>
        </p:sp>
        <p:sp>
          <p:nvSpPr>
            <p:cNvPr id="22" name="Téglalap 14"/>
            <p:cNvSpPr/>
            <p:nvPr/>
          </p:nvSpPr>
          <p:spPr bwMode="auto">
            <a:xfrm>
              <a:off x="7966235" y="1616096"/>
              <a:ext cx="1025710" cy="135673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3" name="Szövegdoboz 21"/>
            <p:cNvSpPr txBox="1">
              <a:spLocks noChangeArrowheads="1"/>
            </p:cNvSpPr>
            <p:nvPr/>
          </p:nvSpPr>
          <p:spPr bwMode="auto">
            <a:xfrm>
              <a:off x="8195851" y="3029097"/>
              <a:ext cx="535001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1008" y="3464912"/>
              <a:ext cx="516487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100" b="1" dirty="0" err="1" smtClean="0">
                  <a:latin typeface="+mj-lt"/>
                </a:rPr>
                <a:t>HED</a:t>
              </a:r>
              <a:endParaRPr lang="en-US" sz="1100" b="1" dirty="0" smtClean="0">
                <a:latin typeface="+mj-lt"/>
              </a:endParaRPr>
            </a:p>
            <a:p>
              <a:pPr algn="ctr"/>
              <a:r>
                <a:rPr lang="en-US" sz="1100" b="1" dirty="0" smtClean="0">
                  <a:latin typeface="+mj-lt"/>
                </a:rPr>
                <a:t>S </a:t>
              </a:r>
              <a:endParaRPr lang="en-US" sz="1100" b="1" dirty="0">
                <a:latin typeface="+mj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694986" y="3466266"/>
              <a:ext cx="1358064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100" dirty="0" smtClean="0">
                  <a:latin typeface="+mj-lt"/>
                </a:rPr>
                <a:t>38/</a:t>
              </a:r>
              <a:r>
                <a:rPr lang="en-US" sz="1100" dirty="0" err="1" smtClean="0">
                  <a:latin typeface="+mj-lt"/>
                </a:rPr>
                <a:t>39xx</a:t>
              </a:r>
              <a:endParaRPr lang="en-US" sz="1100" dirty="0" smtClean="0">
                <a:latin typeface="+mj-lt"/>
              </a:endParaRPr>
            </a:p>
            <a:p>
              <a:pPr algn="ctr"/>
              <a:r>
                <a:rPr lang="en-US" sz="1100" b="1" dirty="0" err="1" smtClean="0">
                  <a:latin typeface="+mj-lt"/>
                </a:rPr>
                <a:t>E3</a:t>
              </a:r>
              <a:r>
                <a:rPr lang="en-US" sz="1100" b="1" dirty="0" smtClean="0">
                  <a:latin typeface="+mj-lt"/>
                </a:rPr>
                <a:t>/</a:t>
              </a:r>
              <a:r>
                <a:rPr lang="en-US" sz="1100" b="1" dirty="0" err="1" smtClean="0">
                  <a:latin typeface="+mj-lt"/>
                </a:rPr>
                <a:t>E5</a:t>
              </a:r>
              <a:r>
                <a:rPr lang="en-US" sz="1100" b="1" dirty="0" smtClean="0">
                  <a:latin typeface="+mj-lt"/>
                </a:rPr>
                <a:t>/</a:t>
              </a:r>
              <a:r>
                <a:rPr lang="en-US" sz="1100" b="1" dirty="0" err="1" smtClean="0">
                  <a:latin typeface="+mj-lt"/>
                </a:rPr>
                <a:t>E</a:t>
              </a:r>
              <a:r>
                <a:rPr lang="en-US" sz="1100" dirty="0" err="1" smtClean="0">
                  <a:latin typeface="+mj-lt"/>
                </a:rPr>
                <a:t>7-xxxx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48722" y="3466266"/>
              <a:ext cx="774571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100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48/</a:t>
              </a:r>
              <a:r>
                <a:rPr lang="en-US" sz="1100" dirty="0" err="1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49xx</a:t>
              </a:r>
              <a:endParaRPr lang="en-US" sz="1100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en-US" sz="1100" dirty="0" err="1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v2</a:t>
              </a:r>
              <a:endParaRPr lang="hu-HU" sz="1100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140301" y="3458028"/>
              <a:ext cx="774571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100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58/</a:t>
              </a:r>
              <a:r>
                <a:rPr lang="en-US" sz="1100" dirty="0" err="1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59xx</a:t>
              </a:r>
              <a:endParaRPr lang="en-US" sz="1100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en-US" sz="1100" dirty="0" err="1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v3</a:t>
              </a:r>
              <a:endParaRPr lang="hu-HU" sz="1100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182773" y="3458028"/>
              <a:ext cx="774571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100" dirty="0" smtClean="0">
                  <a:solidFill>
                    <a:srgbClr val="000000"/>
                  </a:solidFill>
                  <a:latin typeface="Verdana"/>
                  <a:cs typeface="Arial" charset="0"/>
                </a:rPr>
                <a:t>68/</a:t>
              </a:r>
              <a:r>
                <a:rPr lang="en-US" sz="1100" dirty="0" err="1" smtClean="0">
                  <a:solidFill>
                    <a:srgbClr val="000000"/>
                  </a:solidFill>
                  <a:latin typeface="Verdana"/>
                  <a:cs typeface="Arial" charset="0"/>
                </a:rPr>
                <a:t>69xx</a:t>
              </a:r>
              <a:endParaRPr lang="en-US" sz="1100" dirty="0" smtClean="0">
                <a:solidFill>
                  <a:srgbClr val="000000"/>
                </a:solidFill>
                <a:latin typeface="Verdana"/>
                <a:cs typeface="Arial" charset="0"/>
              </a:endParaRPr>
            </a:p>
            <a:p>
              <a:pPr algn="ctr"/>
              <a:r>
                <a:rPr lang="en-US" sz="1100" dirty="0" err="1" smtClean="0">
                  <a:solidFill>
                    <a:srgbClr val="000000"/>
                  </a:solidFill>
                  <a:latin typeface="Verdana"/>
                  <a:cs typeface="Arial" charset="0"/>
                </a:rPr>
                <a:t>v4</a:t>
              </a:r>
              <a:endParaRPr lang="en-US" sz="1100" dirty="0">
                <a:solidFill>
                  <a:srgbClr val="000000"/>
                </a:solidFill>
                <a:latin typeface="Verdana"/>
                <a:cs typeface="Arial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74802" y="1288113"/>
              <a:ext cx="8947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 smtClean="0">
                  <a:latin typeface="+mj-lt"/>
                </a:rPr>
                <a:t>i5</a:t>
              </a:r>
              <a:r>
                <a:rPr lang="en-US" sz="1100" b="1" dirty="0" smtClean="0">
                  <a:latin typeface="+mj-lt"/>
                </a:rPr>
                <a:t>/</a:t>
              </a:r>
              <a:r>
                <a:rPr lang="en-US" sz="1100" b="1" dirty="0" err="1" smtClean="0">
                  <a:latin typeface="+mj-lt"/>
                </a:rPr>
                <a:t>i7</a:t>
              </a:r>
              <a:r>
                <a:rPr lang="en-US" sz="1100" dirty="0" smtClean="0">
                  <a:latin typeface="+mj-lt"/>
                </a:rPr>
                <a:t>-xxx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927096" y="3462820"/>
              <a:ext cx="787395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100" dirty="0" smtClean="0">
                  <a:latin typeface="+mj-lt"/>
                </a:rPr>
                <a:t>980/990</a:t>
              </a:r>
            </a:p>
            <a:p>
              <a:pPr algn="ctr"/>
              <a:r>
                <a:rPr lang="en-US" sz="1100" b="1" dirty="0" err="1" smtClean="0">
                  <a:latin typeface="+mj-lt"/>
                </a:rPr>
                <a:t>E7</a:t>
              </a:r>
              <a:r>
                <a:rPr lang="en-US" sz="1100" dirty="0" smtClean="0">
                  <a:latin typeface="+mj-lt"/>
                </a:rPr>
                <a:t>-xxx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800325" y="3466266"/>
              <a:ext cx="1000594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100" b="1" dirty="0" err="1" smtClean="0">
                  <a:latin typeface="+mj-lt"/>
                </a:rPr>
                <a:t>i7</a:t>
              </a:r>
              <a:r>
                <a:rPr lang="en-US" sz="1100" dirty="0" smtClean="0">
                  <a:latin typeface="+mj-lt"/>
                </a:rPr>
                <a:t>-965/975</a:t>
              </a:r>
            </a:p>
            <a:p>
              <a:pPr algn="ctr"/>
              <a:r>
                <a:rPr lang="en-US" sz="1100" dirty="0" smtClean="0"/>
                <a:t>3/</a:t>
              </a:r>
              <a:r>
                <a:rPr lang="en-US" sz="1100" dirty="0" err="1" smtClean="0"/>
                <a:t>5xxx</a:t>
              </a:r>
              <a:endParaRPr lang="en-US" sz="1100" dirty="0" smtClean="0">
                <a:latin typeface="+mj-lt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790938" y="1284737"/>
              <a:ext cx="11416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 smtClean="0">
                  <a:latin typeface="+mj-lt"/>
                </a:rPr>
                <a:t>i3</a:t>
              </a:r>
              <a:r>
                <a:rPr lang="en-US" sz="1100" b="1" dirty="0" smtClean="0">
                  <a:latin typeface="+mj-lt"/>
                </a:rPr>
                <a:t>/</a:t>
              </a:r>
              <a:r>
                <a:rPr lang="en-US" sz="1100" b="1" dirty="0" err="1" smtClean="0">
                  <a:latin typeface="+mj-lt"/>
                </a:rPr>
                <a:t>i5</a:t>
              </a:r>
              <a:r>
                <a:rPr lang="en-US" sz="1100" b="1" dirty="0" smtClean="0">
                  <a:latin typeface="+mj-lt"/>
                </a:rPr>
                <a:t>/</a:t>
              </a:r>
              <a:r>
                <a:rPr lang="en-US" sz="1100" b="1" dirty="0" err="1" smtClean="0">
                  <a:latin typeface="+mj-lt"/>
                </a:rPr>
                <a:t>i7</a:t>
              </a:r>
              <a:r>
                <a:rPr lang="en-US" sz="1100" dirty="0" smtClean="0">
                  <a:latin typeface="+mj-lt"/>
                </a:rPr>
                <a:t>-xxx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-18796" y="1311631"/>
              <a:ext cx="6286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latin typeface="+mj-lt"/>
                </a:rPr>
                <a:t>M/DT</a:t>
              </a:r>
              <a:endParaRPr lang="en-US" sz="1100" b="1" dirty="0">
                <a:latin typeface="+mj-lt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753160" y="3466266"/>
              <a:ext cx="1031051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100" dirty="0" err="1" smtClean="0">
                  <a:latin typeface="+mj-lt"/>
                </a:rPr>
                <a:t>QX</a:t>
              </a:r>
              <a:r>
                <a:rPr lang="en-US" sz="1100" dirty="0" smtClean="0">
                  <a:latin typeface="+mj-lt"/>
                </a:rPr>
                <a:t> 96/</a:t>
              </a:r>
              <a:r>
                <a:rPr lang="en-US" sz="1100" dirty="0" err="1" smtClean="0">
                  <a:latin typeface="+mj-lt"/>
                </a:rPr>
                <a:t>97xx</a:t>
              </a:r>
              <a:endParaRPr lang="en-US" sz="1100" dirty="0" smtClean="0">
                <a:latin typeface="+mj-lt"/>
              </a:endParaRPr>
            </a:p>
            <a:p>
              <a:pPr algn="ctr"/>
              <a:r>
                <a:rPr lang="en-US" sz="1100" dirty="0" smtClean="0"/>
                <a:t>3/5/</a:t>
              </a:r>
              <a:r>
                <a:rPr lang="en-US" sz="1100" dirty="0" err="1" smtClean="0"/>
                <a:t>7xxx</a:t>
              </a:r>
              <a:endParaRPr lang="en-US" sz="1100" dirty="0" smtClean="0">
                <a:latin typeface="+mj-lt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58812" y="3466266"/>
              <a:ext cx="941283" cy="443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100" dirty="0" smtClean="0">
                  <a:latin typeface="+mj-lt"/>
                </a:rPr>
                <a:t>X/</a:t>
              </a:r>
              <a:r>
                <a:rPr lang="en-US" sz="1100" dirty="0" err="1" smtClean="0">
                  <a:latin typeface="+mj-lt"/>
                </a:rPr>
                <a:t>QX</a:t>
              </a:r>
              <a:r>
                <a:rPr lang="en-US" sz="1100" dirty="0" smtClean="0">
                  <a:latin typeface="+mj-lt"/>
                </a:rPr>
                <a:t> </a:t>
              </a:r>
              <a:r>
                <a:rPr lang="en-US" sz="1100" dirty="0" err="1" smtClean="0">
                  <a:latin typeface="+mj-lt"/>
                </a:rPr>
                <a:t>6xxx</a:t>
              </a:r>
              <a:endParaRPr lang="en-US" sz="1100" dirty="0" smtClean="0">
                <a:latin typeface="+mj-lt"/>
              </a:endParaRPr>
            </a:p>
            <a:p>
              <a:pPr algn="ctr"/>
              <a:r>
                <a:rPr lang="en-US" sz="1100" dirty="0" smtClean="0"/>
                <a:t>3/5/</a:t>
              </a:r>
              <a:r>
                <a:rPr lang="en-US" sz="1100" dirty="0" err="1" smtClean="0"/>
                <a:t>7xxx</a:t>
              </a:r>
              <a:endParaRPr lang="en-US" sz="1100" dirty="0" smtClean="0">
                <a:latin typeface="+mj-lt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782616" y="1289401"/>
              <a:ext cx="9861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+mj-lt"/>
                </a:rPr>
                <a:t>6/7/8/</a:t>
              </a:r>
              <a:r>
                <a:rPr lang="en-US" sz="1100" dirty="0" err="1" smtClean="0">
                  <a:latin typeface="+mj-lt"/>
                </a:rPr>
                <a:t>9xxx</a:t>
              </a:r>
              <a:endParaRPr lang="en-US" sz="1100" dirty="0">
                <a:latin typeface="+mj-lt"/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-18510" y="4279129"/>
            <a:ext cx="628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latin typeface="+mj-lt"/>
              </a:rPr>
              <a:t>M/DT</a:t>
            </a:r>
            <a:endParaRPr lang="en-US" sz="1100" b="1" dirty="0">
              <a:latin typeface="+mj-lt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351427" y="4471084"/>
            <a:ext cx="325390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beyond </a:t>
            </a:r>
            <a:r>
              <a:rPr lang="en-US" sz="1200" dirty="0" err="1" smtClean="0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Lake Refresh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also the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 Lake G with AMD Vega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graphics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Coffee Lake and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10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nm Cannon Lake designs [</a:t>
            </a:r>
            <a:r>
              <a:rPr lang="hu-HU" sz="1200" dirty="0">
                <a:solidFill>
                  <a:srgbClr val="000000"/>
                </a:solidFill>
                <a:latin typeface="Verdana"/>
              </a:rPr>
              <a:t>218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]. 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171407" y="4239090"/>
            <a:ext cx="4081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aseline="30000" dirty="0">
                <a:solidFill>
                  <a:srgbClr val="000000"/>
                </a:solidFill>
                <a:latin typeface="Verdana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Astonishingly, the 8th generation encompasses</a:t>
            </a:r>
          </a:p>
        </p:txBody>
      </p:sp>
    </p:spTree>
    <p:extLst>
      <p:ext uri="{BB962C8B-B14F-4D97-AF65-F5344CB8AC3E}">
        <p14:creationId xmlns:p14="http://schemas.microsoft.com/office/powerpoint/2010/main" val="303707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9573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773339"/>
              </p:ext>
            </p:extLst>
          </p:nvPr>
        </p:nvGraphicFramePr>
        <p:xfrm>
          <a:off x="1241630" y="1313765"/>
          <a:ext cx="6705600" cy="5307714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8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Basic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architecture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Basic architecture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and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their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shrink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b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(Prescott)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2005 	90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10000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2006 	65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2006 	65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2007 	45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2008 	45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2010 	32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2011 	32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2012 	22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	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	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9890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2015         14 nm    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1217613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lain" startAt="2016"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    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Kaby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Lake</a:t>
                      </a:r>
                    </a:p>
                    <a:p>
                      <a:pPr marL="1217613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lain" startAt="2016"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14 nm      Coffee Lake</a:t>
                      </a:r>
                    </a:p>
                    <a:p>
                      <a:pPr marL="1217613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lain" startAt="2016"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10 nm      Cannon Lake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Icelake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marL="9890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2019?       10 nm      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Icelake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B3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373635"/>
                  </a:ext>
                </a:extLst>
              </a:tr>
            </a:tbl>
          </a:graphicData>
        </a:graphic>
      </p:graphicFrame>
      <p:sp>
        <p:nvSpPr>
          <p:cNvPr id="60444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(12)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0445" name="Text Box 23"/>
          <p:cNvSpPr txBox="1">
            <a:spLocks noChangeArrowheads="1"/>
          </p:cNvSpPr>
          <p:nvPr/>
        </p:nvSpPr>
        <p:spPr bwMode="auto">
          <a:xfrm>
            <a:off x="75576" y="492593"/>
            <a:ext cx="52309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Basic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microarchitectures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and their related shrinks</a:t>
            </a:r>
          </a:p>
        </p:txBody>
      </p:sp>
      <p:sp>
        <p:nvSpPr>
          <p:cNvPr id="60446" name="Text Box 24"/>
          <p:cNvSpPr txBox="1">
            <a:spLocks noChangeArrowheads="1"/>
          </p:cNvSpPr>
          <p:nvPr/>
        </p:nvSpPr>
        <p:spPr bwMode="auto">
          <a:xfrm>
            <a:off x="73281" y="863715"/>
            <a:ext cx="71938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Considered from the Pentium 4 Prescott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(the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third core of Pentium 4) on.</a:t>
            </a:r>
          </a:p>
        </p:txBody>
      </p:sp>
    </p:spTree>
    <p:extLst>
      <p:ext uri="{BB962C8B-B14F-4D97-AF65-F5344CB8AC3E}">
        <p14:creationId xmlns:p14="http://schemas.microsoft.com/office/powerpoint/2010/main" val="173989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840" y="5662410"/>
            <a:ext cx="8965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The </a:t>
            </a:r>
            <a:r>
              <a:rPr lang="en-US" sz="1400" dirty="0">
                <a:solidFill>
                  <a:srgbClr val="000000"/>
                </a:solidFill>
              </a:rPr>
              <a:t>last two technology transitions have signaled that </a:t>
            </a:r>
            <a:r>
              <a:rPr lang="en-US" sz="1400" dirty="0">
                <a:solidFill>
                  <a:srgbClr val="FF0000"/>
                </a:solidFill>
              </a:rPr>
              <a:t>our cadence today is closer to 2.5 years than </a:t>
            </a:r>
            <a:r>
              <a:rPr lang="en-US" sz="1400" dirty="0" smtClean="0">
                <a:solidFill>
                  <a:srgbClr val="FF0000"/>
                </a:solidFill>
              </a:rPr>
              <a:t>two“ </a:t>
            </a:r>
            <a:r>
              <a:rPr lang="en-US" sz="1400" dirty="0" smtClean="0">
                <a:solidFill>
                  <a:srgbClr val="000000"/>
                </a:solidFill>
              </a:rPr>
              <a:t>[180].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11" y="5139190"/>
            <a:ext cx="9316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On Intel’s Q2 2015 earnings conference call, </a:t>
            </a:r>
            <a:r>
              <a:rPr lang="en-US" sz="1400" dirty="0" smtClean="0">
                <a:solidFill>
                  <a:srgbClr val="0070C0"/>
                </a:solidFill>
              </a:rPr>
              <a:t>on July 16 2015</a:t>
            </a:r>
            <a:r>
              <a:rPr lang="en-US" sz="1400" dirty="0" smtClean="0">
                <a:solidFill>
                  <a:srgbClr val="000000"/>
                </a:solidFill>
              </a:rPr>
              <a:t>,  </a:t>
            </a:r>
            <a:r>
              <a:rPr lang="en-US" sz="1400" dirty="0" err="1" smtClean="0">
                <a:solidFill>
                  <a:srgbClr val="0070C0"/>
                </a:solidFill>
              </a:rPr>
              <a:t>Krzanich</a:t>
            </a:r>
            <a:r>
              <a:rPr lang="en-US" sz="1400" dirty="0" smtClean="0">
                <a:solidFill>
                  <a:srgbClr val="0070C0"/>
                </a:solidFill>
              </a:rPr>
              <a:t>, Intel's CEO </a:t>
            </a:r>
            <a:r>
              <a:rPr lang="en-US" sz="1400" dirty="0" smtClean="0"/>
              <a:t>(Chief Executive Officer) told: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in </a:t>
            </a:r>
            <a:r>
              <a:rPr lang="en-US" sz="1400" dirty="0">
                <a:solidFill>
                  <a:srgbClr val="0070C0"/>
                </a:solidFill>
              </a:rPr>
              <a:t>the second half of 2017</a:t>
            </a:r>
            <a:r>
              <a:rPr lang="en-US" sz="1400" dirty="0">
                <a:solidFill>
                  <a:srgbClr val="000000"/>
                </a:solidFill>
              </a:rPr>
              <a:t>, we </a:t>
            </a:r>
            <a:r>
              <a:rPr lang="en-US" sz="1400" dirty="0" smtClean="0">
                <a:solidFill>
                  <a:srgbClr val="000000"/>
                </a:solidFill>
              </a:rPr>
              <a:t>expect </a:t>
            </a:r>
            <a:r>
              <a:rPr lang="hu-HU" sz="1400" dirty="0" smtClean="0">
                <a:solidFill>
                  <a:srgbClr val="000000"/>
                </a:solidFill>
              </a:rPr>
              <a:t> to </a:t>
            </a:r>
            <a:r>
              <a:rPr lang="en-US" sz="1400" dirty="0" smtClean="0">
                <a:solidFill>
                  <a:srgbClr val="000000"/>
                </a:solidFill>
              </a:rPr>
              <a:t>launch </a:t>
            </a:r>
            <a:r>
              <a:rPr lang="en-US" sz="1400" dirty="0">
                <a:solidFill>
                  <a:srgbClr val="000000"/>
                </a:solidFill>
              </a:rPr>
              <a:t>our first </a:t>
            </a:r>
            <a:r>
              <a:rPr lang="en-US" sz="1400" dirty="0">
                <a:solidFill>
                  <a:srgbClr val="0070C0"/>
                </a:solidFill>
              </a:rPr>
              <a:t>10-nanometer product</a:t>
            </a:r>
            <a:r>
              <a:rPr lang="en-US" sz="1400" dirty="0">
                <a:solidFill>
                  <a:srgbClr val="000000"/>
                </a:solidFill>
              </a:rPr>
              <a:t>, code named </a:t>
            </a:r>
            <a:r>
              <a:rPr lang="en-US" sz="1400" dirty="0" err="1">
                <a:solidFill>
                  <a:srgbClr val="FF0000"/>
                </a:solidFill>
              </a:rPr>
              <a:t>Cannonlake</a:t>
            </a:r>
            <a:r>
              <a:rPr lang="en-US" sz="1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496" y="506500"/>
            <a:ext cx="3627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Evolution of Intel’s IC technology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32" y="998730"/>
            <a:ext cx="9122957" cy="3952116"/>
            <a:chOff x="-2632" y="1133745"/>
            <a:chExt cx="9122957" cy="3952116"/>
          </a:xfrm>
        </p:grpSpPr>
        <p:sp>
          <p:nvSpPr>
            <p:cNvPr id="31" name="Téglalap 30"/>
            <p:cNvSpPr/>
            <p:nvPr/>
          </p:nvSpPr>
          <p:spPr bwMode="auto">
            <a:xfrm>
              <a:off x="825136" y="4048177"/>
              <a:ext cx="4134200" cy="208639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2" name="Téglalap 31"/>
            <p:cNvSpPr/>
            <p:nvPr/>
          </p:nvSpPr>
          <p:spPr bwMode="auto">
            <a:xfrm>
              <a:off x="825137" y="3401085"/>
              <a:ext cx="2293142" cy="358823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3" name="Téglalap 32"/>
            <p:cNvSpPr/>
            <p:nvPr/>
          </p:nvSpPr>
          <p:spPr bwMode="auto">
            <a:xfrm>
              <a:off x="825138" y="2073052"/>
              <a:ext cx="495303" cy="731529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4" name="Téglalap 33"/>
            <p:cNvSpPr/>
            <p:nvPr/>
          </p:nvSpPr>
          <p:spPr bwMode="auto">
            <a:xfrm>
              <a:off x="825139" y="2816795"/>
              <a:ext cx="1445178" cy="576291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5" name="Téglalap 34"/>
            <p:cNvSpPr/>
            <p:nvPr/>
          </p:nvSpPr>
          <p:spPr bwMode="auto">
            <a:xfrm>
              <a:off x="825136" y="4565116"/>
              <a:ext cx="8060639" cy="87983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6" name="Téglalap 35"/>
            <p:cNvSpPr/>
            <p:nvPr/>
          </p:nvSpPr>
          <p:spPr bwMode="auto">
            <a:xfrm>
              <a:off x="825136" y="4377232"/>
              <a:ext cx="6185946" cy="103809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7" name="Téglalap 36"/>
            <p:cNvSpPr/>
            <p:nvPr/>
          </p:nvSpPr>
          <p:spPr bwMode="auto">
            <a:xfrm>
              <a:off x="825136" y="4274649"/>
              <a:ext cx="5093870" cy="93013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8" name="Téglalap 37"/>
            <p:cNvSpPr/>
            <p:nvPr/>
          </p:nvSpPr>
          <p:spPr bwMode="auto">
            <a:xfrm>
              <a:off x="825136" y="3773918"/>
              <a:ext cx="3108329" cy="274259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sp>
          <p:nvSpPr>
            <p:cNvPr id="39" name="Téglalap 38"/>
            <p:cNvSpPr/>
            <p:nvPr/>
          </p:nvSpPr>
          <p:spPr bwMode="auto">
            <a:xfrm>
              <a:off x="825136" y="4485063"/>
              <a:ext cx="7568969" cy="65179"/>
            </a:xfrm>
            <a:prstGeom prst="rect">
              <a:avLst/>
            </a:prstGeom>
            <a:solidFill>
              <a:srgbClr val="3399FF"/>
            </a:solidFill>
            <a:ln w="190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900" b="1" smtClean="0">
                <a:solidFill>
                  <a:srgbClr val="000000"/>
                </a:solidFill>
              </a:endParaRPr>
            </a:p>
          </p:txBody>
        </p:sp>
        <p:grpSp>
          <p:nvGrpSpPr>
            <p:cNvPr id="40" name="Csoportba foglalás 39"/>
            <p:cNvGrpSpPr/>
            <p:nvPr/>
          </p:nvGrpSpPr>
          <p:grpSpPr>
            <a:xfrm>
              <a:off x="362120" y="4591790"/>
              <a:ext cx="8525351" cy="205717"/>
              <a:chOff x="384897" y="5508949"/>
              <a:chExt cx="8676000" cy="216024"/>
            </a:xfrm>
          </p:grpSpPr>
          <p:cxnSp>
            <p:nvCxnSpPr>
              <p:cNvPr id="113" name="Egyenes összekötő 112"/>
              <p:cNvCxnSpPr/>
              <p:nvPr/>
            </p:nvCxnSpPr>
            <p:spPr bwMode="auto">
              <a:xfrm>
                <a:off x="384897" y="5580957"/>
                <a:ext cx="8676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4" name="Egyenes összekötő 113"/>
              <p:cNvCxnSpPr/>
              <p:nvPr/>
            </p:nvCxnSpPr>
            <p:spPr bwMode="auto">
              <a:xfrm>
                <a:off x="876528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5" name="Egyenes összekötő 114"/>
              <p:cNvCxnSpPr/>
              <p:nvPr/>
            </p:nvCxnSpPr>
            <p:spPr bwMode="auto">
              <a:xfrm>
                <a:off x="1337379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6" name="Egyenes összekötő 115"/>
              <p:cNvCxnSpPr/>
              <p:nvPr/>
            </p:nvCxnSpPr>
            <p:spPr bwMode="auto">
              <a:xfrm>
                <a:off x="2259082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7" name="Egyenes összekötő 116"/>
              <p:cNvCxnSpPr/>
              <p:nvPr/>
            </p:nvCxnSpPr>
            <p:spPr bwMode="auto">
              <a:xfrm>
                <a:off x="1798231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8" name="Egyenes összekötő 117"/>
              <p:cNvCxnSpPr/>
              <p:nvPr/>
            </p:nvCxnSpPr>
            <p:spPr bwMode="auto">
              <a:xfrm>
                <a:off x="3180784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9" name="Egyenes összekötő 118"/>
              <p:cNvCxnSpPr/>
              <p:nvPr/>
            </p:nvCxnSpPr>
            <p:spPr bwMode="auto">
              <a:xfrm>
                <a:off x="2719933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0" name="Egyenes összekötő 119"/>
              <p:cNvCxnSpPr/>
              <p:nvPr/>
            </p:nvCxnSpPr>
            <p:spPr bwMode="auto">
              <a:xfrm>
                <a:off x="7328445" y="5520833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1" name="Egyenes összekötő 120"/>
              <p:cNvCxnSpPr/>
              <p:nvPr/>
            </p:nvCxnSpPr>
            <p:spPr bwMode="auto">
              <a:xfrm>
                <a:off x="7789296" y="5520833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2" name="Egyenes összekötő 121"/>
              <p:cNvCxnSpPr/>
              <p:nvPr/>
            </p:nvCxnSpPr>
            <p:spPr bwMode="auto">
              <a:xfrm>
                <a:off x="6867594" y="5520833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Egyenes összekötő 122"/>
              <p:cNvCxnSpPr/>
              <p:nvPr/>
            </p:nvCxnSpPr>
            <p:spPr bwMode="auto">
              <a:xfrm>
                <a:off x="8710999" y="5520833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4" name="Egyenes összekötő 123"/>
              <p:cNvCxnSpPr/>
              <p:nvPr/>
            </p:nvCxnSpPr>
            <p:spPr bwMode="auto">
              <a:xfrm>
                <a:off x="8250147" y="5520833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5" name="Egyenes összekötő 124"/>
              <p:cNvCxnSpPr/>
              <p:nvPr/>
            </p:nvCxnSpPr>
            <p:spPr bwMode="auto">
              <a:xfrm>
                <a:off x="4102487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6" name="Egyenes összekötő 125"/>
              <p:cNvCxnSpPr/>
              <p:nvPr/>
            </p:nvCxnSpPr>
            <p:spPr bwMode="auto">
              <a:xfrm>
                <a:off x="4563338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7" name="Egyenes összekötő 126"/>
              <p:cNvCxnSpPr/>
              <p:nvPr/>
            </p:nvCxnSpPr>
            <p:spPr bwMode="auto">
              <a:xfrm>
                <a:off x="3641635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8" name="Egyenes összekötő 127"/>
              <p:cNvCxnSpPr/>
              <p:nvPr/>
            </p:nvCxnSpPr>
            <p:spPr bwMode="auto">
              <a:xfrm>
                <a:off x="5485040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9" name="Egyenes összekötő 128"/>
              <p:cNvCxnSpPr/>
              <p:nvPr/>
            </p:nvCxnSpPr>
            <p:spPr bwMode="auto">
              <a:xfrm>
                <a:off x="5024189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0" name="Egyenes összekötő 129"/>
              <p:cNvCxnSpPr/>
              <p:nvPr/>
            </p:nvCxnSpPr>
            <p:spPr bwMode="auto">
              <a:xfrm>
                <a:off x="6406743" y="5520833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1" name="Egyenes összekötő 130"/>
              <p:cNvCxnSpPr/>
              <p:nvPr/>
            </p:nvCxnSpPr>
            <p:spPr bwMode="auto">
              <a:xfrm>
                <a:off x="5945891" y="5508949"/>
                <a:ext cx="0" cy="20414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1" name="Csoportba foglalás 40"/>
            <p:cNvGrpSpPr/>
            <p:nvPr/>
          </p:nvGrpSpPr>
          <p:grpSpPr>
            <a:xfrm>
              <a:off x="364393" y="4736823"/>
              <a:ext cx="8623373" cy="219819"/>
              <a:chOff x="343669" y="5703202"/>
              <a:chExt cx="8775754" cy="230832"/>
            </a:xfrm>
          </p:grpSpPr>
          <p:sp>
            <p:nvSpPr>
              <p:cNvPr id="103" name="Szövegdoboz 4101"/>
              <p:cNvSpPr txBox="1"/>
              <p:nvPr/>
            </p:nvSpPr>
            <p:spPr>
              <a:xfrm>
                <a:off x="343669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2000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Szövegdoboz 67"/>
              <p:cNvSpPr txBox="1"/>
              <p:nvPr/>
            </p:nvSpPr>
            <p:spPr>
              <a:xfrm>
                <a:off x="1279773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2002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Szövegdoboz 68"/>
              <p:cNvSpPr txBox="1"/>
              <p:nvPr/>
            </p:nvSpPr>
            <p:spPr>
              <a:xfrm>
                <a:off x="2186849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2004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Szövegdoboz 69"/>
              <p:cNvSpPr txBox="1"/>
              <p:nvPr/>
            </p:nvSpPr>
            <p:spPr>
              <a:xfrm>
                <a:off x="3115330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2006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Szövegdoboz 70"/>
              <p:cNvSpPr txBox="1"/>
              <p:nvPr/>
            </p:nvSpPr>
            <p:spPr>
              <a:xfrm>
                <a:off x="4023919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2008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Szövegdoboz 71"/>
              <p:cNvSpPr txBox="1"/>
              <p:nvPr/>
            </p:nvSpPr>
            <p:spPr>
              <a:xfrm>
                <a:off x="4965416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2010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Szövegdoboz 72"/>
              <p:cNvSpPr txBox="1"/>
              <p:nvPr/>
            </p:nvSpPr>
            <p:spPr>
              <a:xfrm>
                <a:off x="5873756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2012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Szövegdoboz 73"/>
              <p:cNvSpPr txBox="1"/>
              <p:nvPr/>
            </p:nvSpPr>
            <p:spPr>
              <a:xfrm>
                <a:off x="6795361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2014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Szövegdoboz 74"/>
              <p:cNvSpPr txBox="1"/>
              <p:nvPr/>
            </p:nvSpPr>
            <p:spPr>
              <a:xfrm>
                <a:off x="7723842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2016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Szövegdoboz 75"/>
              <p:cNvSpPr txBox="1"/>
              <p:nvPr/>
            </p:nvSpPr>
            <p:spPr>
              <a:xfrm>
                <a:off x="8639805" y="5703202"/>
                <a:ext cx="47961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900" dirty="0" smtClean="0">
                    <a:solidFill>
                      <a:srgbClr val="000000"/>
                    </a:solidFill>
                  </a:rPr>
                  <a:t>2018</a:t>
                </a:r>
                <a:endParaRPr lang="hu-HU" sz="9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2" name="Csoportba foglalás 41"/>
            <p:cNvGrpSpPr/>
            <p:nvPr/>
          </p:nvGrpSpPr>
          <p:grpSpPr>
            <a:xfrm>
              <a:off x="321607" y="1549029"/>
              <a:ext cx="141500" cy="3195029"/>
              <a:chOff x="179512" y="2366269"/>
              <a:chExt cx="144000" cy="3355103"/>
            </a:xfrm>
          </p:grpSpPr>
          <p:cxnSp>
            <p:nvCxnSpPr>
              <p:cNvPr id="92" name="Egyenes összekötő 91"/>
              <p:cNvCxnSpPr/>
              <p:nvPr/>
            </p:nvCxnSpPr>
            <p:spPr bwMode="auto">
              <a:xfrm flipV="1">
                <a:off x="251520" y="2366269"/>
                <a:ext cx="0" cy="3355103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Egyenes összekötő 92"/>
              <p:cNvCxnSpPr/>
              <p:nvPr/>
            </p:nvCxnSpPr>
            <p:spPr bwMode="auto">
              <a:xfrm flipH="1">
                <a:off x="179512" y="2596630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Egyenes összekötő 93"/>
              <p:cNvCxnSpPr/>
              <p:nvPr/>
            </p:nvCxnSpPr>
            <p:spPr bwMode="auto">
              <a:xfrm flipH="1">
                <a:off x="179512" y="2910196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Egyenes összekötő 94"/>
              <p:cNvCxnSpPr/>
              <p:nvPr/>
            </p:nvCxnSpPr>
            <p:spPr bwMode="auto">
              <a:xfrm flipH="1">
                <a:off x="179512" y="3528772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Egyenes összekötő 95"/>
              <p:cNvCxnSpPr/>
              <p:nvPr/>
            </p:nvCxnSpPr>
            <p:spPr bwMode="auto">
              <a:xfrm flipH="1">
                <a:off x="179512" y="3223762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Egyenes összekötő 96"/>
              <p:cNvCxnSpPr/>
              <p:nvPr/>
            </p:nvCxnSpPr>
            <p:spPr bwMode="auto">
              <a:xfrm flipH="1">
                <a:off x="179512" y="3838926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Egyenes összekötő 97"/>
              <p:cNvCxnSpPr/>
              <p:nvPr/>
            </p:nvCxnSpPr>
            <p:spPr bwMode="auto">
              <a:xfrm flipH="1">
                <a:off x="179512" y="4149080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Egyenes összekötő 98"/>
              <p:cNvCxnSpPr/>
              <p:nvPr/>
            </p:nvCxnSpPr>
            <p:spPr bwMode="auto">
              <a:xfrm flipH="1">
                <a:off x="179512" y="4457502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" name="Egyenes összekötő 99"/>
              <p:cNvCxnSpPr/>
              <p:nvPr/>
            </p:nvCxnSpPr>
            <p:spPr bwMode="auto">
              <a:xfrm flipH="1">
                <a:off x="179512" y="4767656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Egyenes összekötő 100"/>
              <p:cNvCxnSpPr/>
              <p:nvPr/>
            </p:nvCxnSpPr>
            <p:spPr bwMode="auto">
              <a:xfrm flipH="1">
                <a:off x="179512" y="5077810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" name="Egyenes összekötő 101"/>
              <p:cNvCxnSpPr/>
              <p:nvPr/>
            </p:nvCxnSpPr>
            <p:spPr bwMode="auto">
              <a:xfrm flipH="1">
                <a:off x="179512" y="5387964"/>
                <a:ext cx="1440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3" name="Szövegdoboz 64"/>
            <p:cNvSpPr txBox="1"/>
            <p:nvPr/>
          </p:nvSpPr>
          <p:spPr>
            <a:xfrm>
              <a:off x="-2632" y="1668777"/>
              <a:ext cx="398832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200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44" name="Szövegdoboz 65"/>
            <p:cNvSpPr txBox="1"/>
            <p:nvPr/>
          </p:nvSpPr>
          <p:spPr>
            <a:xfrm>
              <a:off x="4499" y="1957726"/>
              <a:ext cx="398832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180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45" name="Szövegdoboz 66"/>
            <p:cNvSpPr txBox="1"/>
            <p:nvPr/>
          </p:nvSpPr>
          <p:spPr>
            <a:xfrm>
              <a:off x="-566" y="2250262"/>
              <a:ext cx="398832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160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46" name="Szövegdoboz 76"/>
            <p:cNvSpPr txBox="1"/>
            <p:nvPr/>
          </p:nvSpPr>
          <p:spPr>
            <a:xfrm>
              <a:off x="-2055" y="2546122"/>
              <a:ext cx="398832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140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47" name="Szövegdoboz 77"/>
            <p:cNvSpPr txBox="1"/>
            <p:nvPr/>
          </p:nvSpPr>
          <p:spPr>
            <a:xfrm>
              <a:off x="4499" y="2842257"/>
              <a:ext cx="398832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120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48" name="Szövegdoboz 82"/>
            <p:cNvSpPr txBox="1"/>
            <p:nvPr/>
          </p:nvSpPr>
          <p:spPr>
            <a:xfrm>
              <a:off x="4499" y="3134793"/>
              <a:ext cx="398832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100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49" name="Szövegdoboz 83"/>
            <p:cNvSpPr txBox="1"/>
            <p:nvPr/>
          </p:nvSpPr>
          <p:spPr>
            <a:xfrm>
              <a:off x="67592" y="3430653"/>
              <a:ext cx="326375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80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50" name="Szövegdoboz 85"/>
            <p:cNvSpPr txBox="1"/>
            <p:nvPr/>
          </p:nvSpPr>
          <p:spPr>
            <a:xfrm>
              <a:off x="67592" y="3731382"/>
              <a:ext cx="326375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60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51" name="Szövegdoboz 88"/>
            <p:cNvSpPr txBox="1"/>
            <p:nvPr/>
          </p:nvSpPr>
          <p:spPr>
            <a:xfrm>
              <a:off x="74723" y="4021365"/>
              <a:ext cx="326375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40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52" name="Szövegdoboz 92"/>
            <p:cNvSpPr txBox="1"/>
            <p:nvPr/>
          </p:nvSpPr>
          <p:spPr>
            <a:xfrm>
              <a:off x="133663" y="4553806"/>
              <a:ext cx="253917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53" name="Szövegdoboz 91"/>
            <p:cNvSpPr txBox="1"/>
            <p:nvPr/>
          </p:nvSpPr>
          <p:spPr>
            <a:xfrm>
              <a:off x="74723" y="4324411"/>
              <a:ext cx="326375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dirty="0" smtClean="0">
                  <a:solidFill>
                    <a:srgbClr val="000000"/>
                  </a:solidFill>
                </a:rPr>
                <a:t>20</a:t>
              </a:r>
              <a:endParaRPr lang="hu-HU" sz="900" dirty="0">
                <a:solidFill>
                  <a:srgbClr val="000000"/>
                </a:solidFill>
              </a:endParaRPr>
            </a:p>
          </p:txBody>
        </p:sp>
        <p:sp>
          <p:nvSpPr>
            <p:cNvPr id="54" name="Szövegdoboz 23"/>
            <p:cNvSpPr txBox="1"/>
            <p:nvPr/>
          </p:nvSpPr>
          <p:spPr>
            <a:xfrm>
              <a:off x="750777" y="1691613"/>
              <a:ext cx="5822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180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55" name="Szövegdoboz 113"/>
            <p:cNvSpPr txBox="1"/>
            <p:nvPr/>
          </p:nvSpPr>
          <p:spPr>
            <a:xfrm>
              <a:off x="1493069" y="2554205"/>
              <a:ext cx="5822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130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56" name="Szövegdoboz 114"/>
            <p:cNvSpPr txBox="1"/>
            <p:nvPr/>
          </p:nvSpPr>
          <p:spPr>
            <a:xfrm>
              <a:off x="2438702" y="3160209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90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Szövegdoboz 115"/>
            <p:cNvSpPr txBox="1"/>
            <p:nvPr/>
          </p:nvSpPr>
          <p:spPr>
            <a:xfrm>
              <a:off x="3250271" y="3503981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65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58" name="Szövegdoboz 116"/>
            <p:cNvSpPr txBox="1"/>
            <p:nvPr/>
          </p:nvSpPr>
          <p:spPr>
            <a:xfrm>
              <a:off x="4188924" y="3777361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45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59" name="Szövegdoboz 117"/>
            <p:cNvSpPr txBox="1"/>
            <p:nvPr/>
          </p:nvSpPr>
          <p:spPr>
            <a:xfrm>
              <a:off x="5167593" y="4011654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32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60" name="Szövegdoboz 118"/>
            <p:cNvSpPr txBox="1"/>
            <p:nvPr/>
          </p:nvSpPr>
          <p:spPr>
            <a:xfrm>
              <a:off x="6194337" y="4122932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>
                  <a:solidFill>
                    <a:srgbClr val="FF0000"/>
                  </a:solidFill>
                </a:rPr>
                <a:t>2</a:t>
              </a:r>
              <a:r>
                <a:rPr lang="hu-HU" sz="900" b="1" dirty="0" smtClean="0">
                  <a:solidFill>
                    <a:srgbClr val="FF0000"/>
                  </a:solidFill>
                </a:rPr>
                <a:t>2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61" name="Szövegdoboz 119"/>
            <p:cNvSpPr txBox="1"/>
            <p:nvPr/>
          </p:nvSpPr>
          <p:spPr>
            <a:xfrm>
              <a:off x="7477335" y="4228242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14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62" name="Szövegdoboz 120"/>
            <p:cNvSpPr txBox="1"/>
            <p:nvPr/>
          </p:nvSpPr>
          <p:spPr>
            <a:xfrm>
              <a:off x="8475643" y="4306338"/>
              <a:ext cx="5180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900" b="1" dirty="0" smtClean="0">
                  <a:solidFill>
                    <a:srgbClr val="FF0000"/>
                  </a:solidFill>
                </a:rPr>
                <a:t>10 nm</a:t>
              </a:r>
              <a:endParaRPr lang="hu-HU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63" name="TextBox 8"/>
            <p:cNvSpPr txBox="1"/>
            <p:nvPr/>
          </p:nvSpPr>
          <p:spPr>
            <a:xfrm>
              <a:off x="1412913" y="1565792"/>
              <a:ext cx="888711" cy="351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900" b="1" dirty="0" smtClean="0">
                  <a:solidFill>
                    <a:srgbClr val="000000"/>
                  </a:solidFill>
                  <a:cs typeface="Arial" charset="0"/>
                </a:rPr>
                <a:t>Pentium </a:t>
              </a:r>
              <a:r>
                <a:rPr lang="en-US" altLang="en-US" sz="900" b="1" dirty="0">
                  <a:solidFill>
                    <a:srgbClr val="000000"/>
                  </a:solidFill>
                  <a:cs typeface="Arial" charset="0"/>
                </a:rPr>
                <a:t>4</a:t>
              </a:r>
            </a:p>
            <a:p>
              <a:pPr algn="ctr"/>
              <a:r>
                <a:rPr lang="en-US" altLang="en-US" sz="900" b="1" dirty="0" smtClean="0">
                  <a:solidFill>
                    <a:srgbClr val="000000"/>
                  </a:solidFill>
                  <a:cs typeface="Arial" charset="0"/>
                </a:rPr>
                <a:t>Northwood</a:t>
              </a:r>
              <a:endParaRPr lang="en-US" altLang="en-US" sz="900" b="1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4" name="TextBox 9"/>
            <p:cNvSpPr txBox="1"/>
            <p:nvPr/>
          </p:nvSpPr>
          <p:spPr>
            <a:xfrm>
              <a:off x="2373632" y="2266821"/>
              <a:ext cx="832005" cy="351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Pentium </a:t>
              </a:r>
              <a:r>
                <a:rPr lang="en-US" sz="900" b="1" dirty="0">
                  <a:solidFill>
                    <a:srgbClr val="000000"/>
                  </a:solidFill>
                </a:rPr>
                <a:t>4</a:t>
              </a:r>
            </a:p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Prescott</a:t>
              </a:r>
              <a:endParaRPr lang="en-US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65" name="TextBox 11"/>
            <p:cNvSpPr txBox="1"/>
            <p:nvPr/>
          </p:nvSpPr>
          <p:spPr>
            <a:xfrm>
              <a:off x="3141053" y="2853606"/>
              <a:ext cx="832005" cy="351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Pentium </a:t>
              </a:r>
              <a:r>
                <a:rPr lang="en-US" sz="900" b="1" dirty="0">
                  <a:solidFill>
                    <a:srgbClr val="000000"/>
                  </a:solidFill>
                </a:rPr>
                <a:t>4</a:t>
              </a:r>
            </a:p>
            <a:p>
              <a:pPr algn="ctr"/>
              <a:r>
                <a:rPr lang="en-US" sz="900" b="1" dirty="0">
                  <a:solidFill>
                    <a:srgbClr val="000000"/>
                  </a:solidFill>
                </a:rPr>
                <a:t>Cedar Mill</a:t>
              </a:r>
            </a:p>
          </p:txBody>
        </p:sp>
        <p:sp>
          <p:nvSpPr>
            <p:cNvPr id="66" name="TextBox 12"/>
            <p:cNvSpPr txBox="1"/>
            <p:nvPr/>
          </p:nvSpPr>
          <p:spPr>
            <a:xfrm>
              <a:off x="4108408" y="3365926"/>
              <a:ext cx="631959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Penryn</a:t>
              </a:r>
              <a:endParaRPr lang="en-US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67" name="TextBox 13"/>
            <p:cNvSpPr txBox="1"/>
            <p:nvPr/>
          </p:nvSpPr>
          <p:spPr>
            <a:xfrm>
              <a:off x="4985831" y="3590693"/>
              <a:ext cx="832005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err="1" smtClean="0">
                  <a:solidFill>
                    <a:srgbClr val="000000"/>
                  </a:solidFill>
                </a:rPr>
                <a:t>Westmere</a:t>
              </a:r>
              <a:endParaRPr lang="en-US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68" name="TextBox 14"/>
            <p:cNvSpPr txBox="1"/>
            <p:nvPr/>
          </p:nvSpPr>
          <p:spPr>
            <a:xfrm>
              <a:off x="5991040" y="3845381"/>
              <a:ext cx="846180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Ivy </a:t>
              </a:r>
              <a:r>
                <a:rPr lang="en-US" sz="900" b="1" dirty="0">
                  <a:solidFill>
                    <a:srgbClr val="000000"/>
                  </a:solidFill>
                </a:rPr>
                <a:t>Bridge</a:t>
              </a:r>
            </a:p>
          </p:txBody>
        </p:sp>
        <p:sp>
          <p:nvSpPr>
            <p:cNvPr id="69" name="TextBox 15"/>
            <p:cNvSpPr txBox="1"/>
            <p:nvPr/>
          </p:nvSpPr>
          <p:spPr>
            <a:xfrm>
              <a:off x="7254756" y="3983079"/>
              <a:ext cx="822554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err="1" smtClean="0">
                  <a:solidFill>
                    <a:srgbClr val="000000"/>
                  </a:solidFill>
                </a:rPr>
                <a:t>Broadwell</a:t>
              </a:r>
              <a:endParaRPr lang="en-US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70" name="TextBox 21"/>
            <p:cNvSpPr txBox="1"/>
            <p:nvPr/>
          </p:nvSpPr>
          <p:spPr>
            <a:xfrm>
              <a:off x="605580" y="1133745"/>
              <a:ext cx="877684" cy="351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Pentium </a:t>
              </a:r>
              <a:r>
                <a:rPr lang="en-US" sz="900" b="1" dirty="0">
                  <a:solidFill>
                    <a:srgbClr val="000000"/>
                  </a:solidFill>
                </a:rPr>
                <a:t>4</a:t>
              </a:r>
            </a:p>
            <a:p>
              <a:pPr algn="ctr"/>
              <a:r>
                <a:rPr lang="en-US" sz="900" b="1" dirty="0">
                  <a:solidFill>
                    <a:srgbClr val="000000"/>
                  </a:solidFill>
                </a:rPr>
                <a:t>Willamette</a:t>
              </a:r>
            </a:p>
          </p:txBody>
        </p:sp>
        <p:sp>
          <p:nvSpPr>
            <p:cNvPr id="71" name="TextBox 22"/>
            <p:cNvSpPr txBox="1"/>
            <p:nvPr/>
          </p:nvSpPr>
          <p:spPr>
            <a:xfrm>
              <a:off x="8249574" y="4026693"/>
              <a:ext cx="8707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 smtClean="0">
                  <a:solidFill>
                    <a:srgbClr val="000000"/>
                  </a:solidFill>
                </a:rPr>
                <a:t>Cannon lake</a:t>
              </a:r>
              <a:endParaRPr lang="en-US" sz="9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72" name="Egyenes összekötő 71"/>
            <p:cNvCxnSpPr/>
            <p:nvPr/>
          </p:nvCxnSpPr>
          <p:spPr bwMode="auto">
            <a:xfrm flipV="1">
              <a:off x="395975" y="3836203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Egyenes összekötő 72"/>
            <p:cNvCxnSpPr/>
            <p:nvPr/>
          </p:nvCxnSpPr>
          <p:spPr bwMode="auto">
            <a:xfrm flipV="1">
              <a:off x="393967" y="3541299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Egyenes összekötő 73"/>
            <p:cNvCxnSpPr/>
            <p:nvPr/>
          </p:nvCxnSpPr>
          <p:spPr bwMode="auto">
            <a:xfrm flipV="1">
              <a:off x="386836" y="4131008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Egyenes összekötő 74"/>
            <p:cNvCxnSpPr/>
            <p:nvPr/>
          </p:nvCxnSpPr>
          <p:spPr bwMode="auto">
            <a:xfrm flipV="1">
              <a:off x="395975" y="4428180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Egyenes összekötő 75"/>
            <p:cNvCxnSpPr/>
            <p:nvPr/>
          </p:nvCxnSpPr>
          <p:spPr bwMode="auto">
            <a:xfrm flipV="1">
              <a:off x="392357" y="2657072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Egyenes összekötő 76"/>
            <p:cNvCxnSpPr/>
            <p:nvPr/>
          </p:nvCxnSpPr>
          <p:spPr bwMode="auto">
            <a:xfrm flipV="1">
              <a:off x="390349" y="2366703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Egyenes összekötő 77"/>
            <p:cNvCxnSpPr/>
            <p:nvPr/>
          </p:nvCxnSpPr>
          <p:spPr bwMode="auto">
            <a:xfrm flipV="1">
              <a:off x="383218" y="2951877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Egyenes összekötő 78"/>
            <p:cNvCxnSpPr/>
            <p:nvPr/>
          </p:nvCxnSpPr>
          <p:spPr bwMode="auto">
            <a:xfrm flipV="1">
              <a:off x="392357" y="3246781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Egyenes összekötő 79"/>
            <p:cNvCxnSpPr/>
            <p:nvPr/>
          </p:nvCxnSpPr>
          <p:spPr bwMode="auto">
            <a:xfrm flipV="1">
              <a:off x="406646" y="2063834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Egyenes összekötő 80"/>
            <p:cNvCxnSpPr/>
            <p:nvPr/>
          </p:nvCxnSpPr>
          <p:spPr bwMode="auto">
            <a:xfrm flipV="1">
              <a:off x="404637" y="1768930"/>
              <a:ext cx="8482833" cy="0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" name="TextBox 8"/>
            <p:cNvSpPr txBox="1"/>
            <p:nvPr/>
          </p:nvSpPr>
          <p:spPr>
            <a:xfrm>
              <a:off x="1072280" y="1845735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900" dirty="0">
                  <a:solidFill>
                    <a:srgbClr val="000000"/>
                  </a:solidFill>
                  <a:cs typeface="Arial" charset="0"/>
                </a:rPr>
                <a:t>0</a:t>
              </a:r>
              <a:r>
                <a:rPr lang="hu-HU" altLang="en-US" sz="900" dirty="0" smtClean="0">
                  <a:solidFill>
                    <a:srgbClr val="000000"/>
                  </a:solidFill>
                  <a:cs typeface="Arial" charset="0"/>
                </a:rPr>
                <a:t>1/02</a:t>
              </a:r>
              <a:endParaRPr lang="en-US" altLang="en-US" sz="9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3" name="TextBox 9"/>
            <p:cNvSpPr txBox="1"/>
            <p:nvPr/>
          </p:nvSpPr>
          <p:spPr>
            <a:xfrm>
              <a:off x="2019614" y="2577183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02/04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84" name="TextBox 12"/>
            <p:cNvSpPr txBox="1"/>
            <p:nvPr/>
          </p:nvSpPr>
          <p:spPr>
            <a:xfrm>
              <a:off x="3658679" y="3527972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11/07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85" name="TextBox 13"/>
            <p:cNvSpPr txBox="1"/>
            <p:nvPr/>
          </p:nvSpPr>
          <p:spPr>
            <a:xfrm>
              <a:off x="4681062" y="3819518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01/10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86" name="TextBox 14"/>
            <p:cNvSpPr txBox="1"/>
            <p:nvPr/>
          </p:nvSpPr>
          <p:spPr>
            <a:xfrm>
              <a:off x="5654219" y="4037108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04/12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87" name="TextBox 15"/>
            <p:cNvSpPr txBox="1"/>
            <p:nvPr/>
          </p:nvSpPr>
          <p:spPr>
            <a:xfrm>
              <a:off x="6735314" y="4150143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09/14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88" name="TextBox 21"/>
            <p:cNvSpPr txBox="1"/>
            <p:nvPr/>
          </p:nvSpPr>
          <p:spPr>
            <a:xfrm>
              <a:off x="560770" y="1845735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900" dirty="0">
                  <a:solidFill>
                    <a:srgbClr val="000000"/>
                  </a:solidFill>
                  <a:cs typeface="Arial" charset="0"/>
                </a:rPr>
                <a:t>1</a:t>
              </a:r>
              <a:r>
                <a:rPr lang="hu-HU" altLang="en-US" sz="900" dirty="0" smtClean="0">
                  <a:solidFill>
                    <a:srgbClr val="000000"/>
                  </a:solidFill>
                  <a:cs typeface="Arial" charset="0"/>
                </a:rPr>
                <a:t>1/0</a:t>
              </a:r>
              <a:r>
                <a:rPr lang="en-US" altLang="en-US" sz="900" dirty="0" smtClean="0">
                  <a:solidFill>
                    <a:srgbClr val="000000"/>
                  </a:solidFill>
                  <a:cs typeface="Arial" charset="0"/>
                </a:rPr>
                <a:t>0</a:t>
              </a:r>
              <a:endParaRPr lang="en-US" altLang="en-US" sz="9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9" name="TextBox 22"/>
            <p:cNvSpPr txBox="1"/>
            <p:nvPr/>
          </p:nvSpPr>
          <p:spPr>
            <a:xfrm>
              <a:off x="8103989" y="4233636"/>
              <a:ext cx="535873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2H/17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90" name="TextBox 12"/>
            <p:cNvSpPr txBox="1"/>
            <p:nvPr/>
          </p:nvSpPr>
          <p:spPr>
            <a:xfrm>
              <a:off x="2858137" y="3153260"/>
              <a:ext cx="523271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sz="900" dirty="0">
                  <a:solidFill>
                    <a:srgbClr val="000000"/>
                  </a:solidFill>
                </a:rPr>
                <a:t>0</a:t>
              </a:r>
              <a:r>
                <a:rPr lang="en-US" sz="900" dirty="0" smtClean="0">
                  <a:solidFill>
                    <a:srgbClr val="000000"/>
                  </a:solidFill>
                </a:rPr>
                <a:t>1/0</a:t>
              </a:r>
              <a:r>
                <a:rPr lang="hu-HU" sz="900" dirty="0" smtClean="0">
                  <a:solidFill>
                    <a:srgbClr val="000000"/>
                  </a:solidFill>
                </a:rPr>
                <a:t>6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91" name="TextBox 2"/>
            <p:cNvSpPr txBox="1"/>
            <p:nvPr/>
          </p:nvSpPr>
          <p:spPr>
            <a:xfrm>
              <a:off x="218652" y="1308201"/>
              <a:ext cx="364179" cy="219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smtClean="0">
                  <a:solidFill>
                    <a:srgbClr val="000000"/>
                  </a:solidFill>
                </a:rPr>
                <a:t>nm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30" name="Rounded Rectangle 5"/>
            <p:cNvSpPr/>
            <p:nvPr/>
          </p:nvSpPr>
          <p:spPr bwMode="auto">
            <a:xfrm>
              <a:off x="5915854" y="3700611"/>
              <a:ext cx="2478251" cy="138525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32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(13)</a:t>
            </a:r>
            <a:endParaRPr lang="en-US" altLang="en-US" sz="1600" dirty="0"/>
          </a:p>
        </p:txBody>
      </p:sp>
      <p:sp>
        <p:nvSpPr>
          <p:cNvPr id="133" name="Szövegdoboz 75"/>
          <p:cNvSpPr txBox="1"/>
          <p:nvPr/>
        </p:nvSpPr>
        <p:spPr>
          <a:xfrm>
            <a:off x="8077208" y="4622447"/>
            <a:ext cx="471290" cy="219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900" dirty="0" smtClean="0">
                <a:solidFill>
                  <a:srgbClr val="000000"/>
                </a:solidFill>
              </a:rPr>
              <a:t>2018</a:t>
            </a:r>
            <a:endParaRPr lang="hu-HU" sz="900" dirty="0">
              <a:solidFill>
                <a:srgbClr val="000000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1457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(14)</a:t>
            </a:r>
            <a:endParaRPr lang="en-US" sz="1600" dirty="0"/>
          </a:p>
        </p:txBody>
      </p:sp>
      <p:sp>
        <p:nvSpPr>
          <p:cNvPr id="98" name="Text Box 56"/>
          <p:cNvSpPr txBox="1">
            <a:spLocks noChangeArrowheads="1"/>
          </p:cNvSpPr>
          <p:nvPr/>
        </p:nvSpPr>
        <p:spPr bwMode="auto">
          <a:xfrm>
            <a:off x="75092" y="497122"/>
            <a:ext cx="88440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two-phase development model (Tick-Tock model) used for the Core 2 lines -21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4905" y="6512728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3850" y="951986"/>
            <a:ext cx="8874796" cy="5453141"/>
            <a:chOff x="323850" y="951986"/>
            <a:chExt cx="8874796" cy="5453141"/>
          </a:xfrm>
        </p:grpSpPr>
        <p:grpSp>
          <p:nvGrpSpPr>
            <p:cNvPr id="3" name="Group 2"/>
            <p:cNvGrpSpPr/>
            <p:nvPr/>
          </p:nvGrpSpPr>
          <p:grpSpPr>
            <a:xfrm>
              <a:off x="323850" y="951986"/>
              <a:ext cx="8841977" cy="5452070"/>
              <a:chOff x="323850" y="951986"/>
              <a:chExt cx="8841977" cy="5684972"/>
            </a:xfrm>
          </p:grpSpPr>
          <p:sp>
            <p:nvSpPr>
              <p:cNvPr id="25" name="Text Box 28"/>
              <p:cNvSpPr txBox="1">
                <a:spLocks noChangeArrowheads="1"/>
              </p:cNvSpPr>
              <p:nvPr/>
            </p:nvSpPr>
            <p:spPr bwMode="auto">
              <a:xfrm rot="-5400000">
                <a:off x="225037" y="1285868"/>
                <a:ext cx="69927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49" name="Text Box 53"/>
              <p:cNvSpPr txBox="1">
                <a:spLocks noChangeArrowheads="1"/>
              </p:cNvSpPr>
              <p:nvPr/>
            </p:nvSpPr>
            <p:spPr bwMode="auto">
              <a:xfrm>
                <a:off x="5957354" y="951986"/>
                <a:ext cx="266451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Key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new features of the ISP 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and the microarchitecture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0" name="Rectangle 54"/>
              <p:cNvSpPr>
                <a:spLocks noChangeArrowheads="1"/>
              </p:cNvSpPr>
              <p:nvPr/>
            </p:nvSpPr>
            <p:spPr bwMode="auto">
              <a:xfrm>
                <a:off x="5820671" y="984356"/>
                <a:ext cx="2990850" cy="438718"/>
              </a:xfrm>
              <a:prstGeom prst="rect">
                <a:avLst/>
              </a:prstGeom>
              <a:solidFill>
                <a:srgbClr val="333333">
                  <a:alpha val="14902"/>
                </a:srgb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4" name="Rectangle 46"/>
              <p:cNvSpPr>
                <a:spLocks noChangeArrowheads="1"/>
              </p:cNvSpPr>
              <p:nvPr/>
            </p:nvSpPr>
            <p:spPr bwMode="auto">
              <a:xfrm>
                <a:off x="2546775" y="1164089"/>
                <a:ext cx="3108960" cy="5472869"/>
              </a:xfrm>
              <a:prstGeom prst="rect">
                <a:avLst/>
              </a:prstGeom>
              <a:solidFill>
                <a:srgbClr val="0000FF">
                  <a:alpha val="14117"/>
                </a:srgb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dirty="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" name="Text Box 5"/>
              <p:cNvSpPr txBox="1">
                <a:spLocks noChangeArrowheads="1"/>
              </p:cNvSpPr>
              <p:nvPr/>
            </p:nvSpPr>
            <p:spPr bwMode="auto">
              <a:xfrm>
                <a:off x="5472100" y="1513400"/>
                <a:ext cx="3693727" cy="779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4-wide core,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128-bit SIMD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FX/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FP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EUs,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shared L2 , no HT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" name="Text Box 6"/>
              <p:cNvSpPr txBox="1">
                <a:spLocks noChangeArrowheads="1"/>
              </p:cNvSpPr>
              <p:nvPr/>
            </p:nvSpPr>
            <p:spPr bwMode="auto">
              <a:xfrm>
                <a:off x="4643438" y="2033632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11/2007</a:t>
                </a:r>
                <a:endPara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4608513" y="1329725"/>
                <a:ext cx="1022350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6</a:t>
                </a:r>
              </a:p>
            </p:txBody>
          </p:sp>
          <p:sp>
            <p:nvSpPr>
              <p:cNvPr id="28" name="Rectangle 31"/>
              <p:cNvSpPr>
                <a:spLocks noChangeArrowheads="1"/>
              </p:cNvSpPr>
              <p:nvPr/>
            </p:nvSpPr>
            <p:spPr bwMode="auto">
              <a:xfrm>
                <a:off x="323850" y="1223719"/>
                <a:ext cx="4121150" cy="737155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29" name="AutoShape 32"/>
              <p:cNvSpPr>
                <a:spLocks noChangeArrowheads="1"/>
              </p:cNvSpPr>
              <p:nvPr/>
            </p:nvSpPr>
            <p:spPr bwMode="auto">
              <a:xfrm>
                <a:off x="393700" y="1194910"/>
                <a:ext cx="3735388" cy="768097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30" name="Oval 33"/>
              <p:cNvSpPr>
                <a:spLocks noChangeArrowheads="1"/>
              </p:cNvSpPr>
              <p:nvPr/>
            </p:nvSpPr>
            <p:spPr bwMode="auto">
              <a:xfrm>
                <a:off x="3665538" y="1204528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" name="Text Box 34"/>
              <p:cNvSpPr txBox="1">
                <a:spLocks noChangeArrowheads="1"/>
              </p:cNvSpPr>
              <p:nvPr/>
            </p:nvSpPr>
            <p:spPr bwMode="auto">
              <a:xfrm>
                <a:off x="3878263" y="1430505"/>
                <a:ext cx="590550" cy="29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65nm</a:t>
                </a:r>
              </a:p>
            </p:txBody>
          </p:sp>
          <p:sp>
            <p:nvSpPr>
              <p:cNvPr id="32" name="Rectangle 35"/>
              <p:cNvSpPr>
                <a:spLocks noChangeArrowheads="1"/>
              </p:cNvSpPr>
              <p:nvPr/>
            </p:nvSpPr>
            <p:spPr bwMode="auto">
              <a:xfrm>
                <a:off x="736600" y="1202599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33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1296402"/>
                <a:ext cx="3121025" cy="414527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ts val="1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50" b="1" i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50" b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  Pentium 4 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( </a:t>
                </a:r>
                <a:r>
                  <a:rPr lang="hu-HU" altLang="en-US" sz="1150" b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Cedar </a:t>
                </a:r>
                <a:r>
                  <a:rPr lang="hu-HU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Mill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)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Pentium D (</a:t>
                </a:r>
                <a:r>
                  <a:rPr lang="en-US" altLang="en-US" sz="1150" b="1" dirty="0" err="1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Presler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)           </a:t>
                </a:r>
                <a:endParaRPr lang="en-US" altLang="en-US" sz="1150" b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4" name="Text Box 37"/>
              <p:cNvSpPr txBox="1">
                <a:spLocks noChangeArrowheads="1"/>
              </p:cNvSpPr>
              <p:nvPr/>
            </p:nvSpPr>
            <p:spPr bwMode="auto">
              <a:xfrm>
                <a:off x="754063" y="1660488"/>
                <a:ext cx="3121025" cy="274320"/>
              </a:xfrm>
              <a:prstGeom prst="rect">
                <a:avLst/>
              </a:prstGeom>
              <a:solidFill>
                <a:srgbClr val="6148F6">
                  <a:alpha val="22745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4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</a:t>
                </a:r>
                <a:r>
                  <a:rPr lang="hu-HU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Core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2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43" name="Text Box 44"/>
              <p:cNvSpPr txBox="1">
                <a:spLocks noChangeArrowheads="1"/>
              </p:cNvSpPr>
              <p:nvPr/>
            </p:nvSpPr>
            <p:spPr bwMode="auto">
              <a:xfrm>
                <a:off x="4622800" y="1695109"/>
                <a:ext cx="989013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 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7/2006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44" name="Text Box 45"/>
              <p:cNvSpPr txBox="1">
                <a:spLocks noChangeArrowheads="1"/>
              </p:cNvSpPr>
              <p:nvPr/>
            </p:nvSpPr>
            <p:spPr bwMode="auto">
              <a:xfrm>
                <a:off x="4643438" y="2401252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11/2008</a:t>
                </a:r>
                <a:endPara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5" name="Rectangle 48"/>
              <p:cNvSpPr>
                <a:spLocks noChangeArrowheads="1"/>
              </p:cNvSpPr>
              <p:nvPr/>
            </p:nvSpPr>
            <p:spPr bwMode="auto">
              <a:xfrm>
                <a:off x="5673693" y="3121636"/>
                <a:ext cx="3291286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256-bit 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(FP)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AVX,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ring bus, integrated GPU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52" name="Line 57"/>
              <p:cNvSpPr>
                <a:spLocks noChangeShapeType="1"/>
              </p:cNvSpPr>
              <p:nvPr/>
            </p:nvSpPr>
            <p:spPr bwMode="auto">
              <a:xfrm>
                <a:off x="361950" y="1699827"/>
                <a:ext cx="5292000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53" name="Text Box 58"/>
              <p:cNvSpPr txBox="1">
                <a:spLocks noChangeArrowheads="1"/>
              </p:cNvSpPr>
              <p:nvPr/>
            </p:nvSpPr>
            <p:spPr bwMode="auto">
              <a:xfrm>
                <a:off x="4643438" y="3220738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</a:t>
                </a: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</a:t>
                </a:r>
              </a:p>
            </p:txBody>
          </p:sp>
          <p:sp>
            <p:nvSpPr>
              <p:cNvPr id="54" name="Text Box 61"/>
              <p:cNvSpPr txBox="1">
                <a:spLocks noChangeArrowheads="1"/>
              </p:cNvSpPr>
              <p:nvPr/>
            </p:nvSpPr>
            <p:spPr bwMode="auto">
              <a:xfrm>
                <a:off x="4643438" y="2822483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</a:t>
                </a: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55" name="Rectangle 16"/>
              <p:cNvSpPr>
                <a:spLocks noChangeArrowheads="1"/>
              </p:cNvSpPr>
              <p:nvPr/>
            </p:nvSpPr>
            <p:spPr bwMode="auto">
              <a:xfrm>
                <a:off x="323850" y="2818654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6" name="AutoShape 17"/>
              <p:cNvSpPr>
                <a:spLocks noChangeArrowheads="1"/>
              </p:cNvSpPr>
              <p:nvPr/>
            </p:nvSpPr>
            <p:spPr bwMode="auto">
              <a:xfrm>
                <a:off x="393700" y="2820568"/>
                <a:ext cx="3735388" cy="739069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7" name="Oval 18"/>
              <p:cNvSpPr>
                <a:spLocks noChangeArrowheads="1"/>
              </p:cNvSpPr>
              <p:nvPr/>
            </p:nvSpPr>
            <p:spPr bwMode="auto">
              <a:xfrm>
                <a:off x="3665538" y="2799507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58" name="Text Box 19"/>
              <p:cNvSpPr txBox="1">
                <a:spLocks noChangeArrowheads="1"/>
              </p:cNvSpPr>
              <p:nvPr/>
            </p:nvSpPr>
            <p:spPr bwMode="auto">
              <a:xfrm>
                <a:off x="3865743" y="3042672"/>
                <a:ext cx="593725" cy="296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32nm</a:t>
                </a:r>
              </a:p>
            </p:txBody>
          </p:sp>
          <p:sp>
            <p:nvSpPr>
              <p:cNvPr id="59" name="Rectangle 22"/>
              <p:cNvSpPr>
                <a:spLocks noChangeArrowheads="1"/>
              </p:cNvSpPr>
              <p:nvPr/>
            </p:nvSpPr>
            <p:spPr bwMode="auto">
              <a:xfrm>
                <a:off x="323850" y="1985764"/>
                <a:ext cx="4121150" cy="737155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0" name="AutoShape 23"/>
              <p:cNvSpPr>
                <a:spLocks noChangeArrowheads="1"/>
              </p:cNvSpPr>
              <p:nvPr/>
            </p:nvSpPr>
            <p:spPr bwMode="auto">
              <a:xfrm>
                <a:off x="393700" y="1999168"/>
                <a:ext cx="3735388" cy="739069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1" name="Oval 24"/>
              <p:cNvSpPr>
                <a:spLocks noChangeArrowheads="1"/>
              </p:cNvSpPr>
              <p:nvPr/>
            </p:nvSpPr>
            <p:spPr bwMode="auto">
              <a:xfrm>
                <a:off x="3665538" y="2004911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2" name="Text Box 25"/>
              <p:cNvSpPr txBox="1">
                <a:spLocks noChangeArrowheads="1"/>
              </p:cNvSpPr>
              <p:nvPr/>
            </p:nvSpPr>
            <p:spPr bwMode="auto">
              <a:xfrm>
                <a:off x="3876675" y="2217442"/>
                <a:ext cx="593725" cy="296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45nm</a:t>
                </a:r>
              </a:p>
            </p:txBody>
          </p:sp>
          <p:sp>
            <p:nvSpPr>
              <p:cNvPr id="63" name="Text Box 29"/>
              <p:cNvSpPr txBox="1">
                <a:spLocks noChangeArrowheads="1"/>
              </p:cNvSpPr>
              <p:nvPr/>
            </p:nvSpPr>
            <p:spPr bwMode="auto">
              <a:xfrm rot="16200000">
                <a:off x="137194" y="2981577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64" name="Text Box 30"/>
              <p:cNvSpPr txBox="1">
                <a:spLocks noChangeArrowheads="1"/>
              </p:cNvSpPr>
              <p:nvPr/>
            </p:nvSpPr>
            <p:spPr bwMode="auto">
              <a:xfrm rot="16200000">
                <a:off x="127669" y="2156051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65" name="Rectangle 31"/>
              <p:cNvSpPr>
                <a:spLocks noChangeArrowheads="1"/>
              </p:cNvSpPr>
              <p:nvPr/>
            </p:nvSpPr>
            <p:spPr bwMode="auto">
              <a:xfrm>
                <a:off x="323850" y="3634311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6" name="AutoShape 32"/>
              <p:cNvSpPr>
                <a:spLocks noChangeArrowheads="1"/>
              </p:cNvSpPr>
              <p:nvPr/>
            </p:nvSpPr>
            <p:spPr bwMode="auto">
              <a:xfrm>
                <a:off x="393700" y="3618993"/>
                <a:ext cx="3735388" cy="737154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7" name="Oval 33"/>
              <p:cNvSpPr>
                <a:spLocks noChangeArrowheads="1"/>
              </p:cNvSpPr>
              <p:nvPr/>
            </p:nvSpPr>
            <p:spPr bwMode="auto">
              <a:xfrm>
                <a:off x="3665538" y="3634266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8" name="Text Box 34"/>
              <p:cNvSpPr txBox="1">
                <a:spLocks noChangeArrowheads="1"/>
              </p:cNvSpPr>
              <p:nvPr/>
            </p:nvSpPr>
            <p:spPr bwMode="auto">
              <a:xfrm>
                <a:off x="3870325" y="3864073"/>
                <a:ext cx="595313" cy="296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22nm</a:t>
                </a:r>
              </a:p>
            </p:txBody>
          </p:sp>
          <p:sp>
            <p:nvSpPr>
              <p:cNvPr id="69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41957" y="3805903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70" name="Rectangle 35"/>
              <p:cNvSpPr>
                <a:spLocks noChangeArrowheads="1"/>
              </p:cNvSpPr>
              <p:nvPr/>
            </p:nvSpPr>
            <p:spPr bwMode="auto">
              <a:xfrm>
                <a:off x="736600" y="2004911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1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2012570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Penryn</a:t>
                </a:r>
                <a:r>
                  <a:rPr lang="hu-HU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1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Family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72" name="Text Box 37"/>
              <p:cNvSpPr txBox="1">
                <a:spLocks noChangeArrowheads="1"/>
              </p:cNvSpPr>
              <p:nvPr/>
            </p:nvSpPr>
            <p:spPr bwMode="auto">
              <a:xfrm>
                <a:off x="746125" y="2399337"/>
                <a:ext cx="3121025" cy="276999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ehalem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73" name="Rectangle 35"/>
              <p:cNvSpPr>
                <a:spLocks noChangeArrowheads="1"/>
              </p:cNvSpPr>
              <p:nvPr/>
            </p:nvSpPr>
            <p:spPr bwMode="auto">
              <a:xfrm>
                <a:off x="736600" y="2805250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4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2814825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W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estmere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75" name="Text Box 37"/>
              <p:cNvSpPr txBox="1">
                <a:spLocks noChangeArrowheads="1"/>
              </p:cNvSpPr>
              <p:nvPr/>
            </p:nvSpPr>
            <p:spPr bwMode="auto">
              <a:xfrm>
                <a:off x="746125" y="3199676"/>
                <a:ext cx="3121025" cy="276999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andy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Bridge</a:t>
                </a:r>
              </a:p>
            </p:txBody>
          </p:sp>
          <p:sp>
            <p:nvSpPr>
              <p:cNvPr id="76" name="Rectangle 35"/>
              <p:cNvSpPr>
                <a:spLocks noChangeArrowheads="1"/>
              </p:cNvSpPr>
              <p:nvPr/>
            </p:nvSpPr>
            <p:spPr bwMode="auto">
              <a:xfrm>
                <a:off x="736600" y="3622823"/>
                <a:ext cx="3240088" cy="7371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7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3661116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vy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Bridge</a:t>
                </a:r>
              </a:p>
            </p:txBody>
          </p:sp>
          <p:sp>
            <p:nvSpPr>
              <p:cNvPr id="78" name="Text Box 37"/>
              <p:cNvSpPr txBox="1">
                <a:spLocks noChangeArrowheads="1"/>
              </p:cNvSpPr>
              <p:nvPr/>
            </p:nvSpPr>
            <p:spPr bwMode="auto">
              <a:xfrm>
                <a:off x="754063" y="4032566"/>
                <a:ext cx="3108960" cy="333156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H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aswell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79" name="Text Box 58"/>
              <p:cNvSpPr txBox="1">
                <a:spLocks noChangeArrowheads="1"/>
              </p:cNvSpPr>
              <p:nvPr/>
            </p:nvSpPr>
            <p:spPr bwMode="auto">
              <a:xfrm>
                <a:off x="4643438" y="3664736"/>
                <a:ext cx="944562" cy="3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4/20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1" name="Rectangle 48"/>
              <p:cNvSpPr>
                <a:spLocks noChangeArrowheads="1"/>
              </p:cNvSpPr>
              <p:nvPr/>
            </p:nvSpPr>
            <p:spPr bwMode="auto">
              <a:xfrm>
                <a:off x="5787135" y="3921514"/>
                <a:ext cx="3352201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256-bit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(FX)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AVX2, 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L4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cache (discrete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eDRAM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),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TSX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2" name="Text Box 58"/>
              <p:cNvSpPr txBox="1">
                <a:spLocks noChangeArrowheads="1"/>
              </p:cNvSpPr>
              <p:nvPr/>
            </p:nvSpPr>
            <p:spPr bwMode="auto">
              <a:xfrm>
                <a:off x="4649788" y="4050637"/>
                <a:ext cx="944562" cy="3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06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13</a:t>
                </a:r>
              </a:p>
            </p:txBody>
          </p:sp>
          <p:sp>
            <p:nvSpPr>
              <p:cNvPr id="83" name="Text Box 58"/>
              <p:cNvSpPr txBox="1">
                <a:spLocks noChangeArrowheads="1"/>
              </p:cNvSpPr>
              <p:nvPr/>
            </p:nvSpPr>
            <p:spPr bwMode="auto">
              <a:xfrm>
                <a:off x="4625975" y="4480603"/>
                <a:ext cx="944489" cy="33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09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14</a:t>
                </a:r>
              </a:p>
            </p:txBody>
          </p:sp>
          <p:sp>
            <p:nvSpPr>
              <p:cNvPr id="84" name="Rectangle 48"/>
              <p:cNvSpPr>
                <a:spLocks noChangeArrowheads="1"/>
              </p:cNvSpPr>
              <p:nvPr/>
            </p:nvSpPr>
            <p:spPr bwMode="auto">
              <a:xfrm>
                <a:off x="6185627" y="4466731"/>
                <a:ext cx="2279791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chemeClr val="bg2"/>
                    </a:solidFill>
                    <a:latin typeface="Verdana" pitchFamily="34" charset="0"/>
                    <a:cs typeface="Times New Roman" pitchFamily="18" charset="0"/>
                  </a:rPr>
                  <a:t>Shared Virtual Memory</a:t>
                </a:r>
                <a:endParaRPr lang="en-US" altLang="en-US" sz="1200" b="1" dirty="0">
                  <a:solidFill>
                    <a:schemeClr val="bg2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5" name="Text Box 58"/>
              <p:cNvSpPr txBox="1">
                <a:spLocks noChangeArrowheads="1"/>
              </p:cNvSpPr>
              <p:nvPr/>
            </p:nvSpPr>
            <p:spPr bwMode="auto">
              <a:xfrm>
                <a:off x="4535488" y="4850137"/>
                <a:ext cx="1050288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15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6" name="Rectangle 48"/>
              <p:cNvSpPr>
                <a:spLocks noChangeArrowheads="1"/>
              </p:cNvSpPr>
              <p:nvPr/>
            </p:nvSpPr>
            <p:spPr bwMode="auto">
              <a:xfrm>
                <a:off x="6090835" y="4722746"/>
                <a:ext cx="2739853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5-wide core,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ISP, Memory Side L4 cache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7" name="Rectangle 48"/>
              <p:cNvSpPr>
                <a:spLocks noChangeArrowheads="1"/>
              </p:cNvSpPr>
              <p:nvPr/>
            </p:nvSpPr>
            <p:spPr bwMode="auto">
              <a:xfrm>
                <a:off x="5828857" y="2802695"/>
                <a:ext cx="2677336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chemeClr val="bg2"/>
                    </a:solidFill>
                    <a:latin typeface="Verdana" pitchFamily="34" charset="0"/>
                    <a:cs typeface="Times New Roman" pitchFamily="18" charset="0"/>
                  </a:rPr>
                  <a:t>In package integrated GPU</a:t>
                </a:r>
                <a:endParaRPr lang="en-US" altLang="en-US" sz="1200" b="1" dirty="0">
                  <a:solidFill>
                    <a:schemeClr val="bg2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8" name="Rectangle 31"/>
              <p:cNvSpPr>
                <a:spLocks noChangeArrowheads="1"/>
              </p:cNvSpPr>
              <p:nvPr/>
            </p:nvSpPr>
            <p:spPr bwMode="auto">
              <a:xfrm>
                <a:off x="338718" y="4407955"/>
                <a:ext cx="4087345" cy="1432072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89" name="AutoShape 32"/>
              <p:cNvSpPr>
                <a:spLocks noChangeArrowheads="1"/>
              </p:cNvSpPr>
              <p:nvPr/>
            </p:nvSpPr>
            <p:spPr bwMode="auto">
              <a:xfrm>
                <a:off x="397795" y="4437277"/>
                <a:ext cx="3657600" cy="1371600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90" name="Oval 33"/>
              <p:cNvSpPr>
                <a:spLocks noChangeArrowheads="1"/>
              </p:cNvSpPr>
              <p:nvPr/>
            </p:nvSpPr>
            <p:spPr bwMode="auto">
              <a:xfrm>
                <a:off x="3690938" y="4432942"/>
                <a:ext cx="774700" cy="1414631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1" name="Text Box 34"/>
              <p:cNvSpPr txBox="1">
                <a:spLocks noChangeArrowheads="1"/>
              </p:cNvSpPr>
              <p:nvPr/>
            </p:nvSpPr>
            <p:spPr bwMode="auto">
              <a:xfrm>
                <a:off x="3886955" y="5001523"/>
                <a:ext cx="595035" cy="296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1</a:t>
                </a:r>
                <a:r>
                  <a:rPr lang="en-US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4</a:t>
                </a:r>
                <a:r>
                  <a:rPr lang="hu-HU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nm</a:t>
                </a:r>
              </a:p>
            </p:txBody>
          </p:sp>
          <p:sp>
            <p:nvSpPr>
              <p:cNvPr id="92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29557" y="4860181"/>
                <a:ext cx="905186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dirty="0" smtClean="0">
                    <a:solidFill>
                      <a:srgbClr val="FFFFFF"/>
                    </a:solidFill>
                    <a:cs typeface="Arial" charset="0"/>
                  </a:rPr>
                  <a:t>4</a:t>
                </a:r>
                <a:r>
                  <a:rPr lang="hu-HU" altLang="en-US" sz="1000" dirty="0" smtClean="0">
                    <a:solidFill>
                      <a:srgbClr val="FFFFFF"/>
                    </a:solidFill>
                    <a:cs typeface="Arial" charset="0"/>
                  </a:rPr>
                  <a:t> </a:t>
                </a: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YEARS</a:t>
                </a:r>
              </a:p>
            </p:txBody>
          </p:sp>
          <p:sp>
            <p:nvSpPr>
              <p:cNvPr id="93" name="Rectangle 35"/>
              <p:cNvSpPr>
                <a:spLocks noChangeArrowheads="1"/>
              </p:cNvSpPr>
              <p:nvPr/>
            </p:nvSpPr>
            <p:spPr bwMode="auto">
              <a:xfrm>
                <a:off x="762000" y="4447800"/>
                <a:ext cx="3240088" cy="14095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94" name="Text Box 36"/>
              <p:cNvSpPr txBox="1">
                <a:spLocks noChangeArrowheads="1"/>
              </p:cNvSpPr>
              <p:nvPr/>
            </p:nvSpPr>
            <p:spPr bwMode="auto">
              <a:xfrm>
                <a:off x="759573" y="4451838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Broadwell</a:t>
                </a:r>
                <a:endParaRPr lang="en-US" altLang="en-US" sz="11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5" name="Text Box 37"/>
              <p:cNvSpPr txBox="1">
                <a:spLocks noChangeArrowheads="1"/>
              </p:cNvSpPr>
              <p:nvPr/>
            </p:nvSpPr>
            <p:spPr bwMode="auto">
              <a:xfrm>
                <a:off x="767511" y="4797162"/>
                <a:ext cx="3108960" cy="316726"/>
              </a:xfrm>
              <a:prstGeom prst="rect">
                <a:avLst/>
              </a:prstGeom>
              <a:solidFill>
                <a:srgbClr val="6148F6">
                  <a:alpha val="22745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Skylake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7" name="Text Box 7"/>
              <p:cNvSpPr txBox="1">
                <a:spLocks noChangeArrowheads="1"/>
              </p:cNvSpPr>
              <p:nvPr/>
            </p:nvSpPr>
            <p:spPr bwMode="auto">
              <a:xfrm>
                <a:off x="5726833" y="2285059"/>
                <a:ext cx="3390672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4 cores,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integr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 MC,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QPI, private L2, (inclusive) L3, HT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9" name="Text Box 37"/>
              <p:cNvSpPr txBox="1">
                <a:spLocks noChangeArrowheads="1"/>
              </p:cNvSpPr>
              <p:nvPr/>
            </p:nvSpPr>
            <p:spPr bwMode="auto">
              <a:xfrm>
                <a:off x="764688" y="5504936"/>
                <a:ext cx="3108960" cy="316726"/>
              </a:xfrm>
              <a:prstGeom prst="rect">
                <a:avLst/>
              </a:prstGeom>
              <a:solidFill>
                <a:srgbClr val="6148F6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Coffee 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0" name="Text Box 37"/>
              <p:cNvSpPr txBox="1">
                <a:spLocks noChangeArrowheads="1"/>
              </p:cNvSpPr>
              <p:nvPr/>
            </p:nvSpPr>
            <p:spPr bwMode="auto">
              <a:xfrm>
                <a:off x="766181" y="5156083"/>
                <a:ext cx="3108960" cy="316726"/>
              </a:xfrm>
              <a:prstGeom prst="rect">
                <a:avLst/>
              </a:prstGeom>
              <a:solidFill>
                <a:srgbClr val="6148F6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Kaby</a:t>
                </a:r>
                <a:r>
                  <a:rPr lang="en-US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1" name="Text Box 58"/>
              <p:cNvSpPr txBox="1">
                <a:spLocks noChangeArrowheads="1"/>
              </p:cNvSpPr>
              <p:nvPr/>
            </p:nvSpPr>
            <p:spPr bwMode="auto">
              <a:xfrm>
                <a:off x="4526995" y="5232981"/>
                <a:ext cx="1050288" cy="33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08/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16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2" name="Text Box 58"/>
              <p:cNvSpPr txBox="1">
                <a:spLocks noChangeArrowheads="1"/>
              </p:cNvSpPr>
              <p:nvPr/>
            </p:nvSpPr>
            <p:spPr bwMode="auto">
              <a:xfrm>
                <a:off x="4567336" y="5547829"/>
                <a:ext cx="997389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17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6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41957" y="1371918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103" name="Rectangle 31"/>
              <p:cNvSpPr>
                <a:spLocks noChangeArrowheads="1"/>
              </p:cNvSpPr>
              <p:nvPr/>
            </p:nvSpPr>
            <p:spPr bwMode="auto">
              <a:xfrm>
                <a:off x="336615" y="5894703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4" name="AutoShape 32"/>
              <p:cNvSpPr>
                <a:spLocks noChangeArrowheads="1"/>
              </p:cNvSpPr>
              <p:nvPr/>
            </p:nvSpPr>
            <p:spPr bwMode="auto">
              <a:xfrm>
                <a:off x="406465" y="5893406"/>
                <a:ext cx="3735388" cy="667423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5" name="Oval 33"/>
              <p:cNvSpPr>
                <a:spLocks noChangeArrowheads="1"/>
              </p:cNvSpPr>
              <p:nvPr/>
            </p:nvSpPr>
            <p:spPr bwMode="auto">
              <a:xfrm>
                <a:off x="3678303" y="5894658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06" name="Text Box 34"/>
              <p:cNvSpPr txBox="1">
                <a:spLocks noChangeArrowheads="1"/>
              </p:cNvSpPr>
              <p:nvPr/>
            </p:nvSpPr>
            <p:spPr bwMode="auto">
              <a:xfrm>
                <a:off x="3883090" y="6124465"/>
                <a:ext cx="59503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10</a:t>
                </a:r>
                <a:r>
                  <a:rPr lang="hu-HU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nm</a:t>
                </a:r>
                <a:endParaRPr lang="hu-HU" altLang="en-US" sz="10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8" name="Rectangle 35"/>
              <p:cNvSpPr>
                <a:spLocks noChangeArrowheads="1"/>
              </p:cNvSpPr>
              <p:nvPr/>
            </p:nvSpPr>
            <p:spPr bwMode="auto">
              <a:xfrm>
                <a:off x="749365" y="5883215"/>
                <a:ext cx="3240088" cy="7371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9" name="Text Box 36"/>
              <p:cNvSpPr txBox="1">
                <a:spLocks noChangeArrowheads="1"/>
              </p:cNvSpPr>
              <p:nvPr/>
            </p:nvSpPr>
            <p:spPr bwMode="auto">
              <a:xfrm>
                <a:off x="758890" y="5935529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Cannonlake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0" name="Text Box 37"/>
              <p:cNvSpPr txBox="1">
                <a:spLocks noChangeArrowheads="1"/>
              </p:cNvSpPr>
              <p:nvPr/>
            </p:nvSpPr>
            <p:spPr bwMode="auto">
              <a:xfrm>
                <a:off x="766828" y="6280659"/>
                <a:ext cx="3108960" cy="288832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</a:t>
                </a:r>
                <a:r>
                  <a:rPr lang="en-US" altLang="en-US" sz="1200" b="1" i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celake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1" name="Text Box 58"/>
              <p:cNvSpPr txBox="1">
                <a:spLocks noChangeArrowheads="1"/>
              </p:cNvSpPr>
              <p:nvPr/>
            </p:nvSpPr>
            <p:spPr bwMode="auto">
              <a:xfrm>
                <a:off x="4656203" y="5925128"/>
                <a:ext cx="944489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05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18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2" name="Text Box 58"/>
              <p:cNvSpPr txBox="1">
                <a:spLocks noChangeArrowheads="1"/>
              </p:cNvSpPr>
              <p:nvPr/>
            </p:nvSpPr>
            <p:spPr bwMode="auto">
              <a:xfrm>
                <a:off x="4662553" y="6311029"/>
                <a:ext cx="91563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??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19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 rot="16200000">
              <a:off x="206798" y="5901373"/>
              <a:ext cx="76128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 smtClean="0">
                  <a:solidFill>
                    <a:srgbClr val="FFFFFF"/>
                  </a:solidFill>
                  <a:cs typeface="Arial" charset="0"/>
                </a:rPr>
                <a:t>?? </a:t>
              </a:r>
              <a:r>
                <a:rPr lang="hu-HU" altLang="en-US" sz="1000" dirty="0" smtClean="0">
                  <a:solidFill>
                    <a:srgbClr val="FFFFFF"/>
                  </a:solidFill>
                  <a:cs typeface="Arial" charset="0"/>
                </a:rPr>
                <a:t>YEARS</a:t>
              </a:r>
              <a:endParaRPr lang="hu-HU" altLang="en-US" sz="1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32140" y="4973310"/>
              <a:ext cx="3361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 smtClean="0">
                  <a:latin typeface="+mj-lt"/>
                </a:rPr>
                <a:t>Optane</a:t>
              </a:r>
              <a:r>
                <a:rPr lang="en-US" sz="1200" b="1" dirty="0" smtClean="0">
                  <a:latin typeface="+mj-lt"/>
                </a:rPr>
                <a:t> memory, in KBL G series:</a:t>
              </a:r>
            </a:p>
            <a:p>
              <a:pPr algn="ctr"/>
              <a:r>
                <a:rPr lang="en-US" sz="1200" b="1" dirty="0">
                  <a:latin typeface="+mj-lt"/>
                </a:rPr>
                <a:t>i</a:t>
              </a:r>
              <a:r>
                <a:rPr lang="en-US" sz="1200" b="1" dirty="0" smtClean="0">
                  <a:latin typeface="+mj-lt"/>
                </a:rPr>
                <a:t>n package </a:t>
              </a:r>
              <a:r>
                <a:rPr lang="en-US" sz="1200" b="1" dirty="0" err="1" smtClean="0">
                  <a:latin typeface="+mj-lt"/>
                </a:rPr>
                <a:t>integr</a:t>
              </a:r>
              <a:r>
                <a:rPr lang="en-US" sz="1200" b="1" dirty="0" smtClean="0">
                  <a:latin typeface="+mj-lt"/>
                </a:rPr>
                <a:t>. CPU, GPU, HBM2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27524" y="5720056"/>
              <a:ext cx="86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+mj-lt"/>
                </a:rPr>
                <a:t>AVX512</a:t>
              </a:r>
            </a:p>
          </p:txBody>
        </p:sp>
        <p:sp>
          <p:nvSpPr>
            <p:cNvPr id="114" name="Left Brace 113"/>
            <p:cNvSpPr/>
            <p:nvPr/>
          </p:nvSpPr>
          <p:spPr bwMode="auto">
            <a:xfrm>
              <a:off x="5742129" y="464413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6" name="Left Brace 115"/>
            <p:cNvSpPr/>
            <p:nvPr/>
          </p:nvSpPr>
          <p:spPr bwMode="auto">
            <a:xfrm>
              <a:off x="5742130" y="390546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7" name="Left Brace 116"/>
            <p:cNvSpPr/>
            <p:nvPr/>
          </p:nvSpPr>
          <p:spPr bwMode="auto">
            <a:xfrm>
              <a:off x="5740015" y="3105000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8" name="Left Brace 117"/>
            <p:cNvSpPr/>
            <p:nvPr/>
          </p:nvSpPr>
          <p:spPr bwMode="auto">
            <a:xfrm>
              <a:off x="5742130" y="2303875"/>
              <a:ext cx="936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9" name="Left Brace 118"/>
            <p:cNvSpPr/>
            <p:nvPr/>
          </p:nvSpPr>
          <p:spPr bwMode="auto">
            <a:xfrm>
              <a:off x="5742130" y="1541910"/>
              <a:ext cx="93600" cy="50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1" name="Left Brace 120"/>
            <p:cNvSpPr/>
            <p:nvPr/>
          </p:nvSpPr>
          <p:spPr bwMode="auto">
            <a:xfrm>
              <a:off x="5742130" y="504021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787135" y="5383465"/>
              <a:ext cx="34115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+mj-lt"/>
                </a:rPr>
                <a:t>(USB Gen. 2, </a:t>
              </a:r>
              <a:r>
                <a:rPr lang="en-US" sz="1200" b="1" dirty="0" err="1" smtClean="0">
                  <a:latin typeface="+mj-lt"/>
                </a:rPr>
                <a:t>integr</a:t>
              </a:r>
              <a:r>
                <a:rPr lang="en-US" sz="1200" b="1" dirty="0" smtClean="0">
                  <a:latin typeface="+mj-lt"/>
                </a:rPr>
                <a:t>. conn., </a:t>
              </a:r>
              <a:r>
                <a:rPr lang="en-US" sz="1200" b="1" dirty="0" err="1" smtClean="0">
                  <a:latin typeface="+mj-lt"/>
                </a:rPr>
                <a:t>Optane</a:t>
              </a:r>
              <a:r>
                <a:rPr lang="en-US" sz="1200" b="1" dirty="0" smtClean="0">
                  <a:latin typeface="+mj-lt"/>
                </a:rPr>
                <a:t> 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65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14b)</a:t>
            </a:r>
            <a:endParaRPr lang="en-US" sz="1600" dirty="0"/>
          </a:p>
        </p:txBody>
      </p:sp>
      <p:sp>
        <p:nvSpPr>
          <p:cNvPr id="98" name="Text Box 56"/>
          <p:cNvSpPr txBox="1">
            <a:spLocks noChangeArrowheads="1"/>
          </p:cNvSpPr>
          <p:nvPr/>
        </p:nvSpPr>
        <p:spPr bwMode="auto">
          <a:xfrm>
            <a:off x="75092" y="497122"/>
            <a:ext cx="88440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two-phase development model (Tick-Tock model) used for the Core 2 lines -21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4905" y="6512728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3850" y="951986"/>
            <a:ext cx="8869572" cy="5453141"/>
            <a:chOff x="323850" y="951986"/>
            <a:chExt cx="8869572" cy="5453141"/>
          </a:xfrm>
        </p:grpSpPr>
        <p:grpSp>
          <p:nvGrpSpPr>
            <p:cNvPr id="3" name="Group 2"/>
            <p:cNvGrpSpPr/>
            <p:nvPr/>
          </p:nvGrpSpPr>
          <p:grpSpPr>
            <a:xfrm>
              <a:off x="323850" y="951986"/>
              <a:ext cx="8841977" cy="5452070"/>
              <a:chOff x="323850" y="951986"/>
              <a:chExt cx="8841977" cy="5684972"/>
            </a:xfrm>
          </p:grpSpPr>
          <p:sp>
            <p:nvSpPr>
              <p:cNvPr id="25" name="Text Box 28"/>
              <p:cNvSpPr txBox="1">
                <a:spLocks noChangeArrowheads="1"/>
              </p:cNvSpPr>
              <p:nvPr/>
            </p:nvSpPr>
            <p:spPr bwMode="auto">
              <a:xfrm rot="-5400000">
                <a:off x="225037" y="1285868"/>
                <a:ext cx="69927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49" name="Text Box 53"/>
              <p:cNvSpPr txBox="1">
                <a:spLocks noChangeArrowheads="1"/>
              </p:cNvSpPr>
              <p:nvPr/>
            </p:nvSpPr>
            <p:spPr bwMode="auto">
              <a:xfrm>
                <a:off x="5957354" y="951986"/>
                <a:ext cx="266451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Key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new features of the ISP 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and the microarchitecture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0" name="Rectangle 54"/>
              <p:cNvSpPr>
                <a:spLocks noChangeArrowheads="1"/>
              </p:cNvSpPr>
              <p:nvPr/>
            </p:nvSpPr>
            <p:spPr bwMode="auto">
              <a:xfrm>
                <a:off x="5820671" y="984356"/>
                <a:ext cx="2990850" cy="438718"/>
              </a:xfrm>
              <a:prstGeom prst="rect">
                <a:avLst/>
              </a:prstGeom>
              <a:solidFill>
                <a:srgbClr val="333333">
                  <a:alpha val="14902"/>
                </a:srgb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4" name="Rectangle 46"/>
              <p:cNvSpPr>
                <a:spLocks noChangeArrowheads="1"/>
              </p:cNvSpPr>
              <p:nvPr/>
            </p:nvSpPr>
            <p:spPr bwMode="auto">
              <a:xfrm>
                <a:off x="2546775" y="1164089"/>
                <a:ext cx="3108960" cy="5472869"/>
              </a:xfrm>
              <a:prstGeom prst="rect">
                <a:avLst/>
              </a:prstGeom>
              <a:solidFill>
                <a:srgbClr val="0000FF">
                  <a:alpha val="14117"/>
                </a:srgb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dirty="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" name="Text Box 5"/>
              <p:cNvSpPr txBox="1">
                <a:spLocks noChangeArrowheads="1"/>
              </p:cNvSpPr>
              <p:nvPr/>
            </p:nvSpPr>
            <p:spPr bwMode="auto">
              <a:xfrm>
                <a:off x="5472100" y="1513400"/>
                <a:ext cx="3693727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4-wide core,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" name="Text Box 6"/>
              <p:cNvSpPr txBox="1">
                <a:spLocks noChangeArrowheads="1"/>
              </p:cNvSpPr>
              <p:nvPr/>
            </p:nvSpPr>
            <p:spPr bwMode="auto">
              <a:xfrm>
                <a:off x="4643438" y="2033632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11/2007</a:t>
                </a:r>
                <a:endPara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4608513" y="1329725"/>
                <a:ext cx="1022350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6</a:t>
                </a:r>
              </a:p>
            </p:txBody>
          </p:sp>
          <p:sp>
            <p:nvSpPr>
              <p:cNvPr id="28" name="Rectangle 31"/>
              <p:cNvSpPr>
                <a:spLocks noChangeArrowheads="1"/>
              </p:cNvSpPr>
              <p:nvPr/>
            </p:nvSpPr>
            <p:spPr bwMode="auto">
              <a:xfrm>
                <a:off x="323850" y="1223719"/>
                <a:ext cx="4121150" cy="737155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29" name="AutoShape 32"/>
              <p:cNvSpPr>
                <a:spLocks noChangeArrowheads="1"/>
              </p:cNvSpPr>
              <p:nvPr/>
            </p:nvSpPr>
            <p:spPr bwMode="auto">
              <a:xfrm>
                <a:off x="393700" y="1194910"/>
                <a:ext cx="3735388" cy="768097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30" name="Oval 33"/>
              <p:cNvSpPr>
                <a:spLocks noChangeArrowheads="1"/>
              </p:cNvSpPr>
              <p:nvPr/>
            </p:nvSpPr>
            <p:spPr bwMode="auto">
              <a:xfrm>
                <a:off x="3665538" y="1204528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" name="Text Box 34"/>
              <p:cNvSpPr txBox="1">
                <a:spLocks noChangeArrowheads="1"/>
              </p:cNvSpPr>
              <p:nvPr/>
            </p:nvSpPr>
            <p:spPr bwMode="auto">
              <a:xfrm>
                <a:off x="3878263" y="1430505"/>
                <a:ext cx="590550" cy="29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65nm</a:t>
                </a:r>
              </a:p>
            </p:txBody>
          </p:sp>
          <p:sp>
            <p:nvSpPr>
              <p:cNvPr id="32" name="Rectangle 35"/>
              <p:cNvSpPr>
                <a:spLocks noChangeArrowheads="1"/>
              </p:cNvSpPr>
              <p:nvPr/>
            </p:nvSpPr>
            <p:spPr bwMode="auto">
              <a:xfrm>
                <a:off x="736600" y="1202599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33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1296402"/>
                <a:ext cx="3121025" cy="414527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ts val="1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50" b="1" i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50" b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  Pentium 4 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( </a:t>
                </a:r>
                <a:r>
                  <a:rPr lang="hu-HU" altLang="en-US" sz="1150" b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Cedar </a:t>
                </a:r>
                <a:r>
                  <a:rPr lang="hu-HU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Mill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)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Pentium D (</a:t>
                </a:r>
                <a:r>
                  <a:rPr lang="en-US" altLang="en-US" sz="1150" b="1" dirty="0" err="1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Presler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)           </a:t>
                </a:r>
                <a:endParaRPr lang="en-US" altLang="en-US" sz="1150" b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4" name="Text Box 37"/>
              <p:cNvSpPr txBox="1">
                <a:spLocks noChangeArrowheads="1"/>
              </p:cNvSpPr>
              <p:nvPr/>
            </p:nvSpPr>
            <p:spPr bwMode="auto">
              <a:xfrm>
                <a:off x="754063" y="1660488"/>
                <a:ext cx="3121025" cy="274320"/>
              </a:xfrm>
              <a:prstGeom prst="rect">
                <a:avLst/>
              </a:prstGeom>
              <a:solidFill>
                <a:srgbClr val="6148F6">
                  <a:alpha val="22745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4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</a:t>
                </a:r>
                <a:r>
                  <a:rPr lang="hu-HU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Core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2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43" name="Text Box 44"/>
              <p:cNvSpPr txBox="1">
                <a:spLocks noChangeArrowheads="1"/>
              </p:cNvSpPr>
              <p:nvPr/>
            </p:nvSpPr>
            <p:spPr bwMode="auto">
              <a:xfrm>
                <a:off x="4622800" y="1695109"/>
                <a:ext cx="989013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 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7/2006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44" name="Text Box 45"/>
              <p:cNvSpPr txBox="1">
                <a:spLocks noChangeArrowheads="1"/>
              </p:cNvSpPr>
              <p:nvPr/>
            </p:nvSpPr>
            <p:spPr bwMode="auto">
              <a:xfrm>
                <a:off x="4643438" y="2401252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11/2008</a:t>
                </a:r>
                <a:endPara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5" name="Rectangle 48"/>
              <p:cNvSpPr>
                <a:spLocks noChangeArrowheads="1"/>
              </p:cNvSpPr>
              <p:nvPr/>
            </p:nvSpPr>
            <p:spPr bwMode="auto">
              <a:xfrm>
                <a:off x="7174104" y="3121636"/>
                <a:ext cx="290464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</a:p>
            </p:txBody>
          </p:sp>
          <p:sp>
            <p:nvSpPr>
              <p:cNvPr id="52" name="Line 57"/>
              <p:cNvSpPr>
                <a:spLocks noChangeShapeType="1"/>
              </p:cNvSpPr>
              <p:nvPr/>
            </p:nvSpPr>
            <p:spPr bwMode="auto">
              <a:xfrm>
                <a:off x="361950" y="1699827"/>
                <a:ext cx="5292000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53" name="Text Box 58"/>
              <p:cNvSpPr txBox="1">
                <a:spLocks noChangeArrowheads="1"/>
              </p:cNvSpPr>
              <p:nvPr/>
            </p:nvSpPr>
            <p:spPr bwMode="auto">
              <a:xfrm>
                <a:off x="4643438" y="3220738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</a:t>
                </a: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</a:t>
                </a:r>
              </a:p>
            </p:txBody>
          </p:sp>
          <p:sp>
            <p:nvSpPr>
              <p:cNvPr id="54" name="Text Box 61"/>
              <p:cNvSpPr txBox="1">
                <a:spLocks noChangeArrowheads="1"/>
              </p:cNvSpPr>
              <p:nvPr/>
            </p:nvSpPr>
            <p:spPr bwMode="auto">
              <a:xfrm>
                <a:off x="4643438" y="2822483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</a:t>
                </a: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55" name="Rectangle 16"/>
              <p:cNvSpPr>
                <a:spLocks noChangeArrowheads="1"/>
              </p:cNvSpPr>
              <p:nvPr/>
            </p:nvSpPr>
            <p:spPr bwMode="auto">
              <a:xfrm>
                <a:off x="323850" y="2818654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6" name="AutoShape 17"/>
              <p:cNvSpPr>
                <a:spLocks noChangeArrowheads="1"/>
              </p:cNvSpPr>
              <p:nvPr/>
            </p:nvSpPr>
            <p:spPr bwMode="auto">
              <a:xfrm>
                <a:off x="393700" y="2820568"/>
                <a:ext cx="3735388" cy="739069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7" name="Oval 18"/>
              <p:cNvSpPr>
                <a:spLocks noChangeArrowheads="1"/>
              </p:cNvSpPr>
              <p:nvPr/>
            </p:nvSpPr>
            <p:spPr bwMode="auto">
              <a:xfrm>
                <a:off x="3665538" y="2799507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58" name="Text Box 19"/>
              <p:cNvSpPr txBox="1">
                <a:spLocks noChangeArrowheads="1"/>
              </p:cNvSpPr>
              <p:nvPr/>
            </p:nvSpPr>
            <p:spPr bwMode="auto">
              <a:xfrm>
                <a:off x="3865743" y="3042672"/>
                <a:ext cx="593725" cy="296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32nm</a:t>
                </a:r>
              </a:p>
            </p:txBody>
          </p:sp>
          <p:sp>
            <p:nvSpPr>
              <p:cNvPr id="59" name="Rectangle 22"/>
              <p:cNvSpPr>
                <a:spLocks noChangeArrowheads="1"/>
              </p:cNvSpPr>
              <p:nvPr/>
            </p:nvSpPr>
            <p:spPr bwMode="auto">
              <a:xfrm>
                <a:off x="323850" y="1985764"/>
                <a:ext cx="4121150" cy="737155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0" name="AutoShape 23"/>
              <p:cNvSpPr>
                <a:spLocks noChangeArrowheads="1"/>
              </p:cNvSpPr>
              <p:nvPr/>
            </p:nvSpPr>
            <p:spPr bwMode="auto">
              <a:xfrm>
                <a:off x="393700" y="1999168"/>
                <a:ext cx="3735388" cy="739069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1" name="Oval 24"/>
              <p:cNvSpPr>
                <a:spLocks noChangeArrowheads="1"/>
              </p:cNvSpPr>
              <p:nvPr/>
            </p:nvSpPr>
            <p:spPr bwMode="auto">
              <a:xfrm>
                <a:off x="3665538" y="2004911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2" name="Text Box 25"/>
              <p:cNvSpPr txBox="1">
                <a:spLocks noChangeArrowheads="1"/>
              </p:cNvSpPr>
              <p:nvPr/>
            </p:nvSpPr>
            <p:spPr bwMode="auto">
              <a:xfrm>
                <a:off x="3876675" y="2217442"/>
                <a:ext cx="593725" cy="296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45nm</a:t>
                </a:r>
              </a:p>
            </p:txBody>
          </p:sp>
          <p:sp>
            <p:nvSpPr>
              <p:cNvPr id="63" name="Text Box 29"/>
              <p:cNvSpPr txBox="1">
                <a:spLocks noChangeArrowheads="1"/>
              </p:cNvSpPr>
              <p:nvPr/>
            </p:nvSpPr>
            <p:spPr bwMode="auto">
              <a:xfrm rot="16200000">
                <a:off x="137194" y="2981577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64" name="Text Box 30"/>
              <p:cNvSpPr txBox="1">
                <a:spLocks noChangeArrowheads="1"/>
              </p:cNvSpPr>
              <p:nvPr/>
            </p:nvSpPr>
            <p:spPr bwMode="auto">
              <a:xfrm rot="16200000">
                <a:off x="127669" y="2156051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65" name="Rectangle 31"/>
              <p:cNvSpPr>
                <a:spLocks noChangeArrowheads="1"/>
              </p:cNvSpPr>
              <p:nvPr/>
            </p:nvSpPr>
            <p:spPr bwMode="auto">
              <a:xfrm>
                <a:off x="323850" y="3634311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6" name="AutoShape 32"/>
              <p:cNvSpPr>
                <a:spLocks noChangeArrowheads="1"/>
              </p:cNvSpPr>
              <p:nvPr/>
            </p:nvSpPr>
            <p:spPr bwMode="auto">
              <a:xfrm>
                <a:off x="393700" y="3618993"/>
                <a:ext cx="3735388" cy="737154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7" name="Oval 33"/>
              <p:cNvSpPr>
                <a:spLocks noChangeArrowheads="1"/>
              </p:cNvSpPr>
              <p:nvPr/>
            </p:nvSpPr>
            <p:spPr bwMode="auto">
              <a:xfrm>
                <a:off x="3665538" y="3634266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8" name="Text Box 34"/>
              <p:cNvSpPr txBox="1">
                <a:spLocks noChangeArrowheads="1"/>
              </p:cNvSpPr>
              <p:nvPr/>
            </p:nvSpPr>
            <p:spPr bwMode="auto">
              <a:xfrm>
                <a:off x="3870325" y="3864073"/>
                <a:ext cx="595313" cy="296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22nm</a:t>
                </a:r>
              </a:p>
            </p:txBody>
          </p:sp>
          <p:sp>
            <p:nvSpPr>
              <p:cNvPr id="69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41957" y="3805903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70" name="Rectangle 35"/>
              <p:cNvSpPr>
                <a:spLocks noChangeArrowheads="1"/>
              </p:cNvSpPr>
              <p:nvPr/>
            </p:nvSpPr>
            <p:spPr bwMode="auto">
              <a:xfrm>
                <a:off x="736600" y="2004911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1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2012570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Penryn</a:t>
                </a:r>
                <a:r>
                  <a:rPr lang="hu-HU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1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Family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72" name="Text Box 37"/>
              <p:cNvSpPr txBox="1">
                <a:spLocks noChangeArrowheads="1"/>
              </p:cNvSpPr>
              <p:nvPr/>
            </p:nvSpPr>
            <p:spPr bwMode="auto">
              <a:xfrm>
                <a:off x="746125" y="2399337"/>
                <a:ext cx="3121025" cy="276999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ehalem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73" name="Rectangle 35"/>
              <p:cNvSpPr>
                <a:spLocks noChangeArrowheads="1"/>
              </p:cNvSpPr>
              <p:nvPr/>
            </p:nvSpPr>
            <p:spPr bwMode="auto">
              <a:xfrm>
                <a:off x="736600" y="2805250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4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2814825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W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estmere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75" name="Text Box 37"/>
              <p:cNvSpPr txBox="1">
                <a:spLocks noChangeArrowheads="1"/>
              </p:cNvSpPr>
              <p:nvPr/>
            </p:nvSpPr>
            <p:spPr bwMode="auto">
              <a:xfrm>
                <a:off x="746125" y="3199676"/>
                <a:ext cx="3121025" cy="276999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andy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Bridge</a:t>
                </a:r>
              </a:p>
            </p:txBody>
          </p:sp>
          <p:sp>
            <p:nvSpPr>
              <p:cNvPr id="76" name="Rectangle 35"/>
              <p:cNvSpPr>
                <a:spLocks noChangeArrowheads="1"/>
              </p:cNvSpPr>
              <p:nvPr/>
            </p:nvSpPr>
            <p:spPr bwMode="auto">
              <a:xfrm>
                <a:off x="736600" y="3622823"/>
                <a:ext cx="3240088" cy="7371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7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3661116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vy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Bridge</a:t>
                </a:r>
              </a:p>
            </p:txBody>
          </p:sp>
          <p:sp>
            <p:nvSpPr>
              <p:cNvPr id="78" name="Text Box 37"/>
              <p:cNvSpPr txBox="1">
                <a:spLocks noChangeArrowheads="1"/>
              </p:cNvSpPr>
              <p:nvPr/>
            </p:nvSpPr>
            <p:spPr bwMode="auto">
              <a:xfrm>
                <a:off x="754063" y="4032566"/>
                <a:ext cx="3108960" cy="333156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H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aswell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79" name="Text Box 58"/>
              <p:cNvSpPr txBox="1">
                <a:spLocks noChangeArrowheads="1"/>
              </p:cNvSpPr>
              <p:nvPr/>
            </p:nvSpPr>
            <p:spPr bwMode="auto">
              <a:xfrm>
                <a:off x="4643438" y="3664736"/>
                <a:ext cx="944562" cy="3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4/20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1" name="Rectangle 48"/>
              <p:cNvSpPr>
                <a:spLocks noChangeArrowheads="1"/>
              </p:cNvSpPr>
              <p:nvPr/>
            </p:nvSpPr>
            <p:spPr bwMode="auto">
              <a:xfrm>
                <a:off x="7370870" y="3921514"/>
                <a:ext cx="184731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2" name="Text Box 58"/>
              <p:cNvSpPr txBox="1">
                <a:spLocks noChangeArrowheads="1"/>
              </p:cNvSpPr>
              <p:nvPr/>
            </p:nvSpPr>
            <p:spPr bwMode="auto">
              <a:xfrm>
                <a:off x="4649788" y="4050637"/>
                <a:ext cx="944562" cy="3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06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13</a:t>
                </a:r>
              </a:p>
            </p:txBody>
          </p:sp>
          <p:sp>
            <p:nvSpPr>
              <p:cNvPr id="83" name="Text Box 58"/>
              <p:cNvSpPr txBox="1">
                <a:spLocks noChangeArrowheads="1"/>
              </p:cNvSpPr>
              <p:nvPr/>
            </p:nvSpPr>
            <p:spPr bwMode="auto">
              <a:xfrm>
                <a:off x="4625975" y="4480603"/>
                <a:ext cx="944489" cy="33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09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14</a:t>
                </a:r>
              </a:p>
            </p:txBody>
          </p:sp>
          <p:sp>
            <p:nvSpPr>
              <p:cNvPr id="84" name="Rectangle 48"/>
              <p:cNvSpPr>
                <a:spLocks noChangeArrowheads="1"/>
              </p:cNvSpPr>
              <p:nvPr/>
            </p:nvSpPr>
            <p:spPr bwMode="auto">
              <a:xfrm>
                <a:off x="7233157" y="4466731"/>
                <a:ext cx="184731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200" b="1" dirty="0">
                  <a:solidFill>
                    <a:schemeClr val="bg2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5" name="Text Box 58"/>
              <p:cNvSpPr txBox="1">
                <a:spLocks noChangeArrowheads="1"/>
              </p:cNvSpPr>
              <p:nvPr/>
            </p:nvSpPr>
            <p:spPr bwMode="auto">
              <a:xfrm>
                <a:off x="4535488" y="4850137"/>
                <a:ext cx="1050288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15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6" name="Rectangle 48"/>
              <p:cNvSpPr>
                <a:spLocks noChangeArrowheads="1"/>
              </p:cNvSpPr>
              <p:nvPr/>
            </p:nvSpPr>
            <p:spPr bwMode="auto">
              <a:xfrm>
                <a:off x="6090835" y="4722746"/>
                <a:ext cx="2739853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5-wide core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,</a:t>
                </a:r>
                <a:endPara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7" name="Rectangle 48"/>
              <p:cNvSpPr>
                <a:spLocks noChangeArrowheads="1"/>
              </p:cNvSpPr>
              <p:nvPr/>
            </p:nvSpPr>
            <p:spPr bwMode="auto">
              <a:xfrm>
                <a:off x="7075160" y="2802695"/>
                <a:ext cx="184730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200" b="1" dirty="0">
                  <a:solidFill>
                    <a:schemeClr val="bg2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8" name="Rectangle 31"/>
              <p:cNvSpPr>
                <a:spLocks noChangeArrowheads="1"/>
              </p:cNvSpPr>
              <p:nvPr/>
            </p:nvSpPr>
            <p:spPr bwMode="auto">
              <a:xfrm>
                <a:off x="338718" y="4407955"/>
                <a:ext cx="4087345" cy="1432072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89" name="AutoShape 32"/>
              <p:cNvSpPr>
                <a:spLocks noChangeArrowheads="1"/>
              </p:cNvSpPr>
              <p:nvPr/>
            </p:nvSpPr>
            <p:spPr bwMode="auto">
              <a:xfrm>
                <a:off x="397795" y="4437277"/>
                <a:ext cx="3657600" cy="1371600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90" name="Oval 33"/>
              <p:cNvSpPr>
                <a:spLocks noChangeArrowheads="1"/>
              </p:cNvSpPr>
              <p:nvPr/>
            </p:nvSpPr>
            <p:spPr bwMode="auto">
              <a:xfrm>
                <a:off x="3690938" y="4432942"/>
                <a:ext cx="774700" cy="1414631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1" name="Text Box 34"/>
              <p:cNvSpPr txBox="1">
                <a:spLocks noChangeArrowheads="1"/>
              </p:cNvSpPr>
              <p:nvPr/>
            </p:nvSpPr>
            <p:spPr bwMode="auto">
              <a:xfrm>
                <a:off x="3886955" y="5001523"/>
                <a:ext cx="595035" cy="296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1</a:t>
                </a:r>
                <a:r>
                  <a:rPr lang="en-US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4</a:t>
                </a:r>
                <a:r>
                  <a:rPr lang="hu-HU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nm</a:t>
                </a:r>
              </a:p>
            </p:txBody>
          </p:sp>
          <p:sp>
            <p:nvSpPr>
              <p:cNvPr id="92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29557" y="4860181"/>
                <a:ext cx="905186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dirty="0" smtClean="0">
                    <a:solidFill>
                      <a:srgbClr val="FFFFFF"/>
                    </a:solidFill>
                    <a:cs typeface="Arial" charset="0"/>
                  </a:rPr>
                  <a:t>4</a:t>
                </a:r>
                <a:r>
                  <a:rPr lang="hu-HU" altLang="en-US" sz="1000" dirty="0" smtClean="0">
                    <a:solidFill>
                      <a:srgbClr val="FFFFFF"/>
                    </a:solidFill>
                    <a:cs typeface="Arial" charset="0"/>
                  </a:rPr>
                  <a:t> </a:t>
                </a: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YEARS</a:t>
                </a:r>
              </a:p>
            </p:txBody>
          </p:sp>
          <p:sp>
            <p:nvSpPr>
              <p:cNvPr id="93" name="Rectangle 35"/>
              <p:cNvSpPr>
                <a:spLocks noChangeArrowheads="1"/>
              </p:cNvSpPr>
              <p:nvPr/>
            </p:nvSpPr>
            <p:spPr bwMode="auto">
              <a:xfrm>
                <a:off x="762000" y="4447800"/>
                <a:ext cx="3240088" cy="14095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94" name="Text Box 36"/>
              <p:cNvSpPr txBox="1">
                <a:spLocks noChangeArrowheads="1"/>
              </p:cNvSpPr>
              <p:nvPr/>
            </p:nvSpPr>
            <p:spPr bwMode="auto">
              <a:xfrm>
                <a:off x="759573" y="4451838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Broadwell</a:t>
                </a:r>
                <a:endParaRPr lang="en-US" altLang="en-US" sz="11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5" name="Text Box 37"/>
              <p:cNvSpPr txBox="1">
                <a:spLocks noChangeArrowheads="1"/>
              </p:cNvSpPr>
              <p:nvPr/>
            </p:nvSpPr>
            <p:spPr bwMode="auto">
              <a:xfrm>
                <a:off x="767511" y="4797162"/>
                <a:ext cx="3108960" cy="316726"/>
              </a:xfrm>
              <a:prstGeom prst="rect">
                <a:avLst/>
              </a:prstGeom>
              <a:solidFill>
                <a:srgbClr val="6148F6">
                  <a:alpha val="22745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Skylake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7" name="Text Box 7"/>
              <p:cNvSpPr txBox="1">
                <a:spLocks noChangeArrowheads="1"/>
              </p:cNvSpPr>
              <p:nvPr/>
            </p:nvSpPr>
            <p:spPr bwMode="auto">
              <a:xfrm>
                <a:off x="7303386" y="2285059"/>
                <a:ext cx="237565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9" name="Text Box 37"/>
              <p:cNvSpPr txBox="1">
                <a:spLocks noChangeArrowheads="1"/>
              </p:cNvSpPr>
              <p:nvPr/>
            </p:nvSpPr>
            <p:spPr bwMode="auto">
              <a:xfrm>
                <a:off x="764688" y="5504936"/>
                <a:ext cx="3108960" cy="316726"/>
              </a:xfrm>
              <a:prstGeom prst="rect">
                <a:avLst/>
              </a:prstGeom>
              <a:solidFill>
                <a:srgbClr val="6148F6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Coffee 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0" name="Text Box 37"/>
              <p:cNvSpPr txBox="1">
                <a:spLocks noChangeArrowheads="1"/>
              </p:cNvSpPr>
              <p:nvPr/>
            </p:nvSpPr>
            <p:spPr bwMode="auto">
              <a:xfrm>
                <a:off x="766181" y="5156083"/>
                <a:ext cx="3108960" cy="316726"/>
              </a:xfrm>
              <a:prstGeom prst="rect">
                <a:avLst/>
              </a:prstGeom>
              <a:solidFill>
                <a:srgbClr val="6148F6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Kaby</a:t>
                </a:r>
                <a:r>
                  <a:rPr lang="en-US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1" name="Text Box 58"/>
              <p:cNvSpPr txBox="1">
                <a:spLocks noChangeArrowheads="1"/>
              </p:cNvSpPr>
              <p:nvPr/>
            </p:nvSpPr>
            <p:spPr bwMode="auto">
              <a:xfrm>
                <a:off x="4526995" y="5232981"/>
                <a:ext cx="1050288" cy="33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08/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16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2" name="Text Box 58"/>
              <p:cNvSpPr txBox="1">
                <a:spLocks noChangeArrowheads="1"/>
              </p:cNvSpPr>
              <p:nvPr/>
            </p:nvSpPr>
            <p:spPr bwMode="auto">
              <a:xfrm>
                <a:off x="4567336" y="5547829"/>
                <a:ext cx="997389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17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6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41957" y="1371918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103" name="Rectangle 31"/>
              <p:cNvSpPr>
                <a:spLocks noChangeArrowheads="1"/>
              </p:cNvSpPr>
              <p:nvPr/>
            </p:nvSpPr>
            <p:spPr bwMode="auto">
              <a:xfrm>
                <a:off x="336615" y="5894703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4" name="AutoShape 32"/>
              <p:cNvSpPr>
                <a:spLocks noChangeArrowheads="1"/>
              </p:cNvSpPr>
              <p:nvPr/>
            </p:nvSpPr>
            <p:spPr bwMode="auto">
              <a:xfrm>
                <a:off x="406465" y="5893406"/>
                <a:ext cx="3735388" cy="667423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5" name="Oval 33"/>
              <p:cNvSpPr>
                <a:spLocks noChangeArrowheads="1"/>
              </p:cNvSpPr>
              <p:nvPr/>
            </p:nvSpPr>
            <p:spPr bwMode="auto">
              <a:xfrm>
                <a:off x="3678303" y="5894658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06" name="Text Box 34"/>
              <p:cNvSpPr txBox="1">
                <a:spLocks noChangeArrowheads="1"/>
              </p:cNvSpPr>
              <p:nvPr/>
            </p:nvSpPr>
            <p:spPr bwMode="auto">
              <a:xfrm>
                <a:off x="3883090" y="6124465"/>
                <a:ext cx="59503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10</a:t>
                </a:r>
                <a:r>
                  <a:rPr lang="hu-HU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nm</a:t>
                </a:r>
                <a:endParaRPr lang="hu-HU" altLang="en-US" sz="10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8" name="Rectangle 35"/>
              <p:cNvSpPr>
                <a:spLocks noChangeArrowheads="1"/>
              </p:cNvSpPr>
              <p:nvPr/>
            </p:nvSpPr>
            <p:spPr bwMode="auto">
              <a:xfrm>
                <a:off x="749365" y="5883215"/>
                <a:ext cx="3240088" cy="7371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9" name="Text Box 36"/>
              <p:cNvSpPr txBox="1">
                <a:spLocks noChangeArrowheads="1"/>
              </p:cNvSpPr>
              <p:nvPr/>
            </p:nvSpPr>
            <p:spPr bwMode="auto">
              <a:xfrm>
                <a:off x="758890" y="5935529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Cannonlake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0" name="Text Box 37"/>
              <p:cNvSpPr txBox="1">
                <a:spLocks noChangeArrowheads="1"/>
              </p:cNvSpPr>
              <p:nvPr/>
            </p:nvSpPr>
            <p:spPr bwMode="auto">
              <a:xfrm>
                <a:off x="766828" y="6280659"/>
                <a:ext cx="3108960" cy="288832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</a:t>
                </a:r>
                <a:r>
                  <a:rPr lang="en-US" altLang="en-US" sz="1200" b="1" i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celake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1" name="Text Box 58"/>
              <p:cNvSpPr txBox="1">
                <a:spLocks noChangeArrowheads="1"/>
              </p:cNvSpPr>
              <p:nvPr/>
            </p:nvSpPr>
            <p:spPr bwMode="auto">
              <a:xfrm>
                <a:off x="4656203" y="5925128"/>
                <a:ext cx="944489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05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18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2" name="Text Box 58"/>
              <p:cNvSpPr txBox="1">
                <a:spLocks noChangeArrowheads="1"/>
              </p:cNvSpPr>
              <p:nvPr/>
            </p:nvSpPr>
            <p:spPr bwMode="auto">
              <a:xfrm>
                <a:off x="4662553" y="6311029"/>
                <a:ext cx="91563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??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19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 rot="16200000">
              <a:off x="206798" y="5901373"/>
              <a:ext cx="76128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 smtClean="0">
                  <a:solidFill>
                    <a:srgbClr val="FFFFFF"/>
                  </a:solidFill>
                  <a:cs typeface="Arial" charset="0"/>
                </a:rPr>
                <a:t>?? </a:t>
              </a:r>
              <a:r>
                <a:rPr lang="hu-HU" altLang="en-US" sz="1000" dirty="0" smtClean="0">
                  <a:solidFill>
                    <a:srgbClr val="FFFFFF"/>
                  </a:solidFill>
                  <a:cs typeface="Arial" charset="0"/>
                </a:rPr>
                <a:t>YEARS</a:t>
              </a:r>
              <a:endParaRPr lang="hu-HU" altLang="en-US" sz="1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32140" y="4973310"/>
              <a:ext cx="33612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 smtClean="0"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27524" y="5720056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="1" dirty="0" smtClean="0">
                <a:latin typeface="+mj-lt"/>
              </a:endParaRPr>
            </a:p>
          </p:txBody>
        </p:sp>
        <p:sp>
          <p:nvSpPr>
            <p:cNvPr id="114" name="Left Brace 113"/>
            <p:cNvSpPr/>
            <p:nvPr/>
          </p:nvSpPr>
          <p:spPr bwMode="auto">
            <a:xfrm>
              <a:off x="5742129" y="464413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6" name="Left Brace 115"/>
            <p:cNvSpPr/>
            <p:nvPr/>
          </p:nvSpPr>
          <p:spPr bwMode="auto">
            <a:xfrm>
              <a:off x="5742130" y="390546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7" name="Left Brace 116"/>
            <p:cNvSpPr/>
            <p:nvPr/>
          </p:nvSpPr>
          <p:spPr bwMode="auto">
            <a:xfrm>
              <a:off x="5740015" y="3105000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8" name="Left Brace 117"/>
            <p:cNvSpPr/>
            <p:nvPr/>
          </p:nvSpPr>
          <p:spPr bwMode="auto">
            <a:xfrm>
              <a:off x="5742130" y="2303875"/>
              <a:ext cx="936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9" name="Left Brace 118"/>
            <p:cNvSpPr/>
            <p:nvPr/>
          </p:nvSpPr>
          <p:spPr bwMode="auto">
            <a:xfrm>
              <a:off x="5742130" y="1541910"/>
              <a:ext cx="93600" cy="50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1" name="Left Brace 120"/>
            <p:cNvSpPr/>
            <p:nvPr/>
          </p:nvSpPr>
          <p:spPr bwMode="auto">
            <a:xfrm>
              <a:off x="5742130" y="504021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787135" y="5383465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="1" dirty="0" smtClean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480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8620"/>
            <a:ext cx="9144000" cy="400110"/>
          </a:xfrm>
          <a:prstGeom prst="rect">
            <a:avLst/>
          </a:prstGeom>
          <a:solidFill>
            <a:srgbClr val="0000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Contents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grpSp>
        <p:nvGrpSpPr>
          <p:cNvPr id="54275" name="Group 13"/>
          <p:cNvGrpSpPr>
            <a:grpSpLocks/>
          </p:cNvGrpSpPr>
          <p:nvPr/>
        </p:nvGrpSpPr>
        <p:grpSpPr bwMode="auto">
          <a:xfrm>
            <a:off x="793799" y="998730"/>
            <a:ext cx="7558088" cy="457200"/>
            <a:chOff x="472" y="2160"/>
            <a:chExt cx="4630" cy="288"/>
          </a:xfrm>
        </p:grpSpPr>
        <p:sp>
          <p:nvSpPr>
            <p:cNvPr id="54300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1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.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Introduction</a:t>
              </a:r>
            </a:p>
          </p:txBody>
        </p:sp>
        <p:sp>
          <p:nvSpPr>
            <p:cNvPr id="54301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54276" name="Group 14"/>
          <p:cNvGrpSpPr>
            <a:grpSpLocks/>
          </p:cNvGrpSpPr>
          <p:nvPr/>
        </p:nvGrpSpPr>
        <p:grpSpPr bwMode="auto">
          <a:xfrm>
            <a:off x="793799" y="1568052"/>
            <a:ext cx="7558088" cy="457200"/>
            <a:chOff x="472" y="2160"/>
            <a:chExt cx="4630" cy="288"/>
          </a:xfrm>
        </p:grpSpPr>
        <p:sp>
          <p:nvSpPr>
            <p:cNvPr id="54298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2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.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The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Core 2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line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4299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54278" name="Group 20"/>
          <p:cNvGrpSpPr>
            <a:grpSpLocks/>
          </p:cNvGrpSpPr>
          <p:nvPr/>
        </p:nvGrpSpPr>
        <p:grpSpPr bwMode="auto">
          <a:xfrm>
            <a:off x="793799" y="2140421"/>
            <a:ext cx="7558088" cy="457200"/>
            <a:chOff x="472" y="2160"/>
            <a:chExt cx="4630" cy="288"/>
          </a:xfrm>
        </p:grpSpPr>
        <p:sp>
          <p:nvSpPr>
            <p:cNvPr id="54294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3.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Nehalem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line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4295" name="Text Box 22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54281" name="Group 29"/>
          <p:cNvGrpSpPr>
            <a:grpSpLocks/>
          </p:cNvGrpSpPr>
          <p:nvPr/>
        </p:nvGrpSpPr>
        <p:grpSpPr bwMode="auto">
          <a:xfrm>
            <a:off x="795387" y="2697747"/>
            <a:ext cx="7556500" cy="457200"/>
            <a:chOff x="472" y="2160"/>
            <a:chExt cx="4630" cy="288"/>
          </a:xfrm>
        </p:grpSpPr>
        <p:sp>
          <p:nvSpPr>
            <p:cNvPr id="5428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4.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Sandy Bridge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line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4289" name="Text Box 31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54282" name="Group 17"/>
          <p:cNvGrpSpPr>
            <a:grpSpLocks/>
          </p:cNvGrpSpPr>
          <p:nvPr/>
        </p:nvGrpSpPr>
        <p:grpSpPr bwMode="auto">
          <a:xfrm>
            <a:off x="773508" y="3266637"/>
            <a:ext cx="7578912" cy="457200"/>
            <a:chOff x="472" y="2160"/>
            <a:chExt cx="4697" cy="288"/>
          </a:xfrm>
        </p:grpSpPr>
        <p:sp>
          <p:nvSpPr>
            <p:cNvPr id="5428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511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5.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 </a:t>
              </a:r>
              <a:r>
                <a:rPr kumimoji="0" lang="en-US" alt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Haswell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line</a:t>
              </a:r>
            </a:p>
          </p:txBody>
        </p:sp>
        <p:sp>
          <p:nvSpPr>
            <p:cNvPr id="54287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18" name="Group 20"/>
          <p:cNvGrpSpPr>
            <a:grpSpLocks/>
          </p:cNvGrpSpPr>
          <p:nvPr/>
        </p:nvGrpSpPr>
        <p:grpSpPr bwMode="auto">
          <a:xfrm>
            <a:off x="787057" y="3821345"/>
            <a:ext cx="7564830" cy="457200"/>
            <a:chOff x="476" y="2160"/>
            <a:chExt cx="4626" cy="318"/>
          </a:xfrm>
        </p:grpSpPr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6.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 </a:t>
              </a:r>
              <a:r>
                <a:rPr kumimoji="0" lang="en-US" alt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Skylake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line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21" name="Group 29"/>
          <p:cNvGrpSpPr>
            <a:grpSpLocks/>
          </p:cNvGrpSpPr>
          <p:nvPr/>
        </p:nvGrpSpPr>
        <p:grpSpPr bwMode="auto">
          <a:xfrm>
            <a:off x="788644" y="4351777"/>
            <a:ext cx="7563243" cy="457200"/>
            <a:chOff x="476" y="2160"/>
            <a:chExt cx="4626" cy="318"/>
          </a:xfrm>
        </p:grpSpPr>
        <p:sp>
          <p:nvSpPr>
            <p:cNvPr id="22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7.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 </a:t>
              </a:r>
              <a:r>
                <a:rPr kumimoji="0" lang="en-US" alt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Kaby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Lake line</a:t>
              </a:r>
            </a:p>
          </p:txBody>
        </p:sp>
        <p:sp>
          <p:nvSpPr>
            <p:cNvPr id="23" name="Text Box 31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24" name="Group 29"/>
          <p:cNvGrpSpPr>
            <a:grpSpLocks/>
          </p:cNvGrpSpPr>
          <p:nvPr/>
        </p:nvGrpSpPr>
        <p:grpSpPr bwMode="auto">
          <a:xfrm>
            <a:off x="784738" y="4873824"/>
            <a:ext cx="7567149" cy="457200"/>
            <a:chOff x="476" y="2160"/>
            <a:chExt cx="4626" cy="318"/>
          </a:xfrm>
        </p:grpSpPr>
        <p:sp>
          <p:nvSpPr>
            <p:cNvPr id="25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8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 </a:t>
              </a:r>
              <a:r>
                <a:rPr kumimoji="0" lang="en-US" altLang="en-US" sz="19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Kaby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Lake Refresh line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6" name="Text Box 31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27" name="Group 29"/>
          <p:cNvGrpSpPr>
            <a:grpSpLocks/>
          </p:cNvGrpSpPr>
          <p:nvPr/>
        </p:nvGrpSpPr>
        <p:grpSpPr bwMode="auto">
          <a:xfrm>
            <a:off x="784170" y="5416187"/>
            <a:ext cx="7567149" cy="457200"/>
            <a:chOff x="476" y="2160"/>
            <a:chExt cx="4626" cy="318"/>
          </a:xfrm>
        </p:grpSpPr>
        <p:sp>
          <p:nvSpPr>
            <p:cNvPr id="2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9.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 Coffee Lake line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784765" y="5924721"/>
            <a:ext cx="7567149" cy="457200"/>
            <a:chOff x="476" y="2160"/>
            <a:chExt cx="4626" cy="318"/>
          </a:xfrm>
        </p:grpSpPr>
        <p:sp>
          <p:nvSpPr>
            <p:cNvPr id="31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10.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 Cannon Lake line (outlook)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070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14c)</a:t>
            </a:r>
            <a:endParaRPr lang="en-US" sz="1600" dirty="0"/>
          </a:p>
        </p:txBody>
      </p:sp>
      <p:sp>
        <p:nvSpPr>
          <p:cNvPr id="98" name="Text Box 56"/>
          <p:cNvSpPr txBox="1">
            <a:spLocks noChangeArrowheads="1"/>
          </p:cNvSpPr>
          <p:nvPr/>
        </p:nvSpPr>
        <p:spPr bwMode="auto">
          <a:xfrm>
            <a:off x="75092" y="497122"/>
            <a:ext cx="88440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two-phase development model (Tick-Tock model) used for the Core 2 lines -21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4905" y="6512728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3850" y="951986"/>
            <a:ext cx="8869572" cy="5453141"/>
            <a:chOff x="323850" y="951986"/>
            <a:chExt cx="8869572" cy="5453141"/>
          </a:xfrm>
        </p:grpSpPr>
        <p:grpSp>
          <p:nvGrpSpPr>
            <p:cNvPr id="3" name="Group 2"/>
            <p:cNvGrpSpPr/>
            <p:nvPr/>
          </p:nvGrpSpPr>
          <p:grpSpPr>
            <a:xfrm>
              <a:off x="323850" y="951986"/>
              <a:ext cx="8841977" cy="5452070"/>
              <a:chOff x="323850" y="951986"/>
              <a:chExt cx="8841977" cy="5684972"/>
            </a:xfrm>
          </p:grpSpPr>
          <p:sp>
            <p:nvSpPr>
              <p:cNvPr id="25" name="Text Box 28"/>
              <p:cNvSpPr txBox="1">
                <a:spLocks noChangeArrowheads="1"/>
              </p:cNvSpPr>
              <p:nvPr/>
            </p:nvSpPr>
            <p:spPr bwMode="auto">
              <a:xfrm rot="-5400000">
                <a:off x="225037" y="1285868"/>
                <a:ext cx="69927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49" name="Text Box 53"/>
              <p:cNvSpPr txBox="1">
                <a:spLocks noChangeArrowheads="1"/>
              </p:cNvSpPr>
              <p:nvPr/>
            </p:nvSpPr>
            <p:spPr bwMode="auto">
              <a:xfrm>
                <a:off x="5957354" y="951986"/>
                <a:ext cx="266451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Key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new features of the ISP 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and the microarchitecture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0" name="Rectangle 54"/>
              <p:cNvSpPr>
                <a:spLocks noChangeArrowheads="1"/>
              </p:cNvSpPr>
              <p:nvPr/>
            </p:nvSpPr>
            <p:spPr bwMode="auto">
              <a:xfrm>
                <a:off x="5820671" y="984356"/>
                <a:ext cx="2990850" cy="438718"/>
              </a:xfrm>
              <a:prstGeom prst="rect">
                <a:avLst/>
              </a:prstGeom>
              <a:solidFill>
                <a:srgbClr val="333333">
                  <a:alpha val="14902"/>
                </a:srgb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4" name="Rectangle 46"/>
              <p:cNvSpPr>
                <a:spLocks noChangeArrowheads="1"/>
              </p:cNvSpPr>
              <p:nvPr/>
            </p:nvSpPr>
            <p:spPr bwMode="auto">
              <a:xfrm>
                <a:off x="2546775" y="1164089"/>
                <a:ext cx="3108960" cy="5472869"/>
              </a:xfrm>
              <a:prstGeom prst="rect">
                <a:avLst/>
              </a:prstGeom>
              <a:solidFill>
                <a:srgbClr val="0000FF">
                  <a:alpha val="14117"/>
                </a:srgb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dirty="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" name="Text Box 5"/>
              <p:cNvSpPr txBox="1">
                <a:spLocks noChangeArrowheads="1"/>
              </p:cNvSpPr>
              <p:nvPr/>
            </p:nvSpPr>
            <p:spPr bwMode="auto">
              <a:xfrm>
                <a:off x="5472100" y="1513400"/>
                <a:ext cx="3693727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128-bit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SIMD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FX/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FP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EUs,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" name="Text Box 6"/>
              <p:cNvSpPr txBox="1">
                <a:spLocks noChangeArrowheads="1"/>
              </p:cNvSpPr>
              <p:nvPr/>
            </p:nvSpPr>
            <p:spPr bwMode="auto">
              <a:xfrm>
                <a:off x="4643438" y="2033632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11/2007</a:t>
                </a:r>
                <a:endPara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4608513" y="1329725"/>
                <a:ext cx="1022350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6</a:t>
                </a:r>
              </a:p>
            </p:txBody>
          </p:sp>
          <p:sp>
            <p:nvSpPr>
              <p:cNvPr id="28" name="Rectangle 31"/>
              <p:cNvSpPr>
                <a:spLocks noChangeArrowheads="1"/>
              </p:cNvSpPr>
              <p:nvPr/>
            </p:nvSpPr>
            <p:spPr bwMode="auto">
              <a:xfrm>
                <a:off x="323850" y="1223719"/>
                <a:ext cx="4121150" cy="737155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29" name="AutoShape 32"/>
              <p:cNvSpPr>
                <a:spLocks noChangeArrowheads="1"/>
              </p:cNvSpPr>
              <p:nvPr/>
            </p:nvSpPr>
            <p:spPr bwMode="auto">
              <a:xfrm>
                <a:off x="393700" y="1194910"/>
                <a:ext cx="3735388" cy="768097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30" name="Oval 33"/>
              <p:cNvSpPr>
                <a:spLocks noChangeArrowheads="1"/>
              </p:cNvSpPr>
              <p:nvPr/>
            </p:nvSpPr>
            <p:spPr bwMode="auto">
              <a:xfrm>
                <a:off x="3665538" y="1204528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" name="Text Box 34"/>
              <p:cNvSpPr txBox="1">
                <a:spLocks noChangeArrowheads="1"/>
              </p:cNvSpPr>
              <p:nvPr/>
            </p:nvSpPr>
            <p:spPr bwMode="auto">
              <a:xfrm>
                <a:off x="3878263" y="1430505"/>
                <a:ext cx="590550" cy="29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65nm</a:t>
                </a:r>
              </a:p>
            </p:txBody>
          </p:sp>
          <p:sp>
            <p:nvSpPr>
              <p:cNvPr id="32" name="Rectangle 35"/>
              <p:cNvSpPr>
                <a:spLocks noChangeArrowheads="1"/>
              </p:cNvSpPr>
              <p:nvPr/>
            </p:nvSpPr>
            <p:spPr bwMode="auto">
              <a:xfrm>
                <a:off x="736600" y="1202599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33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1296402"/>
                <a:ext cx="3121025" cy="414527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ts val="1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50" b="1" i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50" b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  Pentium 4 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( </a:t>
                </a:r>
                <a:r>
                  <a:rPr lang="hu-HU" altLang="en-US" sz="1150" b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Cedar </a:t>
                </a:r>
                <a:r>
                  <a:rPr lang="hu-HU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Mill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)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Pentium D (</a:t>
                </a:r>
                <a:r>
                  <a:rPr lang="en-US" altLang="en-US" sz="1150" b="1" dirty="0" err="1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Presler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)           </a:t>
                </a:r>
                <a:endParaRPr lang="en-US" altLang="en-US" sz="1150" b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4" name="Text Box 37"/>
              <p:cNvSpPr txBox="1">
                <a:spLocks noChangeArrowheads="1"/>
              </p:cNvSpPr>
              <p:nvPr/>
            </p:nvSpPr>
            <p:spPr bwMode="auto">
              <a:xfrm>
                <a:off x="754063" y="1660488"/>
                <a:ext cx="3121025" cy="274320"/>
              </a:xfrm>
              <a:prstGeom prst="rect">
                <a:avLst/>
              </a:prstGeom>
              <a:solidFill>
                <a:srgbClr val="6148F6">
                  <a:alpha val="22745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4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</a:t>
                </a:r>
                <a:r>
                  <a:rPr lang="hu-HU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Core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2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43" name="Text Box 44"/>
              <p:cNvSpPr txBox="1">
                <a:spLocks noChangeArrowheads="1"/>
              </p:cNvSpPr>
              <p:nvPr/>
            </p:nvSpPr>
            <p:spPr bwMode="auto">
              <a:xfrm>
                <a:off x="4622800" y="1695109"/>
                <a:ext cx="989013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 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7/2006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44" name="Text Box 45"/>
              <p:cNvSpPr txBox="1">
                <a:spLocks noChangeArrowheads="1"/>
              </p:cNvSpPr>
              <p:nvPr/>
            </p:nvSpPr>
            <p:spPr bwMode="auto">
              <a:xfrm>
                <a:off x="4643438" y="2401252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11/2008</a:t>
                </a:r>
                <a:endPara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5" name="Rectangle 48"/>
              <p:cNvSpPr>
                <a:spLocks noChangeArrowheads="1"/>
              </p:cNvSpPr>
              <p:nvPr/>
            </p:nvSpPr>
            <p:spPr bwMode="auto">
              <a:xfrm>
                <a:off x="5673693" y="3121636"/>
                <a:ext cx="3291286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256-bit 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(FP)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AVX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,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52" name="Line 57"/>
              <p:cNvSpPr>
                <a:spLocks noChangeShapeType="1"/>
              </p:cNvSpPr>
              <p:nvPr/>
            </p:nvSpPr>
            <p:spPr bwMode="auto">
              <a:xfrm>
                <a:off x="361950" y="1699827"/>
                <a:ext cx="5292000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53" name="Text Box 58"/>
              <p:cNvSpPr txBox="1">
                <a:spLocks noChangeArrowheads="1"/>
              </p:cNvSpPr>
              <p:nvPr/>
            </p:nvSpPr>
            <p:spPr bwMode="auto">
              <a:xfrm>
                <a:off x="4643438" y="3220738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</a:t>
                </a: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</a:t>
                </a:r>
              </a:p>
            </p:txBody>
          </p:sp>
          <p:sp>
            <p:nvSpPr>
              <p:cNvPr id="54" name="Text Box 61"/>
              <p:cNvSpPr txBox="1">
                <a:spLocks noChangeArrowheads="1"/>
              </p:cNvSpPr>
              <p:nvPr/>
            </p:nvSpPr>
            <p:spPr bwMode="auto">
              <a:xfrm>
                <a:off x="4643438" y="2822483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</a:t>
                </a: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55" name="Rectangle 16"/>
              <p:cNvSpPr>
                <a:spLocks noChangeArrowheads="1"/>
              </p:cNvSpPr>
              <p:nvPr/>
            </p:nvSpPr>
            <p:spPr bwMode="auto">
              <a:xfrm>
                <a:off x="323850" y="2818654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6" name="AutoShape 17"/>
              <p:cNvSpPr>
                <a:spLocks noChangeArrowheads="1"/>
              </p:cNvSpPr>
              <p:nvPr/>
            </p:nvSpPr>
            <p:spPr bwMode="auto">
              <a:xfrm>
                <a:off x="393700" y="2820568"/>
                <a:ext cx="3735388" cy="739069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7" name="Oval 18"/>
              <p:cNvSpPr>
                <a:spLocks noChangeArrowheads="1"/>
              </p:cNvSpPr>
              <p:nvPr/>
            </p:nvSpPr>
            <p:spPr bwMode="auto">
              <a:xfrm>
                <a:off x="3665538" y="2799507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58" name="Text Box 19"/>
              <p:cNvSpPr txBox="1">
                <a:spLocks noChangeArrowheads="1"/>
              </p:cNvSpPr>
              <p:nvPr/>
            </p:nvSpPr>
            <p:spPr bwMode="auto">
              <a:xfrm>
                <a:off x="3865743" y="3042672"/>
                <a:ext cx="593725" cy="296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32nm</a:t>
                </a:r>
              </a:p>
            </p:txBody>
          </p:sp>
          <p:sp>
            <p:nvSpPr>
              <p:cNvPr id="59" name="Rectangle 22"/>
              <p:cNvSpPr>
                <a:spLocks noChangeArrowheads="1"/>
              </p:cNvSpPr>
              <p:nvPr/>
            </p:nvSpPr>
            <p:spPr bwMode="auto">
              <a:xfrm>
                <a:off x="323850" y="1985764"/>
                <a:ext cx="4121150" cy="737155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0" name="AutoShape 23"/>
              <p:cNvSpPr>
                <a:spLocks noChangeArrowheads="1"/>
              </p:cNvSpPr>
              <p:nvPr/>
            </p:nvSpPr>
            <p:spPr bwMode="auto">
              <a:xfrm>
                <a:off x="393700" y="1999168"/>
                <a:ext cx="3735388" cy="739069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1" name="Oval 24"/>
              <p:cNvSpPr>
                <a:spLocks noChangeArrowheads="1"/>
              </p:cNvSpPr>
              <p:nvPr/>
            </p:nvSpPr>
            <p:spPr bwMode="auto">
              <a:xfrm>
                <a:off x="3665538" y="2004911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2" name="Text Box 25"/>
              <p:cNvSpPr txBox="1">
                <a:spLocks noChangeArrowheads="1"/>
              </p:cNvSpPr>
              <p:nvPr/>
            </p:nvSpPr>
            <p:spPr bwMode="auto">
              <a:xfrm>
                <a:off x="3876675" y="2217442"/>
                <a:ext cx="593725" cy="296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45nm</a:t>
                </a:r>
              </a:p>
            </p:txBody>
          </p:sp>
          <p:sp>
            <p:nvSpPr>
              <p:cNvPr id="63" name="Text Box 29"/>
              <p:cNvSpPr txBox="1">
                <a:spLocks noChangeArrowheads="1"/>
              </p:cNvSpPr>
              <p:nvPr/>
            </p:nvSpPr>
            <p:spPr bwMode="auto">
              <a:xfrm rot="16200000">
                <a:off x="137194" y="2981577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64" name="Text Box 30"/>
              <p:cNvSpPr txBox="1">
                <a:spLocks noChangeArrowheads="1"/>
              </p:cNvSpPr>
              <p:nvPr/>
            </p:nvSpPr>
            <p:spPr bwMode="auto">
              <a:xfrm rot="16200000">
                <a:off x="127669" y="2156051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65" name="Rectangle 31"/>
              <p:cNvSpPr>
                <a:spLocks noChangeArrowheads="1"/>
              </p:cNvSpPr>
              <p:nvPr/>
            </p:nvSpPr>
            <p:spPr bwMode="auto">
              <a:xfrm>
                <a:off x="323850" y="3634311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6" name="AutoShape 32"/>
              <p:cNvSpPr>
                <a:spLocks noChangeArrowheads="1"/>
              </p:cNvSpPr>
              <p:nvPr/>
            </p:nvSpPr>
            <p:spPr bwMode="auto">
              <a:xfrm>
                <a:off x="393700" y="3618993"/>
                <a:ext cx="3735388" cy="737154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7" name="Oval 33"/>
              <p:cNvSpPr>
                <a:spLocks noChangeArrowheads="1"/>
              </p:cNvSpPr>
              <p:nvPr/>
            </p:nvSpPr>
            <p:spPr bwMode="auto">
              <a:xfrm>
                <a:off x="3665538" y="3634266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8" name="Text Box 34"/>
              <p:cNvSpPr txBox="1">
                <a:spLocks noChangeArrowheads="1"/>
              </p:cNvSpPr>
              <p:nvPr/>
            </p:nvSpPr>
            <p:spPr bwMode="auto">
              <a:xfrm>
                <a:off x="3870325" y="3864073"/>
                <a:ext cx="595313" cy="296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22nm</a:t>
                </a:r>
              </a:p>
            </p:txBody>
          </p:sp>
          <p:sp>
            <p:nvSpPr>
              <p:cNvPr id="69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41957" y="3805903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70" name="Rectangle 35"/>
              <p:cNvSpPr>
                <a:spLocks noChangeArrowheads="1"/>
              </p:cNvSpPr>
              <p:nvPr/>
            </p:nvSpPr>
            <p:spPr bwMode="auto">
              <a:xfrm>
                <a:off x="736600" y="2004911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1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2012570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Penryn</a:t>
                </a:r>
                <a:r>
                  <a:rPr lang="hu-HU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1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Family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72" name="Text Box 37"/>
              <p:cNvSpPr txBox="1">
                <a:spLocks noChangeArrowheads="1"/>
              </p:cNvSpPr>
              <p:nvPr/>
            </p:nvSpPr>
            <p:spPr bwMode="auto">
              <a:xfrm>
                <a:off x="746125" y="2399337"/>
                <a:ext cx="3121025" cy="276999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ehalem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73" name="Rectangle 35"/>
              <p:cNvSpPr>
                <a:spLocks noChangeArrowheads="1"/>
              </p:cNvSpPr>
              <p:nvPr/>
            </p:nvSpPr>
            <p:spPr bwMode="auto">
              <a:xfrm>
                <a:off x="736600" y="2805250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4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2814825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W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estmere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75" name="Text Box 37"/>
              <p:cNvSpPr txBox="1">
                <a:spLocks noChangeArrowheads="1"/>
              </p:cNvSpPr>
              <p:nvPr/>
            </p:nvSpPr>
            <p:spPr bwMode="auto">
              <a:xfrm>
                <a:off x="746125" y="3199676"/>
                <a:ext cx="3121025" cy="276999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andy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Bridge</a:t>
                </a:r>
              </a:p>
            </p:txBody>
          </p:sp>
          <p:sp>
            <p:nvSpPr>
              <p:cNvPr id="76" name="Rectangle 35"/>
              <p:cNvSpPr>
                <a:spLocks noChangeArrowheads="1"/>
              </p:cNvSpPr>
              <p:nvPr/>
            </p:nvSpPr>
            <p:spPr bwMode="auto">
              <a:xfrm>
                <a:off x="736600" y="3622823"/>
                <a:ext cx="3240088" cy="7371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7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3661116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vy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Bridge</a:t>
                </a:r>
              </a:p>
            </p:txBody>
          </p:sp>
          <p:sp>
            <p:nvSpPr>
              <p:cNvPr id="78" name="Text Box 37"/>
              <p:cNvSpPr txBox="1">
                <a:spLocks noChangeArrowheads="1"/>
              </p:cNvSpPr>
              <p:nvPr/>
            </p:nvSpPr>
            <p:spPr bwMode="auto">
              <a:xfrm>
                <a:off x="754063" y="4032566"/>
                <a:ext cx="3108960" cy="333156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H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aswell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79" name="Text Box 58"/>
              <p:cNvSpPr txBox="1">
                <a:spLocks noChangeArrowheads="1"/>
              </p:cNvSpPr>
              <p:nvPr/>
            </p:nvSpPr>
            <p:spPr bwMode="auto">
              <a:xfrm>
                <a:off x="4643438" y="3664736"/>
                <a:ext cx="944562" cy="3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4/20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1" name="Rectangle 48"/>
              <p:cNvSpPr>
                <a:spLocks noChangeArrowheads="1"/>
              </p:cNvSpPr>
              <p:nvPr/>
            </p:nvSpPr>
            <p:spPr bwMode="auto">
              <a:xfrm>
                <a:off x="5787135" y="3921514"/>
                <a:ext cx="3352200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256-bit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(FX)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AVX2, 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2" name="Text Box 58"/>
              <p:cNvSpPr txBox="1">
                <a:spLocks noChangeArrowheads="1"/>
              </p:cNvSpPr>
              <p:nvPr/>
            </p:nvSpPr>
            <p:spPr bwMode="auto">
              <a:xfrm>
                <a:off x="4649788" y="4050637"/>
                <a:ext cx="944562" cy="3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06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13</a:t>
                </a:r>
              </a:p>
            </p:txBody>
          </p:sp>
          <p:sp>
            <p:nvSpPr>
              <p:cNvPr id="83" name="Text Box 58"/>
              <p:cNvSpPr txBox="1">
                <a:spLocks noChangeArrowheads="1"/>
              </p:cNvSpPr>
              <p:nvPr/>
            </p:nvSpPr>
            <p:spPr bwMode="auto">
              <a:xfrm>
                <a:off x="4625975" y="4480603"/>
                <a:ext cx="944489" cy="33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09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14</a:t>
                </a:r>
              </a:p>
            </p:txBody>
          </p:sp>
          <p:sp>
            <p:nvSpPr>
              <p:cNvPr id="84" name="Rectangle 48"/>
              <p:cNvSpPr>
                <a:spLocks noChangeArrowheads="1"/>
              </p:cNvSpPr>
              <p:nvPr/>
            </p:nvSpPr>
            <p:spPr bwMode="auto">
              <a:xfrm>
                <a:off x="7180290" y="4466731"/>
                <a:ext cx="290464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endParaRPr lang="en-US" altLang="en-US" sz="1200" b="1" dirty="0">
                  <a:solidFill>
                    <a:schemeClr val="bg2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5" name="Text Box 58"/>
              <p:cNvSpPr txBox="1">
                <a:spLocks noChangeArrowheads="1"/>
              </p:cNvSpPr>
              <p:nvPr/>
            </p:nvSpPr>
            <p:spPr bwMode="auto">
              <a:xfrm>
                <a:off x="4535488" y="4850137"/>
                <a:ext cx="1050288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15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6" name="Rectangle 48"/>
              <p:cNvSpPr>
                <a:spLocks noChangeArrowheads="1"/>
              </p:cNvSpPr>
              <p:nvPr/>
            </p:nvSpPr>
            <p:spPr bwMode="auto">
              <a:xfrm>
                <a:off x="7368396" y="4722746"/>
                <a:ext cx="184730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7" name="Rectangle 48"/>
              <p:cNvSpPr>
                <a:spLocks noChangeArrowheads="1"/>
              </p:cNvSpPr>
              <p:nvPr/>
            </p:nvSpPr>
            <p:spPr bwMode="auto">
              <a:xfrm>
                <a:off x="7022293" y="2802695"/>
                <a:ext cx="290464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endParaRPr lang="en-US" altLang="en-US" sz="1200" b="1" dirty="0">
                  <a:solidFill>
                    <a:schemeClr val="bg2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8" name="Rectangle 31"/>
              <p:cNvSpPr>
                <a:spLocks noChangeArrowheads="1"/>
              </p:cNvSpPr>
              <p:nvPr/>
            </p:nvSpPr>
            <p:spPr bwMode="auto">
              <a:xfrm>
                <a:off x="338718" y="4407955"/>
                <a:ext cx="4087345" cy="1432072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89" name="AutoShape 32"/>
              <p:cNvSpPr>
                <a:spLocks noChangeArrowheads="1"/>
              </p:cNvSpPr>
              <p:nvPr/>
            </p:nvSpPr>
            <p:spPr bwMode="auto">
              <a:xfrm>
                <a:off x="397795" y="4437277"/>
                <a:ext cx="3657600" cy="1371600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90" name="Oval 33"/>
              <p:cNvSpPr>
                <a:spLocks noChangeArrowheads="1"/>
              </p:cNvSpPr>
              <p:nvPr/>
            </p:nvSpPr>
            <p:spPr bwMode="auto">
              <a:xfrm>
                <a:off x="3690938" y="4432942"/>
                <a:ext cx="774700" cy="1414631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1" name="Text Box 34"/>
              <p:cNvSpPr txBox="1">
                <a:spLocks noChangeArrowheads="1"/>
              </p:cNvSpPr>
              <p:nvPr/>
            </p:nvSpPr>
            <p:spPr bwMode="auto">
              <a:xfrm>
                <a:off x="3886955" y="5001523"/>
                <a:ext cx="595035" cy="296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1</a:t>
                </a:r>
                <a:r>
                  <a:rPr lang="en-US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4</a:t>
                </a:r>
                <a:r>
                  <a:rPr lang="hu-HU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nm</a:t>
                </a:r>
              </a:p>
            </p:txBody>
          </p:sp>
          <p:sp>
            <p:nvSpPr>
              <p:cNvPr id="92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29557" y="4860181"/>
                <a:ext cx="905186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dirty="0" smtClean="0">
                    <a:solidFill>
                      <a:srgbClr val="FFFFFF"/>
                    </a:solidFill>
                    <a:cs typeface="Arial" charset="0"/>
                  </a:rPr>
                  <a:t>4</a:t>
                </a:r>
                <a:r>
                  <a:rPr lang="hu-HU" altLang="en-US" sz="1000" dirty="0" smtClean="0">
                    <a:solidFill>
                      <a:srgbClr val="FFFFFF"/>
                    </a:solidFill>
                    <a:cs typeface="Arial" charset="0"/>
                  </a:rPr>
                  <a:t> </a:t>
                </a: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YEARS</a:t>
                </a:r>
              </a:p>
            </p:txBody>
          </p:sp>
          <p:sp>
            <p:nvSpPr>
              <p:cNvPr id="93" name="Rectangle 35"/>
              <p:cNvSpPr>
                <a:spLocks noChangeArrowheads="1"/>
              </p:cNvSpPr>
              <p:nvPr/>
            </p:nvSpPr>
            <p:spPr bwMode="auto">
              <a:xfrm>
                <a:off x="762000" y="4447800"/>
                <a:ext cx="3240088" cy="14095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94" name="Text Box 36"/>
              <p:cNvSpPr txBox="1">
                <a:spLocks noChangeArrowheads="1"/>
              </p:cNvSpPr>
              <p:nvPr/>
            </p:nvSpPr>
            <p:spPr bwMode="auto">
              <a:xfrm>
                <a:off x="759573" y="4451838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Broadwell</a:t>
                </a:r>
                <a:endParaRPr lang="en-US" altLang="en-US" sz="11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5" name="Text Box 37"/>
              <p:cNvSpPr txBox="1">
                <a:spLocks noChangeArrowheads="1"/>
              </p:cNvSpPr>
              <p:nvPr/>
            </p:nvSpPr>
            <p:spPr bwMode="auto">
              <a:xfrm>
                <a:off x="767511" y="4797162"/>
                <a:ext cx="3108960" cy="316726"/>
              </a:xfrm>
              <a:prstGeom prst="rect">
                <a:avLst/>
              </a:prstGeom>
              <a:solidFill>
                <a:srgbClr val="6148F6">
                  <a:alpha val="22745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Skylake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7" name="Text Box 7"/>
              <p:cNvSpPr txBox="1">
                <a:spLocks noChangeArrowheads="1"/>
              </p:cNvSpPr>
              <p:nvPr/>
            </p:nvSpPr>
            <p:spPr bwMode="auto">
              <a:xfrm>
                <a:off x="7329803" y="2285059"/>
                <a:ext cx="184731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9" name="Text Box 37"/>
              <p:cNvSpPr txBox="1">
                <a:spLocks noChangeArrowheads="1"/>
              </p:cNvSpPr>
              <p:nvPr/>
            </p:nvSpPr>
            <p:spPr bwMode="auto">
              <a:xfrm>
                <a:off x="764688" y="5504936"/>
                <a:ext cx="3108960" cy="316726"/>
              </a:xfrm>
              <a:prstGeom prst="rect">
                <a:avLst/>
              </a:prstGeom>
              <a:solidFill>
                <a:srgbClr val="6148F6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Coffee 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0" name="Text Box 37"/>
              <p:cNvSpPr txBox="1">
                <a:spLocks noChangeArrowheads="1"/>
              </p:cNvSpPr>
              <p:nvPr/>
            </p:nvSpPr>
            <p:spPr bwMode="auto">
              <a:xfrm>
                <a:off x="766181" y="5156083"/>
                <a:ext cx="3108960" cy="316726"/>
              </a:xfrm>
              <a:prstGeom prst="rect">
                <a:avLst/>
              </a:prstGeom>
              <a:solidFill>
                <a:srgbClr val="6148F6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Kaby</a:t>
                </a:r>
                <a:r>
                  <a:rPr lang="en-US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1" name="Text Box 58"/>
              <p:cNvSpPr txBox="1">
                <a:spLocks noChangeArrowheads="1"/>
              </p:cNvSpPr>
              <p:nvPr/>
            </p:nvSpPr>
            <p:spPr bwMode="auto">
              <a:xfrm>
                <a:off x="4526995" y="5232981"/>
                <a:ext cx="1050288" cy="33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08/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16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2" name="Text Box 58"/>
              <p:cNvSpPr txBox="1">
                <a:spLocks noChangeArrowheads="1"/>
              </p:cNvSpPr>
              <p:nvPr/>
            </p:nvSpPr>
            <p:spPr bwMode="auto">
              <a:xfrm>
                <a:off x="4567336" y="5547829"/>
                <a:ext cx="997389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17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6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41957" y="1371918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103" name="Rectangle 31"/>
              <p:cNvSpPr>
                <a:spLocks noChangeArrowheads="1"/>
              </p:cNvSpPr>
              <p:nvPr/>
            </p:nvSpPr>
            <p:spPr bwMode="auto">
              <a:xfrm>
                <a:off x="336615" y="5894703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4" name="AutoShape 32"/>
              <p:cNvSpPr>
                <a:spLocks noChangeArrowheads="1"/>
              </p:cNvSpPr>
              <p:nvPr/>
            </p:nvSpPr>
            <p:spPr bwMode="auto">
              <a:xfrm>
                <a:off x="406465" y="5893406"/>
                <a:ext cx="3735388" cy="667423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5" name="Oval 33"/>
              <p:cNvSpPr>
                <a:spLocks noChangeArrowheads="1"/>
              </p:cNvSpPr>
              <p:nvPr/>
            </p:nvSpPr>
            <p:spPr bwMode="auto">
              <a:xfrm>
                <a:off x="3678303" y="5894658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06" name="Text Box 34"/>
              <p:cNvSpPr txBox="1">
                <a:spLocks noChangeArrowheads="1"/>
              </p:cNvSpPr>
              <p:nvPr/>
            </p:nvSpPr>
            <p:spPr bwMode="auto">
              <a:xfrm>
                <a:off x="3883090" y="6124465"/>
                <a:ext cx="59503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10</a:t>
                </a:r>
                <a:r>
                  <a:rPr lang="hu-HU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nm</a:t>
                </a:r>
                <a:endParaRPr lang="hu-HU" altLang="en-US" sz="10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8" name="Rectangle 35"/>
              <p:cNvSpPr>
                <a:spLocks noChangeArrowheads="1"/>
              </p:cNvSpPr>
              <p:nvPr/>
            </p:nvSpPr>
            <p:spPr bwMode="auto">
              <a:xfrm>
                <a:off x="749365" y="5883215"/>
                <a:ext cx="3240088" cy="7371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9" name="Text Box 36"/>
              <p:cNvSpPr txBox="1">
                <a:spLocks noChangeArrowheads="1"/>
              </p:cNvSpPr>
              <p:nvPr/>
            </p:nvSpPr>
            <p:spPr bwMode="auto">
              <a:xfrm>
                <a:off x="758890" y="5935529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Cannonlake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0" name="Text Box 37"/>
              <p:cNvSpPr txBox="1">
                <a:spLocks noChangeArrowheads="1"/>
              </p:cNvSpPr>
              <p:nvPr/>
            </p:nvSpPr>
            <p:spPr bwMode="auto">
              <a:xfrm>
                <a:off x="766828" y="6280659"/>
                <a:ext cx="3108960" cy="288832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</a:t>
                </a:r>
                <a:r>
                  <a:rPr lang="en-US" altLang="en-US" sz="1200" b="1" i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celake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1" name="Text Box 58"/>
              <p:cNvSpPr txBox="1">
                <a:spLocks noChangeArrowheads="1"/>
              </p:cNvSpPr>
              <p:nvPr/>
            </p:nvSpPr>
            <p:spPr bwMode="auto">
              <a:xfrm>
                <a:off x="4656203" y="5925128"/>
                <a:ext cx="944489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05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18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2" name="Text Box 58"/>
              <p:cNvSpPr txBox="1">
                <a:spLocks noChangeArrowheads="1"/>
              </p:cNvSpPr>
              <p:nvPr/>
            </p:nvSpPr>
            <p:spPr bwMode="auto">
              <a:xfrm>
                <a:off x="4662553" y="6311029"/>
                <a:ext cx="91563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??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19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 rot="16200000">
              <a:off x="206798" y="5901373"/>
              <a:ext cx="76128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 smtClean="0">
                  <a:solidFill>
                    <a:srgbClr val="FFFFFF"/>
                  </a:solidFill>
                  <a:cs typeface="Arial" charset="0"/>
                </a:rPr>
                <a:t>?? </a:t>
              </a:r>
              <a:r>
                <a:rPr lang="hu-HU" altLang="en-US" sz="1000" dirty="0" smtClean="0">
                  <a:solidFill>
                    <a:srgbClr val="FFFFFF"/>
                  </a:solidFill>
                  <a:cs typeface="Arial" charset="0"/>
                </a:rPr>
                <a:t>YEARS</a:t>
              </a:r>
              <a:endParaRPr lang="hu-HU" altLang="en-US" sz="1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32140" y="4973310"/>
              <a:ext cx="33612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 smtClean="0"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27524" y="5720056"/>
              <a:ext cx="86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+mj-lt"/>
                </a:rPr>
                <a:t>AVX512</a:t>
              </a:r>
            </a:p>
          </p:txBody>
        </p:sp>
        <p:sp>
          <p:nvSpPr>
            <p:cNvPr id="114" name="Left Brace 113"/>
            <p:cNvSpPr/>
            <p:nvPr/>
          </p:nvSpPr>
          <p:spPr bwMode="auto">
            <a:xfrm>
              <a:off x="5742129" y="464413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6" name="Left Brace 115"/>
            <p:cNvSpPr/>
            <p:nvPr/>
          </p:nvSpPr>
          <p:spPr bwMode="auto">
            <a:xfrm>
              <a:off x="5742130" y="390546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7" name="Left Brace 116"/>
            <p:cNvSpPr/>
            <p:nvPr/>
          </p:nvSpPr>
          <p:spPr bwMode="auto">
            <a:xfrm>
              <a:off x="5740015" y="3105000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8" name="Left Brace 117"/>
            <p:cNvSpPr/>
            <p:nvPr/>
          </p:nvSpPr>
          <p:spPr bwMode="auto">
            <a:xfrm>
              <a:off x="5742130" y="2303875"/>
              <a:ext cx="936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9" name="Left Brace 118"/>
            <p:cNvSpPr/>
            <p:nvPr/>
          </p:nvSpPr>
          <p:spPr bwMode="auto">
            <a:xfrm>
              <a:off x="5742130" y="1541910"/>
              <a:ext cx="93600" cy="50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1" name="Left Brace 120"/>
            <p:cNvSpPr/>
            <p:nvPr/>
          </p:nvSpPr>
          <p:spPr bwMode="auto">
            <a:xfrm>
              <a:off x="5742130" y="504021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787135" y="5383465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="1" dirty="0" smtClean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348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14d)</a:t>
            </a:r>
            <a:endParaRPr lang="en-US" sz="1600" dirty="0"/>
          </a:p>
        </p:txBody>
      </p:sp>
      <p:sp>
        <p:nvSpPr>
          <p:cNvPr id="98" name="Text Box 56"/>
          <p:cNvSpPr txBox="1">
            <a:spLocks noChangeArrowheads="1"/>
          </p:cNvSpPr>
          <p:nvPr/>
        </p:nvSpPr>
        <p:spPr bwMode="auto">
          <a:xfrm>
            <a:off x="75092" y="497122"/>
            <a:ext cx="88440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two-phase development model (Tick-Tock model) used for the Core 2 lines -21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4905" y="6512728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3850" y="951986"/>
            <a:ext cx="8869572" cy="5453141"/>
            <a:chOff x="323850" y="951986"/>
            <a:chExt cx="8869572" cy="5453141"/>
          </a:xfrm>
        </p:grpSpPr>
        <p:grpSp>
          <p:nvGrpSpPr>
            <p:cNvPr id="3" name="Group 2"/>
            <p:cNvGrpSpPr/>
            <p:nvPr/>
          </p:nvGrpSpPr>
          <p:grpSpPr>
            <a:xfrm>
              <a:off x="323850" y="951986"/>
              <a:ext cx="8841977" cy="5452070"/>
              <a:chOff x="323850" y="951986"/>
              <a:chExt cx="8841977" cy="5684972"/>
            </a:xfrm>
          </p:grpSpPr>
          <p:sp>
            <p:nvSpPr>
              <p:cNvPr id="25" name="Text Box 28"/>
              <p:cNvSpPr txBox="1">
                <a:spLocks noChangeArrowheads="1"/>
              </p:cNvSpPr>
              <p:nvPr/>
            </p:nvSpPr>
            <p:spPr bwMode="auto">
              <a:xfrm rot="-5400000">
                <a:off x="225037" y="1285868"/>
                <a:ext cx="69927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49" name="Text Box 53"/>
              <p:cNvSpPr txBox="1">
                <a:spLocks noChangeArrowheads="1"/>
              </p:cNvSpPr>
              <p:nvPr/>
            </p:nvSpPr>
            <p:spPr bwMode="auto">
              <a:xfrm>
                <a:off x="5957354" y="951986"/>
                <a:ext cx="266451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Key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new features of the ISP 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and the microarchitecture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0" name="Rectangle 54"/>
              <p:cNvSpPr>
                <a:spLocks noChangeArrowheads="1"/>
              </p:cNvSpPr>
              <p:nvPr/>
            </p:nvSpPr>
            <p:spPr bwMode="auto">
              <a:xfrm>
                <a:off x="5820671" y="984356"/>
                <a:ext cx="2990850" cy="438718"/>
              </a:xfrm>
              <a:prstGeom prst="rect">
                <a:avLst/>
              </a:prstGeom>
              <a:solidFill>
                <a:srgbClr val="333333">
                  <a:alpha val="14902"/>
                </a:srgb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4" name="Rectangle 46"/>
              <p:cNvSpPr>
                <a:spLocks noChangeArrowheads="1"/>
              </p:cNvSpPr>
              <p:nvPr/>
            </p:nvSpPr>
            <p:spPr bwMode="auto">
              <a:xfrm>
                <a:off x="2546775" y="1164089"/>
                <a:ext cx="3108960" cy="5472869"/>
              </a:xfrm>
              <a:prstGeom prst="rect">
                <a:avLst/>
              </a:prstGeom>
              <a:solidFill>
                <a:srgbClr val="0000FF">
                  <a:alpha val="14117"/>
                </a:srgb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dirty="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" name="Text Box 5"/>
              <p:cNvSpPr txBox="1">
                <a:spLocks noChangeArrowheads="1"/>
              </p:cNvSpPr>
              <p:nvPr/>
            </p:nvSpPr>
            <p:spPr bwMode="auto">
              <a:xfrm>
                <a:off x="5472100" y="1513400"/>
                <a:ext cx="3693727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shared L2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" name="Text Box 6"/>
              <p:cNvSpPr txBox="1">
                <a:spLocks noChangeArrowheads="1"/>
              </p:cNvSpPr>
              <p:nvPr/>
            </p:nvSpPr>
            <p:spPr bwMode="auto">
              <a:xfrm>
                <a:off x="4643438" y="2033632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11/2007</a:t>
                </a:r>
                <a:endPara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4608513" y="1329725"/>
                <a:ext cx="1022350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6</a:t>
                </a:r>
              </a:p>
            </p:txBody>
          </p:sp>
          <p:sp>
            <p:nvSpPr>
              <p:cNvPr id="28" name="Rectangle 31"/>
              <p:cNvSpPr>
                <a:spLocks noChangeArrowheads="1"/>
              </p:cNvSpPr>
              <p:nvPr/>
            </p:nvSpPr>
            <p:spPr bwMode="auto">
              <a:xfrm>
                <a:off x="323850" y="1223719"/>
                <a:ext cx="4121150" cy="737155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29" name="AutoShape 32"/>
              <p:cNvSpPr>
                <a:spLocks noChangeArrowheads="1"/>
              </p:cNvSpPr>
              <p:nvPr/>
            </p:nvSpPr>
            <p:spPr bwMode="auto">
              <a:xfrm>
                <a:off x="393700" y="1194910"/>
                <a:ext cx="3735388" cy="768097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30" name="Oval 33"/>
              <p:cNvSpPr>
                <a:spLocks noChangeArrowheads="1"/>
              </p:cNvSpPr>
              <p:nvPr/>
            </p:nvSpPr>
            <p:spPr bwMode="auto">
              <a:xfrm>
                <a:off x="3665538" y="1204528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" name="Text Box 34"/>
              <p:cNvSpPr txBox="1">
                <a:spLocks noChangeArrowheads="1"/>
              </p:cNvSpPr>
              <p:nvPr/>
            </p:nvSpPr>
            <p:spPr bwMode="auto">
              <a:xfrm>
                <a:off x="3878263" y="1430505"/>
                <a:ext cx="590550" cy="29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65nm</a:t>
                </a:r>
              </a:p>
            </p:txBody>
          </p:sp>
          <p:sp>
            <p:nvSpPr>
              <p:cNvPr id="32" name="Rectangle 35"/>
              <p:cNvSpPr>
                <a:spLocks noChangeArrowheads="1"/>
              </p:cNvSpPr>
              <p:nvPr/>
            </p:nvSpPr>
            <p:spPr bwMode="auto">
              <a:xfrm>
                <a:off x="736600" y="1202599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33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1296402"/>
                <a:ext cx="3121025" cy="414527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ts val="1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50" b="1" i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50" b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  Pentium 4 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( </a:t>
                </a:r>
                <a:r>
                  <a:rPr lang="hu-HU" altLang="en-US" sz="1150" b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Cedar </a:t>
                </a:r>
                <a:r>
                  <a:rPr lang="hu-HU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Mill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)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Pentium D (</a:t>
                </a:r>
                <a:r>
                  <a:rPr lang="en-US" altLang="en-US" sz="1150" b="1" dirty="0" err="1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Presler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)           </a:t>
                </a:r>
                <a:endParaRPr lang="en-US" altLang="en-US" sz="1150" b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4" name="Text Box 37"/>
              <p:cNvSpPr txBox="1">
                <a:spLocks noChangeArrowheads="1"/>
              </p:cNvSpPr>
              <p:nvPr/>
            </p:nvSpPr>
            <p:spPr bwMode="auto">
              <a:xfrm>
                <a:off x="754063" y="1660488"/>
                <a:ext cx="3121025" cy="274320"/>
              </a:xfrm>
              <a:prstGeom prst="rect">
                <a:avLst/>
              </a:prstGeom>
              <a:solidFill>
                <a:srgbClr val="6148F6">
                  <a:alpha val="22745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4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</a:t>
                </a:r>
                <a:r>
                  <a:rPr lang="hu-HU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Core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2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43" name="Text Box 44"/>
              <p:cNvSpPr txBox="1">
                <a:spLocks noChangeArrowheads="1"/>
              </p:cNvSpPr>
              <p:nvPr/>
            </p:nvSpPr>
            <p:spPr bwMode="auto">
              <a:xfrm>
                <a:off x="4622800" y="1695109"/>
                <a:ext cx="989013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 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7/2006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44" name="Text Box 45"/>
              <p:cNvSpPr txBox="1">
                <a:spLocks noChangeArrowheads="1"/>
              </p:cNvSpPr>
              <p:nvPr/>
            </p:nvSpPr>
            <p:spPr bwMode="auto">
              <a:xfrm>
                <a:off x="4643438" y="2401252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11/2008</a:t>
                </a:r>
                <a:endPara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5" name="Rectangle 48"/>
              <p:cNvSpPr>
                <a:spLocks noChangeArrowheads="1"/>
              </p:cNvSpPr>
              <p:nvPr/>
            </p:nvSpPr>
            <p:spPr bwMode="auto">
              <a:xfrm>
                <a:off x="7174104" y="3121636"/>
                <a:ext cx="290464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</a:p>
            </p:txBody>
          </p:sp>
          <p:sp>
            <p:nvSpPr>
              <p:cNvPr id="52" name="Line 57"/>
              <p:cNvSpPr>
                <a:spLocks noChangeShapeType="1"/>
              </p:cNvSpPr>
              <p:nvPr/>
            </p:nvSpPr>
            <p:spPr bwMode="auto">
              <a:xfrm>
                <a:off x="361950" y="1699827"/>
                <a:ext cx="5292000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53" name="Text Box 58"/>
              <p:cNvSpPr txBox="1">
                <a:spLocks noChangeArrowheads="1"/>
              </p:cNvSpPr>
              <p:nvPr/>
            </p:nvSpPr>
            <p:spPr bwMode="auto">
              <a:xfrm>
                <a:off x="4643438" y="3220738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</a:t>
                </a: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</a:t>
                </a:r>
              </a:p>
            </p:txBody>
          </p:sp>
          <p:sp>
            <p:nvSpPr>
              <p:cNvPr id="54" name="Text Box 61"/>
              <p:cNvSpPr txBox="1">
                <a:spLocks noChangeArrowheads="1"/>
              </p:cNvSpPr>
              <p:nvPr/>
            </p:nvSpPr>
            <p:spPr bwMode="auto">
              <a:xfrm>
                <a:off x="4643438" y="2822483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</a:t>
                </a: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55" name="Rectangle 16"/>
              <p:cNvSpPr>
                <a:spLocks noChangeArrowheads="1"/>
              </p:cNvSpPr>
              <p:nvPr/>
            </p:nvSpPr>
            <p:spPr bwMode="auto">
              <a:xfrm>
                <a:off x="323850" y="2818654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6" name="AutoShape 17"/>
              <p:cNvSpPr>
                <a:spLocks noChangeArrowheads="1"/>
              </p:cNvSpPr>
              <p:nvPr/>
            </p:nvSpPr>
            <p:spPr bwMode="auto">
              <a:xfrm>
                <a:off x="393700" y="2820568"/>
                <a:ext cx="3735388" cy="739069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7" name="Oval 18"/>
              <p:cNvSpPr>
                <a:spLocks noChangeArrowheads="1"/>
              </p:cNvSpPr>
              <p:nvPr/>
            </p:nvSpPr>
            <p:spPr bwMode="auto">
              <a:xfrm>
                <a:off x="3665538" y="2799507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58" name="Text Box 19"/>
              <p:cNvSpPr txBox="1">
                <a:spLocks noChangeArrowheads="1"/>
              </p:cNvSpPr>
              <p:nvPr/>
            </p:nvSpPr>
            <p:spPr bwMode="auto">
              <a:xfrm>
                <a:off x="3865743" y="3042672"/>
                <a:ext cx="593725" cy="296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32nm</a:t>
                </a:r>
              </a:p>
            </p:txBody>
          </p:sp>
          <p:sp>
            <p:nvSpPr>
              <p:cNvPr id="59" name="Rectangle 22"/>
              <p:cNvSpPr>
                <a:spLocks noChangeArrowheads="1"/>
              </p:cNvSpPr>
              <p:nvPr/>
            </p:nvSpPr>
            <p:spPr bwMode="auto">
              <a:xfrm>
                <a:off x="323850" y="1985764"/>
                <a:ext cx="4121150" cy="737155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0" name="AutoShape 23"/>
              <p:cNvSpPr>
                <a:spLocks noChangeArrowheads="1"/>
              </p:cNvSpPr>
              <p:nvPr/>
            </p:nvSpPr>
            <p:spPr bwMode="auto">
              <a:xfrm>
                <a:off x="393700" y="1999168"/>
                <a:ext cx="3735388" cy="739069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1" name="Oval 24"/>
              <p:cNvSpPr>
                <a:spLocks noChangeArrowheads="1"/>
              </p:cNvSpPr>
              <p:nvPr/>
            </p:nvSpPr>
            <p:spPr bwMode="auto">
              <a:xfrm>
                <a:off x="3665538" y="2004911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2" name="Text Box 25"/>
              <p:cNvSpPr txBox="1">
                <a:spLocks noChangeArrowheads="1"/>
              </p:cNvSpPr>
              <p:nvPr/>
            </p:nvSpPr>
            <p:spPr bwMode="auto">
              <a:xfrm>
                <a:off x="3876675" y="2217442"/>
                <a:ext cx="593725" cy="296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45nm</a:t>
                </a:r>
              </a:p>
            </p:txBody>
          </p:sp>
          <p:sp>
            <p:nvSpPr>
              <p:cNvPr id="63" name="Text Box 29"/>
              <p:cNvSpPr txBox="1">
                <a:spLocks noChangeArrowheads="1"/>
              </p:cNvSpPr>
              <p:nvPr/>
            </p:nvSpPr>
            <p:spPr bwMode="auto">
              <a:xfrm rot="16200000">
                <a:off x="137194" y="2981577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64" name="Text Box 30"/>
              <p:cNvSpPr txBox="1">
                <a:spLocks noChangeArrowheads="1"/>
              </p:cNvSpPr>
              <p:nvPr/>
            </p:nvSpPr>
            <p:spPr bwMode="auto">
              <a:xfrm rot="16200000">
                <a:off x="127669" y="2156051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65" name="Rectangle 31"/>
              <p:cNvSpPr>
                <a:spLocks noChangeArrowheads="1"/>
              </p:cNvSpPr>
              <p:nvPr/>
            </p:nvSpPr>
            <p:spPr bwMode="auto">
              <a:xfrm>
                <a:off x="323850" y="3634311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6" name="AutoShape 32"/>
              <p:cNvSpPr>
                <a:spLocks noChangeArrowheads="1"/>
              </p:cNvSpPr>
              <p:nvPr/>
            </p:nvSpPr>
            <p:spPr bwMode="auto">
              <a:xfrm>
                <a:off x="393700" y="3618993"/>
                <a:ext cx="3735388" cy="737154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7" name="Oval 33"/>
              <p:cNvSpPr>
                <a:spLocks noChangeArrowheads="1"/>
              </p:cNvSpPr>
              <p:nvPr/>
            </p:nvSpPr>
            <p:spPr bwMode="auto">
              <a:xfrm>
                <a:off x="3665538" y="3634266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8" name="Text Box 34"/>
              <p:cNvSpPr txBox="1">
                <a:spLocks noChangeArrowheads="1"/>
              </p:cNvSpPr>
              <p:nvPr/>
            </p:nvSpPr>
            <p:spPr bwMode="auto">
              <a:xfrm>
                <a:off x="3870325" y="3864073"/>
                <a:ext cx="595313" cy="296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22nm</a:t>
                </a:r>
              </a:p>
            </p:txBody>
          </p:sp>
          <p:sp>
            <p:nvSpPr>
              <p:cNvPr id="69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41957" y="3805903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70" name="Rectangle 35"/>
              <p:cNvSpPr>
                <a:spLocks noChangeArrowheads="1"/>
              </p:cNvSpPr>
              <p:nvPr/>
            </p:nvSpPr>
            <p:spPr bwMode="auto">
              <a:xfrm>
                <a:off x="736600" y="2004911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1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2012570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Penryn</a:t>
                </a:r>
                <a:r>
                  <a:rPr lang="hu-HU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1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Family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72" name="Text Box 37"/>
              <p:cNvSpPr txBox="1">
                <a:spLocks noChangeArrowheads="1"/>
              </p:cNvSpPr>
              <p:nvPr/>
            </p:nvSpPr>
            <p:spPr bwMode="auto">
              <a:xfrm>
                <a:off x="746125" y="2399337"/>
                <a:ext cx="3121025" cy="276999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ehalem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73" name="Rectangle 35"/>
              <p:cNvSpPr>
                <a:spLocks noChangeArrowheads="1"/>
              </p:cNvSpPr>
              <p:nvPr/>
            </p:nvSpPr>
            <p:spPr bwMode="auto">
              <a:xfrm>
                <a:off x="736600" y="2805250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4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2814825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W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estmere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75" name="Text Box 37"/>
              <p:cNvSpPr txBox="1">
                <a:spLocks noChangeArrowheads="1"/>
              </p:cNvSpPr>
              <p:nvPr/>
            </p:nvSpPr>
            <p:spPr bwMode="auto">
              <a:xfrm>
                <a:off x="746125" y="3199676"/>
                <a:ext cx="3121025" cy="276999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andy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Bridge</a:t>
                </a:r>
              </a:p>
            </p:txBody>
          </p:sp>
          <p:sp>
            <p:nvSpPr>
              <p:cNvPr id="76" name="Rectangle 35"/>
              <p:cNvSpPr>
                <a:spLocks noChangeArrowheads="1"/>
              </p:cNvSpPr>
              <p:nvPr/>
            </p:nvSpPr>
            <p:spPr bwMode="auto">
              <a:xfrm>
                <a:off x="736600" y="3622823"/>
                <a:ext cx="3240088" cy="7371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7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3661116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vy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Bridge</a:t>
                </a:r>
              </a:p>
            </p:txBody>
          </p:sp>
          <p:sp>
            <p:nvSpPr>
              <p:cNvPr id="78" name="Text Box 37"/>
              <p:cNvSpPr txBox="1">
                <a:spLocks noChangeArrowheads="1"/>
              </p:cNvSpPr>
              <p:nvPr/>
            </p:nvSpPr>
            <p:spPr bwMode="auto">
              <a:xfrm>
                <a:off x="754063" y="4032566"/>
                <a:ext cx="3108960" cy="333156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H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aswell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79" name="Text Box 58"/>
              <p:cNvSpPr txBox="1">
                <a:spLocks noChangeArrowheads="1"/>
              </p:cNvSpPr>
              <p:nvPr/>
            </p:nvSpPr>
            <p:spPr bwMode="auto">
              <a:xfrm>
                <a:off x="4643438" y="3664736"/>
                <a:ext cx="944562" cy="3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4/20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1" name="Rectangle 48"/>
              <p:cNvSpPr>
                <a:spLocks noChangeArrowheads="1"/>
              </p:cNvSpPr>
              <p:nvPr/>
            </p:nvSpPr>
            <p:spPr bwMode="auto">
              <a:xfrm>
                <a:off x="6202313" y="3921514"/>
                <a:ext cx="2521845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L4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cache (discrete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eDRAM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)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2" name="Text Box 58"/>
              <p:cNvSpPr txBox="1">
                <a:spLocks noChangeArrowheads="1"/>
              </p:cNvSpPr>
              <p:nvPr/>
            </p:nvSpPr>
            <p:spPr bwMode="auto">
              <a:xfrm>
                <a:off x="4649788" y="4050637"/>
                <a:ext cx="944562" cy="3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06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13</a:t>
                </a:r>
              </a:p>
            </p:txBody>
          </p:sp>
          <p:sp>
            <p:nvSpPr>
              <p:cNvPr id="83" name="Text Box 58"/>
              <p:cNvSpPr txBox="1">
                <a:spLocks noChangeArrowheads="1"/>
              </p:cNvSpPr>
              <p:nvPr/>
            </p:nvSpPr>
            <p:spPr bwMode="auto">
              <a:xfrm>
                <a:off x="4625975" y="4480603"/>
                <a:ext cx="944489" cy="33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09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14</a:t>
                </a:r>
              </a:p>
            </p:txBody>
          </p:sp>
          <p:sp>
            <p:nvSpPr>
              <p:cNvPr id="84" name="Rectangle 48"/>
              <p:cNvSpPr>
                <a:spLocks noChangeArrowheads="1"/>
              </p:cNvSpPr>
              <p:nvPr/>
            </p:nvSpPr>
            <p:spPr bwMode="auto">
              <a:xfrm>
                <a:off x="7233157" y="4466731"/>
                <a:ext cx="184731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200" b="1" dirty="0">
                  <a:solidFill>
                    <a:schemeClr val="bg2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5" name="Text Box 58"/>
              <p:cNvSpPr txBox="1">
                <a:spLocks noChangeArrowheads="1"/>
              </p:cNvSpPr>
              <p:nvPr/>
            </p:nvSpPr>
            <p:spPr bwMode="auto">
              <a:xfrm>
                <a:off x="4535488" y="4850137"/>
                <a:ext cx="1050288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15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6" name="Rectangle 48"/>
              <p:cNvSpPr>
                <a:spLocks noChangeArrowheads="1"/>
              </p:cNvSpPr>
              <p:nvPr/>
            </p:nvSpPr>
            <p:spPr bwMode="auto">
              <a:xfrm>
                <a:off x="6405825" y="4722746"/>
                <a:ext cx="2109873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Memory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Side L4 cache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7" name="Rectangle 48"/>
              <p:cNvSpPr>
                <a:spLocks noChangeArrowheads="1"/>
              </p:cNvSpPr>
              <p:nvPr/>
            </p:nvSpPr>
            <p:spPr bwMode="auto">
              <a:xfrm>
                <a:off x="7022293" y="2802695"/>
                <a:ext cx="290464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endParaRPr lang="en-US" altLang="en-US" sz="1200" b="1" dirty="0">
                  <a:solidFill>
                    <a:schemeClr val="bg2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8" name="Rectangle 31"/>
              <p:cNvSpPr>
                <a:spLocks noChangeArrowheads="1"/>
              </p:cNvSpPr>
              <p:nvPr/>
            </p:nvSpPr>
            <p:spPr bwMode="auto">
              <a:xfrm>
                <a:off x="338718" y="4407955"/>
                <a:ext cx="4087345" cy="1432072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89" name="AutoShape 32"/>
              <p:cNvSpPr>
                <a:spLocks noChangeArrowheads="1"/>
              </p:cNvSpPr>
              <p:nvPr/>
            </p:nvSpPr>
            <p:spPr bwMode="auto">
              <a:xfrm>
                <a:off x="397795" y="4437277"/>
                <a:ext cx="3657600" cy="1371600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90" name="Oval 33"/>
              <p:cNvSpPr>
                <a:spLocks noChangeArrowheads="1"/>
              </p:cNvSpPr>
              <p:nvPr/>
            </p:nvSpPr>
            <p:spPr bwMode="auto">
              <a:xfrm>
                <a:off x="3690938" y="4432942"/>
                <a:ext cx="774700" cy="1414631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1" name="Text Box 34"/>
              <p:cNvSpPr txBox="1">
                <a:spLocks noChangeArrowheads="1"/>
              </p:cNvSpPr>
              <p:nvPr/>
            </p:nvSpPr>
            <p:spPr bwMode="auto">
              <a:xfrm>
                <a:off x="3886955" y="5001523"/>
                <a:ext cx="595035" cy="296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1</a:t>
                </a:r>
                <a:r>
                  <a:rPr lang="en-US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4</a:t>
                </a:r>
                <a:r>
                  <a:rPr lang="hu-HU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nm</a:t>
                </a:r>
              </a:p>
            </p:txBody>
          </p:sp>
          <p:sp>
            <p:nvSpPr>
              <p:cNvPr id="92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29557" y="4860181"/>
                <a:ext cx="905186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dirty="0" smtClean="0">
                    <a:solidFill>
                      <a:srgbClr val="FFFFFF"/>
                    </a:solidFill>
                    <a:cs typeface="Arial" charset="0"/>
                  </a:rPr>
                  <a:t>4</a:t>
                </a:r>
                <a:r>
                  <a:rPr lang="hu-HU" altLang="en-US" sz="1000" dirty="0" smtClean="0">
                    <a:solidFill>
                      <a:srgbClr val="FFFFFF"/>
                    </a:solidFill>
                    <a:cs typeface="Arial" charset="0"/>
                  </a:rPr>
                  <a:t> </a:t>
                </a: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YEARS</a:t>
                </a:r>
              </a:p>
            </p:txBody>
          </p:sp>
          <p:sp>
            <p:nvSpPr>
              <p:cNvPr id="93" name="Rectangle 35"/>
              <p:cNvSpPr>
                <a:spLocks noChangeArrowheads="1"/>
              </p:cNvSpPr>
              <p:nvPr/>
            </p:nvSpPr>
            <p:spPr bwMode="auto">
              <a:xfrm>
                <a:off x="762000" y="4447800"/>
                <a:ext cx="3240088" cy="14095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94" name="Text Box 36"/>
              <p:cNvSpPr txBox="1">
                <a:spLocks noChangeArrowheads="1"/>
              </p:cNvSpPr>
              <p:nvPr/>
            </p:nvSpPr>
            <p:spPr bwMode="auto">
              <a:xfrm>
                <a:off x="759573" y="4451838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Broadwell</a:t>
                </a:r>
                <a:endParaRPr lang="en-US" altLang="en-US" sz="11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5" name="Text Box 37"/>
              <p:cNvSpPr txBox="1">
                <a:spLocks noChangeArrowheads="1"/>
              </p:cNvSpPr>
              <p:nvPr/>
            </p:nvSpPr>
            <p:spPr bwMode="auto">
              <a:xfrm>
                <a:off x="767511" y="4797162"/>
                <a:ext cx="3108960" cy="316726"/>
              </a:xfrm>
              <a:prstGeom prst="rect">
                <a:avLst/>
              </a:prstGeom>
              <a:solidFill>
                <a:srgbClr val="6148F6">
                  <a:alpha val="22745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Skylake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7" name="Text Box 7"/>
              <p:cNvSpPr txBox="1">
                <a:spLocks noChangeArrowheads="1"/>
              </p:cNvSpPr>
              <p:nvPr/>
            </p:nvSpPr>
            <p:spPr bwMode="auto">
              <a:xfrm>
                <a:off x="5857478" y="2285060"/>
                <a:ext cx="3161394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,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private L2, (inclusive)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L3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9" name="Text Box 37"/>
              <p:cNvSpPr txBox="1">
                <a:spLocks noChangeArrowheads="1"/>
              </p:cNvSpPr>
              <p:nvPr/>
            </p:nvSpPr>
            <p:spPr bwMode="auto">
              <a:xfrm>
                <a:off x="764688" y="5504936"/>
                <a:ext cx="3108960" cy="316726"/>
              </a:xfrm>
              <a:prstGeom prst="rect">
                <a:avLst/>
              </a:prstGeom>
              <a:solidFill>
                <a:srgbClr val="6148F6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Coffee 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0" name="Text Box 37"/>
              <p:cNvSpPr txBox="1">
                <a:spLocks noChangeArrowheads="1"/>
              </p:cNvSpPr>
              <p:nvPr/>
            </p:nvSpPr>
            <p:spPr bwMode="auto">
              <a:xfrm>
                <a:off x="766181" y="5156083"/>
                <a:ext cx="3108960" cy="316726"/>
              </a:xfrm>
              <a:prstGeom prst="rect">
                <a:avLst/>
              </a:prstGeom>
              <a:solidFill>
                <a:srgbClr val="6148F6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Kaby</a:t>
                </a:r>
                <a:r>
                  <a:rPr lang="en-US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1" name="Text Box 58"/>
              <p:cNvSpPr txBox="1">
                <a:spLocks noChangeArrowheads="1"/>
              </p:cNvSpPr>
              <p:nvPr/>
            </p:nvSpPr>
            <p:spPr bwMode="auto">
              <a:xfrm>
                <a:off x="4526995" y="5232981"/>
                <a:ext cx="1050288" cy="33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08/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16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2" name="Text Box 58"/>
              <p:cNvSpPr txBox="1">
                <a:spLocks noChangeArrowheads="1"/>
              </p:cNvSpPr>
              <p:nvPr/>
            </p:nvSpPr>
            <p:spPr bwMode="auto">
              <a:xfrm>
                <a:off x="4567336" y="5547829"/>
                <a:ext cx="997389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17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6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41957" y="1371918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103" name="Rectangle 31"/>
              <p:cNvSpPr>
                <a:spLocks noChangeArrowheads="1"/>
              </p:cNvSpPr>
              <p:nvPr/>
            </p:nvSpPr>
            <p:spPr bwMode="auto">
              <a:xfrm>
                <a:off x="336615" y="5894703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4" name="AutoShape 32"/>
              <p:cNvSpPr>
                <a:spLocks noChangeArrowheads="1"/>
              </p:cNvSpPr>
              <p:nvPr/>
            </p:nvSpPr>
            <p:spPr bwMode="auto">
              <a:xfrm>
                <a:off x="406465" y="5893406"/>
                <a:ext cx="3735388" cy="667423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5" name="Oval 33"/>
              <p:cNvSpPr>
                <a:spLocks noChangeArrowheads="1"/>
              </p:cNvSpPr>
              <p:nvPr/>
            </p:nvSpPr>
            <p:spPr bwMode="auto">
              <a:xfrm>
                <a:off x="3678303" y="5894658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06" name="Text Box 34"/>
              <p:cNvSpPr txBox="1">
                <a:spLocks noChangeArrowheads="1"/>
              </p:cNvSpPr>
              <p:nvPr/>
            </p:nvSpPr>
            <p:spPr bwMode="auto">
              <a:xfrm>
                <a:off x="3883090" y="6124465"/>
                <a:ext cx="59503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10</a:t>
                </a:r>
                <a:r>
                  <a:rPr lang="hu-HU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nm</a:t>
                </a:r>
                <a:endParaRPr lang="hu-HU" altLang="en-US" sz="10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8" name="Rectangle 35"/>
              <p:cNvSpPr>
                <a:spLocks noChangeArrowheads="1"/>
              </p:cNvSpPr>
              <p:nvPr/>
            </p:nvSpPr>
            <p:spPr bwMode="auto">
              <a:xfrm>
                <a:off x="749365" y="5883215"/>
                <a:ext cx="3240088" cy="7371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9" name="Text Box 36"/>
              <p:cNvSpPr txBox="1">
                <a:spLocks noChangeArrowheads="1"/>
              </p:cNvSpPr>
              <p:nvPr/>
            </p:nvSpPr>
            <p:spPr bwMode="auto">
              <a:xfrm>
                <a:off x="758890" y="5935529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Cannonlake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0" name="Text Box 37"/>
              <p:cNvSpPr txBox="1">
                <a:spLocks noChangeArrowheads="1"/>
              </p:cNvSpPr>
              <p:nvPr/>
            </p:nvSpPr>
            <p:spPr bwMode="auto">
              <a:xfrm>
                <a:off x="766828" y="6280659"/>
                <a:ext cx="3108960" cy="288832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</a:t>
                </a:r>
                <a:r>
                  <a:rPr lang="en-US" altLang="en-US" sz="1200" b="1" i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celake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1" name="Text Box 58"/>
              <p:cNvSpPr txBox="1">
                <a:spLocks noChangeArrowheads="1"/>
              </p:cNvSpPr>
              <p:nvPr/>
            </p:nvSpPr>
            <p:spPr bwMode="auto">
              <a:xfrm>
                <a:off x="4656203" y="5925128"/>
                <a:ext cx="944489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05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18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2" name="Text Box 58"/>
              <p:cNvSpPr txBox="1">
                <a:spLocks noChangeArrowheads="1"/>
              </p:cNvSpPr>
              <p:nvPr/>
            </p:nvSpPr>
            <p:spPr bwMode="auto">
              <a:xfrm>
                <a:off x="4662553" y="6311029"/>
                <a:ext cx="91563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??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19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 rot="16200000">
              <a:off x="206798" y="5901373"/>
              <a:ext cx="76128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 smtClean="0">
                  <a:solidFill>
                    <a:srgbClr val="FFFFFF"/>
                  </a:solidFill>
                  <a:cs typeface="Arial" charset="0"/>
                </a:rPr>
                <a:t>?? </a:t>
              </a:r>
              <a:r>
                <a:rPr lang="hu-HU" altLang="en-US" sz="1000" dirty="0" smtClean="0">
                  <a:solidFill>
                    <a:srgbClr val="FFFFFF"/>
                  </a:solidFill>
                  <a:cs typeface="Arial" charset="0"/>
                </a:rPr>
                <a:t>YEARS</a:t>
              </a:r>
              <a:endParaRPr lang="hu-HU" altLang="en-US" sz="1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32140" y="4973310"/>
              <a:ext cx="33612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 smtClean="0">
                <a:latin typeface="+mj-lt"/>
              </a:endParaRPr>
            </a:p>
          </p:txBody>
        </p:sp>
        <p:sp>
          <p:nvSpPr>
            <p:cNvPr id="114" name="Left Brace 113"/>
            <p:cNvSpPr/>
            <p:nvPr/>
          </p:nvSpPr>
          <p:spPr bwMode="auto">
            <a:xfrm>
              <a:off x="5742129" y="464413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6" name="Left Brace 115"/>
            <p:cNvSpPr/>
            <p:nvPr/>
          </p:nvSpPr>
          <p:spPr bwMode="auto">
            <a:xfrm>
              <a:off x="5742130" y="390546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7" name="Left Brace 116"/>
            <p:cNvSpPr/>
            <p:nvPr/>
          </p:nvSpPr>
          <p:spPr bwMode="auto">
            <a:xfrm>
              <a:off x="5740015" y="3105000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8" name="Left Brace 117"/>
            <p:cNvSpPr/>
            <p:nvPr/>
          </p:nvSpPr>
          <p:spPr bwMode="auto">
            <a:xfrm>
              <a:off x="5742130" y="2303875"/>
              <a:ext cx="936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9" name="Left Brace 118"/>
            <p:cNvSpPr/>
            <p:nvPr/>
          </p:nvSpPr>
          <p:spPr bwMode="auto">
            <a:xfrm>
              <a:off x="5742130" y="1541910"/>
              <a:ext cx="93600" cy="50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1" name="Left Brace 120"/>
            <p:cNvSpPr/>
            <p:nvPr/>
          </p:nvSpPr>
          <p:spPr bwMode="auto">
            <a:xfrm>
              <a:off x="5742130" y="504021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787135" y="5383465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="1" dirty="0" smtClean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003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14e)</a:t>
            </a:r>
            <a:endParaRPr lang="en-US" sz="1600" dirty="0"/>
          </a:p>
        </p:txBody>
      </p:sp>
      <p:sp>
        <p:nvSpPr>
          <p:cNvPr id="98" name="Text Box 56"/>
          <p:cNvSpPr txBox="1">
            <a:spLocks noChangeArrowheads="1"/>
          </p:cNvSpPr>
          <p:nvPr/>
        </p:nvSpPr>
        <p:spPr bwMode="auto">
          <a:xfrm>
            <a:off x="75092" y="497122"/>
            <a:ext cx="88440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two-phase development model (Tick-Tock model) used for the Core 2 lines -21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4905" y="6512728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3850" y="951986"/>
            <a:ext cx="8869572" cy="5453141"/>
            <a:chOff x="323850" y="951986"/>
            <a:chExt cx="8869572" cy="5453141"/>
          </a:xfrm>
        </p:grpSpPr>
        <p:grpSp>
          <p:nvGrpSpPr>
            <p:cNvPr id="3" name="Group 2"/>
            <p:cNvGrpSpPr/>
            <p:nvPr/>
          </p:nvGrpSpPr>
          <p:grpSpPr>
            <a:xfrm>
              <a:off x="323850" y="951986"/>
              <a:ext cx="8841977" cy="5452070"/>
              <a:chOff x="323850" y="951986"/>
              <a:chExt cx="8841977" cy="5684972"/>
            </a:xfrm>
          </p:grpSpPr>
          <p:sp>
            <p:nvSpPr>
              <p:cNvPr id="25" name="Text Box 28"/>
              <p:cNvSpPr txBox="1">
                <a:spLocks noChangeArrowheads="1"/>
              </p:cNvSpPr>
              <p:nvPr/>
            </p:nvSpPr>
            <p:spPr bwMode="auto">
              <a:xfrm rot="-5400000">
                <a:off x="225037" y="1285868"/>
                <a:ext cx="69927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49" name="Text Box 53"/>
              <p:cNvSpPr txBox="1">
                <a:spLocks noChangeArrowheads="1"/>
              </p:cNvSpPr>
              <p:nvPr/>
            </p:nvSpPr>
            <p:spPr bwMode="auto">
              <a:xfrm>
                <a:off x="5957354" y="951986"/>
                <a:ext cx="266451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Key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new features of the ISP 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and the microarchitecture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0" name="Rectangle 54"/>
              <p:cNvSpPr>
                <a:spLocks noChangeArrowheads="1"/>
              </p:cNvSpPr>
              <p:nvPr/>
            </p:nvSpPr>
            <p:spPr bwMode="auto">
              <a:xfrm>
                <a:off x="5820671" y="984356"/>
                <a:ext cx="2990850" cy="438718"/>
              </a:xfrm>
              <a:prstGeom prst="rect">
                <a:avLst/>
              </a:prstGeom>
              <a:solidFill>
                <a:srgbClr val="333333">
                  <a:alpha val="14902"/>
                </a:srgb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4" name="Rectangle 46"/>
              <p:cNvSpPr>
                <a:spLocks noChangeArrowheads="1"/>
              </p:cNvSpPr>
              <p:nvPr/>
            </p:nvSpPr>
            <p:spPr bwMode="auto">
              <a:xfrm>
                <a:off x="2546775" y="1164089"/>
                <a:ext cx="3108960" cy="5472869"/>
              </a:xfrm>
              <a:prstGeom prst="rect">
                <a:avLst/>
              </a:prstGeom>
              <a:solidFill>
                <a:srgbClr val="0000FF">
                  <a:alpha val="14117"/>
                </a:srgb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dirty="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" name="Text Box 5"/>
              <p:cNvSpPr txBox="1">
                <a:spLocks noChangeArrowheads="1"/>
              </p:cNvSpPr>
              <p:nvPr/>
            </p:nvSpPr>
            <p:spPr bwMode="auto">
              <a:xfrm>
                <a:off x="5472100" y="1513400"/>
                <a:ext cx="3693727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no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HT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" name="Text Box 6"/>
              <p:cNvSpPr txBox="1">
                <a:spLocks noChangeArrowheads="1"/>
              </p:cNvSpPr>
              <p:nvPr/>
            </p:nvSpPr>
            <p:spPr bwMode="auto">
              <a:xfrm>
                <a:off x="4643438" y="2033632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11/2007</a:t>
                </a:r>
                <a:endPara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4608513" y="1329725"/>
                <a:ext cx="1022350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6</a:t>
                </a:r>
              </a:p>
            </p:txBody>
          </p:sp>
          <p:sp>
            <p:nvSpPr>
              <p:cNvPr id="28" name="Rectangle 31"/>
              <p:cNvSpPr>
                <a:spLocks noChangeArrowheads="1"/>
              </p:cNvSpPr>
              <p:nvPr/>
            </p:nvSpPr>
            <p:spPr bwMode="auto">
              <a:xfrm>
                <a:off x="323850" y="1223719"/>
                <a:ext cx="4121150" cy="737155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29" name="AutoShape 32"/>
              <p:cNvSpPr>
                <a:spLocks noChangeArrowheads="1"/>
              </p:cNvSpPr>
              <p:nvPr/>
            </p:nvSpPr>
            <p:spPr bwMode="auto">
              <a:xfrm>
                <a:off x="393700" y="1194910"/>
                <a:ext cx="3735388" cy="768097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30" name="Oval 33"/>
              <p:cNvSpPr>
                <a:spLocks noChangeArrowheads="1"/>
              </p:cNvSpPr>
              <p:nvPr/>
            </p:nvSpPr>
            <p:spPr bwMode="auto">
              <a:xfrm>
                <a:off x="3665538" y="1204528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" name="Text Box 34"/>
              <p:cNvSpPr txBox="1">
                <a:spLocks noChangeArrowheads="1"/>
              </p:cNvSpPr>
              <p:nvPr/>
            </p:nvSpPr>
            <p:spPr bwMode="auto">
              <a:xfrm>
                <a:off x="3878263" y="1430505"/>
                <a:ext cx="590550" cy="29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65nm</a:t>
                </a:r>
              </a:p>
            </p:txBody>
          </p:sp>
          <p:sp>
            <p:nvSpPr>
              <p:cNvPr id="32" name="Rectangle 35"/>
              <p:cNvSpPr>
                <a:spLocks noChangeArrowheads="1"/>
              </p:cNvSpPr>
              <p:nvPr/>
            </p:nvSpPr>
            <p:spPr bwMode="auto">
              <a:xfrm>
                <a:off x="736600" y="1202599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33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1296402"/>
                <a:ext cx="3121025" cy="414527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ts val="1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50" b="1" i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50" b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  Pentium 4 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( </a:t>
                </a:r>
                <a:r>
                  <a:rPr lang="hu-HU" altLang="en-US" sz="1150" b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Cedar </a:t>
                </a:r>
                <a:r>
                  <a:rPr lang="hu-HU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Mill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)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Pentium D (</a:t>
                </a:r>
                <a:r>
                  <a:rPr lang="en-US" altLang="en-US" sz="1150" b="1" dirty="0" err="1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Presler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)           </a:t>
                </a:r>
                <a:endParaRPr lang="en-US" altLang="en-US" sz="1150" b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4" name="Text Box 37"/>
              <p:cNvSpPr txBox="1">
                <a:spLocks noChangeArrowheads="1"/>
              </p:cNvSpPr>
              <p:nvPr/>
            </p:nvSpPr>
            <p:spPr bwMode="auto">
              <a:xfrm>
                <a:off x="754063" y="1660488"/>
                <a:ext cx="3121025" cy="274320"/>
              </a:xfrm>
              <a:prstGeom prst="rect">
                <a:avLst/>
              </a:prstGeom>
              <a:solidFill>
                <a:srgbClr val="6148F6">
                  <a:alpha val="22745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4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</a:t>
                </a:r>
                <a:r>
                  <a:rPr lang="hu-HU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Core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2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43" name="Text Box 44"/>
              <p:cNvSpPr txBox="1">
                <a:spLocks noChangeArrowheads="1"/>
              </p:cNvSpPr>
              <p:nvPr/>
            </p:nvSpPr>
            <p:spPr bwMode="auto">
              <a:xfrm>
                <a:off x="4622800" y="1695109"/>
                <a:ext cx="989013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 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7/2006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44" name="Text Box 45"/>
              <p:cNvSpPr txBox="1">
                <a:spLocks noChangeArrowheads="1"/>
              </p:cNvSpPr>
              <p:nvPr/>
            </p:nvSpPr>
            <p:spPr bwMode="auto">
              <a:xfrm>
                <a:off x="4643438" y="2401252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11/2008</a:t>
                </a:r>
                <a:endPara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5" name="Rectangle 48"/>
              <p:cNvSpPr>
                <a:spLocks noChangeArrowheads="1"/>
              </p:cNvSpPr>
              <p:nvPr/>
            </p:nvSpPr>
            <p:spPr bwMode="auto">
              <a:xfrm>
                <a:off x="7174104" y="3121636"/>
                <a:ext cx="290464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</a:p>
            </p:txBody>
          </p:sp>
          <p:sp>
            <p:nvSpPr>
              <p:cNvPr id="52" name="Line 57"/>
              <p:cNvSpPr>
                <a:spLocks noChangeShapeType="1"/>
              </p:cNvSpPr>
              <p:nvPr/>
            </p:nvSpPr>
            <p:spPr bwMode="auto">
              <a:xfrm>
                <a:off x="361950" y="1699827"/>
                <a:ext cx="5292000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53" name="Text Box 58"/>
              <p:cNvSpPr txBox="1">
                <a:spLocks noChangeArrowheads="1"/>
              </p:cNvSpPr>
              <p:nvPr/>
            </p:nvSpPr>
            <p:spPr bwMode="auto">
              <a:xfrm>
                <a:off x="4643438" y="3220738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</a:t>
                </a: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</a:t>
                </a:r>
              </a:p>
            </p:txBody>
          </p:sp>
          <p:sp>
            <p:nvSpPr>
              <p:cNvPr id="54" name="Text Box 61"/>
              <p:cNvSpPr txBox="1">
                <a:spLocks noChangeArrowheads="1"/>
              </p:cNvSpPr>
              <p:nvPr/>
            </p:nvSpPr>
            <p:spPr bwMode="auto">
              <a:xfrm>
                <a:off x="4643438" y="2822483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</a:t>
                </a: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55" name="Rectangle 16"/>
              <p:cNvSpPr>
                <a:spLocks noChangeArrowheads="1"/>
              </p:cNvSpPr>
              <p:nvPr/>
            </p:nvSpPr>
            <p:spPr bwMode="auto">
              <a:xfrm>
                <a:off x="323850" y="2818654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6" name="AutoShape 17"/>
              <p:cNvSpPr>
                <a:spLocks noChangeArrowheads="1"/>
              </p:cNvSpPr>
              <p:nvPr/>
            </p:nvSpPr>
            <p:spPr bwMode="auto">
              <a:xfrm>
                <a:off x="393700" y="2820568"/>
                <a:ext cx="3735388" cy="739069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7" name="Oval 18"/>
              <p:cNvSpPr>
                <a:spLocks noChangeArrowheads="1"/>
              </p:cNvSpPr>
              <p:nvPr/>
            </p:nvSpPr>
            <p:spPr bwMode="auto">
              <a:xfrm>
                <a:off x="3665538" y="2799507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58" name="Text Box 19"/>
              <p:cNvSpPr txBox="1">
                <a:spLocks noChangeArrowheads="1"/>
              </p:cNvSpPr>
              <p:nvPr/>
            </p:nvSpPr>
            <p:spPr bwMode="auto">
              <a:xfrm>
                <a:off x="3865743" y="3042672"/>
                <a:ext cx="593725" cy="296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32nm</a:t>
                </a:r>
              </a:p>
            </p:txBody>
          </p:sp>
          <p:sp>
            <p:nvSpPr>
              <p:cNvPr id="59" name="Rectangle 22"/>
              <p:cNvSpPr>
                <a:spLocks noChangeArrowheads="1"/>
              </p:cNvSpPr>
              <p:nvPr/>
            </p:nvSpPr>
            <p:spPr bwMode="auto">
              <a:xfrm>
                <a:off x="323850" y="1985764"/>
                <a:ext cx="4121150" cy="737155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0" name="AutoShape 23"/>
              <p:cNvSpPr>
                <a:spLocks noChangeArrowheads="1"/>
              </p:cNvSpPr>
              <p:nvPr/>
            </p:nvSpPr>
            <p:spPr bwMode="auto">
              <a:xfrm>
                <a:off x="393700" y="1999168"/>
                <a:ext cx="3735388" cy="739069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1" name="Oval 24"/>
              <p:cNvSpPr>
                <a:spLocks noChangeArrowheads="1"/>
              </p:cNvSpPr>
              <p:nvPr/>
            </p:nvSpPr>
            <p:spPr bwMode="auto">
              <a:xfrm>
                <a:off x="3665538" y="2004911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2" name="Text Box 25"/>
              <p:cNvSpPr txBox="1">
                <a:spLocks noChangeArrowheads="1"/>
              </p:cNvSpPr>
              <p:nvPr/>
            </p:nvSpPr>
            <p:spPr bwMode="auto">
              <a:xfrm>
                <a:off x="3876675" y="2217442"/>
                <a:ext cx="593725" cy="296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45nm</a:t>
                </a:r>
              </a:p>
            </p:txBody>
          </p:sp>
          <p:sp>
            <p:nvSpPr>
              <p:cNvPr id="63" name="Text Box 29"/>
              <p:cNvSpPr txBox="1">
                <a:spLocks noChangeArrowheads="1"/>
              </p:cNvSpPr>
              <p:nvPr/>
            </p:nvSpPr>
            <p:spPr bwMode="auto">
              <a:xfrm rot="16200000">
                <a:off x="137194" y="2981577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64" name="Text Box 30"/>
              <p:cNvSpPr txBox="1">
                <a:spLocks noChangeArrowheads="1"/>
              </p:cNvSpPr>
              <p:nvPr/>
            </p:nvSpPr>
            <p:spPr bwMode="auto">
              <a:xfrm rot="16200000">
                <a:off x="127669" y="2156051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65" name="Rectangle 31"/>
              <p:cNvSpPr>
                <a:spLocks noChangeArrowheads="1"/>
              </p:cNvSpPr>
              <p:nvPr/>
            </p:nvSpPr>
            <p:spPr bwMode="auto">
              <a:xfrm>
                <a:off x="323850" y="3634311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6" name="AutoShape 32"/>
              <p:cNvSpPr>
                <a:spLocks noChangeArrowheads="1"/>
              </p:cNvSpPr>
              <p:nvPr/>
            </p:nvSpPr>
            <p:spPr bwMode="auto">
              <a:xfrm>
                <a:off x="393700" y="3618993"/>
                <a:ext cx="3735388" cy="737154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7" name="Oval 33"/>
              <p:cNvSpPr>
                <a:spLocks noChangeArrowheads="1"/>
              </p:cNvSpPr>
              <p:nvPr/>
            </p:nvSpPr>
            <p:spPr bwMode="auto">
              <a:xfrm>
                <a:off x="3665538" y="3634266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8" name="Text Box 34"/>
              <p:cNvSpPr txBox="1">
                <a:spLocks noChangeArrowheads="1"/>
              </p:cNvSpPr>
              <p:nvPr/>
            </p:nvSpPr>
            <p:spPr bwMode="auto">
              <a:xfrm>
                <a:off x="3870325" y="3864073"/>
                <a:ext cx="595313" cy="296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22nm</a:t>
                </a:r>
              </a:p>
            </p:txBody>
          </p:sp>
          <p:sp>
            <p:nvSpPr>
              <p:cNvPr id="69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41957" y="3805903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70" name="Rectangle 35"/>
              <p:cNvSpPr>
                <a:spLocks noChangeArrowheads="1"/>
              </p:cNvSpPr>
              <p:nvPr/>
            </p:nvSpPr>
            <p:spPr bwMode="auto">
              <a:xfrm>
                <a:off x="736600" y="2004911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1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2012570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Penryn</a:t>
                </a:r>
                <a:r>
                  <a:rPr lang="hu-HU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1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Family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72" name="Text Box 37"/>
              <p:cNvSpPr txBox="1">
                <a:spLocks noChangeArrowheads="1"/>
              </p:cNvSpPr>
              <p:nvPr/>
            </p:nvSpPr>
            <p:spPr bwMode="auto">
              <a:xfrm>
                <a:off x="746125" y="2399337"/>
                <a:ext cx="3121025" cy="276999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ehalem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73" name="Rectangle 35"/>
              <p:cNvSpPr>
                <a:spLocks noChangeArrowheads="1"/>
              </p:cNvSpPr>
              <p:nvPr/>
            </p:nvSpPr>
            <p:spPr bwMode="auto">
              <a:xfrm>
                <a:off x="736600" y="2805250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4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2814825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W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estmere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75" name="Text Box 37"/>
              <p:cNvSpPr txBox="1">
                <a:spLocks noChangeArrowheads="1"/>
              </p:cNvSpPr>
              <p:nvPr/>
            </p:nvSpPr>
            <p:spPr bwMode="auto">
              <a:xfrm>
                <a:off x="746125" y="3199676"/>
                <a:ext cx="3121025" cy="276999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andy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Bridge</a:t>
                </a:r>
              </a:p>
            </p:txBody>
          </p:sp>
          <p:sp>
            <p:nvSpPr>
              <p:cNvPr id="76" name="Rectangle 35"/>
              <p:cNvSpPr>
                <a:spLocks noChangeArrowheads="1"/>
              </p:cNvSpPr>
              <p:nvPr/>
            </p:nvSpPr>
            <p:spPr bwMode="auto">
              <a:xfrm>
                <a:off x="736600" y="3622823"/>
                <a:ext cx="3240088" cy="7371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7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3661116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vy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Bridge</a:t>
                </a:r>
              </a:p>
            </p:txBody>
          </p:sp>
          <p:sp>
            <p:nvSpPr>
              <p:cNvPr id="78" name="Text Box 37"/>
              <p:cNvSpPr txBox="1">
                <a:spLocks noChangeArrowheads="1"/>
              </p:cNvSpPr>
              <p:nvPr/>
            </p:nvSpPr>
            <p:spPr bwMode="auto">
              <a:xfrm>
                <a:off x="754063" y="4032566"/>
                <a:ext cx="3108960" cy="333156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H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aswell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79" name="Text Box 58"/>
              <p:cNvSpPr txBox="1">
                <a:spLocks noChangeArrowheads="1"/>
              </p:cNvSpPr>
              <p:nvPr/>
            </p:nvSpPr>
            <p:spPr bwMode="auto">
              <a:xfrm>
                <a:off x="4643438" y="3664736"/>
                <a:ext cx="944562" cy="3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4/20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1" name="Rectangle 48"/>
              <p:cNvSpPr>
                <a:spLocks noChangeArrowheads="1"/>
              </p:cNvSpPr>
              <p:nvPr/>
            </p:nvSpPr>
            <p:spPr bwMode="auto">
              <a:xfrm>
                <a:off x="7370870" y="3921514"/>
                <a:ext cx="184731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2" name="Text Box 58"/>
              <p:cNvSpPr txBox="1">
                <a:spLocks noChangeArrowheads="1"/>
              </p:cNvSpPr>
              <p:nvPr/>
            </p:nvSpPr>
            <p:spPr bwMode="auto">
              <a:xfrm>
                <a:off x="4649788" y="4050637"/>
                <a:ext cx="944562" cy="3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06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13</a:t>
                </a:r>
              </a:p>
            </p:txBody>
          </p:sp>
          <p:sp>
            <p:nvSpPr>
              <p:cNvPr id="83" name="Text Box 58"/>
              <p:cNvSpPr txBox="1">
                <a:spLocks noChangeArrowheads="1"/>
              </p:cNvSpPr>
              <p:nvPr/>
            </p:nvSpPr>
            <p:spPr bwMode="auto">
              <a:xfrm>
                <a:off x="4625975" y="4480603"/>
                <a:ext cx="944489" cy="33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09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14</a:t>
                </a:r>
              </a:p>
            </p:txBody>
          </p:sp>
          <p:sp>
            <p:nvSpPr>
              <p:cNvPr id="84" name="Rectangle 48"/>
              <p:cNvSpPr>
                <a:spLocks noChangeArrowheads="1"/>
              </p:cNvSpPr>
              <p:nvPr/>
            </p:nvSpPr>
            <p:spPr bwMode="auto">
              <a:xfrm>
                <a:off x="7180290" y="4466731"/>
                <a:ext cx="290464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endParaRPr lang="en-US" altLang="en-US" sz="1200" b="1" dirty="0">
                  <a:solidFill>
                    <a:schemeClr val="bg2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5" name="Text Box 58"/>
              <p:cNvSpPr txBox="1">
                <a:spLocks noChangeArrowheads="1"/>
              </p:cNvSpPr>
              <p:nvPr/>
            </p:nvSpPr>
            <p:spPr bwMode="auto">
              <a:xfrm>
                <a:off x="4535488" y="4850137"/>
                <a:ext cx="1050288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15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6" name="Rectangle 48"/>
              <p:cNvSpPr>
                <a:spLocks noChangeArrowheads="1"/>
              </p:cNvSpPr>
              <p:nvPr/>
            </p:nvSpPr>
            <p:spPr bwMode="auto">
              <a:xfrm>
                <a:off x="7368396" y="4722746"/>
                <a:ext cx="184730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7" name="Rectangle 48"/>
              <p:cNvSpPr>
                <a:spLocks noChangeArrowheads="1"/>
              </p:cNvSpPr>
              <p:nvPr/>
            </p:nvSpPr>
            <p:spPr bwMode="auto">
              <a:xfrm>
                <a:off x="7022293" y="2802695"/>
                <a:ext cx="290464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endParaRPr lang="en-US" altLang="en-US" sz="1200" b="1" dirty="0">
                  <a:solidFill>
                    <a:schemeClr val="bg2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8" name="Rectangle 31"/>
              <p:cNvSpPr>
                <a:spLocks noChangeArrowheads="1"/>
              </p:cNvSpPr>
              <p:nvPr/>
            </p:nvSpPr>
            <p:spPr bwMode="auto">
              <a:xfrm>
                <a:off x="338718" y="4407955"/>
                <a:ext cx="4087345" cy="1432072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89" name="AutoShape 32"/>
              <p:cNvSpPr>
                <a:spLocks noChangeArrowheads="1"/>
              </p:cNvSpPr>
              <p:nvPr/>
            </p:nvSpPr>
            <p:spPr bwMode="auto">
              <a:xfrm>
                <a:off x="397795" y="4437277"/>
                <a:ext cx="3657600" cy="1371600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90" name="Oval 33"/>
              <p:cNvSpPr>
                <a:spLocks noChangeArrowheads="1"/>
              </p:cNvSpPr>
              <p:nvPr/>
            </p:nvSpPr>
            <p:spPr bwMode="auto">
              <a:xfrm>
                <a:off x="3690938" y="4432942"/>
                <a:ext cx="774700" cy="1414631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1" name="Text Box 34"/>
              <p:cNvSpPr txBox="1">
                <a:spLocks noChangeArrowheads="1"/>
              </p:cNvSpPr>
              <p:nvPr/>
            </p:nvSpPr>
            <p:spPr bwMode="auto">
              <a:xfrm>
                <a:off x="3886955" y="5001523"/>
                <a:ext cx="595035" cy="296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1</a:t>
                </a:r>
                <a:r>
                  <a:rPr lang="en-US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4</a:t>
                </a:r>
                <a:r>
                  <a:rPr lang="hu-HU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nm</a:t>
                </a:r>
              </a:p>
            </p:txBody>
          </p:sp>
          <p:sp>
            <p:nvSpPr>
              <p:cNvPr id="92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29557" y="4860181"/>
                <a:ext cx="905186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dirty="0" smtClean="0">
                    <a:solidFill>
                      <a:srgbClr val="FFFFFF"/>
                    </a:solidFill>
                    <a:cs typeface="Arial" charset="0"/>
                  </a:rPr>
                  <a:t>4</a:t>
                </a:r>
                <a:r>
                  <a:rPr lang="hu-HU" altLang="en-US" sz="1000" dirty="0" smtClean="0">
                    <a:solidFill>
                      <a:srgbClr val="FFFFFF"/>
                    </a:solidFill>
                    <a:cs typeface="Arial" charset="0"/>
                  </a:rPr>
                  <a:t> </a:t>
                </a: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YEARS</a:t>
                </a:r>
              </a:p>
            </p:txBody>
          </p:sp>
          <p:sp>
            <p:nvSpPr>
              <p:cNvPr id="93" name="Rectangle 35"/>
              <p:cNvSpPr>
                <a:spLocks noChangeArrowheads="1"/>
              </p:cNvSpPr>
              <p:nvPr/>
            </p:nvSpPr>
            <p:spPr bwMode="auto">
              <a:xfrm>
                <a:off x="762000" y="4447800"/>
                <a:ext cx="3240088" cy="14095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94" name="Text Box 36"/>
              <p:cNvSpPr txBox="1">
                <a:spLocks noChangeArrowheads="1"/>
              </p:cNvSpPr>
              <p:nvPr/>
            </p:nvSpPr>
            <p:spPr bwMode="auto">
              <a:xfrm>
                <a:off x="759573" y="4451838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Broadwell</a:t>
                </a:r>
                <a:endParaRPr lang="en-US" altLang="en-US" sz="11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5" name="Text Box 37"/>
              <p:cNvSpPr txBox="1">
                <a:spLocks noChangeArrowheads="1"/>
              </p:cNvSpPr>
              <p:nvPr/>
            </p:nvSpPr>
            <p:spPr bwMode="auto">
              <a:xfrm>
                <a:off x="767511" y="4797162"/>
                <a:ext cx="3108960" cy="316726"/>
              </a:xfrm>
              <a:prstGeom prst="rect">
                <a:avLst/>
              </a:prstGeom>
              <a:solidFill>
                <a:srgbClr val="6148F6">
                  <a:alpha val="22745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Skylake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7" name="Text Box 7"/>
              <p:cNvSpPr txBox="1">
                <a:spLocks noChangeArrowheads="1"/>
              </p:cNvSpPr>
              <p:nvPr/>
            </p:nvSpPr>
            <p:spPr bwMode="auto">
              <a:xfrm>
                <a:off x="7213618" y="2285059"/>
                <a:ext cx="417101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HT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9" name="Text Box 37"/>
              <p:cNvSpPr txBox="1">
                <a:spLocks noChangeArrowheads="1"/>
              </p:cNvSpPr>
              <p:nvPr/>
            </p:nvSpPr>
            <p:spPr bwMode="auto">
              <a:xfrm>
                <a:off x="764688" y="5504936"/>
                <a:ext cx="3108960" cy="316726"/>
              </a:xfrm>
              <a:prstGeom prst="rect">
                <a:avLst/>
              </a:prstGeom>
              <a:solidFill>
                <a:srgbClr val="6148F6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Coffee 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0" name="Text Box 37"/>
              <p:cNvSpPr txBox="1">
                <a:spLocks noChangeArrowheads="1"/>
              </p:cNvSpPr>
              <p:nvPr/>
            </p:nvSpPr>
            <p:spPr bwMode="auto">
              <a:xfrm>
                <a:off x="766181" y="5156083"/>
                <a:ext cx="3108960" cy="316726"/>
              </a:xfrm>
              <a:prstGeom prst="rect">
                <a:avLst/>
              </a:prstGeom>
              <a:solidFill>
                <a:srgbClr val="6148F6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Kaby</a:t>
                </a:r>
                <a:r>
                  <a:rPr lang="en-US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1" name="Text Box 58"/>
              <p:cNvSpPr txBox="1">
                <a:spLocks noChangeArrowheads="1"/>
              </p:cNvSpPr>
              <p:nvPr/>
            </p:nvSpPr>
            <p:spPr bwMode="auto">
              <a:xfrm>
                <a:off x="4526995" y="5232981"/>
                <a:ext cx="1050288" cy="33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08/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16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2" name="Text Box 58"/>
              <p:cNvSpPr txBox="1">
                <a:spLocks noChangeArrowheads="1"/>
              </p:cNvSpPr>
              <p:nvPr/>
            </p:nvSpPr>
            <p:spPr bwMode="auto">
              <a:xfrm>
                <a:off x="4567336" y="5547829"/>
                <a:ext cx="997389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17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6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41957" y="1371918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103" name="Rectangle 31"/>
              <p:cNvSpPr>
                <a:spLocks noChangeArrowheads="1"/>
              </p:cNvSpPr>
              <p:nvPr/>
            </p:nvSpPr>
            <p:spPr bwMode="auto">
              <a:xfrm>
                <a:off x="336615" y="5894703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4" name="AutoShape 32"/>
              <p:cNvSpPr>
                <a:spLocks noChangeArrowheads="1"/>
              </p:cNvSpPr>
              <p:nvPr/>
            </p:nvSpPr>
            <p:spPr bwMode="auto">
              <a:xfrm>
                <a:off x="406465" y="5893406"/>
                <a:ext cx="3735388" cy="667423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5" name="Oval 33"/>
              <p:cNvSpPr>
                <a:spLocks noChangeArrowheads="1"/>
              </p:cNvSpPr>
              <p:nvPr/>
            </p:nvSpPr>
            <p:spPr bwMode="auto">
              <a:xfrm>
                <a:off x="3678303" y="5894658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06" name="Text Box 34"/>
              <p:cNvSpPr txBox="1">
                <a:spLocks noChangeArrowheads="1"/>
              </p:cNvSpPr>
              <p:nvPr/>
            </p:nvSpPr>
            <p:spPr bwMode="auto">
              <a:xfrm>
                <a:off x="3883090" y="6124465"/>
                <a:ext cx="59503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10</a:t>
                </a:r>
                <a:r>
                  <a:rPr lang="hu-HU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nm</a:t>
                </a:r>
                <a:endParaRPr lang="hu-HU" altLang="en-US" sz="10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8" name="Rectangle 35"/>
              <p:cNvSpPr>
                <a:spLocks noChangeArrowheads="1"/>
              </p:cNvSpPr>
              <p:nvPr/>
            </p:nvSpPr>
            <p:spPr bwMode="auto">
              <a:xfrm>
                <a:off x="749365" y="5883215"/>
                <a:ext cx="3240088" cy="7371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9" name="Text Box 36"/>
              <p:cNvSpPr txBox="1">
                <a:spLocks noChangeArrowheads="1"/>
              </p:cNvSpPr>
              <p:nvPr/>
            </p:nvSpPr>
            <p:spPr bwMode="auto">
              <a:xfrm>
                <a:off x="758890" y="5935529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Cannonlake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0" name="Text Box 37"/>
              <p:cNvSpPr txBox="1">
                <a:spLocks noChangeArrowheads="1"/>
              </p:cNvSpPr>
              <p:nvPr/>
            </p:nvSpPr>
            <p:spPr bwMode="auto">
              <a:xfrm>
                <a:off x="766828" y="6280659"/>
                <a:ext cx="3108960" cy="288832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</a:t>
                </a:r>
                <a:r>
                  <a:rPr lang="en-US" altLang="en-US" sz="1200" b="1" i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celake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1" name="Text Box 58"/>
              <p:cNvSpPr txBox="1">
                <a:spLocks noChangeArrowheads="1"/>
              </p:cNvSpPr>
              <p:nvPr/>
            </p:nvSpPr>
            <p:spPr bwMode="auto">
              <a:xfrm>
                <a:off x="4656203" y="5925128"/>
                <a:ext cx="944489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05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18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2" name="Text Box 58"/>
              <p:cNvSpPr txBox="1">
                <a:spLocks noChangeArrowheads="1"/>
              </p:cNvSpPr>
              <p:nvPr/>
            </p:nvSpPr>
            <p:spPr bwMode="auto">
              <a:xfrm>
                <a:off x="4662553" y="6311029"/>
                <a:ext cx="91563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??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19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 rot="16200000">
              <a:off x="206798" y="5901373"/>
              <a:ext cx="76128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 smtClean="0">
                  <a:solidFill>
                    <a:srgbClr val="FFFFFF"/>
                  </a:solidFill>
                  <a:cs typeface="Arial" charset="0"/>
                </a:rPr>
                <a:t>?? </a:t>
              </a:r>
              <a:r>
                <a:rPr lang="hu-HU" altLang="en-US" sz="1000" dirty="0" smtClean="0">
                  <a:solidFill>
                    <a:srgbClr val="FFFFFF"/>
                  </a:solidFill>
                  <a:cs typeface="Arial" charset="0"/>
                </a:rPr>
                <a:t>YEARS</a:t>
              </a:r>
              <a:endParaRPr lang="hu-HU" altLang="en-US" sz="1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32140" y="4973310"/>
              <a:ext cx="33612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 smtClean="0"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27524" y="5720056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="1" dirty="0" smtClean="0">
                <a:latin typeface="+mj-lt"/>
              </a:endParaRPr>
            </a:p>
          </p:txBody>
        </p:sp>
        <p:sp>
          <p:nvSpPr>
            <p:cNvPr id="114" name="Left Brace 113"/>
            <p:cNvSpPr/>
            <p:nvPr/>
          </p:nvSpPr>
          <p:spPr bwMode="auto">
            <a:xfrm>
              <a:off x="5742129" y="464413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6" name="Left Brace 115"/>
            <p:cNvSpPr/>
            <p:nvPr/>
          </p:nvSpPr>
          <p:spPr bwMode="auto">
            <a:xfrm>
              <a:off x="5742130" y="390546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7" name="Left Brace 116"/>
            <p:cNvSpPr/>
            <p:nvPr/>
          </p:nvSpPr>
          <p:spPr bwMode="auto">
            <a:xfrm>
              <a:off x="5740015" y="3105000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8" name="Left Brace 117"/>
            <p:cNvSpPr/>
            <p:nvPr/>
          </p:nvSpPr>
          <p:spPr bwMode="auto">
            <a:xfrm>
              <a:off x="5742130" y="2303875"/>
              <a:ext cx="936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9" name="Left Brace 118"/>
            <p:cNvSpPr/>
            <p:nvPr/>
          </p:nvSpPr>
          <p:spPr bwMode="auto">
            <a:xfrm>
              <a:off x="5742130" y="1541910"/>
              <a:ext cx="93600" cy="50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1" name="Left Brace 120"/>
            <p:cNvSpPr/>
            <p:nvPr/>
          </p:nvSpPr>
          <p:spPr bwMode="auto">
            <a:xfrm>
              <a:off x="5742130" y="504021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787135" y="5383465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="1" dirty="0" smtClean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29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14f)</a:t>
            </a:r>
            <a:endParaRPr lang="en-US" sz="1600" dirty="0"/>
          </a:p>
        </p:txBody>
      </p:sp>
      <p:sp>
        <p:nvSpPr>
          <p:cNvPr id="98" name="Text Box 56"/>
          <p:cNvSpPr txBox="1">
            <a:spLocks noChangeArrowheads="1"/>
          </p:cNvSpPr>
          <p:nvPr/>
        </p:nvSpPr>
        <p:spPr bwMode="auto">
          <a:xfrm>
            <a:off x="75092" y="497122"/>
            <a:ext cx="88440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two-phase development model (Tick-Tock model) used for the Core 2 lines -21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4905" y="6512728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3850" y="951986"/>
            <a:ext cx="8869572" cy="5453141"/>
            <a:chOff x="323850" y="951986"/>
            <a:chExt cx="8869572" cy="5453141"/>
          </a:xfrm>
        </p:grpSpPr>
        <p:grpSp>
          <p:nvGrpSpPr>
            <p:cNvPr id="3" name="Group 2"/>
            <p:cNvGrpSpPr/>
            <p:nvPr/>
          </p:nvGrpSpPr>
          <p:grpSpPr>
            <a:xfrm>
              <a:off x="323850" y="951986"/>
              <a:ext cx="8841977" cy="5452070"/>
              <a:chOff x="323850" y="951986"/>
              <a:chExt cx="8841977" cy="5684972"/>
            </a:xfrm>
          </p:grpSpPr>
          <p:sp>
            <p:nvSpPr>
              <p:cNvPr id="25" name="Text Box 28"/>
              <p:cNvSpPr txBox="1">
                <a:spLocks noChangeArrowheads="1"/>
              </p:cNvSpPr>
              <p:nvPr/>
            </p:nvSpPr>
            <p:spPr bwMode="auto">
              <a:xfrm rot="-5400000">
                <a:off x="225037" y="1285868"/>
                <a:ext cx="69927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49" name="Text Box 53"/>
              <p:cNvSpPr txBox="1">
                <a:spLocks noChangeArrowheads="1"/>
              </p:cNvSpPr>
              <p:nvPr/>
            </p:nvSpPr>
            <p:spPr bwMode="auto">
              <a:xfrm>
                <a:off x="5957354" y="951986"/>
                <a:ext cx="266451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Key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new features of the ISP 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and the microarchitecture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0" name="Rectangle 54"/>
              <p:cNvSpPr>
                <a:spLocks noChangeArrowheads="1"/>
              </p:cNvSpPr>
              <p:nvPr/>
            </p:nvSpPr>
            <p:spPr bwMode="auto">
              <a:xfrm>
                <a:off x="5820671" y="984356"/>
                <a:ext cx="2990850" cy="438718"/>
              </a:xfrm>
              <a:prstGeom prst="rect">
                <a:avLst/>
              </a:prstGeom>
              <a:solidFill>
                <a:srgbClr val="333333">
                  <a:alpha val="14902"/>
                </a:srgb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4" name="Rectangle 46"/>
              <p:cNvSpPr>
                <a:spLocks noChangeArrowheads="1"/>
              </p:cNvSpPr>
              <p:nvPr/>
            </p:nvSpPr>
            <p:spPr bwMode="auto">
              <a:xfrm>
                <a:off x="2546775" y="1164089"/>
                <a:ext cx="3108960" cy="5472869"/>
              </a:xfrm>
              <a:prstGeom prst="rect">
                <a:avLst/>
              </a:prstGeom>
              <a:solidFill>
                <a:srgbClr val="0000FF">
                  <a:alpha val="14117"/>
                </a:srgb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dirty="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" name="Text Box 5"/>
              <p:cNvSpPr txBox="1">
                <a:spLocks noChangeArrowheads="1"/>
              </p:cNvSpPr>
              <p:nvPr/>
            </p:nvSpPr>
            <p:spPr bwMode="auto">
              <a:xfrm>
                <a:off x="5472100" y="1513400"/>
                <a:ext cx="3693727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" name="Text Box 6"/>
              <p:cNvSpPr txBox="1">
                <a:spLocks noChangeArrowheads="1"/>
              </p:cNvSpPr>
              <p:nvPr/>
            </p:nvSpPr>
            <p:spPr bwMode="auto">
              <a:xfrm>
                <a:off x="4643438" y="2033632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11/2007</a:t>
                </a:r>
                <a:endPara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4608513" y="1329725"/>
                <a:ext cx="1022350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6</a:t>
                </a:r>
              </a:p>
            </p:txBody>
          </p:sp>
          <p:sp>
            <p:nvSpPr>
              <p:cNvPr id="28" name="Rectangle 31"/>
              <p:cNvSpPr>
                <a:spLocks noChangeArrowheads="1"/>
              </p:cNvSpPr>
              <p:nvPr/>
            </p:nvSpPr>
            <p:spPr bwMode="auto">
              <a:xfrm>
                <a:off x="323850" y="1223719"/>
                <a:ext cx="4121150" cy="737155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29" name="AutoShape 32"/>
              <p:cNvSpPr>
                <a:spLocks noChangeArrowheads="1"/>
              </p:cNvSpPr>
              <p:nvPr/>
            </p:nvSpPr>
            <p:spPr bwMode="auto">
              <a:xfrm>
                <a:off x="393700" y="1194910"/>
                <a:ext cx="3735388" cy="768097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30" name="Oval 33"/>
              <p:cNvSpPr>
                <a:spLocks noChangeArrowheads="1"/>
              </p:cNvSpPr>
              <p:nvPr/>
            </p:nvSpPr>
            <p:spPr bwMode="auto">
              <a:xfrm>
                <a:off x="3665538" y="1204528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" name="Text Box 34"/>
              <p:cNvSpPr txBox="1">
                <a:spLocks noChangeArrowheads="1"/>
              </p:cNvSpPr>
              <p:nvPr/>
            </p:nvSpPr>
            <p:spPr bwMode="auto">
              <a:xfrm>
                <a:off x="3878263" y="1430505"/>
                <a:ext cx="590550" cy="29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65nm</a:t>
                </a:r>
              </a:p>
            </p:txBody>
          </p:sp>
          <p:sp>
            <p:nvSpPr>
              <p:cNvPr id="32" name="Rectangle 35"/>
              <p:cNvSpPr>
                <a:spLocks noChangeArrowheads="1"/>
              </p:cNvSpPr>
              <p:nvPr/>
            </p:nvSpPr>
            <p:spPr bwMode="auto">
              <a:xfrm>
                <a:off x="736600" y="1202599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33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1296402"/>
                <a:ext cx="3121025" cy="414527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ts val="1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50" b="1" i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50" b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  Pentium 4 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( </a:t>
                </a:r>
                <a:r>
                  <a:rPr lang="hu-HU" altLang="en-US" sz="1150" b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Cedar </a:t>
                </a:r>
                <a:r>
                  <a:rPr lang="hu-HU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Mill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)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Pentium D (</a:t>
                </a:r>
                <a:r>
                  <a:rPr lang="en-US" altLang="en-US" sz="1150" b="1" dirty="0" err="1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Presler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)           </a:t>
                </a:r>
                <a:endParaRPr lang="en-US" altLang="en-US" sz="1150" b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4" name="Text Box 37"/>
              <p:cNvSpPr txBox="1">
                <a:spLocks noChangeArrowheads="1"/>
              </p:cNvSpPr>
              <p:nvPr/>
            </p:nvSpPr>
            <p:spPr bwMode="auto">
              <a:xfrm>
                <a:off x="754063" y="1660488"/>
                <a:ext cx="3121025" cy="274320"/>
              </a:xfrm>
              <a:prstGeom prst="rect">
                <a:avLst/>
              </a:prstGeom>
              <a:solidFill>
                <a:srgbClr val="6148F6">
                  <a:alpha val="22745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4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</a:t>
                </a:r>
                <a:r>
                  <a:rPr lang="hu-HU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Core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2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43" name="Text Box 44"/>
              <p:cNvSpPr txBox="1">
                <a:spLocks noChangeArrowheads="1"/>
              </p:cNvSpPr>
              <p:nvPr/>
            </p:nvSpPr>
            <p:spPr bwMode="auto">
              <a:xfrm>
                <a:off x="4622800" y="1695109"/>
                <a:ext cx="989013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 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7/2006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44" name="Text Box 45"/>
              <p:cNvSpPr txBox="1">
                <a:spLocks noChangeArrowheads="1"/>
              </p:cNvSpPr>
              <p:nvPr/>
            </p:nvSpPr>
            <p:spPr bwMode="auto">
              <a:xfrm>
                <a:off x="4643438" y="2401252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11/2008</a:t>
                </a:r>
                <a:endPara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5" name="Rectangle 48"/>
              <p:cNvSpPr>
                <a:spLocks noChangeArrowheads="1"/>
              </p:cNvSpPr>
              <p:nvPr/>
            </p:nvSpPr>
            <p:spPr bwMode="auto">
              <a:xfrm>
                <a:off x="6568169" y="3121636"/>
                <a:ext cx="1502334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integrated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GPU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52" name="Line 57"/>
              <p:cNvSpPr>
                <a:spLocks noChangeShapeType="1"/>
              </p:cNvSpPr>
              <p:nvPr/>
            </p:nvSpPr>
            <p:spPr bwMode="auto">
              <a:xfrm>
                <a:off x="361950" y="1699827"/>
                <a:ext cx="5292000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53" name="Text Box 58"/>
              <p:cNvSpPr txBox="1">
                <a:spLocks noChangeArrowheads="1"/>
              </p:cNvSpPr>
              <p:nvPr/>
            </p:nvSpPr>
            <p:spPr bwMode="auto">
              <a:xfrm>
                <a:off x="4643438" y="3220738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</a:t>
                </a: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</a:t>
                </a:r>
              </a:p>
            </p:txBody>
          </p:sp>
          <p:sp>
            <p:nvSpPr>
              <p:cNvPr id="54" name="Text Box 61"/>
              <p:cNvSpPr txBox="1">
                <a:spLocks noChangeArrowheads="1"/>
              </p:cNvSpPr>
              <p:nvPr/>
            </p:nvSpPr>
            <p:spPr bwMode="auto">
              <a:xfrm>
                <a:off x="4643438" y="2822483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</a:t>
                </a: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55" name="Rectangle 16"/>
              <p:cNvSpPr>
                <a:spLocks noChangeArrowheads="1"/>
              </p:cNvSpPr>
              <p:nvPr/>
            </p:nvSpPr>
            <p:spPr bwMode="auto">
              <a:xfrm>
                <a:off x="323850" y="2818654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6" name="AutoShape 17"/>
              <p:cNvSpPr>
                <a:spLocks noChangeArrowheads="1"/>
              </p:cNvSpPr>
              <p:nvPr/>
            </p:nvSpPr>
            <p:spPr bwMode="auto">
              <a:xfrm>
                <a:off x="393700" y="2820568"/>
                <a:ext cx="3735388" cy="739069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7" name="Oval 18"/>
              <p:cNvSpPr>
                <a:spLocks noChangeArrowheads="1"/>
              </p:cNvSpPr>
              <p:nvPr/>
            </p:nvSpPr>
            <p:spPr bwMode="auto">
              <a:xfrm>
                <a:off x="3665538" y="2799507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58" name="Text Box 19"/>
              <p:cNvSpPr txBox="1">
                <a:spLocks noChangeArrowheads="1"/>
              </p:cNvSpPr>
              <p:nvPr/>
            </p:nvSpPr>
            <p:spPr bwMode="auto">
              <a:xfrm>
                <a:off x="3865743" y="3042672"/>
                <a:ext cx="593725" cy="296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32nm</a:t>
                </a:r>
              </a:p>
            </p:txBody>
          </p:sp>
          <p:sp>
            <p:nvSpPr>
              <p:cNvPr id="59" name="Rectangle 22"/>
              <p:cNvSpPr>
                <a:spLocks noChangeArrowheads="1"/>
              </p:cNvSpPr>
              <p:nvPr/>
            </p:nvSpPr>
            <p:spPr bwMode="auto">
              <a:xfrm>
                <a:off x="323850" y="1985764"/>
                <a:ext cx="4121150" cy="737155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0" name="AutoShape 23"/>
              <p:cNvSpPr>
                <a:spLocks noChangeArrowheads="1"/>
              </p:cNvSpPr>
              <p:nvPr/>
            </p:nvSpPr>
            <p:spPr bwMode="auto">
              <a:xfrm>
                <a:off x="393700" y="1999168"/>
                <a:ext cx="3735388" cy="739069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1" name="Oval 24"/>
              <p:cNvSpPr>
                <a:spLocks noChangeArrowheads="1"/>
              </p:cNvSpPr>
              <p:nvPr/>
            </p:nvSpPr>
            <p:spPr bwMode="auto">
              <a:xfrm>
                <a:off x="3665538" y="2004911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2" name="Text Box 25"/>
              <p:cNvSpPr txBox="1">
                <a:spLocks noChangeArrowheads="1"/>
              </p:cNvSpPr>
              <p:nvPr/>
            </p:nvSpPr>
            <p:spPr bwMode="auto">
              <a:xfrm>
                <a:off x="3876675" y="2217442"/>
                <a:ext cx="593725" cy="296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45nm</a:t>
                </a:r>
              </a:p>
            </p:txBody>
          </p:sp>
          <p:sp>
            <p:nvSpPr>
              <p:cNvPr id="63" name="Text Box 29"/>
              <p:cNvSpPr txBox="1">
                <a:spLocks noChangeArrowheads="1"/>
              </p:cNvSpPr>
              <p:nvPr/>
            </p:nvSpPr>
            <p:spPr bwMode="auto">
              <a:xfrm rot="16200000">
                <a:off x="137194" y="2981577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64" name="Text Box 30"/>
              <p:cNvSpPr txBox="1">
                <a:spLocks noChangeArrowheads="1"/>
              </p:cNvSpPr>
              <p:nvPr/>
            </p:nvSpPr>
            <p:spPr bwMode="auto">
              <a:xfrm rot="16200000">
                <a:off x="127669" y="2156051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65" name="Rectangle 31"/>
              <p:cNvSpPr>
                <a:spLocks noChangeArrowheads="1"/>
              </p:cNvSpPr>
              <p:nvPr/>
            </p:nvSpPr>
            <p:spPr bwMode="auto">
              <a:xfrm>
                <a:off x="323850" y="3634311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6" name="AutoShape 32"/>
              <p:cNvSpPr>
                <a:spLocks noChangeArrowheads="1"/>
              </p:cNvSpPr>
              <p:nvPr/>
            </p:nvSpPr>
            <p:spPr bwMode="auto">
              <a:xfrm>
                <a:off x="393700" y="3618993"/>
                <a:ext cx="3735388" cy="737154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7" name="Oval 33"/>
              <p:cNvSpPr>
                <a:spLocks noChangeArrowheads="1"/>
              </p:cNvSpPr>
              <p:nvPr/>
            </p:nvSpPr>
            <p:spPr bwMode="auto">
              <a:xfrm>
                <a:off x="3665538" y="3634266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8" name="Text Box 34"/>
              <p:cNvSpPr txBox="1">
                <a:spLocks noChangeArrowheads="1"/>
              </p:cNvSpPr>
              <p:nvPr/>
            </p:nvSpPr>
            <p:spPr bwMode="auto">
              <a:xfrm>
                <a:off x="3870325" y="3864073"/>
                <a:ext cx="595313" cy="296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22nm</a:t>
                </a:r>
              </a:p>
            </p:txBody>
          </p:sp>
          <p:sp>
            <p:nvSpPr>
              <p:cNvPr id="69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41957" y="3805903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70" name="Rectangle 35"/>
              <p:cNvSpPr>
                <a:spLocks noChangeArrowheads="1"/>
              </p:cNvSpPr>
              <p:nvPr/>
            </p:nvSpPr>
            <p:spPr bwMode="auto">
              <a:xfrm>
                <a:off x="736600" y="2004911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1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2012570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Penryn</a:t>
                </a:r>
                <a:r>
                  <a:rPr lang="hu-HU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1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Family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72" name="Text Box 37"/>
              <p:cNvSpPr txBox="1">
                <a:spLocks noChangeArrowheads="1"/>
              </p:cNvSpPr>
              <p:nvPr/>
            </p:nvSpPr>
            <p:spPr bwMode="auto">
              <a:xfrm>
                <a:off x="746125" y="2399337"/>
                <a:ext cx="3121025" cy="276999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ehalem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73" name="Rectangle 35"/>
              <p:cNvSpPr>
                <a:spLocks noChangeArrowheads="1"/>
              </p:cNvSpPr>
              <p:nvPr/>
            </p:nvSpPr>
            <p:spPr bwMode="auto">
              <a:xfrm>
                <a:off x="736600" y="2805250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4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2814825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W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estmere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75" name="Text Box 37"/>
              <p:cNvSpPr txBox="1">
                <a:spLocks noChangeArrowheads="1"/>
              </p:cNvSpPr>
              <p:nvPr/>
            </p:nvSpPr>
            <p:spPr bwMode="auto">
              <a:xfrm>
                <a:off x="746125" y="3199676"/>
                <a:ext cx="3121025" cy="276999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andy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Bridge</a:t>
                </a:r>
              </a:p>
            </p:txBody>
          </p:sp>
          <p:sp>
            <p:nvSpPr>
              <p:cNvPr id="76" name="Rectangle 35"/>
              <p:cNvSpPr>
                <a:spLocks noChangeArrowheads="1"/>
              </p:cNvSpPr>
              <p:nvPr/>
            </p:nvSpPr>
            <p:spPr bwMode="auto">
              <a:xfrm>
                <a:off x="736600" y="3622823"/>
                <a:ext cx="3240088" cy="7371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7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3661116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vy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Bridge</a:t>
                </a:r>
              </a:p>
            </p:txBody>
          </p:sp>
          <p:sp>
            <p:nvSpPr>
              <p:cNvPr id="78" name="Text Box 37"/>
              <p:cNvSpPr txBox="1">
                <a:spLocks noChangeArrowheads="1"/>
              </p:cNvSpPr>
              <p:nvPr/>
            </p:nvSpPr>
            <p:spPr bwMode="auto">
              <a:xfrm>
                <a:off x="754063" y="4032566"/>
                <a:ext cx="3108960" cy="333156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H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aswell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79" name="Text Box 58"/>
              <p:cNvSpPr txBox="1">
                <a:spLocks noChangeArrowheads="1"/>
              </p:cNvSpPr>
              <p:nvPr/>
            </p:nvSpPr>
            <p:spPr bwMode="auto">
              <a:xfrm>
                <a:off x="4643438" y="3664736"/>
                <a:ext cx="944562" cy="3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4/20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1" name="Rectangle 48"/>
              <p:cNvSpPr>
                <a:spLocks noChangeArrowheads="1"/>
              </p:cNvSpPr>
              <p:nvPr/>
            </p:nvSpPr>
            <p:spPr bwMode="auto">
              <a:xfrm>
                <a:off x="7370870" y="3921514"/>
                <a:ext cx="184731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2" name="Text Box 58"/>
              <p:cNvSpPr txBox="1">
                <a:spLocks noChangeArrowheads="1"/>
              </p:cNvSpPr>
              <p:nvPr/>
            </p:nvSpPr>
            <p:spPr bwMode="auto">
              <a:xfrm>
                <a:off x="4649788" y="4050637"/>
                <a:ext cx="944562" cy="3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06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13</a:t>
                </a:r>
              </a:p>
            </p:txBody>
          </p:sp>
          <p:sp>
            <p:nvSpPr>
              <p:cNvPr id="83" name="Text Box 58"/>
              <p:cNvSpPr txBox="1">
                <a:spLocks noChangeArrowheads="1"/>
              </p:cNvSpPr>
              <p:nvPr/>
            </p:nvSpPr>
            <p:spPr bwMode="auto">
              <a:xfrm>
                <a:off x="4625975" y="4480603"/>
                <a:ext cx="944489" cy="33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09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14</a:t>
                </a:r>
              </a:p>
            </p:txBody>
          </p:sp>
          <p:sp>
            <p:nvSpPr>
              <p:cNvPr id="84" name="Rectangle 48"/>
              <p:cNvSpPr>
                <a:spLocks noChangeArrowheads="1"/>
              </p:cNvSpPr>
              <p:nvPr/>
            </p:nvSpPr>
            <p:spPr bwMode="auto">
              <a:xfrm>
                <a:off x="7180290" y="4466731"/>
                <a:ext cx="290464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endParaRPr lang="en-US" altLang="en-US" sz="1200" b="1" dirty="0">
                  <a:solidFill>
                    <a:schemeClr val="bg2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5" name="Text Box 58"/>
              <p:cNvSpPr txBox="1">
                <a:spLocks noChangeArrowheads="1"/>
              </p:cNvSpPr>
              <p:nvPr/>
            </p:nvSpPr>
            <p:spPr bwMode="auto">
              <a:xfrm>
                <a:off x="4535488" y="4850137"/>
                <a:ext cx="1050288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15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6" name="Rectangle 48"/>
              <p:cNvSpPr>
                <a:spLocks noChangeArrowheads="1"/>
              </p:cNvSpPr>
              <p:nvPr/>
            </p:nvSpPr>
            <p:spPr bwMode="auto">
              <a:xfrm>
                <a:off x="7216143" y="4722746"/>
                <a:ext cx="489236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ISP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7" name="Rectangle 48"/>
              <p:cNvSpPr>
                <a:spLocks noChangeArrowheads="1"/>
              </p:cNvSpPr>
              <p:nvPr/>
            </p:nvSpPr>
            <p:spPr bwMode="auto">
              <a:xfrm>
                <a:off x="7022293" y="2802695"/>
                <a:ext cx="290464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endParaRPr lang="en-US" altLang="en-US" sz="1200" b="1" dirty="0">
                  <a:solidFill>
                    <a:schemeClr val="bg2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8" name="Rectangle 31"/>
              <p:cNvSpPr>
                <a:spLocks noChangeArrowheads="1"/>
              </p:cNvSpPr>
              <p:nvPr/>
            </p:nvSpPr>
            <p:spPr bwMode="auto">
              <a:xfrm>
                <a:off x="338718" y="4407955"/>
                <a:ext cx="4087345" cy="1432072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89" name="AutoShape 32"/>
              <p:cNvSpPr>
                <a:spLocks noChangeArrowheads="1"/>
              </p:cNvSpPr>
              <p:nvPr/>
            </p:nvSpPr>
            <p:spPr bwMode="auto">
              <a:xfrm>
                <a:off x="397795" y="4437277"/>
                <a:ext cx="3657600" cy="1371600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90" name="Oval 33"/>
              <p:cNvSpPr>
                <a:spLocks noChangeArrowheads="1"/>
              </p:cNvSpPr>
              <p:nvPr/>
            </p:nvSpPr>
            <p:spPr bwMode="auto">
              <a:xfrm>
                <a:off x="3690938" y="4432942"/>
                <a:ext cx="774700" cy="1414631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1" name="Text Box 34"/>
              <p:cNvSpPr txBox="1">
                <a:spLocks noChangeArrowheads="1"/>
              </p:cNvSpPr>
              <p:nvPr/>
            </p:nvSpPr>
            <p:spPr bwMode="auto">
              <a:xfrm>
                <a:off x="3886955" y="5001523"/>
                <a:ext cx="595035" cy="296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1</a:t>
                </a:r>
                <a:r>
                  <a:rPr lang="en-US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4</a:t>
                </a:r>
                <a:r>
                  <a:rPr lang="hu-HU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nm</a:t>
                </a:r>
              </a:p>
            </p:txBody>
          </p:sp>
          <p:sp>
            <p:nvSpPr>
              <p:cNvPr id="92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29557" y="4860181"/>
                <a:ext cx="905186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dirty="0" smtClean="0">
                    <a:solidFill>
                      <a:srgbClr val="FFFFFF"/>
                    </a:solidFill>
                    <a:cs typeface="Arial" charset="0"/>
                  </a:rPr>
                  <a:t>4</a:t>
                </a:r>
                <a:r>
                  <a:rPr lang="hu-HU" altLang="en-US" sz="1000" dirty="0" smtClean="0">
                    <a:solidFill>
                      <a:srgbClr val="FFFFFF"/>
                    </a:solidFill>
                    <a:cs typeface="Arial" charset="0"/>
                  </a:rPr>
                  <a:t> </a:t>
                </a: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YEARS</a:t>
                </a:r>
              </a:p>
            </p:txBody>
          </p:sp>
          <p:sp>
            <p:nvSpPr>
              <p:cNvPr id="93" name="Rectangle 35"/>
              <p:cNvSpPr>
                <a:spLocks noChangeArrowheads="1"/>
              </p:cNvSpPr>
              <p:nvPr/>
            </p:nvSpPr>
            <p:spPr bwMode="auto">
              <a:xfrm>
                <a:off x="762000" y="4447800"/>
                <a:ext cx="3240088" cy="14095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94" name="Text Box 36"/>
              <p:cNvSpPr txBox="1">
                <a:spLocks noChangeArrowheads="1"/>
              </p:cNvSpPr>
              <p:nvPr/>
            </p:nvSpPr>
            <p:spPr bwMode="auto">
              <a:xfrm>
                <a:off x="759573" y="4451838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Broadwell</a:t>
                </a:r>
                <a:endParaRPr lang="en-US" altLang="en-US" sz="11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5" name="Text Box 37"/>
              <p:cNvSpPr txBox="1">
                <a:spLocks noChangeArrowheads="1"/>
              </p:cNvSpPr>
              <p:nvPr/>
            </p:nvSpPr>
            <p:spPr bwMode="auto">
              <a:xfrm>
                <a:off x="767511" y="4797162"/>
                <a:ext cx="3108960" cy="316726"/>
              </a:xfrm>
              <a:prstGeom prst="rect">
                <a:avLst/>
              </a:prstGeom>
              <a:solidFill>
                <a:srgbClr val="6148F6">
                  <a:alpha val="22745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Skylake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7" name="Text Box 7"/>
              <p:cNvSpPr txBox="1">
                <a:spLocks noChangeArrowheads="1"/>
              </p:cNvSpPr>
              <p:nvPr/>
            </p:nvSpPr>
            <p:spPr bwMode="auto">
              <a:xfrm>
                <a:off x="7303386" y="2285059"/>
                <a:ext cx="237565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9" name="Text Box 37"/>
              <p:cNvSpPr txBox="1">
                <a:spLocks noChangeArrowheads="1"/>
              </p:cNvSpPr>
              <p:nvPr/>
            </p:nvSpPr>
            <p:spPr bwMode="auto">
              <a:xfrm>
                <a:off x="764688" y="5504936"/>
                <a:ext cx="3108960" cy="316726"/>
              </a:xfrm>
              <a:prstGeom prst="rect">
                <a:avLst/>
              </a:prstGeom>
              <a:solidFill>
                <a:srgbClr val="6148F6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Coffee 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0" name="Text Box 37"/>
              <p:cNvSpPr txBox="1">
                <a:spLocks noChangeArrowheads="1"/>
              </p:cNvSpPr>
              <p:nvPr/>
            </p:nvSpPr>
            <p:spPr bwMode="auto">
              <a:xfrm>
                <a:off x="766181" y="5156083"/>
                <a:ext cx="3108960" cy="316726"/>
              </a:xfrm>
              <a:prstGeom prst="rect">
                <a:avLst/>
              </a:prstGeom>
              <a:solidFill>
                <a:srgbClr val="6148F6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Kaby</a:t>
                </a:r>
                <a:r>
                  <a:rPr lang="en-US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1" name="Text Box 58"/>
              <p:cNvSpPr txBox="1">
                <a:spLocks noChangeArrowheads="1"/>
              </p:cNvSpPr>
              <p:nvPr/>
            </p:nvSpPr>
            <p:spPr bwMode="auto">
              <a:xfrm>
                <a:off x="4526995" y="5232981"/>
                <a:ext cx="1050288" cy="33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08/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16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2" name="Text Box 58"/>
              <p:cNvSpPr txBox="1">
                <a:spLocks noChangeArrowheads="1"/>
              </p:cNvSpPr>
              <p:nvPr/>
            </p:nvSpPr>
            <p:spPr bwMode="auto">
              <a:xfrm>
                <a:off x="4567336" y="5547829"/>
                <a:ext cx="997389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17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6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41957" y="1371918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103" name="Rectangle 31"/>
              <p:cNvSpPr>
                <a:spLocks noChangeArrowheads="1"/>
              </p:cNvSpPr>
              <p:nvPr/>
            </p:nvSpPr>
            <p:spPr bwMode="auto">
              <a:xfrm>
                <a:off x="336615" y="5894703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4" name="AutoShape 32"/>
              <p:cNvSpPr>
                <a:spLocks noChangeArrowheads="1"/>
              </p:cNvSpPr>
              <p:nvPr/>
            </p:nvSpPr>
            <p:spPr bwMode="auto">
              <a:xfrm>
                <a:off x="406465" y="5893406"/>
                <a:ext cx="3735388" cy="667423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5" name="Oval 33"/>
              <p:cNvSpPr>
                <a:spLocks noChangeArrowheads="1"/>
              </p:cNvSpPr>
              <p:nvPr/>
            </p:nvSpPr>
            <p:spPr bwMode="auto">
              <a:xfrm>
                <a:off x="3678303" y="5894658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06" name="Text Box 34"/>
              <p:cNvSpPr txBox="1">
                <a:spLocks noChangeArrowheads="1"/>
              </p:cNvSpPr>
              <p:nvPr/>
            </p:nvSpPr>
            <p:spPr bwMode="auto">
              <a:xfrm>
                <a:off x="3883090" y="6124465"/>
                <a:ext cx="59503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10</a:t>
                </a:r>
                <a:r>
                  <a:rPr lang="hu-HU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nm</a:t>
                </a:r>
                <a:endParaRPr lang="hu-HU" altLang="en-US" sz="10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8" name="Rectangle 35"/>
              <p:cNvSpPr>
                <a:spLocks noChangeArrowheads="1"/>
              </p:cNvSpPr>
              <p:nvPr/>
            </p:nvSpPr>
            <p:spPr bwMode="auto">
              <a:xfrm>
                <a:off x="749365" y="5883215"/>
                <a:ext cx="3240088" cy="7371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9" name="Text Box 36"/>
              <p:cNvSpPr txBox="1">
                <a:spLocks noChangeArrowheads="1"/>
              </p:cNvSpPr>
              <p:nvPr/>
            </p:nvSpPr>
            <p:spPr bwMode="auto">
              <a:xfrm>
                <a:off x="758890" y="5935529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Cannonlake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0" name="Text Box 37"/>
              <p:cNvSpPr txBox="1">
                <a:spLocks noChangeArrowheads="1"/>
              </p:cNvSpPr>
              <p:nvPr/>
            </p:nvSpPr>
            <p:spPr bwMode="auto">
              <a:xfrm>
                <a:off x="766828" y="6280659"/>
                <a:ext cx="3108960" cy="288832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</a:t>
                </a:r>
                <a:r>
                  <a:rPr lang="en-US" altLang="en-US" sz="1200" b="1" i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celake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1" name="Text Box 58"/>
              <p:cNvSpPr txBox="1">
                <a:spLocks noChangeArrowheads="1"/>
              </p:cNvSpPr>
              <p:nvPr/>
            </p:nvSpPr>
            <p:spPr bwMode="auto">
              <a:xfrm>
                <a:off x="4656203" y="5925128"/>
                <a:ext cx="944489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05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18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2" name="Text Box 58"/>
              <p:cNvSpPr txBox="1">
                <a:spLocks noChangeArrowheads="1"/>
              </p:cNvSpPr>
              <p:nvPr/>
            </p:nvSpPr>
            <p:spPr bwMode="auto">
              <a:xfrm>
                <a:off x="4662553" y="6311029"/>
                <a:ext cx="91563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??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19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 rot="16200000">
              <a:off x="206798" y="5901373"/>
              <a:ext cx="76128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 smtClean="0">
                  <a:solidFill>
                    <a:srgbClr val="FFFFFF"/>
                  </a:solidFill>
                  <a:cs typeface="Arial" charset="0"/>
                </a:rPr>
                <a:t>?? </a:t>
              </a:r>
              <a:r>
                <a:rPr lang="hu-HU" altLang="en-US" sz="1000" dirty="0" smtClean="0">
                  <a:solidFill>
                    <a:srgbClr val="FFFFFF"/>
                  </a:solidFill>
                  <a:cs typeface="Arial" charset="0"/>
                </a:rPr>
                <a:t>YEARS</a:t>
              </a:r>
              <a:endParaRPr lang="hu-HU" altLang="en-US" sz="1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32140" y="4973310"/>
              <a:ext cx="33612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 smtClean="0"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27524" y="5720056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="1" dirty="0" smtClean="0">
                <a:latin typeface="+mj-lt"/>
              </a:endParaRPr>
            </a:p>
          </p:txBody>
        </p:sp>
        <p:sp>
          <p:nvSpPr>
            <p:cNvPr id="114" name="Left Brace 113"/>
            <p:cNvSpPr/>
            <p:nvPr/>
          </p:nvSpPr>
          <p:spPr bwMode="auto">
            <a:xfrm>
              <a:off x="5742129" y="464413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6" name="Left Brace 115"/>
            <p:cNvSpPr/>
            <p:nvPr/>
          </p:nvSpPr>
          <p:spPr bwMode="auto">
            <a:xfrm>
              <a:off x="5742130" y="390546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7" name="Left Brace 116"/>
            <p:cNvSpPr/>
            <p:nvPr/>
          </p:nvSpPr>
          <p:spPr bwMode="auto">
            <a:xfrm>
              <a:off x="5740015" y="3105000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8" name="Left Brace 117"/>
            <p:cNvSpPr/>
            <p:nvPr/>
          </p:nvSpPr>
          <p:spPr bwMode="auto">
            <a:xfrm>
              <a:off x="5742130" y="2303875"/>
              <a:ext cx="936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9" name="Left Brace 118"/>
            <p:cNvSpPr/>
            <p:nvPr/>
          </p:nvSpPr>
          <p:spPr bwMode="auto">
            <a:xfrm>
              <a:off x="5742130" y="1541910"/>
              <a:ext cx="93600" cy="50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1" name="Left Brace 120"/>
            <p:cNvSpPr/>
            <p:nvPr/>
          </p:nvSpPr>
          <p:spPr bwMode="auto">
            <a:xfrm>
              <a:off x="5742130" y="504021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787135" y="5383465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="1" dirty="0" smtClean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60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(15)</a:t>
            </a:r>
            <a:endParaRPr lang="en-US" sz="1600" dirty="0"/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 rot="16200000">
            <a:off x="239361" y="1263997"/>
            <a:ext cx="670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" name="Text Box 53"/>
          <p:cNvSpPr txBox="1">
            <a:spLocks noChangeArrowheads="1"/>
          </p:cNvSpPr>
          <p:nvPr/>
        </p:nvSpPr>
        <p:spPr bwMode="auto">
          <a:xfrm>
            <a:off x="6198610" y="951990"/>
            <a:ext cx="21820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in power management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Rectangle 54"/>
          <p:cNvSpPr>
            <a:spLocks noChangeArrowheads="1"/>
          </p:cNvSpPr>
          <p:nvPr/>
        </p:nvSpPr>
        <p:spPr bwMode="auto">
          <a:xfrm>
            <a:off x="5820671" y="978439"/>
            <a:ext cx="2990850" cy="420745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Rectangle 46"/>
          <p:cNvSpPr>
            <a:spLocks noChangeArrowheads="1"/>
          </p:cNvSpPr>
          <p:nvPr/>
        </p:nvSpPr>
        <p:spPr bwMode="auto">
          <a:xfrm>
            <a:off x="2546775" y="1155403"/>
            <a:ext cx="3108960" cy="5248652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3438" y="1989322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608513" y="1266125"/>
            <a:ext cx="1022350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323850" y="1212590"/>
            <a:ext cx="4121150" cy="70695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AutoShape 32"/>
          <p:cNvSpPr>
            <a:spLocks noChangeArrowheads="1"/>
          </p:cNvSpPr>
          <p:nvPr/>
        </p:nvSpPr>
        <p:spPr bwMode="auto">
          <a:xfrm>
            <a:off x="393700" y="1184962"/>
            <a:ext cx="3735388" cy="736629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Oval 33"/>
          <p:cNvSpPr>
            <a:spLocks noChangeArrowheads="1"/>
          </p:cNvSpPr>
          <p:nvPr/>
        </p:nvSpPr>
        <p:spPr bwMode="auto">
          <a:xfrm>
            <a:off x="3665538" y="1194186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3878263" y="1410905"/>
            <a:ext cx="590550" cy="28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16" name="Rectangle 35"/>
          <p:cNvSpPr>
            <a:spLocks noChangeArrowheads="1"/>
          </p:cNvSpPr>
          <p:nvPr/>
        </p:nvSpPr>
        <p:spPr bwMode="auto">
          <a:xfrm>
            <a:off x="736600" y="1192336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Text Box 36"/>
          <p:cNvSpPr txBox="1">
            <a:spLocks noChangeArrowheads="1"/>
          </p:cNvSpPr>
          <p:nvPr/>
        </p:nvSpPr>
        <p:spPr bwMode="auto">
          <a:xfrm>
            <a:off x="746125" y="1282296"/>
            <a:ext cx="3121025" cy="397544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50" b="1" i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5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  Pentium 4 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( </a:t>
            </a:r>
            <a:r>
              <a:rPr lang="hu-HU" altLang="en-US" sz="115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Cedar </a:t>
            </a:r>
            <a:r>
              <a:rPr lang="hu-HU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Mill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Pentium D (</a:t>
            </a:r>
            <a:r>
              <a:rPr lang="en-US" altLang="en-US" sz="1150" b="1" dirty="0" err="1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Presler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)           </a:t>
            </a:r>
            <a:endParaRPr lang="en-US" altLang="en-US" sz="1150" b="1" dirty="0">
              <a:solidFill>
                <a:schemeClr val="bg2">
                  <a:lumMod val="75000"/>
                </a:schemeClr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8" name="Text Box 37"/>
          <p:cNvSpPr txBox="1">
            <a:spLocks noChangeArrowheads="1"/>
          </p:cNvSpPr>
          <p:nvPr/>
        </p:nvSpPr>
        <p:spPr bwMode="auto">
          <a:xfrm>
            <a:off x="754063" y="1631466"/>
            <a:ext cx="3121025" cy="263081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4622800" y="1626165"/>
            <a:ext cx="989013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4643438" y="2341881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3" name="Text Box 58"/>
          <p:cNvSpPr txBox="1">
            <a:spLocks noChangeArrowheads="1"/>
          </p:cNvSpPr>
          <p:nvPr/>
        </p:nvSpPr>
        <p:spPr bwMode="auto">
          <a:xfrm>
            <a:off x="4643438" y="3127794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4643438" y="2745855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323850" y="2742183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393700" y="2744019"/>
            <a:ext cx="3735388" cy="70879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7" name="Oval 18"/>
          <p:cNvSpPr>
            <a:spLocks noChangeArrowheads="1"/>
          </p:cNvSpPr>
          <p:nvPr/>
        </p:nvSpPr>
        <p:spPr bwMode="auto">
          <a:xfrm>
            <a:off x="3665538" y="2723820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3865743" y="2957023"/>
            <a:ext cx="593725" cy="28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323850" y="1943415"/>
            <a:ext cx="4121150" cy="70695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393700" y="1956270"/>
            <a:ext cx="3735388" cy="70879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3665538" y="1961778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3876675" y="2165602"/>
            <a:ext cx="593725" cy="2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 rot="16200000">
            <a:off x="154922" y="2893423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4" name="Text Box 30"/>
          <p:cNvSpPr txBox="1">
            <a:spLocks noChangeArrowheads="1"/>
          </p:cNvSpPr>
          <p:nvPr/>
        </p:nvSpPr>
        <p:spPr bwMode="auto">
          <a:xfrm rot="16200000">
            <a:off x="145397" y="2101718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323850" y="3524423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6" name="AutoShape 32"/>
          <p:cNvSpPr>
            <a:spLocks noChangeArrowheads="1"/>
          </p:cNvSpPr>
          <p:nvPr/>
        </p:nvSpPr>
        <p:spPr bwMode="auto">
          <a:xfrm>
            <a:off x="393700" y="3509733"/>
            <a:ext cx="3735388" cy="706954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7" name="Oval 33"/>
          <p:cNvSpPr>
            <a:spLocks noChangeArrowheads="1"/>
          </p:cNvSpPr>
          <p:nvPr/>
        </p:nvSpPr>
        <p:spPr bwMode="auto">
          <a:xfrm>
            <a:off x="3665538" y="3524380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3870325" y="3744772"/>
            <a:ext cx="595313" cy="2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 rot="16200000">
            <a:off x="159685" y="3683978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>
            <a:off x="736600" y="1961778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46125" y="1969123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42" name="Text Box 37"/>
          <p:cNvSpPr txBox="1">
            <a:spLocks noChangeArrowheads="1"/>
          </p:cNvSpPr>
          <p:nvPr/>
        </p:nvSpPr>
        <p:spPr bwMode="auto">
          <a:xfrm>
            <a:off x="746125" y="2340045"/>
            <a:ext cx="3121025" cy="265651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43" name="Rectangle 35"/>
          <p:cNvSpPr>
            <a:spLocks noChangeArrowheads="1"/>
          </p:cNvSpPr>
          <p:nvPr/>
        </p:nvSpPr>
        <p:spPr bwMode="auto">
          <a:xfrm>
            <a:off x="736600" y="2729328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746125" y="2738511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5" name="Text Box 37"/>
          <p:cNvSpPr txBox="1">
            <a:spLocks noChangeArrowheads="1"/>
          </p:cNvSpPr>
          <p:nvPr/>
        </p:nvSpPr>
        <p:spPr bwMode="auto">
          <a:xfrm>
            <a:off x="746125" y="3107595"/>
            <a:ext cx="3121025" cy="265651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46" name="Rectangle 35"/>
          <p:cNvSpPr>
            <a:spLocks noChangeArrowheads="1"/>
          </p:cNvSpPr>
          <p:nvPr/>
        </p:nvSpPr>
        <p:spPr bwMode="auto">
          <a:xfrm>
            <a:off x="736600" y="3513406"/>
            <a:ext cx="3240088" cy="70695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36"/>
          <p:cNvSpPr txBox="1">
            <a:spLocks noChangeArrowheads="1"/>
          </p:cNvSpPr>
          <p:nvPr/>
        </p:nvSpPr>
        <p:spPr bwMode="auto">
          <a:xfrm>
            <a:off x="746125" y="3550130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48" name="Text Box 37"/>
          <p:cNvSpPr txBox="1">
            <a:spLocks noChangeArrowheads="1"/>
          </p:cNvSpPr>
          <p:nvPr/>
        </p:nvSpPr>
        <p:spPr bwMode="auto">
          <a:xfrm>
            <a:off x="754063" y="3906362"/>
            <a:ext cx="3108960" cy="319507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9" name="Text Box 58"/>
          <p:cNvSpPr txBox="1">
            <a:spLocks noChangeArrowheads="1"/>
          </p:cNvSpPr>
          <p:nvPr/>
        </p:nvSpPr>
        <p:spPr bwMode="auto">
          <a:xfrm>
            <a:off x="4643438" y="3553602"/>
            <a:ext cx="944562" cy="3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4649788" y="3923693"/>
            <a:ext cx="944562" cy="3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52" name="Text Box 58"/>
          <p:cNvSpPr txBox="1">
            <a:spLocks noChangeArrowheads="1"/>
          </p:cNvSpPr>
          <p:nvPr/>
        </p:nvSpPr>
        <p:spPr bwMode="auto">
          <a:xfrm>
            <a:off x="4625975" y="4336044"/>
            <a:ext cx="944489" cy="3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54" name="Text Box 58"/>
          <p:cNvSpPr txBox="1">
            <a:spLocks noChangeArrowheads="1"/>
          </p:cNvSpPr>
          <p:nvPr/>
        </p:nvSpPr>
        <p:spPr bwMode="auto">
          <a:xfrm>
            <a:off x="4535488" y="4690439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7" name="Rectangle 31"/>
          <p:cNvSpPr>
            <a:spLocks noChangeArrowheads="1"/>
          </p:cNvSpPr>
          <p:nvPr/>
        </p:nvSpPr>
        <p:spPr bwMode="auto">
          <a:xfrm>
            <a:off x="338718" y="4266372"/>
            <a:ext cx="4087345" cy="137340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" name="AutoShape 32"/>
          <p:cNvSpPr>
            <a:spLocks noChangeArrowheads="1"/>
          </p:cNvSpPr>
          <p:nvPr/>
        </p:nvSpPr>
        <p:spPr bwMode="auto">
          <a:xfrm>
            <a:off x="397795" y="4294493"/>
            <a:ext cx="3657600" cy="131540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9" name="Oval 33"/>
          <p:cNvSpPr>
            <a:spLocks noChangeArrowheads="1"/>
          </p:cNvSpPr>
          <p:nvPr/>
        </p:nvSpPr>
        <p:spPr bwMode="auto">
          <a:xfrm>
            <a:off x="3690938" y="4290336"/>
            <a:ext cx="774700" cy="13566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0" name="Text Box 34"/>
          <p:cNvSpPr txBox="1">
            <a:spLocks noChangeArrowheads="1"/>
          </p:cNvSpPr>
          <p:nvPr/>
        </p:nvSpPr>
        <p:spPr bwMode="auto">
          <a:xfrm>
            <a:off x="3886955" y="4835623"/>
            <a:ext cx="595035" cy="28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61" name="Text Box 38"/>
          <p:cNvSpPr txBox="1">
            <a:spLocks noChangeArrowheads="1"/>
          </p:cNvSpPr>
          <p:nvPr/>
        </p:nvSpPr>
        <p:spPr bwMode="auto">
          <a:xfrm rot="16200000">
            <a:off x="148099" y="4695063"/>
            <a:ext cx="86810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dirty="0" smtClean="0">
                <a:solidFill>
                  <a:srgbClr val="FFFFFF"/>
                </a:solidFill>
                <a:cs typeface="Arial" charset="0"/>
              </a:rPr>
              <a:t>4</a:t>
            </a:r>
            <a:r>
              <a:rPr lang="hu-HU" altLang="en-US" sz="10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YEARS</a:t>
            </a:r>
          </a:p>
        </p:txBody>
      </p:sp>
      <p:sp>
        <p:nvSpPr>
          <p:cNvPr id="62" name="Rectangle 35"/>
          <p:cNvSpPr>
            <a:spLocks noChangeArrowheads="1"/>
          </p:cNvSpPr>
          <p:nvPr/>
        </p:nvSpPr>
        <p:spPr bwMode="auto">
          <a:xfrm>
            <a:off x="762000" y="4304585"/>
            <a:ext cx="3240088" cy="1351806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759573" y="4308457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767511" y="4639634"/>
            <a:ext cx="3108960" cy="303750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6" name="Text Box 37"/>
          <p:cNvSpPr txBox="1">
            <a:spLocks noChangeArrowheads="1"/>
          </p:cNvSpPr>
          <p:nvPr/>
        </p:nvSpPr>
        <p:spPr bwMode="auto">
          <a:xfrm>
            <a:off x="764688" y="5318411"/>
            <a:ext cx="3108960" cy="303750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Coffee 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7" name="Text Box 37"/>
          <p:cNvSpPr txBox="1">
            <a:spLocks noChangeArrowheads="1"/>
          </p:cNvSpPr>
          <p:nvPr/>
        </p:nvSpPr>
        <p:spPr bwMode="auto">
          <a:xfrm>
            <a:off x="766181" y="4983850"/>
            <a:ext cx="3108960" cy="303750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Kaby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8" name="Text Box 58"/>
          <p:cNvSpPr txBox="1">
            <a:spLocks noChangeArrowheads="1"/>
          </p:cNvSpPr>
          <p:nvPr/>
        </p:nvSpPr>
        <p:spPr bwMode="auto">
          <a:xfrm>
            <a:off x="4526995" y="5057598"/>
            <a:ext cx="1050288" cy="3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16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9" name="Text Box 58"/>
          <p:cNvSpPr txBox="1">
            <a:spLocks noChangeArrowheads="1"/>
          </p:cNvSpPr>
          <p:nvPr/>
        </p:nvSpPr>
        <p:spPr bwMode="auto">
          <a:xfrm>
            <a:off x="4567336" y="5359547"/>
            <a:ext cx="9973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17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1" name="Text Box 38"/>
          <p:cNvSpPr txBox="1">
            <a:spLocks noChangeArrowheads="1"/>
          </p:cNvSpPr>
          <p:nvPr/>
        </p:nvSpPr>
        <p:spPr bwMode="auto">
          <a:xfrm rot="16200000">
            <a:off x="159685" y="1349710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72" name="Rectangle 31"/>
          <p:cNvSpPr>
            <a:spLocks noChangeArrowheads="1"/>
          </p:cNvSpPr>
          <p:nvPr/>
        </p:nvSpPr>
        <p:spPr bwMode="auto">
          <a:xfrm>
            <a:off x="336615" y="5692210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3" name="AutoShape 32"/>
          <p:cNvSpPr>
            <a:spLocks noChangeArrowheads="1"/>
          </p:cNvSpPr>
          <p:nvPr/>
        </p:nvSpPr>
        <p:spPr bwMode="auto">
          <a:xfrm>
            <a:off x="406465" y="5690966"/>
            <a:ext cx="3735388" cy="64008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" name="Oval 33"/>
          <p:cNvSpPr>
            <a:spLocks noChangeArrowheads="1"/>
          </p:cNvSpPr>
          <p:nvPr/>
        </p:nvSpPr>
        <p:spPr bwMode="auto">
          <a:xfrm>
            <a:off x="3678303" y="5692167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5" name="Text Box 34"/>
          <p:cNvSpPr txBox="1">
            <a:spLocks noChangeArrowheads="1"/>
          </p:cNvSpPr>
          <p:nvPr/>
        </p:nvSpPr>
        <p:spPr bwMode="auto">
          <a:xfrm>
            <a:off x="3883090" y="5912559"/>
            <a:ext cx="595035" cy="23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</a:t>
            </a:r>
            <a:r>
              <a:rPr lang="hu-HU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  <a:endParaRPr lang="hu-HU" altLang="en-US" sz="10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749365" y="5681193"/>
            <a:ext cx="3240088" cy="70695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7" name="Text Box 36"/>
          <p:cNvSpPr txBox="1">
            <a:spLocks noChangeArrowheads="1"/>
          </p:cNvSpPr>
          <p:nvPr/>
        </p:nvSpPr>
        <p:spPr bwMode="auto">
          <a:xfrm>
            <a:off x="758890" y="5731363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Cannonlake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766828" y="6062354"/>
            <a:ext cx="3108960" cy="276999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200" b="1" i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56203" y="5721389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05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18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4662553" y="6091480"/>
            <a:ext cx="915635" cy="2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??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19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715635" y="1468426"/>
            <a:ext cx="313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Clock gating,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PECI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Platform Thermal Control by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 party controller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989215" y="2033845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EDAT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985665" y="2236235"/>
            <a:ext cx="2816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Integrated Power Gates,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PCU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Turbo Boost</a:t>
            </a:r>
          </a:p>
        </p:txBody>
      </p:sp>
      <p:sp>
        <p:nvSpPr>
          <p:cNvPr id="86" name="Rectangle 48"/>
          <p:cNvSpPr>
            <a:spLocks noChangeArrowheads="1"/>
          </p:cNvSpPr>
          <p:nvPr/>
        </p:nvSpPr>
        <p:spPr bwMode="auto">
          <a:xfrm>
            <a:off x="6373147" y="3132076"/>
            <a:ext cx="16642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Turbo Boost 2.0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7" name="Rectangle 48"/>
          <p:cNvSpPr>
            <a:spLocks noChangeArrowheads="1"/>
          </p:cNvSpPr>
          <p:nvPr/>
        </p:nvSpPr>
        <p:spPr bwMode="auto">
          <a:xfrm>
            <a:off x="6944005" y="3879050"/>
            <a:ext cx="6046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8" name="Rectangle 48"/>
          <p:cNvSpPr>
            <a:spLocks noChangeArrowheads="1"/>
          </p:cNvSpPr>
          <p:nvPr/>
        </p:nvSpPr>
        <p:spPr bwMode="auto">
          <a:xfrm>
            <a:off x="6674789" y="4266492"/>
            <a:ext cx="12506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Times New Roman" pitchFamily="18" charset="0"/>
              </a:rPr>
              <a:t>2. gen. </a:t>
            </a:r>
            <a:r>
              <a:rPr lang="en-US" altLang="en-US" sz="1200" b="1" dirty="0" err="1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Times New Roman" pitchFamily="18" charset="0"/>
              </a:rPr>
              <a:t>FIVR</a:t>
            </a:r>
            <a:endParaRPr lang="en-US" altLang="en-US" sz="120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0" name="Rectangle 48"/>
          <p:cNvSpPr>
            <a:spLocks noChangeArrowheads="1"/>
          </p:cNvSpPr>
          <p:nvPr/>
        </p:nvSpPr>
        <p:spPr bwMode="auto">
          <a:xfrm>
            <a:off x="5970569" y="4479948"/>
            <a:ext cx="26340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Speed Shift Technology,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Duty Cycle control, No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(except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X)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089425" y="5069118"/>
            <a:ext cx="2473754" cy="25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Speed Shift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Technology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v2</a:t>
            </a:r>
            <a:endParaRPr lang="en-US" sz="1400" dirty="0" smtClean="0">
              <a:latin typeface="+mj-lt"/>
            </a:endParaRPr>
          </a:p>
        </p:txBody>
      </p:sp>
      <p:sp>
        <p:nvSpPr>
          <p:cNvPr id="100" name="Text Box 56"/>
          <p:cNvSpPr txBox="1">
            <a:spLocks noChangeArrowheads="1"/>
          </p:cNvSpPr>
          <p:nvPr/>
        </p:nvSpPr>
        <p:spPr bwMode="auto">
          <a:xfrm>
            <a:off x="75092" y="497122"/>
            <a:ext cx="87158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two-phase development model (Tick-Tock model) used for the Core 2 lines -2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6057165" y="5274205"/>
            <a:ext cx="23503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H-series: TVB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(Thermal Velocity Boost)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5" name="Left Brace 94"/>
          <p:cNvSpPr/>
          <p:nvPr/>
        </p:nvSpPr>
        <p:spPr bwMode="auto">
          <a:xfrm>
            <a:off x="5912773" y="5355250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7" name="Left Brace 96"/>
          <p:cNvSpPr/>
          <p:nvPr/>
        </p:nvSpPr>
        <p:spPr bwMode="auto">
          <a:xfrm>
            <a:off x="5922150" y="4567772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8" name="Left Brace 97"/>
          <p:cNvSpPr/>
          <p:nvPr/>
        </p:nvSpPr>
        <p:spPr bwMode="auto">
          <a:xfrm>
            <a:off x="5922150" y="2317522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9" name="Left Brace 98"/>
          <p:cNvSpPr/>
          <p:nvPr/>
        </p:nvSpPr>
        <p:spPr bwMode="auto">
          <a:xfrm>
            <a:off x="5922150" y="1529845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2" name="Text Box 3"/>
          <p:cNvSpPr txBox="1">
            <a:spLocks noChangeArrowheads="1"/>
          </p:cNvSpPr>
          <p:nvPr/>
        </p:nvSpPr>
        <p:spPr bwMode="auto">
          <a:xfrm>
            <a:off x="283780" y="6503103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96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15b)</a:t>
            </a:r>
            <a:endParaRPr lang="en-US" sz="1600" dirty="0"/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 rot="16200000">
            <a:off x="239361" y="1263997"/>
            <a:ext cx="670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" name="Text Box 53"/>
          <p:cNvSpPr txBox="1">
            <a:spLocks noChangeArrowheads="1"/>
          </p:cNvSpPr>
          <p:nvPr/>
        </p:nvSpPr>
        <p:spPr bwMode="auto">
          <a:xfrm>
            <a:off x="6198610" y="951990"/>
            <a:ext cx="21820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in power management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Rectangle 54"/>
          <p:cNvSpPr>
            <a:spLocks noChangeArrowheads="1"/>
          </p:cNvSpPr>
          <p:nvPr/>
        </p:nvSpPr>
        <p:spPr bwMode="auto">
          <a:xfrm>
            <a:off x="5820671" y="978439"/>
            <a:ext cx="2990850" cy="420745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Rectangle 46"/>
          <p:cNvSpPr>
            <a:spLocks noChangeArrowheads="1"/>
          </p:cNvSpPr>
          <p:nvPr/>
        </p:nvSpPr>
        <p:spPr bwMode="auto">
          <a:xfrm>
            <a:off x="2546775" y="1155403"/>
            <a:ext cx="3108960" cy="5248652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3438" y="1989322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608513" y="1266125"/>
            <a:ext cx="1022350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323850" y="1212590"/>
            <a:ext cx="4121150" cy="70695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AutoShape 32"/>
          <p:cNvSpPr>
            <a:spLocks noChangeArrowheads="1"/>
          </p:cNvSpPr>
          <p:nvPr/>
        </p:nvSpPr>
        <p:spPr bwMode="auto">
          <a:xfrm>
            <a:off x="393700" y="1184962"/>
            <a:ext cx="3735388" cy="736629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Oval 33"/>
          <p:cNvSpPr>
            <a:spLocks noChangeArrowheads="1"/>
          </p:cNvSpPr>
          <p:nvPr/>
        </p:nvSpPr>
        <p:spPr bwMode="auto">
          <a:xfrm>
            <a:off x="3665538" y="1194186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3878263" y="1410905"/>
            <a:ext cx="590550" cy="28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16" name="Rectangle 35"/>
          <p:cNvSpPr>
            <a:spLocks noChangeArrowheads="1"/>
          </p:cNvSpPr>
          <p:nvPr/>
        </p:nvSpPr>
        <p:spPr bwMode="auto">
          <a:xfrm>
            <a:off x="736600" y="1192336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Text Box 36"/>
          <p:cNvSpPr txBox="1">
            <a:spLocks noChangeArrowheads="1"/>
          </p:cNvSpPr>
          <p:nvPr/>
        </p:nvSpPr>
        <p:spPr bwMode="auto">
          <a:xfrm>
            <a:off x="746125" y="1282296"/>
            <a:ext cx="3121025" cy="397544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50" b="1" i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5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  Pentium 4 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( </a:t>
            </a:r>
            <a:r>
              <a:rPr lang="hu-HU" altLang="en-US" sz="115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Cedar </a:t>
            </a:r>
            <a:r>
              <a:rPr lang="hu-HU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Mill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Pentium D (</a:t>
            </a:r>
            <a:r>
              <a:rPr lang="en-US" altLang="en-US" sz="1150" b="1" dirty="0" err="1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Presler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)           </a:t>
            </a:r>
            <a:endParaRPr lang="en-US" altLang="en-US" sz="1150" b="1" dirty="0">
              <a:solidFill>
                <a:schemeClr val="bg2">
                  <a:lumMod val="75000"/>
                </a:schemeClr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8" name="Text Box 37"/>
          <p:cNvSpPr txBox="1">
            <a:spLocks noChangeArrowheads="1"/>
          </p:cNvSpPr>
          <p:nvPr/>
        </p:nvSpPr>
        <p:spPr bwMode="auto">
          <a:xfrm>
            <a:off x="754063" y="1631466"/>
            <a:ext cx="3121025" cy="263081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4622800" y="1626165"/>
            <a:ext cx="989013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4643438" y="2341881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3" name="Text Box 58"/>
          <p:cNvSpPr txBox="1">
            <a:spLocks noChangeArrowheads="1"/>
          </p:cNvSpPr>
          <p:nvPr/>
        </p:nvSpPr>
        <p:spPr bwMode="auto">
          <a:xfrm>
            <a:off x="4643438" y="3127794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4643438" y="2745855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323850" y="2742183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393700" y="2744019"/>
            <a:ext cx="3735388" cy="70879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7" name="Oval 18"/>
          <p:cNvSpPr>
            <a:spLocks noChangeArrowheads="1"/>
          </p:cNvSpPr>
          <p:nvPr/>
        </p:nvSpPr>
        <p:spPr bwMode="auto">
          <a:xfrm>
            <a:off x="3665538" y="2723820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3865743" y="2957023"/>
            <a:ext cx="593725" cy="28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323850" y="1943415"/>
            <a:ext cx="4121150" cy="70695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393700" y="1956270"/>
            <a:ext cx="3735388" cy="70879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3665538" y="1961778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3876675" y="2165602"/>
            <a:ext cx="593725" cy="2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 rot="16200000">
            <a:off x="154922" y="2893423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4" name="Text Box 30"/>
          <p:cNvSpPr txBox="1">
            <a:spLocks noChangeArrowheads="1"/>
          </p:cNvSpPr>
          <p:nvPr/>
        </p:nvSpPr>
        <p:spPr bwMode="auto">
          <a:xfrm rot="16200000">
            <a:off x="145397" y="2101718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323850" y="3524423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6" name="AutoShape 32"/>
          <p:cNvSpPr>
            <a:spLocks noChangeArrowheads="1"/>
          </p:cNvSpPr>
          <p:nvPr/>
        </p:nvSpPr>
        <p:spPr bwMode="auto">
          <a:xfrm>
            <a:off x="393700" y="3509733"/>
            <a:ext cx="3735388" cy="706954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7" name="Oval 33"/>
          <p:cNvSpPr>
            <a:spLocks noChangeArrowheads="1"/>
          </p:cNvSpPr>
          <p:nvPr/>
        </p:nvSpPr>
        <p:spPr bwMode="auto">
          <a:xfrm>
            <a:off x="3665538" y="3524380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3870325" y="3744772"/>
            <a:ext cx="595313" cy="2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 rot="16200000">
            <a:off x="159685" y="3683978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>
            <a:off x="736600" y="1961778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46125" y="1969123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42" name="Text Box 37"/>
          <p:cNvSpPr txBox="1">
            <a:spLocks noChangeArrowheads="1"/>
          </p:cNvSpPr>
          <p:nvPr/>
        </p:nvSpPr>
        <p:spPr bwMode="auto">
          <a:xfrm>
            <a:off x="746125" y="2340045"/>
            <a:ext cx="3121025" cy="265651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43" name="Rectangle 35"/>
          <p:cNvSpPr>
            <a:spLocks noChangeArrowheads="1"/>
          </p:cNvSpPr>
          <p:nvPr/>
        </p:nvSpPr>
        <p:spPr bwMode="auto">
          <a:xfrm>
            <a:off x="736600" y="2729328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746125" y="2738511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5" name="Text Box 37"/>
          <p:cNvSpPr txBox="1">
            <a:spLocks noChangeArrowheads="1"/>
          </p:cNvSpPr>
          <p:nvPr/>
        </p:nvSpPr>
        <p:spPr bwMode="auto">
          <a:xfrm>
            <a:off x="746125" y="3107595"/>
            <a:ext cx="3121025" cy="265651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46" name="Rectangle 35"/>
          <p:cNvSpPr>
            <a:spLocks noChangeArrowheads="1"/>
          </p:cNvSpPr>
          <p:nvPr/>
        </p:nvSpPr>
        <p:spPr bwMode="auto">
          <a:xfrm>
            <a:off x="736600" y="3513406"/>
            <a:ext cx="3240088" cy="70695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36"/>
          <p:cNvSpPr txBox="1">
            <a:spLocks noChangeArrowheads="1"/>
          </p:cNvSpPr>
          <p:nvPr/>
        </p:nvSpPr>
        <p:spPr bwMode="auto">
          <a:xfrm>
            <a:off x="746125" y="3550130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48" name="Text Box 37"/>
          <p:cNvSpPr txBox="1">
            <a:spLocks noChangeArrowheads="1"/>
          </p:cNvSpPr>
          <p:nvPr/>
        </p:nvSpPr>
        <p:spPr bwMode="auto">
          <a:xfrm>
            <a:off x="754063" y="3906362"/>
            <a:ext cx="3108960" cy="319507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9" name="Text Box 58"/>
          <p:cNvSpPr txBox="1">
            <a:spLocks noChangeArrowheads="1"/>
          </p:cNvSpPr>
          <p:nvPr/>
        </p:nvSpPr>
        <p:spPr bwMode="auto">
          <a:xfrm>
            <a:off x="4643438" y="3553602"/>
            <a:ext cx="944562" cy="3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4649788" y="3923693"/>
            <a:ext cx="944562" cy="3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52" name="Text Box 58"/>
          <p:cNvSpPr txBox="1">
            <a:spLocks noChangeArrowheads="1"/>
          </p:cNvSpPr>
          <p:nvPr/>
        </p:nvSpPr>
        <p:spPr bwMode="auto">
          <a:xfrm>
            <a:off x="4625975" y="4336044"/>
            <a:ext cx="944489" cy="3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54" name="Text Box 58"/>
          <p:cNvSpPr txBox="1">
            <a:spLocks noChangeArrowheads="1"/>
          </p:cNvSpPr>
          <p:nvPr/>
        </p:nvSpPr>
        <p:spPr bwMode="auto">
          <a:xfrm>
            <a:off x="4535488" y="4690439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7" name="Rectangle 31"/>
          <p:cNvSpPr>
            <a:spLocks noChangeArrowheads="1"/>
          </p:cNvSpPr>
          <p:nvPr/>
        </p:nvSpPr>
        <p:spPr bwMode="auto">
          <a:xfrm>
            <a:off x="338718" y="4266372"/>
            <a:ext cx="4087345" cy="137340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" name="AutoShape 32"/>
          <p:cNvSpPr>
            <a:spLocks noChangeArrowheads="1"/>
          </p:cNvSpPr>
          <p:nvPr/>
        </p:nvSpPr>
        <p:spPr bwMode="auto">
          <a:xfrm>
            <a:off x="397795" y="4294493"/>
            <a:ext cx="3657600" cy="131540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9" name="Oval 33"/>
          <p:cNvSpPr>
            <a:spLocks noChangeArrowheads="1"/>
          </p:cNvSpPr>
          <p:nvPr/>
        </p:nvSpPr>
        <p:spPr bwMode="auto">
          <a:xfrm>
            <a:off x="3690938" y="4290336"/>
            <a:ext cx="774700" cy="13566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0" name="Text Box 34"/>
          <p:cNvSpPr txBox="1">
            <a:spLocks noChangeArrowheads="1"/>
          </p:cNvSpPr>
          <p:nvPr/>
        </p:nvSpPr>
        <p:spPr bwMode="auto">
          <a:xfrm>
            <a:off x="3886955" y="4835623"/>
            <a:ext cx="595035" cy="28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61" name="Text Box 38"/>
          <p:cNvSpPr txBox="1">
            <a:spLocks noChangeArrowheads="1"/>
          </p:cNvSpPr>
          <p:nvPr/>
        </p:nvSpPr>
        <p:spPr bwMode="auto">
          <a:xfrm rot="16200000">
            <a:off x="148099" y="4695063"/>
            <a:ext cx="86810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dirty="0" smtClean="0">
                <a:solidFill>
                  <a:srgbClr val="FFFFFF"/>
                </a:solidFill>
                <a:cs typeface="Arial" charset="0"/>
              </a:rPr>
              <a:t>4</a:t>
            </a:r>
            <a:r>
              <a:rPr lang="hu-HU" altLang="en-US" sz="10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YEARS</a:t>
            </a:r>
          </a:p>
        </p:txBody>
      </p:sp>
      <p:sp>
        <p:nvSpPr>
          <p:cNvPr id="62" name="Rectangle 35"/>
          <p:cNvSpPr>
            <a:spLocks noChangeArrowheads="1"/>
          </p:cNvSpPr>
          <p:nvPr/>
        </p:nvSpPr>
        <p:spPr bwMode="auto">
          <a:xfrm>
            <a:off x="762000" y="4304585"/>
            <a:ext cx="3240088" cy="1351806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759573" y="4308457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767511" y="4639634"/>
            <a:ext cx="3108960" cy="303750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6" name="Text Box 37"/>
          <p:cNvSpPr txBox="1">
            <a:spLocks noChangeArrowheads="1"/>
          </p:cNvSpPr>
          <p:nvPr/>
        </p:nvSpPr>
        <p:spPr bwMode="auto">
          <a:xfrm>
            <a:off x="764688" y="5318411"/>
            <a:ext cx="3108960" cy="303750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Coffee 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7" name="Text Box 37"/>
          <p:cNvSpPr txBox="1">
            <a:spLocks noChangeArrowheads="1"/>
          </p:cNvSpPr>
          <p:nvPr/>
        </p:nvSpPr>
        <p:spPr bwMode="auto">
          <a:xfrm>
            <a:off x="766181" y="4983850"/>
            <a:ext cx="3108960" cy="303750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Kaby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8" name="Text Box 58"/>
          <p:cNvSpPr txBox="1">
            <a:spLocks noChangeArrowheads="1"/>
          </p:cNvSpPr>
          <p:nvPr/>
        </p:nvSpPr>
        <p:spPr bwMode="auto">
          <a:xfrm>
            <a:off x="4526995" y="5057598"/>
            <a:ext cx="1050288" cy="3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16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9" name="Text Box 58"/>
          <p:cNvSpPr txBox="1">
            <a:spLocks noChangeArrowheads="1"/>
          </p:cNvSpPr>
          <p:nvPr/>
        </p:nvSpPr>
        <p:spPr bwMode="auto">
          <a:xfrm>
            <a:off x="4567336" y="5359547"/>
            <a:ext cx="9973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17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1" name="Text Box 38"/>
          <p:cNvSpPr txBox="1">
            <a:spLocks noChangeArrowheads="1"/>
          </p:cNvSpPr>
          <p:nvPr/>
        </p:nvSpPr>
        <p:spPr bwMode="auto">
          <a:xfrm rot="16200000">
            <a:off x="159685" y="1349710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72" name="Rectangle 31"/>
          <p:cNvSpPr>
            <a:spLocks noChangeArrowheads="1"/>
          </p:cNvSpPr>
          <p:nvPr/>
        </p:nvSpPr>
        <p:spPr bwMode="auto">
          <a:xfrm>
            <a:off x="336615" y="5692210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3" name="AutoShape 32"/>
          <p:cNvSpPr>
            <a:spLocks noChangeArrowheads="1"/>
          </p:cNvSpPr>
          <p:nvPr/>
        </p:nvSpPr>
        <p:spPr bwMode="auto">
          <a:xfrm>
            <a:off x="406465" y="5690966"/>
            <a:ext cx="3735388" cy="64008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" name="Oval 33"/>
          <p:cNvSpPr>
            <a:spLocks noChangeArrowheads="1"/>
          </p:cNvSpPr>
          <p:nvPr/>
        </p:nvSpPr>
        <p:spPr bwMode="auto">
          <a:xfrm>
            <a:off x="3678303" y="5692167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5" name="Text Box 34"/>
          <p:cNvSpPr txBox="1">
            <a:spLocks noChangeArrowheads="1"/>
          </p:cNvSpPr>
          <p:nvPr/>
        </p:nvSpPr>
        <p:spPr bwMode="auto">
          <a:xfrm>
            <a:off x="3883090" y="5912559"/>
            <a:ext cx="595035" cy="23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</a:t>
            </a:r>
            <a:r>
              <a:rPr lang="hu-HU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  <a:endParaRPr lang="hu-HU" altLang="en-US" sz="10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749365" y="5681193"/>
            <a:ext cx="3240088" cy="70695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7" name="Text Box 36"/>
          <p:cNvSpPr txBox="1">
            <a:spLocks noChangeArrowheads="1"/>
          </p:cNvSpPr>
          <p:nvPr/>
        </p:nvSpPr>
        <p:spPr bwMode="auto">
          <a:xfrm>
            <a:off x="758890" y="5731363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Cannonlake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766828" y="6062354"/>
            <a:ext cx="3108960" cy="276999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200" b="1" i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56203" y="5721389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05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18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4662553" y="6091480"/>
            <a:ext cx="915635" cy="2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??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19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715635" y="1468426"/>
            <a:ext cx="31318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Clock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gating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985665" y="2236235"/>
            <a:ext cx="2816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Integrated Power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Gates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6" name="Rectangle 48"/>
          <p:cNvSpPr>
            <a:spLocks noChangeArrowheads="1"/>
          </p:cNvSpPr>
          <p:nvPr/>
        </p:nvSpPr>
        <p:spPr bwMode="auto">
          <a:xfrm>
            <a:off x="7060034" y="3132076"/>
            <a:ext cx="2904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</a:p>
        </p:txBody>
      </p:sp>
      <p:sp>
        <p:nvSpPr>
          <p:cNvPr id="90" name="Rectangle 48"/>
          <p:cNvSpPr>
            <a:spLocks noChangeArrowheads="1"/>
          </p:cNvSpPr>
          <p:nvPr/>
        </p:nvSpPr>
        <p:spPr bwMode="auto">
          <a:xfrm>
            <a:off x="7168813" y="4479948"/>
            <a:ext cx="2375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0" name="Text Box 56"/>
          <p:cNvSpPr txBox="1">
            <a:spLocks noChangeArrowheads="1"/>
          </p:cNvSpPr>
          <p:nvPr/>
        </p:nvSpPr>
        <p:spPr bwMode="auto">
          <a:xfrm>
            <a:off x="75092" y="497122"/>
            <a:ext cx="87158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two-phase development model (Tick-Tock model) used for the Core 2 lines -2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7087094" y="5274205"/>
            <a:ext cx="2904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</a:p>
        </p:txBody>
      </p:sp>
      <p:sp>
        <p:nvSpPr>
          <p:cNvPr id="95" name="Left Brace 94"/>
          <p:cNvSpPr/>
          <p:nvPr/>
        </p:nvSpPr>
        <p:spPr bwMode="auto">
          <a:xfrm>
            <a:off x="5912773" y="5355250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7" name="Left Brace 96"/>
          <p:cNvSpPr/>
          <p:nvPr/>
        </p:nvSpPr>
        <p:spPr bwMode="auto">
          <a:xfrm>
            <a:off x="5922150" y="4567772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8" name="Left Brace 97"/>
          <p:cNvSpPr/>
          <p:nvPr/>
        </p:nvSpPr>
        <p:spPr bwMode="auto">
          <a:xfrm>
            <a:off x="5922150" y="2317522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9" name="Left Brace 98"/>
          <p:cNvSpPr/>
          <p:nvPr/>
        </p:nvSpPr>
        <p:spPr bwMode="auto">
          <a:xfrm>
            <a:off x="5922150" y="1529845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2" name="Text Box 3"/>
          <p:cNvSpPr txBox="1">
            <a:spLocks noChangeArrowheads="1"/>
          </p:cNvSpPr>
          <p:nvPr/>
        </p:nvSpPr>
        <p:spPr bwMode="auto">
          <a:xfrm>
            <a:off x="283780" y="6503103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4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15c)</a:t>
            </a:r>
            <a:endParaRPr lang="en-US" sz="1600" dirty="0"/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 rot="16200000">
            <a:off x="239361" y="1263997"/>
            <a:ext cx="670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" name="Text Box 53"/>
          <p:cNvSpPr txBox="1">
            <a:spLocks noChangeArrowheads="1"/>
          </p:cNvSpPr>
          <p:nvPr/>
        </p:nvSpPr>
        <p:spPr bwMode="auto">
          <a:xfrm>
            <a:off x="6198610" y="951990"/>
            <a:ext cx="21820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in power management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Rectangle 54"/>
          <p:cNvSpPr>
            <a:spLocks noChangeArrowheads="1"/>
          </p:cNvSpPr>
          <p:nvPr/>
        </p:nvSpPr>
        <p:spPr bwMode="auto">
          <a:xfrm>
            <a:off x="5820671" y="978439"/>
            <a:ext cx="2990850" cy="420745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Rectangle 46"/>
          <p:cNvSpPr>
            <a:spLocks noChangeArrowheads="1"/>
          </p:cNvSpPr>
          <p:nvPr/>
        </p:nvSpPr>
        <p:spPr bwMode="auto">
          <a:xfrm>
            <a:off x="2546775" y="1155403"/>
            <a:ext cx="3108960" cy="5248652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3438" y="1989322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608513" y="1266125"/>
            <a:ext cx="1022350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323850" y="1212590"/>
            <a:ext cx="4121150" cy="70695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AutoShape 32"/>
          <p:cNvSpPr>
            <a:spLocks noChangeArrowheads="1"/>
          </p:cNvSpPr>
          <p:nvPr/>
        </p:nvSpPr>
        <p:spPr bwMode="auto">
          <a:xfrm>
            <a:off x="393700" y="1184962"/>
            <a:ext cx="3735388" cy="736629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Oval 33"/>
          <p:cNvSpPr>
            <a:spLocks noChangeArrowheads="1"/>
          </p:cNvSpPr>
          <p:nvPr/>
        </p:nvSpPr>
        <p:spPr bwMode="auto">
          <a:xfrm>
            <a:off x="3665538" y="1194186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3878263" y="1410905"/>
            <a:ext cx="590550" cy="28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16" name="Rectangle 35"/>
          <p:cNvSpPr>
            <a:spLocks noChangeArrowheads="1"/>
          </p:cNvSpPr>
          <p:nvPr/>
        </p:nvSpPr>
        <p:spPr bwMode="auto">
          <a:xfrm>
            <a:off x="736600" y="1192336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Text Box 36"/>
          <p:cNvSpPr txBox="1">
            <a:spLocks noChangeArrowheads="1"/>
          </p:cNvSpPr>
          <p:nvPr/>
        </p:nvSpPr>
        <p:spPr bwMode="auto">
          <a:xfrm>
            <a:off x="746125" y="1282296"/>
            <a:ext cx="3121025" cy="397544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50" b="1" i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5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  Pentium 4 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( </a:t>
            </a:r>
            <a:r>
              <a:rPr lang="hu-HU" altLang="en-US" sz="115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Cedar </a:t>
            </a:r>
            <a:r>
              <a:rPr lang="hu-HU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Mill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Pentium D (</a:t>
            </a:r>
            <a:r>
              <a:rPr lang="en-US" altLang="en-US" sz="1150" b="1" dirty="0" err="1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Presler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)           </a:t>
            </a:r>
            <a:endParaRPr lang="en-US" altLang="en-US" sz="1150" b="1" dirty="0">
              <a:solidFill>
                <a:schemeClr val="bg2">
                  <a:lumMod val="75000"/>
                </a:schemeClr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8" name="Text Box 37"/>
          <p:cNvSpPr txBox="1">
            <a:spLocks noChangeArrowheads="1"/>
          </p:cNvSpPr>
          <p:nvPr/>
        </p:nvSpPr>
        <p:spPr bwMode="auto">
          <a:xfrm>
            <a:off x="754063" y="1631466"/>
            <a:ext cx="3121025" cy="263081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4622800" y="1626165"/>
            <a:ext cx="989013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4643438" y="2341881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3" name="Text Box 58"/>
          <p:cNvSpPr txBox="1">
            <a:spLocks noChangeArrowheads="1"/>
          </p:cNvSpPr>
          <p:nvPr/>
        </p:nvSpPr>
        <p:spPr bwMode="auto">
          <a:xfrm>
            <a:off x="4643438" y="3127794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4643438" y="2745855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323850" y="2742183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393700" y="2744019"/>
            <a:ext cx="3735388" cy="70879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7" name="Oval 18"/>
          <p:cNvSpPr>
            <a:spLocks noChangeArrowheads="1"/>
          </p:cNvSpPr>
          <p:nvPr/>
        </p:nvSpPr>
        <p:spPr bwMode="auto">
          <a:xfrm>
            <a:off x="3665538" y="2723820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3865743" y="2957023"/>
            <a:ext cx="593725" cy="28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323850" y="1943415"/>
            <a:ext cx="4121150" cy="70695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393700" y="1956270"/>
            <a:ext cx="3735388" cy="70879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3665538" y="1961778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3876675" y="2165602"/>
            <a:ext cx="593725" cy="2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 rot="16200000">
            <a:off x="154922" y="2893423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4" name="Text Box 30"/>
          <p:cNvSpPr txBox="1">
            <a:spLocks noChangeArrowheads="1"/>
          </p:cNvSpPr>
          <p:nvPr/>
        </p:nvSpPr>
        <p:spPr bwMode="auto">
          <a:xfrm rot="16200000">
            <a:off x="145397" y="2101718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323850" y="3524423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6" name="AutoShape 32"/>
          <p:cNvSpPr>
            <a:spLocks noChangeArrowheads="1"/>
          </p:cNvSpPr>
          <p:nvPr/>
        </p:nvSpPr>
        <p:spPr bwMode="auto">
          <a:xfrm>
            <a:off x="393700" y="3509733"/>
            <a:ext cx="3735388" cy="706954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7" name="Oval 33"/>
          <p:cNvSpPr>
            <a:spLocks noChangeArrowheads="1"/>
          </p:cNvSpPr>
          <p:nvPr/>
        </p:nvSpPr>
        <p:spPr bwMode="auto">
          <a:xfrm>
            <a:off x="3665538" y="3524380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3870325" y="3744772"/>
            <a:ext cx="595313" cy="2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 rot="16200000">
            <a:off x="159685" y="3683978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>
            <a:off x="736600" y="1961778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46125" y="1969123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42" name="Text Box 37"/>
          <p:cNvSpPr txBox="1">
            <a:spLocks noChangeArrowheads="1"/>
          </p:cNvSpPr>
          <p:nvPr/>
        </p:nvSpPr>
        <p:spPr bwMode="auto">
          <a:xfrm>
            <a:off x="746125" y="2340045"/>
            <a:ext cx="3121025" cy="265651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43" name="Rectangle 35"/>
          <p:cNvSpPr>
            <a:spLocks noChangeArrowheads="1"/>
          </p:cNvSpPr>
          <p:nvPr/>
        </p:nvSpPr>
        <p:spPr bwMode="auto">
          <a:xfrm>
            <a:off x="736600" y="2729328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746125" y="2738511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5" name="Text Box 37"/>
          <p:cNvSpPr txBox="1">
            <a:spLocks noChangeArrowheads="1"/>
          </p:cNvSpPr>
          <p:nvPr/>
        </p:nvSpPr>
        <p:spPr bwMode="auto">
          <a:xfrm>
            <a:off x="746125" y="3107595"/>
            <a:ext cx="3121025" cy="265651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46" name="Rectangle 35"/>
          <p:cNvSpPr>
            <a:spLocks noChangeArrowheads="1"/>
          </p:cNvSpPr>
          <p:nvPr/>
        </p:nvSpPr>
        <p:spPr bwMode="auto">
          <a:xfrm>
            <a:off x="736600" y="3513406"/>
            <a:ext cx="3240088" cy="70695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36"/>
          <p:cNvSpPr txBox="1">
            <a:spLocks noChangeArrowheads="1"/>
          </p:cNvSpPr>
          <p:nvPr/>
        </p:nvSpPr>
        <p:spPr bwMode="auto">
          <a:xfrm>
            <a:off x="746125" y="3550130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48" name="Text Box 37"/>
          <p:cNvSpPr txBox="1">
            <a:spLocks noChangeArrowheads="1"/>
          </p:cNvSpPr>
          <p:nvPr/>
        </p:nvSpPr>
        <p:spPr bwMode="auto">
          <a:xfrm>
            <a:off x="754063" y="3906362"/>
            <a:ext cx="3108960" cy="319507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9" name="Text Box 58"/>
          <p:cNvSpPr txBox="1">
            <a:spLocks noChangeArrowheads="1"/>
          </p:cNvSpPr>
          <p:nvPr/>
        </p:nvSpPr>
        <p:spPr bwMode="auto">
          <a:xfrm>
            <a:off x="4643438" y="3553602"/>
            <a:ext cx="944562" cy="3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4649788" y="3923693"/>
            <a:ext cx="944562" cy="3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52" name="Text Box 58"/>
          <p:cNvSpPr txBox="1">
            <a:spLocks noChangeArrowheads="1"/>
          </p:cNvSpPr>
          <p:nvPr/>
        </p:nvSpPr>
        <p:spPr bwMode="auto">
          <a:xfrm>
            <a:off x="4625975" y="4336044"/>
            <a:ext cx="944489" cy="3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54" name="Text Box 58"/>
          <p:cNvSpPr txBox="1">
            <a:spLocks noChangeArrowheads="1"/>
          </p:cNvSpPr>
          <p:nvPr/>
        </p:nvSpPr>
        <p:spPr bwMode="auto">
          <a:xfrm>
            <a:off x="4535488" y="4690439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7" name="Rectangle 31"/>
          <p:cNvSpPr>
            <a:spLocks noChangeArrowheads="1"/>
          </p:cNvSpPr>
          <p:nvPr/>
        </p:nvSpPr>
        <p:spPr bwMode="auto">
          <a:xfrm>
            <a:off x="338718" y="4266372"/>
            <a:ext cx="4087345" cy="137340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" name="AutoShape 32"/>
          <p:cNvSpPr>
            <a:spLocks noChangeArrowheads="1"/>
          </p:cNvSpPr>
          <p:nvPr/>
        </p:nvSpPr>
        <p:spPr bwMode="auto">
          <a:xfrm>
            <a:off x="397795" y="4294493"/>
            <a:ext cx="3657600" cy="131540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9" name="Oval 33"/>
          <p:cNvSpPr>
            <a:spLocks noChangeArrowheads="1"/>
          </p:cNvSpPr>
          <p:nvPr/>
        </p:nvSpPr>
        <p:spPr bwMode="auto">
          <a:xfrm>
            <a:off x="3690938" y="4290336"/>
            <a:ext cx="774700" cy="13566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0" name="Text Box 34"/>
          <p:cNvSpPr txBox="1">
            <a:spLocks noChangeArrowheads="1"/>
          </p:cNvSpPr>
          <p:nvPr/>
        </p:nvSpPr>
        <p:spPr bwMode="auto">
          <a:xfrm>
            <a:off x="3886955" y="4835623"/>
            <a:ext cx="595035" cy="28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61" name="Text Box 38"/>
          <p:cNvSpPr txBox="1">
            <a:spLocks noChangeArrowheads="1"/>
          </p:cNvSpPr>
          <p:nvPr/>
        </p:nvSpPr>
        <p:spPr bwMode="auto">
          <a:xfrm rot="16200000">
            <a:off x="148099" y="4695063"/>
            <a:ext cx="86810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dirty="0" smtClean="0">
                <a:solidFill>
                  <a:srgbClr val="FFFFFF"/>
                </a:solidFill>
                <a:cs typeface="Arial" charset="0"/>
              </a:rPr>
              <a:t>4</a:t>
            </a:r>
            <a:r>
              <a:rPr lang="hu-HU" altLang="en-US" sz="10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YEARS</a:t>
            </a:r>
          </a:p>
        </p:txBody>
      </p:sp>
      <p:sp>
        <p:nvSpPr>
          <p:cNvPr id="62" name="Rectangle 35"/>
          <p:cNvSpPr>
            <a:spLocks noChangeArrowheads="1"/>
          </p:cNvSpPr>
          <p:nvPr/>
        </p:nvSpPr>
        <p:spPr bwMode="auto">
          <a:xfrm>
            <a:off x="762000" y="4304585"/>
            <a:ext cx="3240088" cy="1351806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759573" y="4308457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767511" y="4639634"/>
            <a:ext cx="3108960" cy="303750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6" name="Text Box 37"/>
          <p:cNvSpPr txBox="1">
            <a:spLocks noChangeArrowheads="1"/>
          </p:cNvSpPr>
          <p:nvPr/>
        </p:nvSpPr>
        <p:spPr bwMode="auto">
          <a:xfrm>
            <a:off x="764688" y="5318411"/>
            <a:ext cx="3108960" cy="303750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Coffee 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7" name="Text Box 37"/>
          <p:cNvSpPr txBox="1">
            <a:spLocks noChangeArrowheads="1"/>
          </p:cNvSpPr>
          <p:nvPr/>
        </p:nvSpPr>
        <p:spPr bwMode="auto">
          <a:xfrm>
            <a:off x="766181" y="4983850"/>
            <a:ext cx="3108960" cy="303750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Kaby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8" name="Text Box 58"/>
          <p:cNvSpPr txBox="1">
            <a:spLocks noChangeArrowheads="1"/>
          </p:cNvSpPr>
          <p:nvPr/>
        </p:nvSpPr>
        <p:spPr bwMode="auto">
          <a:xfrm>
            <a:off x="4526995" y="5057598"/>
            <a:ext cx="1050288" cy="3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16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9" name="Text Box 58"/>
          <p:cNvSpPr txBox="1">
            <a:spLocks noChangeArrowheads="1"/>
          </p:cNvSpPr>
          <p:nvPr/>
        </p:nvSpPr>
        <p:spPr bwMode="auto">
          <a:xfrm>
            <a:off x="4567336" y="5359547"/>
            <a:ext cx="9973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17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1" name="Text Box 38"/>
          <p:cNvSpPr txBox="1">
            <a:spLocks noChangeArrowheads="1"/>
          </p:cNvSpPr>
          <p:nvPr/>
        </p:nvSpPr>
        <p:spPr bwMode="auto">
          <a:xfrm rot="16200000">
            <a:off x="159685" y="1349710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72" name="Rectangle 31"/>
          <p:cNvSpPr>
            <a:spLocks noChangeArrowheads="1"/>
          </p:cNvSpPr>
          <p:nvPr/>
        </p:nvSpPr>
        <p:spPr bwMode="auto">
          <a:xfrm>
            <a:off x="336615" y="5692210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3" name="AutoShape 32"/>
          <p:cNvSpPr>
            <a:spLocks noChangeArrowheads="1"/>
          </p:cNvSpPr>
          <p:nvPr/>
        </p:nvSpPr>
        <p:spPr bwMode="auto">
          <a:xfrm>
            <a:off x="406465" y="5690966"/>
            <a:ext cx="3735388" cy="64008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" name="Oval 33"/>
          <p:cNvSpPr>
            <a:spLocks noChangeArrowheads="1"/>
          </p:cNvSpPr>
          <p:nvPr/>
        </p:nvSpPr>
        <p:spPr bwMode="auto">
          <a:xfrm>
            <a:off x="3678303" y="5692167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5" name="Text Box 34"/>
          <p:cNvSpPr txBox="1">
            <a:spLocks noChangeArrowheads="1"/>
          </p:cNvSpPr>
          <p:nvPr/>
        </p:nvSpPr>
        <p:spPr bwMode="auto">
          <a:xfrm>
            <a:off x="3883090" y="5912559"/>
            <a:ext cx="595035" cy="23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</a:t>
            </a:r>
            <a:r>
              <a:rPr lang="hu-HU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  <a:endParaRPr lang="hu-HU" altLang="en-US" sz="10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749365" y="5681193"/>
            <a:ext cx="3240088" cy="70695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7" name="Text Box 36"/>
          <p:cNvSpPr txBox="1">
            <a:spLocks noChangeArrowheads="1"/>
          </p:cNvSpPr>
          <p:nvPr/>
        </p:nvSpPr>
        <p:spPr bwMode="auto">
          <a:xfrm>
            <a:off x="758890" y="5731363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Cannonlake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766828" y="6062354"/>
            <a:ext cx="3108960" cy="276999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200" b="1" i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56203" y="5721389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05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18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4662553" y="6091480"/>
            <a:ext cx="915635" cy="2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??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19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715635" y="1468426"/>
            <a:ext cx="313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PECI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Platform Thermal Control by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 party controller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985665" y="2236235"/>
            <a:ext cx="2816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PCU</a:t>
            </a:r>
          </a:p>
        </p:txBody>
      </p:sp>
      <p:sp>
        <p:nvSpPr>
          <p:cNvPr id="86" name="Rectangle 48"/>
          <p:cNvSpPr>
            <a:spLocks noChangeArrowheads="1"/>
          </p:cNvSpPr>
          <p:nvPr/>
        </p:nvSpPr>
        <p:spPr bwMode="auto">
          <a:xfrm>
            <a:off x="7060034" y="3132076"/>
            <a:ext cx="2904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</a:p>
        </p:txBody>
      </p:sp>
      <p:sp>
        <p:nvSpPr>
          <p:cNvPr id="90" name="Rectangle 48"/>
          <p:cNvSpPr>
            <a:spLocks noChangeArrowheads="1"/>
          </p:cNvSpPr>
          <p:nvPr/>
        </p:nvSpPr>
        <p:spPr bwMode="auto">
          <a:xfrm>
            <a:off x="6126862" y="4479948"/>
            <a:ext cx="2321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Speed Shift Technology,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Duty Cycle control,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089425" y="5069118"/>
            <a:ext cx="2473754" cy="25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Speed Shift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Technology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v2</a:t>
            </a:r>
            <a:endParaRPr lang="en-US" sz="1400" dirty="0" smtClean="0">
              <a:latin typeface="+mj-lt"/>
            </a:endParaRPr>
          </a:p>
        </p:txBody>
      </p:sp>
      <p:sp>
        <p:nvSpPr>
          <p:cNvPr id="100" name="Text Box 56"/>
          <p:cNvSpPr txBox="1">
            <a:spLocks noChangeArrowheads="1"/>
          </p:cNvSpPr>
          <p:nvPr/>
        </p:nvSpPr>
        <p:spPr bwMode="auto">
          <a:xfrm>
            <a:off x="75092" y="497122"/>
            <a:ext cx="87158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two-phase development model (Tick-Tock model) used for the Core 2 lines -2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95" name="Left Brace 94"/>
          <p:cNvSpPr/>
          <p:nvPr/>
        </p:nvSpPr>
        <p:spPr bwMode="auto">
          <a:xfrm>
            <a:off x="5912773" y="5355250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7" name="Left Brace 96"/>
          <p:cNvSpPr/>
          <p:nvPr/>
        </p:nvSpPr>
        <p:spPr bwMode="auto">
          <a:xfrm>
            <a:off x="5922150" y="4567772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8" name="Left Brace 97"/>
          <p:cNvSpPr/>
          <p:nvPr/>
        </p:nvSpPr>
        <p:spPr bwMode="auto">
          <a:xfrm>
            <a:off x="5922150" y="2317522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9" name="Left Brace 98"/>
          <p:cNvSpPr/>
          <p:nvPr/>
        </p:nvSpPr>
        <p:spPr bwMode="auto">
          <a:xfrm>
            <a:off x="5922150" y="1529845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2" name="Text Box 3"/>
          <p:cNvSpPr txBox="1">
            <a:spLocks noChangeArrowheads="1"/>
          </p:cNvSpPr>
          <p:nvPr/>
        </p:nvSpPr>
        <p:spPr bwMode="auto">
          <a:xfrm>
            <a:off x="283780" y="6503103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6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15d)</a:t>
            </a:r>
            <a:endParaRPr lang="en-US" sz="1600" dirty="0"/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 rot="16200000">
            <a:off x="239361" y="1263997"/>
            <a:ext cx="670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" name="Text Box 53"/>
          <p:cNvSpPr txBox="1">
            <a:spLocks noChangeArrowheads="1"/>
          </p:cNvSpPr>
          <p:nvPr/>
        </p:nvSpPr>
        <p:spPr bwMode="auto">
          <a:xfrm>
            <a:off x="6198610" y="951990"/>
            <a:ext cx="21820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in power management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Rectangle 54"/>
          <p:cNvSpPr>
            <a:spLocks noChangeArrowheads="1"/>
          </p:cNvSpPr>
          <p:nvPr/>
        </p:nvSpPr>
        <p:spPr bwMode="auto">
          <a:xfrm>
            <a:off x="5820671" y="978439"/>
            <a:ext cx="2990850" cy="420745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Rectangle 46"/>
          <p:cNvSpPr>
            <a:spLocks noChangeArrowheads="1"/>
          </p:cNvSpPr>
          <p:nvPr/>
        </p:nvSpPr>
        <p:spPr bwMode="auto">
          <a:xfrm>
            <a:off x="2546775" y="1155403"/>
            <a:ext cx="3108960" cy="5248652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3438" y="1989322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608513" y="1266125"/>
            <a:ext cx="1022350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323850" y="1212590"/>
            <a:ext cx="4121150" cy="70695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AutoShape 32"/>
          <p:cNvSpPr>
            <a:spLocks noChangeArrowheads="1"/>
          </p:cNvSpPr>
          <p:nvPr/>
        </p:nvSpPr>
        <p:spPr bwMode="auto">
          <a:xfrm>
            <a:off x="393700" y="1184962"/>
            <a:ext cx="3735388" cy="736629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Oval 33"/>
          <p:cNvSpPr>
            <a:spLocks noChangeArrowheads="1"/>
          </p:cNvSpPr>
          <p:nvPr/>
        </p:nvSpPr>
        <p:spPr bwMode="auto">
          <a:xfrm>
            <a:off x="3665538" y="1194186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3878263" y="1410905"/>
            <a:ext cx="590550" cy="28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16" name="Rectangle 35"/>
          <p:cNvSpPr>
            <a:spLocks noChangeArrowheads="1"/>
          </p:cNvSpPr>
          <p:nvPr/>
        </p:nvSpPr>
        <p:spPr bwMode="auto">
          <a:xfrm>
            <a:off x="736600" y="1192336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Text Box 36"/>
          <p:cNvSpPr txBox="1">
            <a:spLocks noChangeArrowheads="1"/>
          </p:cNvSpPr>
          <p:nvPr/>
        </p:nvSpPr>
        <p:spPr bwMode="auto">
          <a:xfrm>
            <a:off x="746125" y="1282296"/>
            <a:ext cx="3121025" cy="397544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50" b="1" i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5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  Pentium 4 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( </a:t>
            </a:r>
            <a:r>
              <a:rPr lang="hu-HU" altLang="en-US" sz="115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Cedar </a:t>
            </a:r>
            <a:r>
              <a:rPr lang="hu-HU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Mill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Pentium D (</a:t>
            </a:r>
            <a:r>
              <a:rPr lang="en-US" altLang="en-US" sz="1150" b="1" dirty="0" err="1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Presler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)           </a:t>
            </a:r>
            <a:endParaRPr lang="en-US" altLang="en-US" sz="1150" b="1" dirty="0">
              <a:solidFill>
                <a:schemeClr val="bg2">
                  <a:lumMod val="75000"/>
                </a:schemeClr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8" name="Text Box 37"/>
          <p:cNvSpPr txBox="1">
            <a:spLocks noChangeArrowheads="1"/>
          </p:cNvSpPr>
          <p:nvPr/>
        </p:nvSpPr>
        <p:spPr bwMode="auto">
          <a:xfrm>
            <a:off x="754063" y="1631466"/>
            <a:ext cx="3121025" cy="263081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4622800" y="1626165"/>
            <a:ext cx="989013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4643438" y="2341881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3" name="Text Box 58"/>
          <p:cNvSpPr txBox="1">
            <a:spLocks noChangeArrowheads="1"/>
          </p:cNvSpPr>
          <p:nvPr/>
        </p:nvSpPr>
        <p:spPr bwMode="auto">
          <a:xfrm>
            <a:off x="4643438" y="3127794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4643438" y="2745855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323850" y="2742183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393700" y="2744019"/>
            <a:ext cx="3735388" cy="70879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7" name="Oval 18"/>
          <p:cNvSpPr>
            <a:spLocks noChangeArrowheads="1"/>
          </p:cNvSpPr>
          <p:nvPr/>
        </p:nvSpPr>
        <p:spPr bwMode="auto">
          <a:xfrm>
            <a:off x="3665538" y="2723820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3865743" y="2957023"/>
            <a:ext cx="593725" cy="28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323850" y="1943415"/>
            <a:ext cx="4121150" cy="70695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393700" y="1956270"/>
            <a:ext cx="3735388" cy="70879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3665538" y="1961778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3876675" y="2165602"/>
            <a:ext cx="593725" cy="2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 rot="16200000">
            <a:off x="154922" y="2893423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4" name="Text Box 30"/>
          <p:cNvSpPr txBox="1">
            <a:spLocks noChangeArrowheads="1"/>
          </p:cNvSpPr>
          <p:nvPr/>
        </p:nvSpPr>
        <p:spPr bwMode="auto">
          <a:xfrm rot="16200000">
            <a:off x="145397" y="2101718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323850" y="3524423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6" name="AutoShape 32"/>
          <p:cNvSpPr>
            <a:spLocks noChangeArrowheads="1"/>
          </p:cNvSpPr>
          <p:nvPr/>
        </p:nvSpPr>
        <p:spPr bwMode="auto">
          <a:xfrm>
            <a:off x="393700" y="3509733"/>
            <a:ext cx="3735388" cy="706954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7" name="Oval 33"/>
          <p:cNvSpPr>
            <a:spLocks noChangeArrowheads="1"/>
          </p:cNvSpPr>
          <p:nvPr/>
        </p:nvSpPr>
        <p:spPr bwMode="auto">
          <a:xfrm>
            <a:off x="3665538" y="3524380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3870325" y="3744772"/>
            <a:ext cx="595313" cy="2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 rot="16200000">
            <a:off x="159685" y="3683978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>
            <a:off x="736600" y="1961778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46125" y="1969123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42" name="Text Box 37"/>
          <p:cNvSpPr txBox="1">
            <a:spLocks noChangeArrowheads="1"/>
          </p:cNvSpPr>
          <p:nvPr/>
        </p:nvSpPr>
        <p:spPr bwMode="auto">
          <a:xfrm>
            <a:off x="746125" y="2340045"/>
            <a:ext cx="3121025" cy="265651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43" name="Rectangle 35"/>
          <p:cNvSpPr>
            <a:spLocks noChangeArrowheads="1"/>
          </p:cNvSpPr>
          <p:nvPr/>
        </p:nvSpPr>
        <p:spPr bwMode="auto">
          <a:xfrm>
            <a:off x="736600" y="2729328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746125" y="2738511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5" name="Text Box 37"/>
          <p:cNvSpPr txBox="1">
            <a:spLocks noChangeArrowheads="1"/>
          </p:cNvSpPr>
          <p:nvPr/>
        </p:nvSpPr>
        <p:spPr bwMode="auto">
          <a:xfrm>
            <a:off x="746125" y="3107595"/>
            <a:ext cx="3121025" cy="265651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46" name="Rectangle 35"/>
          <p:cNvSpPr>
            <a:spLocks noChangeArrowheads="1"/>
          </p:cNvSpPr>
          <p:nvPr/>
        </p:nvSpPr>
        <p:spPr bwMode="auto">
          <a:xfrm>
            <a:off x="736600" y="3513406"/>
            <a:ext cx="3240088" cy="70695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36"/>
          <p:cNvSpPr txBox="1">
            <a:spLocks noChangeArrowheads="1"/>
          </p:cNvSpPr>
          <p:nvPr/>
        </p:nvSpPr>
        <p:spPr bwMode="auto">
          <a:xfrm>
            <a:off x="746125" y="3550130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48" name="Text Box 37"/>
          <p:cNvSpPr txBox="1">
            <a:spLocks noChangeArrowheads="1"/>
          </p:cNvSpPr>
          <p:nvPr/>
        </p:nvSpPr>
        <p:spPr bwMode="auto">
          <a:xfrm>
            <a:off x="754063" y="3906362"/>
            <a:ext cx="3108960" cy="319507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9" name="Text Box 58"/>
          <p:cNvSpPr txBox="1">
            <a:spLocks noChangeArrowheads="1"/>
          </p:cNvSpPr>
          <p:nvPr/>
        </p:nvSpPr>
        <p:spPr bwMode="auto">
          <a:xfrm>
            <a:off x="4643438" y="3553602"/>
            <a:ext cx="944562" cy="3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4649788" y="3923693"/>
            <a:ext cx="944562" cy="3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52" name="Text Box 58"/>
          <p:cNvSpPr txBox="1">
            <a:spLocks noChangeArrowheads="1"/>
          </p:cNvSpPr>
          <p:nvPr/>
        </p:nvSpPr>
        <p:spPr bwMode="auto">
          <a:xfrm>
            <a:off x="4625975" y="4336044"/>
            <a:ext cx="944489" cy="3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54" name="Text Box 58"/>
          <p:cNvSpPr txBox="1">
            <a:spLocks noChangeArrowheads="1"/>
          </p:cNvSpPr>
          <p:nvPr/>
        </p:nvSpPr>
        <p:spPr bwMode="auto">
          <a:xfrm>
            <a:off x="4535488" y="4690439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7" name="Rectangle 31"/>
          <p:cNvSpPr>
            <a:spLocks noChangeArrowheads="1"/>
          </p:cNvSpPr>
          <p:nvPr/>
        </p:nvSpPr>
        <p:spPr bwMode="auto">
          <a:xfrm>
            <a:off x="338718" y="4266372"/>
            <a:ext cx="4087345" cy="137340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" name="AutoShape 32"/>
          <p:cNvSpPr>
            <a:spLocks noChangeArrowheads="1"/>
          </p:cNvSpPr>
          <p:nvPr/>
        </p:nvSpPr>
        <p:spPr bwMode="auto">
          <a:xfrm>
            <a:off x="397795" y="4294493"/>
            <a:ext cx="3657600" cy="131540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9" name="Oval 33"/>
          <p:cNvSpPr>
            <a:spLocks noChangeArrowheads="1"/>
          </p:cNvSpPr>
          <p:nvPr/>
        </p:nvSpPr>
        <p:spPr bwMode="auto">
          <a:xfrm>
            <a:off x="3690938" y="4290336"/>
            <a:ext cx="774700" cy="13566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0" name="Text Box 34"/>
          <p:cNvSpPr txBox="1">
            <a:spLocks noChangeArrowheads="1"/>
          </p:cNvSpPr>
          <p:nvPr/>
        </p:nvSpPr>
        <p:spPr bwMode="auto">
          <a:xfrm>
            <a:off x="3886955" y="4835623"/>
            <a:ext cx="595035" cy="28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61" name="Text Box 38"/>
          <p:cNvSpPr txBox="1">
            <a:spLocks noChangeArrowheads="1"/>
          </p:cNvSpPr>
          <p:nvPr/>
        </p:nvSpPr>
        <p:spPr bwMode="auto">
          <a:xfrm rot="16200000">
            <a:off x="148099" y="4695063"/>
            <a:ext cx="86810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dirty="0" smtClean="0">
                <a:solidFill>
                  <a:srgbClr val="FFFFFF"/>
                </a:solidFill>
                <a:cs typeface="Arial" charset="0"/>
              </a:rPr>
              <a:t>4</a:t>
            </a:r>
            <a:r>
              <a:rPr lang="hu-HU" altLang="en-US" sz="10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YEARS</a:t>
            </a:r>
          </a:p>
        </p:txBody>
      </p:sp>
      <p:sp>
        <p:nvSpPr>
          <p:cNvPr id="62" name="Rectangle 35"/>
          <p:cNvSpPr>
            <a:spLocks noChangeArrowheads="1"/>
          </p:cNvSpPr>
          <p:nvPr/>
        </p:nvSpPr>
        <p:spPr bwMode="auto">
          <a:xfrm>
            <a:off x="762000" y="4304585"/>
            <a:ext cx="3240088" cy="1351806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759573" y="4308457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767511" y="4639634"/>
            <a:ext cx="3108960" cy="303750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6" name="Text Box 37"/>
          <p:cNvSpPr txBox="1">
            <a:spLocks noChangeArrowheads="1"/>
          </p:cNvSpPr>
          <p:nvPr/>
        </p:nvSpPr>
        <p:spPr bwMode="auto">
          <a:xfrm>
            <a:off x="764688" y="5318411"/>
            <a:ext cx="3108960" cy="303750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Coffee 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7" name="Text Box 37"/>
          <p:cNvSpPr txBox="1">
            <a:spLocks noChangeArrowheads="1"/>
          </p:cNvSpPr>
          <p:nvPr/>
        </p:nvSpPr>
        <p:spPr bwMode="auto">
          <a:xfrm>
            <a:off x="766181" y="4983850"/>
            <a:ext cx="3108960" cy="303750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Kaby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8" name="Text Box 58"/>
          <p:cNvSpPr txBox="1">
            <a:spLocks noChangeArrowheads="1"/>
          </p:cNvSpPr>
          <p:nvPr/>
        </p:nvSpPr>
        <p:spPr bwMode="auto">
          <a:xfrm>
            <a:off x="4526995" y="5057598"/>
            <a:ext cx="1050288" cy="3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16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9" name="Text Box 58"/>
          <p:cNvSpPr txBox="1">
            <a:spLocks noChangeArrowheads="1"/>
          </p:cNvSpPr>
          <p:nvPr/>
        </p:nvSpPr>
        <p:spPr bwMode="auto">
          <a:xfrm>
            <a:off x="4567336" y="5359547"/>
            <a:ext cx="9973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17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1" name="Text Box 38"/>
          <p:cNvSpPr txBox="1">
            <a:spLocks noChangeArrowheads="1"/>
          </p:cNvSpPr>
          <p:nvPr/>
        </p:nvSpPr>
        <p:spPr bwMode="auto">
          <a:xfrm rot="16200000">
            <a:off x="159685" y="1349710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72" name="Rectangle 31"/>
          <p:cNvSpPr>
            <a:spLocks noChangeArrowheads="1"/>
          </p:cNvSpPr>
          <p:nvPr/>
        </p:nvSpPr>
        <p:spPr bwMode="auto">
          <a:xfrm>
            <a:off x="336615" y="5692210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3" name="AutoShape 32"/>
          <p:cNvSpPr>
            <a:spLocks noChangeArrowheads="1"/>
          </p:cNvSpPr>
          <p:nvPr/>
        </p:nvSpPr>
        <p:spPr bwMode="auto">
          <a:xfrm>
            <a:off x="406465" y="5690966"/>
            <a:ext cx="3735388" cy="64008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" name="Oval 33"/>
          <p:cNvSpPr>
            <a:spLocks noChangeArrowheads="1"/>
          </p:cNvSpPr>
          <p:nvPr/>
        </p:nvSpPr>
        <p:spPr bwMode="auto">
          <a:xfrm>
            <a:off x="3678303" y="5692167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5" name="Text Box 34"/>
          <p:cNvSpPr txBox="1">
            <a:spLocks noChangeArrowheads="1"/>
          </p:cNvSpPr>
          <p:nvPr/>
        </p:nvSpPr>
        <p:spPr bwMode="auto">
          <a:xfrm>
            <a:off x="3883090" y="5912559"/>
            <a:ext cx="595035" cy="23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</a:t>
            </a:r>
            <a:r>
              <a:rPr lang="hu-HU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  <a:endParaRPr lang="hu-HU" altLang="en-US" sz="10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749365" y="5681193"/>
            <a:ext cx="3240088" cy="70695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7" name="Text Box 36"/>
          <p:cNvSpPr txBox="1">
            <a:spLocks noChangeArrowheads="1"/>
          </p:cNvSpPr>
          <p:nvPr/>
        </p:nvSpPr>
        <p:spPr bwMode="auto">
          <a:xfrm>
            <a:off x="758890" y="5731363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Cannonlake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766828" y="6062354"/>
            <a:ext cx="3108960" cy="276999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200" b="1" i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56203" y="5721389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05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18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4662553" y="6091480"/>
            <a:ext cx="915635" cy="2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??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19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715635" y="1468426"/>
            <a:ext cx="31318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989215" y="2033845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EDAT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985665" y="2236235"/>
            <a:ext cx="2816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Turbo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Boost</a:t>
            </a:r>
          </a:p>
        </p:txBody>
      </p:sp>
      <p:sp>
        <p:nvSpPr>
          <p:cNvPr id="86" name="Rectangle 48"/>
          <p:cNvSpPr>
            <a:spLocks noChangeArrowheads="1"/>
          </p:cNvSpPr>
          <p:nvPr/>
        </p:nvSpPr>
        <p:spPr bwMode="auto">
          <a:xfrm>
            <a:off x="6373147" y="3132076"/>
            <a:ext cx="16642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Turbo Boost 2.0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0" name="Rectangle 48"/>
          <p:cNvSpPr>
            <a:spLocks noChangeArrowheads="1"/>
          </p:cNvSpPr>
          <p:nvPr/>
        </p:nvSpPr>
        <p:spPr bwMode="auto">
          <a:xfrm>
            <a:off x="7168813" y="4479948"/>
            <a:ext cx="2375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0" name="Text Box 56"/>
          <p:cNvSpPr txBox="1">
            <a:spLocks noChangeArrowheads="1"/>
          </p:cNvSpPr>
          <p:nvPr/>
        </p:nvSpPr>
        <p:spPr bwMode="auto">
          <a:xfrm>
            <a:off x="75092" y="497122"/>
            <a:ext cx="87158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two-phase development model (Tick-Tock model) used for the Core 2 lines -2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7087094" y="5274205"/>
            <a:ext cx="2904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</a:p>
        </p:txBody>
      </p:sp>
      <p:sp>
        <p:nvSpPr>
          <p:cNvPr id="95" name="Left Brace 94"/>
          <p:cNvSpPr/>
          <p:nvPr/>
        </p:nvSpPr>
        <p:spPr bwMode="auto">
          <a:xfrm>
            <a:off x="5912773" y="5355250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7" name="Left Brace 96"/>
          <p:cNvSpPr/>
          <p:nvPr/>
        </p:nvSpPr>
        <p:spPr bwMode="auto">
          <a:xfrm>
            <a:off x="5922150" y="4567772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8" name="Left Brace 97"/>
          <p:cNvSpPr/>
          <p:nvPr/>
        </p:nvSpPr>
        <p:spPr bwMode="auto">
          <a:xfrm>
            <a:off x="5922150" y="2317522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9" name="Left Brace 98"/>
          <p:cNvSpPr/>
          <p:nvPr/>
        </p:nvSpPr>
        <p:spPr bwMode="auto">
          <a:xfrm>
            <a:off x="5922150" y="1529845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2" name="Text Box 3"/>
          <p:cNvSpPr txBox="1">
            <a:spLocks noChangeArrowheads="1"/>
          </p:cNvSpPr>
          <p:nvPr/>
        </p:nvSpPr>
        <p:spPr bwMode="auto">
          <a:xfrm>
            <a:off x="283780" y="6503103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33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15e)</a:t>
            </a:r>
            <a:endParaRPr lang="en-US" sz="1600" dirty="0"/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 rot="16200000">
            <a:off x="239361" y="1263997"/>
            <a:ext cx="670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" name="Text Box 53"/>
          <p:cNvSpPr txBox="1">
            <a:spLocks noChangeArrowheads="1"/>
          </p:cNvSpPr>
          <p:nvPr/>
        </p:nvSpPr>
        <p:spPr bwMode="auto">
          <a:xfrm>
            <a:off x="6198610" y="951990"/>
            <a:ext cx="21820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in power management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Rectangle 54"/>
          <p:cNvSpPr>
            <a:spLocks noChangeArrowheads="1"/>
          </p:cNvSpPr>
          <p:nvPr/>
        </p:nvSpPr>
        <p:spPr bwMode="auto">
          <a:xfrm>
            <a:off x="5820671" y="978439"/>
            <a:ext cx="2990850" cy="420745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Rectangle 46"/>
          <p:cNvSpPr>
            <a:spLocks noChangeArrowheads="1"/>
          </p:cNvSpPr>
          <p:nvPr/>
        </p:nvSpPr>
        <p:spPr bwMode="auto">
          <a:xfrm>
            <a:off x="2546775" y="1155403"/>
            <a:ext cx="3108960" cy="5248652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3438" y="1989322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608513" y="1266125"/>
            <a:ext cx="1022350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323850" y="1212590"/>
            <a:ext cx="4121150" cy="70695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AutoShape 32"/>
          <p:cNvSpPr>
            <a:spLocks noChangeArrowheads="1"/>
          </p:cNvSpPr>
          <p:nvPr/>
        </p:nvSpPr>
        <p:spPr bwMode="auto">
          <a:xfrm>
            <a:off x="393700" y="1184962"/>
            <a:ext cx="3735388" cy="736629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Oval 33"/>
          <p:cNvSpPr>
            <a:spLocks noChangeArrowheads="1"/>
          </p:cNvSpPr>
          <p:nvPr/>
        </p:nvSpPr>
        <p:spPr bwMode="auto">
          <a:xfrm>
            <a:off x="3665538" y="1194186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3878263" y="1410905"/>
            <a:ext cx="590550" cy="28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16" name="Rectangle 35"/>
          <p:cNvSpPr>
            <a:spLocks noChangeArrowheads="1"/>
          </p:cNvSpPr>
          <p:nvPr/>
        </p:nvSpPr>
        <p:spPr bwMode="auto">
          <a:xfrm>
            <a:off x="736600" y="1192336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Text Box 36"/>
          <p:cNvSpPr txBox="1">
            <a:spLocks noChangeArrowheads="1"/>
          </p:cNvSpPr>
          <p:nvPr/>
        </p:nvSpPr>
        <p:spPr bwMode="auto">
          <a:xfrm>
            <a:off x="746125" y="1282296"/>
            <a:ext cx="3121025" cy="397544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50" b="1" i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5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  Pentium 4 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( </a:t>
            </a:r>
            <a:r>
              <a:rPr lang="hu-HU" altLang="en-US" sz="115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Cedar </a:t>
            </a:r>
            <a:r>
              <a:rPr lang="hu-HU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Mill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Pentium D (</a:t>
            </a:r>
            <a:r>
              <a:rPr lang="en-US" altLang="en-US" sz="1150" b="1" dirty="0" err="1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Presler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)           </a:t>
            </a:r>
            <a:endParaRPr lang="en-US" altLang="en-US" sz="1150" b="1" dirty="0">
              <a:solidFill>
                <a:schemeClr val="bg2">
                  <a:lumMod val="75000"/>
                </a:schemeClr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8" name="Text Box 37"/>
          <p:cNvSpPr txBox="1">
            <a:spLocks noChangeArrowheads="1"/>
          </p:cNvSpPr>
          <p:nvPr/>
        </p:nvSpPr>
        <p:spPr bwMode="auto">
          <a:xfrm>
            <a:off x="754063" y="1631466"/>
            <a:ext cx="3121025" cy="263081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4622800" y="1626165"/>
            <a:ext cx="989013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4643438" y="2341881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3" name="Text Box 58"/>
          <p:cNvSpPr txBox="1">
            <a:spLocks noChangeArrowheads="1"/>
          </p:cNvSpPr>
          <p:nvPr/>
        </p:nvSpPr>
        <p:spPr bwMode="auto">
          <a:xfrm>
            <a:off x="4643438" y="3127794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4643438" y="2745855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323850" y="2742183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393700" y="2744019"/>
            <a:ext cx="3735388" cy="70879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7" name="Oval 18"/>
          <p:cNvSpPr>
            <a:spLocks noChangeArrowheads="1"/>
          </p:cNvSpPr>
          <p:nvPr/>
        </p:nvSpPr>
        <p:spPr bwMode="auto">
          <a:xfrm>
            <a:off x="3665538" y="2723820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3865743" y="2957023"/>
            <a:ext cx="593725" cy="28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323850" y="1943415"/>
            <a:ext cx="4121150" cy="70695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393700" y="1956270"/>
            <a:ext cx="3735388" cy="70879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3665538" y="1961778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3876675" y="2165602"/>
            <a:ext cx="593725" cy="2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 rot="16200000">
            <a:off x="154922" y="2893423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4" name="Text Box 30"/>
          <p:cNvSpPr txBox="1">
            <a:spLocks noChangeArrowheads="1"/>
          </p:cNvSpPr>
          <p:nvPr/>
        </p:nvSpPr>
        <p:spPr bwMode="auto">
          <a:xfrm rot="16200000">
            <a:off x="145397" y="2101718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323850" y="3524423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6" name="AutoShape 32"/>
          <p:cNvSpPr>
            <a:spLocks noChangeArrowheads="1"/>
          </p:cNvSpPr>
          <p:nvPr/>
        </p:nvSpPr>
        <p:spPr bwMode="auto">
          <a:xfrm>
            <a:off x="393700" y="3509733"/>
            <a:ext cx="3735388" cy="706954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7" name="Oval 33"/>
          <p:cNvSpPr>
            <a:spLocks noChangeArrowheads="1"/>
          </p:cNvSpPr>
          <p:nvPr/>
        </p:nvSpPr>
        <p:spPr bwMode="auto">
          <a:xfrm>
            <a:off x="3665538" y="3524380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3870325" y="3744772"/>
            <a:ext cx="595313" cy="2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 rot="16200000">
            <a:off x="159685" y="3683978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>
            <a:off x="736600" y="1961778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46125" y="1969123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42" name="Text Box 37"/>
          <p:cNvSpPr txBox="1">
            <a:spLocks noChangeArrowheads="1"/>
          </p:cNvSpPr>
          <p:nvPr/>
        </p:nvSpPr>
        <p:spPr bwMode="auto">
          <a:xfrm>
            <a:off x="746125" y="2340045"/>
            <a:ext cx="3121025" cy="265651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43" name="Rectangle 35"/>
          <p:cNvSpPr>
            <a:spLocks noChangeArrowheads="1"/>
          </p:cNvSpPr>
          <p:nvPr/>
        </p:nvSpPr>
        <p:spPr bwMode="auto">
          <a:xfrm>
            <a:off x="736600" y="2729328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746125" y="2738511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5" name="Text Box 37"/>
          <p:cNvSpPr txBox="1">
            <a:spLocks noChangeArrowheads="1"/>
          </p:cNvSpPr>
          <p:nvPr/>
        </p:nvSpPr>
        <p:spPr bwMode="auto">
          <a:xfrm>
            <a:off x="746125" y="3107595"/>
            <a:ext cx="3121025" cy="265651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46" name="Rectangle 35"/>
          <p:cNvSpPr>
            <a:spLocks noChangeArrowheads="1"/>
          </p:cNvSpPr>
          <p:nvPr/>
        </p:nvSpPr>
        <p:spPr bwMode="auto">
          <a:xfrm>
            <a:off x="736600" y="3513406"/>
            <a:ext cx="3240088" cy="70695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36"/>
          <p:cNvSpPr txBox="1">
            <a:spLocks noChangeArrowheads="1"/>
          </p:cNvSpPr>
          <p:nvPr/>
        </p:nvSpPr>
        <p:spPr bwMode="auto">
          <a:xfrm>
            <a:off x="746125" y="3550130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48" name="Text Box 37"/>
          <p:cNvSpPr txBox="1">
            <a:spLocks noChangeArrowheads="1"/>
          </p:cNvSpPr>
          <p:nvPr/>
        </p:nvSpPr>
        <p:spPr bwMode="auto">
          <a:xfrm>
            <a:off x="754063" y="3906362"/>
            <a:ext cx="3108960" cy="319507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9" name="Text Box 58"/>
          <p:cNvSpPr txBox="1">
            <a:spLocks noChangeArrowheads="1"/>
          </p:cNvSpPr>
          <p:nvPr/>
        </p:nvSpPr>
        <p:spPr bwMode="auto">
          <a:xfrm>
            <a:off x="4643438" y="3553602"/>
            <a:ext cx="944562" cy="3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4649788" y="3923693"/>
            <a:ext cx="944562" cy="3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52" name="Text Box 58"/>
          <p:cNvSpPr txBox="1">
            <a:spLocks noChangeArrowheads="1"/>
          </p:cNvSpPr>
          <p:nvPr/>
        </p:nvSpPr>
        <p:spPr bwMode="auto">
          <a:xfrm>
            <a:off x="4625975" y="4336044"/>
            <a:ext cx="944489" cy="3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54" name="Text Box 58"/>
          <p:cNvSpPr txBox="1">
            <a:spLocks noChangeArrowheads="1"/>
          </p:cNvSpPr>
          <p:nvPr/>
        </p:nvSpPr>
        <p:spPr bwMode="auto">
          <a:xfrm>
            <a:off x="4535488" y="4690439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7" name="Rectangle 31"/>
          <p:cNvSpPr>
            <a:spLocks noChangeArrowheads="1"/>
          </p:cNvSpPr>
          <p:nvPr/>
        </p:nvSpPr>
        <p:spPr bwMode="auto">
          <a:xfrm>
            <a:off x="338718" y="4266372"/>
            <a:ext cx="4087345" cy="137340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" name="AutoShape 32"/>
          <p:cNvSpPr>
            <a:spLocks noChangeArrowheads="1"/>
          </p:cNvSpPr>
          <p:nvPr/>
        </p:nvSpPr>
        <p:spPr bwMode="auto">
          <a:xfrm>
            <a:off x="397795" y="4294493"/>
            <a:ext cx="3657600" cy="131540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9" name="Oval 33"/>
          <p:cNvSpPr>
            <a:spLocks noChangeArrowheads="1"/>
          </p:cNvSpPr>
          <p:nvPr/>
        </p:nvSpPr>
        <p:spPr bwMode="auto">
          <a:xfrm>
            <a:off x="3690938" y="4290336"/>
            <a:ext cx="774700" cy="13566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0" name="Text Box 34"/>
          <p:cNvSpPr txBox="1">
            <a:spLocks noChangeArrowheads="1"/>
          </p:cNvSpPr>
          <p:nvPr/>
        </p:nvSpPr>
        <p:spPr bwMode="auto">
          <a:xfrm>
            <a:off x="3886955" y="4835623"/>
            <a:ext cx="595035" cy="28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61" name="Text Box 38"/>
          <p:cNvSpPr txBox="1">
            <a:spLocks noChangeArrowheads="1"/>
          </p:cNvSpPr>
          <p:nvPr/>
        </p:nvSpPr>
        <p:spPr bwMode="auto">
          <a:xfrm rot="16200000">
            <a:off x="148099" y="4695063"/>
            <a:ext cx="86810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dirty="0" smtClean="0">
                <a:solidFill>
                  <a:srgbClr val="FFFFFF"/>
                </a:solidFill>
                <a:cs typeface="Arial" charset="0"/>
              </a:rPr>
              <a:t>4</a:t>
            </a:r>
            <a:r>
              <a:rPr lang="hu-HU" altLang="en-US" sz="10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YEARS</a:t>
            </a:r>
          </a:p>
        </p:txBody>
      </p:sp>
      <p:sp>
        <p:nvSpPr>
          <p:cNvPr id="62" name="Rectangle 35"/>
          <p:cNvSpPr>
            <a:spLocks noChangeArrowheads="1"/>
          </p:cNvSpPr>
          <p:nvPr/>
        </p:nvSpPr>
        <p:spPr bwMode="auto">
          <a:xfrm>
            <a:off x="762000" y="4304585"/>
            <a:ext cx="3240088" cy="1351806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759573" y="4308457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767511" y="4639634"/>
            <a:ext cx="3108960" cy="303750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6" name="Text Box 37"/>
          <p:cNvSpPr txBox="1">
            <a:spLocks noChangeArrowheads="1"/>
          </p:cNvSpPr>
          <p:nvPr/>
        </p:nvSpPr>
        <p:spPr bwMode="auto">
          <a:xfrm>
            <a:off x="764688" y="5318411"/>
            <a:ext cx="3108960" cy="303750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Coffee 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7" name="Text Box 37"/>
          <p:cNvSpPr txBox="1">
            <a:spLocks noChangeArrowheads="1"/>
          </p:cNvSpPr>
          <p:nvPr/>
        </p:nvSpPr>
        <p:spPr bwMode="auto">
          <a:xfrm>
            <a:off x="766181" y="4983850"/>
            <a:ext cx="3108960" cy="303750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Kaby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8" name="Text Box 58"/>
          <p:cNvSpPr txBox="1">
            <a:spLocks noChangeArrowheads="1"/>
          </p:cNvSpPr>
          <p:nvPr/>
        </p:nvSpPr>
        <p:spPr bwMode="auto">
          <a:xfrm>
            <a:off x="4526995" y="5057598"/>
            <a:ext cx="1050288" cy="3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16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9" name="Text Box 58"/>
          <p:cNvSpPr txBox="1">
            <a:spLocks noChangeArrowheads="1"/>
          </p:cNvSpPr>
          <p:nvPr/>
        </p:nvSpPr>
        <p:spPr bwMode="auto">
          <a:xfrm>
            <a:off x="4567336" y="5359547"/>
            <a:ext cx="9973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17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1" name="Text Box 38"/>
          <p:cNvSpPr txBox="1">
            <a:spLocks noChangeArrowheads="1"/>
          </p:cNvSpPr>
          <p:nvPr/>
        </p:nvSpPr>
        <p:spPr bwMode="auto">
          <a:xfrm rot="16200000">
            <a:off x="159685" y="1349710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72" name="Rectangle 31"/>
          <p:cNvSpPr>
            <a:spLocks noChangeArrowheads="1"/>
          </p:cNvSpPr>
          <p:nvPr/>
        </p:nvSpPr>
        <p:spPr bwMode="auto">
          <a:xfrm>
            <a:off x="336615" y="5692210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3" name="AutoShape 32"/>
          <p:cNvSpPr>
            <a:spLocks noChangeArrowheads="1"/>
          </p:cNvSpPr>
          <p:nvPr/>
        </p:nvSpPr>
        <p:spPr bwMode="auto">
          <a:xfrm>
            <a:off x="406465" y="5690966"/>
            <a:ext cx="3735388" cy="64008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" name="Oval 33"/>
          <p:cNvSpPr>
            <a:spLocks noChangeArrowheads="1"/>
          </p:cNvSpPr>
          <p:nvPr/>
        </p:nvSpPr>
        <p:spPr bwMode="auto">
          <a:xfrm>
            <a:off x="3678303" y="5692167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5" name="Text Box 34"/>
          <p:cNvSpPr txBox="1">
            <a:spLocks noChangeArrowheads="1"/>
          </p:cNvSpPr>
          <p:nvPr/>
        </p:nvSpPr>
        <p:spPr bwMode="auto">
          <a:xfrm>
            <a:off x="3883090" y="5912559"/>
            <a:ext cx="595035" cy="23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</a:t>
            </a:r>
            <a:r>
              <a:rPr lang="hu-HU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  <a:endParaRPr lang="hu-HU" altLang="en-US" sz="10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749365" y="5681193"/>
            <a:ext cx="3240088" cy="70695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7" name="Text Box 36"/>
          <p:cNvSpPr txBox="1">
            <a:spLocks noChangeArrowheads="1"/>
          </p:cNvSpPr>
          <p:nvPr/>
        </p:nvSpPr>
        <p:spPr bwMode="auto">
          <a:xfrm>
            <a:off x="758890" y="5731363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Cannonlake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766828" y="6062354"/>
            <a:ext cx="3108960" cy="276999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200" b="1" i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56203" y="5721389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05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18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4662553" y="6091480"/>
            <a:ext cx="915635" cy="2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??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19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715635" y="1468426"/>
            <a:ext cx="31318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86" name="Rectangle 48"/>
          <p:cNvSpPr>
            <a:spLocks noChangeArrowheads="1"/>
          </p:cNvSpPr>
          <p:nvPr/>
        </p:nvSpPr>
        <p:spPr bwMode="auto">
          <a:xfrm>
            <a:off x="7060034" y="3132076"/>
            <a:ext cx="2904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</a:p>
        </p:txBody>
      </p:sp>
      <p:sp>
        <p:nvSpPr>
          <p:cNvPr id="87" name="Rectangle 48"/>
          <p:cNvSpPr>
            <a:spLocks noChangeArrowheads="1"/>
          </p:cNvSpPr>
          <p:nvPr/>
        </p:nvSpPr>
        <p:spPr bwMode="auto">
          <a:xfrm>
            <a:off x="6944005" y="3879050"/>
            <a:ext cx="6046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8" name="Rectangle 48"/>
          <p:cNvSpPr>
            <a:spLocks noChangeArrowheads="1"/>
          </p:cNvSpPr>
          <p:nvPr/>
        </p:nvSpPr>
        <p:spPr bwMode="auto">
          <a:xfrm>
            <a:off x="6674789" y="4266492"/>
            <a:ext cx="12506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Times New Roman" pitchFamily="18" charset="0"/>
              </a:rPr>
              <a:t>2. gen. </a:t>
            </a:r>
            <a:r>
              <a:rPr lang="en-US" altLang="en-US" sz="1200" b="1" dirty="0" err="1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Times New Roman" pitchFamily="18" charset="0"/>
              </a:rPr>
              <a:t>FIVR</a:t>
            </a:r>
            <a:endParaRPr lang="en-US" altLang="en-US" sz="120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0" name="Rectangle 48"/>
          <p:cNvSpPr>
            <a:spLocks noChangeArrowheads="1"/>
          </p:cNvSpPr>
          <p:nvPr/>
        </p:nvSpPr>
        <p:spPr bwMode="auto">
          <a:xfrm>
            <a:off x="6376930" y="4479948"/>
            <a:ext cx="18213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No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(except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X)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0" name="Text Box 56"/>
          <p:cNvSpPr txBox="1">
            <a:spLocks noChangeArrowheads="1"/>
          </p:cNvSpPr>
          <p:nvPr/>
        </p:nvSpPr>
        <p:spPr bwMode="auto">
          <a:xfrm>
            <a:off x="75092" y="497122"/>
            <a:ext cx="87158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two-phase development model (Tick-Tock model) used for the Core 2 lines -2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7087094" y="5274205"/>
            <a:ext cx="2904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</a:p>
        </p:txBody>
      </p:sp>
      <p:sp>
        <p:nvSpPr>
          <p:cNvPr id="95" name="Left Brace 94"/>
          <p:cNvSpPr/>
          <p:nvPr/>
        </p:nvSpPr>
        <p:spPr bwMode="auto">
          <a:xfrm>
            <a:off x="5912773" y="5355250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7" name="Left Brace 96"/>
          <p:cNvSpPr/>
          <p:nvPr/>
        </p:nvSpPr>
        <p:spPr bwMode="auto">
          <a:xfrm>
            <a:off x="5922150" y="4567772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8" name="Left Brace 97"/>
          <p:cNvSpPr/>
          <p:nvPr/>
        </p:nvSpPr>
        <p:spPr bwMode="auto">
          <a:xfrm>
            <a:off x="5922150" y="2317522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9" name="Left Brace 98"/>
          <p:cNvSpPr/>
          <p:nvPr/>
        </p:nvSpPr>
        <p:spPr bwMode="auto">
          <a:xfrm>
            <a:off x="5922150" y="1529845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2" name="Text Box 3"/>
          <p:cNvSpPr txBox="1">
            <a:spLocks noChangeArrowheads="1"/>
          </p:cNvSpPr>
          <p:nvPr/>
        </p:nvSpPr>
        <p:spPr bwMode="auto">
          <a:xfrm>
            <a:off x="283780" y="6503103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0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(16)</a:t>
            </a:r>
            <a:endParaRPr lang="hu-HU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2051720" y="1043735"/>
            <a:ext cx="5008607" cy="4872194"/>
            <a:chOff x="1331640" y="672216"/>
            <a:chExt cx="6119939" cy="5586269"/>
          </a:xfrm>
        </p:grpSpPr>
        <p:sp>
          <p:nvSpPr>
            <p:cNvPr id="153" name="Téglalap 152"/>
            <p:cNvSpPr/>
            <p:nvPr/>
          </p:nvSpPr>
          <p:spPr bwMode="auto">
            <a:xfrm>
              <a:off x="1893011" y="826105"/>
              <a:ext cx="5072366" cy="47226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8" name="Egyenes összekötő 7"/>
            <p:cNvCxnSpPr/>
            <p:nvPr/>
          </p:nvCxnSpPr>
          <p:spPr bwMode="auto">
            <a:xfrm>
              <a:off x="1850031" y="5548622"/>
              <a:ext cx="5158662" cy="3897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Egyenes összekötő 28"/>
            <p:cNvCxnSpPr/>
            <p:nvPr/>
          </p:nvCxnSpPr>
          <p:spPr bwMode="auto">
            <a:xfrm rot="5400000">
              <a:off x="2354087" y="554794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Egyenes összekötő 29"/>
            <p:cNvCxnSpPr/>
            <p:nvPr/>
          </p:nvCxnSpPr>
          <p:spPr bwMode="auto">
            <a:xfrm rot="5400000">
              <a:off x="285814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Egyenes összekötő 30"/>
            <p:cNvCxnSpPr/>
            <p:nvPr/>
          </p:nvCxnSpPr>
          <p:spPr bwMode="auto">
            <a:xfrm rot="5400000">
              <a:off x="335267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Egyenes összekötő 31"/>
            <p:cNvCxnSpPr/>
            <p:nvPr/>
          </p:nvCxnSpPr>
          <p:spPr bwMode="auto">
            <a:xfrm rot="5400000">
              <a:off x="3856729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Egyenes összekötő 32"/>
            <p:cNvCxnSpPr/>
            <p:nvPr/>
          </p:nvCxnSpPr>
          <p:spPr bwMode="auto">
            <a:xfrm rot="5400000">
              <a:off x="4379837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Egyenes összekötő 33"/>
            <p:cNvCxnSpPr/>
            <p:nvPr/>
          </p:nvCxnSpPr>
          <p:spPr bwMode="auto">
            <a:xfrm rot="5400000">
              <a:off x="488389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Egyenes összekötő 34"/>
            <p:cNvCxnSpPr/>
            <p:nvPr/>
          </p:nvCxnSpPr>
          <p:spPr bwMode="auto">
            <a:xfrm rot="5400000">
              <a:off x="537842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Egyenes összekötő 35"/>
            <p:cNvCxnSpPr/>
            <p:nvPr/>
          </p:nvCxnSpPr>
          <p:spPr bwMode="auto">
            <a:xfrm rot="5400000">
              <a:off x="5882479" y="554862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Téglalap 43"/>
            <p:cNvSpPr/>
            <p:nvPr/>
          </p:nvSpPr>
          <p:spPr bwMode="auto">
            <a:xfrm>
              <a:off x="3578223" y="3273057"/>
              <a:ext cx="216024" cy="2274890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3" name="Téglalap 42"/>
            <p:cNvSpPr/>
            <p:nvPr/>
          </p:nvSpPr>
          <p:spPr bwMode="auto">
            <a:xfrm>
              <a:off x="2547725" y="2717483"/>
              <a:ext cx="216024" cy="283113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5" name="Téglalap 44"/>
            <p:cNvSpPr/>
            <p:nvPr/>
          </p:nvSpPr>
          <p:spPr bwMode="auto">
            <a:xfrm>
              <a:off x="4586335" y="3647385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6" name="Téglalap 45"/>
            <p:cNvSpPr/>
            <p:nvPr/>
          </p:nvSpPr>
          <p:spPr bwMode="auto">
            <a:xfrm>
              <a:off x="5594447" y="3648149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7" name="Téglalap 46"/>
            <p:cNvSpPr/>
            <p:nvPr/>
          </p:nvSpPr>
          <p:spPr bwMode="auto">
            <a:xfrm>
              <a:off x="5084041" y="4607955"/>
              <a:ext cx="216024" cy="943788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8" name="Téglalap 47"/>
            <p:cNvSpPr/>
            <p:nvPr/>
          </p:nvSpPr>
          <p:spPr bwMode="auto">
            <a:xfrm>
              <a:off x="3074167" y="5178606"/>
              <a:ext cx="216024" cy="373913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9" name="Téglalap 48"/>
            <p:cNvSpPr/>
            <p:nvPr/>
          </p:nvSpPr>
          <p:spPr bwMode="auto">
            <a:xfrm>
              <a:off x="6098503" y="4607954"/>
              <a:ext cx="216024" cy="94378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60" name="Egyenes összekötő 59"/>
            <p:cNvCxnSpPr>
              <a:stCxn id="120" idx="3"/>
              <a:endCxn id="119" idx="7"/>
            </p:cNvCxnSpPr>
            <p:nvPr/>
          </p:nvCxnSpPr>
          <p:spPr bwMode="auto">
            <a:xfrm flipV="1">
              <a:off x="2219287" y="4853255"/>
              <a:ext cx="492562" cy="673913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Egyenes összekötő 61"/>
            <p:cNvCxnSpPr>
              <a:stCxn id="119" idx="3"/>
              <a:endCxn id="118" idx="7"/>
            </p:cNvCxnSpPr>
            <p:nvPr/>
          </p:nvCxnSpPr>
          <p:spPr bwMode="auto">
            <a:xfrm flipV="1">
              <a:off x="2749239" y="4739595"/>
              <a:ext cx="455570" cy="80007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Egyenes összekötő 64"/>
            <p:cNvCxnSpPr>
              <a:stCxn id="118" idx="3"/>
              <a:endCxn id="117" idx="7"/>
            </p:cNvCxnSpPr>
            <p:nvPr/>
          </p:nvCxnSpPr>
          <p:spPr bwMode="auto">
            <a:xfrm flipV="1">
              <a:off x="3242199" y="4075271"/>
              <a:ext cx="464136" cy="630671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Egyenes összekötő 69"/>
            <p:cNvCxnSpPr>
              <a:stCxn id="117" idx="4"/>
            </p:cNvCxnSpPr>
            <p:nvPr/>
          </p:nvCxnSpPr>
          <p:spPr bwMode="auto">
            <a:xfrm flipV="1">
              <a:off x="3762063" y="4052771"/>
              <a:ext cx="417624" cy="635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Egyenes összekötő 72"/>
            <p:cNvCxnSpPr>
              <a:endCxn id="115" idx="7"/>
            </p:cNvCxnSpPr>
            <p:nvPr/>
          </p:nvCxnSpPr>
          <p:spPr bwMode="auto">
            <a:xfrm flipV="1">
              <a:off x="4251695" y="3463323"/>
              <a:ext cx="449204" cy="56791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Egyenes összekötő 75"/>
            <p:cNvCxnSpPr>
              <a:stCxn id="115" idx="3"/>
              <a:endCxn id="114" idx="7"/>
            </p:cNvCxnSpPr>
            <p:nvPr/>
          </p:nvCxnSpPr>
          <p:spPr bwMode="auto">
            <a:xfrm flipV="1">
              <a:off x="4738289" y="3122400"/>
              <a:ext cx="472140" cy="30727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Egyenes összekötő 79"/>
            <p:cNvCxnSpPr>
              <a:stCxn id="114" idx="3"/>
              <a:endCxn id="113" idx="7"/>
            </p:cNvCxnSpPr>
            <p:nvPr/>
          </p:nvCxnSpPr>
          <p:spPr bwMode="auto">
            <a:xfrm flipV="1">
              <a:off x="5247819" y="2403558"/>
              <a:ext cx="464566" cy="68518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Egyenes összekötő 82"/>
            <p:cNvCxnSpPr>
              <a:stCxn id="113" idx="3"/>
              <a:endCxn id="112" idx="7"/>
            </p:cNvCxnSpPr>
            <p:nvPr/>
          </p:nvCxnSpPr>
          <p:spPr bwMode="auto">
            <a:xfrm flipV="1">
              <a:off x="5749775" y="2052337"/>
              <a:ext cx="473012" cy="317568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2" name="Folyamatábra: Döntés 110"/>
            <p:cNvSpPr/>
            <p:nvPr/>
          </p:nvSpPr>
          <p:spPr bwMode="auto">
            <a:xfrm>
              <a:off x="6206515" y="2000187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3" name="Folyamatábra: Döntés 110"/>
            <p:cNvSpPr/>
            <p:nvPr/>
          </p:nvSpPr>
          <p:spPr bwMode="auto">
            <a:xfrm>
              <a:off x="5696113" y="2351408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4" name="Folyamatábra: Döntés 110"/>
            <p:cNvSpPr/>
            <p:nvPr/>
          </p:nvSpPr>
          <p:spPr bwMode="auto">
            <a:xfrm>
              <a:off x="5194157" y="3070250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5" name="Folyamatábra: Döntés 110"/>
            <p:cNvSpPr/>
            <p:nvPr/>
          </p:nvSpPr>
          <p:spPr bwMode="auto">
            <a:xfrm>
              <a:off x="4684627" y="3411173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6" name="Folyamatábra: Döntés 110"/>
            <p:cNvSpPr/>
            <p:nvPr/>
          </p:nvSpPr>
          <p:spPr bwMode="auto">
            <a:xfrm>
              <a:off x="4186037" y="400794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7" name="Folyamatábra: Döntés 110"/>
            <p:cNvSpPr/>
            <p:nvPr/>
          </p:nvSpPr>
          <p:spPr bwMode="auto">
            <a:xfrm>
              <a:off x="3690063" y="402312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8" name="Folyamatábra: Döntés 110"/>
            <p:cNvSpPr/>
            <p:nvPr/>
          </p:nvSpPr>
          <p:spPr bwMode="auto">
            <a:xfrm>
              <a:off x="3188537" y="468744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9" name="Folyamatábra: Döntés 110"/>
            <p:cNvSpPr/>
            <p:nvPr/>
          </p:nvSpPr>
          <p:spPr bwMode="auto">
            <a:xfrm>
              <a:off x="2695577" y="480110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0" name="Folyamatábra: Döntés 110"/>
            <p:cNvSpPr/>
            <p:nvPr/>
          </p:nvSpPr>
          <p:spPr bwMode="auto">
            <a:xfrm>
              <a:off x="2165625" y="550867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grpSp>
          <p:nvGrpSpPr>
            <p:cNvPr id="151" name="Csoportba foglalás 150"/>
            <p:cNvGrpSpPr/>
            <p:nvPr/>
          </p:nvGrpSpPr>
          <p:grpSpPr>
            <a:xfrm>
              <a:off x="2045463" y="1137444"/>
              <a:ext cx="2304256" cy="692608"/>
              <a:chOff x="1835696" y="1076204"/>
              <a:chExt cx="2304256" cy="692608"/>
            </a:xfrm>
          </p:grpSpPr>
          <p:sp>
            <p:nvSpPr>
              <p:cNvPr id="108" name="Téglalap 107"/>
              <p:cNvSpPr/>
              <p:nvPr/>
            </p:nvSpPr>
            <p:spPr bwMode="auto">
              <a:xfrm>
                <a:off x="1835696" y="1076204"/>
                <a:ext cx="2304256" cy="692608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09" name="Szövegdoboz 108"/>
              <p:cNvSpPr txBox="1"/>
              <p:nvPr/>
            </p:nvSpPr>
            <p:spPr>
              <a:xfrm>
                <a:off x="2509581" y="1086396"/>
                <a:ext cx="1333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Per </a:t>
                </a:r>
                <a:r>
                  <a:rPr lang="hu-HU" sz="1200" dirty="0" err="1" smtClean="0"/>
                  <a:t>Generation</a:t>
                </a:r>
                <a:endParaRPr lang="hu-HU" sz="1200" dirty="0"/>
              </a:p>
            </p:txBody>
          </p:sp>
          <p:sp>
            <p:nvSpPr>
              <p:cNvPr id="110" name="Szövegdoboz 109"/>
              <p:cNvSpPr txBox="1"/>
              <p:nvPr/>
            </p:nvSpPr>
            <p:spPr>
              <a:xfrm>
                <a:off x="2490118" y="1442859"/>
                <a:ext cx="10553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err="1" smtClean="0"/>
                  <a:t>Cumulative</a:t>
                </a:r>
                <a:endParaRPr lang="hu-HU" sz="1200" dirty="0"/>
              </a:p>
            </p:txBody>
          </p:sp>
          <p:sp>
            <p:nvSpPr>
              <p:cNvPr id="136" name="Téglalap 135"/>
              <p:cNvSpPr/>
              <p:nvPr/>
            </p:nvSpPr>
            <p:spPr bwMode="auto">
              <a:xfrm>
                <a:off x="2105170" y="1186284"/>
                <a:ext cx="432048" cy="87615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7" name="Folyamatábra: Döntés 110"/>
              <p:cNvSpPr/>
              <p:nvPr/>
            </p:nvSpPr>
            <p:spPr bwMode="auto">
              <a:xfrm>
                <a:off x="2288986" y="1561227"/>
                <a:ext cx="72000" cy="720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5000 w 10000"/>
                  <a:gd name="connsiteY4" fmla="*/ 10000 h 10000"/>
                  <a:gd name="connsiteX5" fmla="*/ 0 w 10000"/>
                  <a:gd name="connsiteY5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0 w 10000"/>
                  <a:gd name="connsiteY6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2260 w 10000"/>
                  <a:gd name="connsiteY6" fmla="*/ 7243 h 10000"/>
                  <a:gd name="connsiteX7" fmla="*/ 0 w 10000"/>
                  <a:gd name="connsiteY7" fmla="*/ 5000 h 10000"/>
                  <a:gd name="connsiteX0" fmla="*/ 0 w 10000"/>
                  <a:gd name="connsiteY0" fmla="*/ 5000 h 10000"/>
                  <a:gd name="connsiteX1" fmla="*/ 2554 w 10000"/>
                  <a:gd name="connsiteY1" fmla="*/ 2250 h 10000"/>
                  <a:gd name="connsiteX2" fmla="*/ 5000 w 10000"/>
                  <a:gd name="connsiteY2" fmla="*/ 0 h 10000"/>
                  <a:gd name="connsiteX3" fmla="*/ 7453 w 10000"/>
                  <a:gd name="connsiteY3" fmla="*/ 2569 h 10000"/>
                  <a:gd name="connsiteX4" fmla="*/ 10000 w 10000"/>
                  <a:gd name="connsiteY4" fmla="*/ 5000 h 10000"/>
                  <a:gd name="connsiteX5" fmla="*/ 7453 w 10000"/>
                  <a:gd name="connsiteY5" fmla="*/ 7456 h 10000"/>
                  <a:gd name="connsiteX6" fmla="*/ 5000 w 10000"/>
                  <a:gd name="connsiteY6" fmla="*/ 10000 h 10000"/>
                  <a:gd name="connsiteX7" fmla="*/ 2260 w 10000"/>
                  <a:gd name="connsiteY7" fmla="*/ 7243 h 10000"/>
                  <a:gd name="connsiteX8" fmla="*/ 0 w 10000"/>
                  <a:gd name="connsiteY8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2554" y="2250"/>
                    </a:lnTo>
                    <a:lnTo>
                      <a:pt x="5000" y="0"/>
                    </a:lnTo>
                    <a:lnTo>
                      <a:pt x="7453" y="2569"/>
                    </a:lnTo>
                    <a:lnTo>
                      <a:pt x="10000" y="5000"/>
                    </a:lnTo>
                    <a:lnTo>
                      <a:pt x="7453" y="7456"/>
                    </a:lnTo>
                    <a:lnTo>
                      <a:pt x="5000" y="10000"/>
                    </a:lnTo>
                    <a:lnTo>
                      <a:pt x="2260" y="7243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rgbClr val="0000CC"/>
              </a:solidFill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38" name="Egyenes összekötő 137"/>
              <p:cNvCxnSpPr/>
              <p:nvPr/>
            </p:nvCxnSpPr>
            <p:spPr bwMode="auto">
              <a:xfrm flipV="1">
                <a:off x="2105170" y="1597227"/>
                <a:ext cx="41762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39" name="Szövegdoboz 138"/>
            <p:cNvSpPr txBox="1"/>
            <p:nvPr/>
          </p:nvSpPr>
          <p:spPr>
            <a:xfrm rot="-2700000">
              <a:off x="1470517" y="5827598"/>
              <a:ext cx="9332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/>
                <a:t>Pentium M</a:t>
              </a:r>
              <a:br>
                <a:rPr lang="hu-HU" sz="1050" dirty="0" smtClean="0"/>
              </a:br>
              <a:r>
                <a:rPr lang="hu-HU" sz="1050" dirty="0" err="1" smtClean="0"/>
                <a:t>Dothan</a:t>
              </a:r>
              <a:endParaRPr lang="hu-HU" sz="1050" dirty="0"/>
            </a:p>
          </p:txBody>
        </p:sp>
        <p:sp>
          <p:nvSpPr>
            <p:cNvPr id="140" name="Szövegdoboz 139"/>
            <p:cNvSpPr txBox="1"/>
            <p:nvPr/>
          </p:nvSpPr>
          <p:spPr>
            <a:xfrm rot="-2700000">
              <a:off x="2218633" y="5843922"/>
              <a:ext cx="6319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/>
                <a:t>Core</a:t>
              </a:r>
              <a:r>
                <a:rPr lang="hu-HU" sz="1050" dirty="0" smtClean="0"/>
                <a:t> 2</a:t>
              </a:r>
              <a:endParaRPr lang="hu-HU" sz="1050" dirty="0"/>
            </a:p>
          </p:txBody>
        </p:sp>
        <p:sp>
          <p:nvSpPr>
            <p:cNvPr id="141" name="Szövegdoboz 140"/>
            <p:cNvSpPr txBox="1"/>
            <p:nvPr/>
          </p:nvSpPr>
          <p:spPr>
            <a:xfrm rot="-2700000">
              <a:off x="2701310" y="5838167"/>
              <a:ext cx="6767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/>
                <a:t>Penryn</a:t>
              </a:r>
              <a:endParaRPr lang="hu-HU" sz="1050" dirty="0"/>
            </a:p>
          </p:txBody>
        </p:sp>
        <p:sp>
          <p:nvSpPr>
            <p:cNvPr id="142" name="Szövegdoboz 141"/>
            <p:cNvSpPr txBox="1"/>
            <p:nvPr/>
          </p:nvSpPr>
          <p:spPr>
            <a:xfrm rot="-2700000">
              <a:off x="3076474" y="5732241"/>
              <a:ext cx="89639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/>
                <a:t>NHM </a:t>
              </a:r>
              <a:br>
                <a:rPr lang="hu-HU" sz="1050" dirty="0" smtClean="0"/>
              </a:br>
              <a:r>
                <a:rPr lang="hu-HU" sz="1050" dirty="0" smtClean="0"/>
                <a:t>(w/o SMT)</a:t>
              </a:r>
              <a:endParaRPr lang="hu-HU" sz="1050" dirty="0"/>
            </a:p>
          </p:txBody>
        </p:sp>
        <p:sp>
          <p:nvSpPr>
            <p:cNvPr id="143" name="Szövegdoboz 142"/>
            <p:cNvSpPr txBox="1"/>
            <p:nvPr/>
          </p:nvSpPr>
          <p:spPr>
            <a:xfrm rot="-2700000">
              <a:off x="3860792" y="5786798"/>
              <a:ext cx="5389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WSM</a:t>
              </a:r>
              <a:endParaRPr lang="hu-HU" sz="1050" dirty="0"/>
            </a:p>
          </p:txBody>
        </p:sp>
        <p:sp>
          <p:nvSpPr>
            <p:cNvPr id="144" name="Szövegdoboz 143"/>
            <p:cNvSpPr txBox="1"/>
            <p:nvPr/>
          </p:nvSpPr>
          <p:spPr>
            <a:xfrm rot="-2700000">
              <a:off x="4407737" y="5768215"/>
              <a:ext cx="4828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SNB</a:t>
              </a:r>
              <a:endParaRPr lang="hu-HU" sz="1050" dirty="0"/>
            </a:p>
          </p:txBody>
        </p:sp>
        <p:sp>
          <p:nvSpPr>
            <p:cNvPr id="145" name="Szövegdoboz 144"/>
            <p:cNvSpPr txBox="1"/>
            <p:nvPr/>
          </p:nvSpPr>
          <p:spPr>
            <a:xfrm rot="-2700000">
              <a:off x="4916902" y="573272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IVB</a:t>
              </a:r>
              <a:endParaRPr lang="hu-HU" sz="1050" dirty="0"/>
            </a:p>
          </p:txBody>
        </p:sp>
        <p:sp>
          <p:nvSpPr>
            <p:cNvPr id="146" name="Szövegdoboz 145"/>
            <p:cNvSpPr txBox="1"/>
            <p:nvPr/>
          </p:nvSpPr>
          <p:spPr>
            <a:xfrm rot="-2700000">
              <a:off x="5331394" y="5768215"/>
              <a:ext cx="5261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HSW</a:t>
              </a:r>
              <a:endParaRPr lang="hu-HU" sz="1050" dirty="0"/>
            </a:p>
          </p:txBody>
        </p:sp>
        <p:sp>
          <p:nvSpPr>
            <p:cNvPr id="147" name="Szövegdoboz 146"/>
            <p:cNvSpPr txBox="1"/>
            <p:nvPr/>
          </p:nvSpPr>
          <p:spPr>
            <a:xfrm rot="-2700000">
              <a:off x="5843867" y="5781817"/>
              <a:ext cx="5180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BRW</a:t>
              </a:r>
              <a:endParaRPr lang="hu-HU" sz="1050" dirty="0"/>
            </a:p>
          </p:txBody>
        </p:sp>
        <p:grpSp>
          <p:nvGrpSpPr>
            <p:cNvPr id="39" name="Csoportba foglalás 38"/>
            <p:cNvGrpSpPr/>
            <p:nvPr/>
          </p:nvGrpSpPr>
          <p:grpSpPr>
            <a:xfrm>
              <a:off x="7008693" y="672216"/>
              <a:ext cx="442886" cy="4993087"/>
              <a:chOff x="6778334" y="497260"/>
              <a:chExt cx="442886" cy="4993087"/>
            </a:xfrm>
          </p:grpSpPr>
          <p:sp>
            <p:nvSpPr>
              <p:cNvPr id="98" name="Szövegdoboz 97"/>
              <p:cNvSpPr txBox="1"/>
              <p:nvPr/>
            </p:nvSpPr>
            <p:spPr>
              <a:xfrm>
                <a:off x="6778334" y="144417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1.8</a:t>
                </a:r>
                <a:endParaRPr lang="hu-HU" sz="1200" dirty="0"/>
              </a:p>
            </p:txBody>
          </p:sp>
          <p:sp>
            <p:nvSpPr>
              <p:cNvPr id="99" name="Szövegdoboz 98"/>
              <p:cNvSpPr txBox="1"/>
              <p:nvPr/>
            </p:nvSpPr>
            <p:spPr>
              <a:xfrm>
                <a:off x="6778334" y="1913596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1.7</a:t>
                </a:r>
                <a:endParaRPr lang="hu-HU" sz="1200" dirty="0"/>
              </a:p>
            </p:txBody>
          </p:sp>
          <p:sp>
            <p:nvSpPr>
              <p:cNvPr id="100" name="Szövegdoboz 99"/>
              <p:cNvSpPr txBox="1"/>
              <p:nvPr/>
            </p:nvSpPr>
            <p:spPr>
              <a:xfrm>
                <a:off x="6778334" y="2413704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1.6</a:t>
                </a:r>
                <a:endParaRPr lang="hu-HU" sz="1200" dirty="0"/>
              </a:p>
            </p:txBody>
          </p:sp>
          <p:sp>
            <p:nvSpPr>
              <p:cNvPr id="101" name="Szövegdoboz 100"/>
              <p:cNvSpPr txBox="1"/>
              <p:nvPr/>
            </p:nvSpPr>
            <p:spPr>
              <a:xfrm>
                <a:off x="6784882" y="288686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1.5</a:t>
                </a:r>
                <a:endParaRPr lang="hu-HU" sz="1200" dirty="0"/>
              </a:p>
            </p:txBody>
          </p:sp>
          <p:sp>
            <p:nvSpPr>
              <p:cNvPr id="102" name="Szövegdoboz 101"/>
              <p:cNvSpPr txBox="1"/>
              <p:nvPr/>
            </p:nvSpPr>
            <p:spPr>
              <a:xfrm>
                <a:off x="6784882" y="33431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1.4</a:t>
                </a:r>
                <a:endParaRPr lang="hu-HU" sz="1200" dirty="0"/>
              </a:p>
            </p:txBody>
          </p:sp>
          <p:sp>
            <p:nvSpPr>
              <p:cNvPr id="103" name="Szövegdoboz 102"/>
              <p:cNvSpPr txBox="1"/>
              <p:nvPr/>
            </p:nvSpPr>
            <p:spPr>
              <a:xfrm>
                <a:off x="6784882" y="379901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1.3</a:t>
                </a:r>
                <a:endParaRPr lang="hu-HU" sz="1200" dirty="0"/>
              </a:p>
            </p:txBody>
          </p:sp>
          <p:sp>
            <p:nvSpPr>
              <p:cNvPr id="105" name="Szövegdoboz 104"/>
              <p:cNvSpPr txBox="1"/>
              <p:nvPr/>
            </p:nvSpPr>
            <p:spPr>
              <a:xfrm>
                <a:off x="6784882" y="472995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1.1</a:t>
                </a:r>
                <a:endParaRPr lang="hu-HU" sz="1200" dirty="0"/>
              </a:p>
            </p:txBody>
          </p:sp>
          <p:sp>
            <p:nvSpPr>
              <p:cNvPr id="106" name="Szövegdoboz 105"/>
              <p:cNvSpPr txBox="1"/>
              <p:nvPr/>
            </p:nvSpPr>
            <p:spPr>
              <a:xfrm>
                <a:off x="6784882" y="42850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1.2</a:t>
                </a:r>
                <a:endParaRPr lang="hu-HU" sz="1200" dirty="0"/>
              </a:p>
            </p:txBody>
          </p:sp>
          <p:sp>
            <p:nvSpPr>
              <p:cNvPr id="107" name="Szövegdoboz 106"/>
              <p:cNvSpPr txBox="1"/>
              <p:nvPr/>
            </p:nvSpPr>
            <p:spPr>
              <a:xfrm>
                <a:off x="6794308" y="5213348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</a:t>
                </a:r>
                <a:endParaRPr lang="hu-HU" sz="1200" dirty="0"/>
              </a:p>
            </p:txBody>
          </p:sp>
          <p:sp>
            <p:nvSpPr>
              <p:cNvPr id="126" name="Szövegdoboz 125"/>
              <p:cNvSpPr txBox="1"/>
              <p:nvPr/>
            </p:nvSpPr>
            <p:spPr>
              <a:xfrm>
                <a:off x="6778334" y="497260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</a:t>
                </a:r>
                <a:endParaRPr lang="hu-HU" sz="1200" dirty="0"/>
              </a:p>
            </p:txBody>
          </p:sp>
          <p:sp>
            <p:nvSpPr>
              <p:cNvPr id="127" name="Szövegdoboz 126"/>
              <p:cNvSpPr txBox="1"/>
              <p:nvPr/>
            </p:nvSpPr>
            <p:spPr>
              <a:xfrm>
                <a:off x="6778334" y="966681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1.9</a:t>
                </a:r>
                <a:endParaRPr lang="hu-HU" sz="1200" dirty="0"/>
              </a:p>
            </p:txBody>
          </p:sp>
        </p:grpSp>
        <p:sp>
          <p:nvSpPr>
            <p:cNvPr id="129" name="Téglalap 128"/>
            <p:cNvSpPr/>
            <p:nvPr/>
          </p:nvSpPr>
          <p:spPr bwMode="auto">
            <a:xfrm>
              <a:off x="6601997" y="3654868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130" name="Egyenes összekötő 129"/>
            <p:cNvCxnSpPr/>
            <p:nvPr/>
          </p:nvCxnSpPr>
          <p:spPr bwMode="auto">
            <a:xfrm rot="5400000">
              <a:off x="6389313" y="5549344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8" name="Csoportba foglalás 37"/>
            <p:cNvGrpSpPr/>
            <p:nvPr/>
          </p:nvGrpSpPr>
          <p:grpSpPr>
            <a:xfrm>
              <a:off x="6892235" y="810715"/>
              <a:ext cx="144016" cy="4810187"/>
              <a:chOff x="6661876" y="635759"/>
              <a:chExt cx="144016" cy="4810187"/>
            </a:xfrm>
          </p:grpSpPr>
          <p:cxnSp>
            <p:nvCxnSpPr>
              <p:cNvPr id="9" name="Egyenes összekötő 8"/>
              <p:cNvCxnSpPr/>
              <p:nvPr/>
            </p:nvCxnSpPr>
            <p:spPr bwMode="auto">
              <a:xfrm>
                <a:off x="6733884" y="635759"/>
                <a:ext cx="0" cy="480924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Egyenes összekötő 10"/>
              <p:cNvCxnSpPr/>
              <p:nvPr/>
            </p:nvCxnSpPr>
            <p:spPr bwMode="auto">
              <a:xfrm>
                <a:off x="6661876" y="206853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Egyenes összekötő 11"/>
              <p:cNvCxnSpPr/>
              <p:nvPr/>
            </p:nvCxnSpPr>
            <p:spPr bwMode="auto">
              <a:xfrm>
                <a:off x="6661876" y="159806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Egyenes összekötő 12"/>
              <p:cNvCxnSpPr/>
              <p:nvPr/>
            </p:nvCxnSpPr>
            <p:spPr bwMode="auto">
              <a:xfrm>
                <a:off x="6661876" y="301232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Egyenes összekötő 13"/>
              <p:cNvCxnSpPr/>
              <p:nvPr/>
            </p:nvCxnSpPr>
            <p:spPr bwMode="auto">
              <a:xfrm>
                <a:off x="6661876" y="254185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Egyenes összekötő 14"/>
              <p:cNvCxnSpPr/>
              <p:nvPr/>
            </p:nvCxnSpPr>
            <p:spPr bwMode="auto">
              <a:xfrm>
                <a:off x="6661876" y="394842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Egyenes összekötő 15"/>
              <p:cNvCxnSpPr/>
              <p:nvPr/>
            </p:nvCxnSpPr>
            <p:spPr bwMode="auto">
              <a:xfrm>
                <a:off x="6661876" y="347795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Egyenes összekötő 16"/>
              <p:cNvCxnSpPr/>
              <p:nvPr/>
            </p:nvCxnSpPr>
            <p:spPr bwMode="auto">
              <a:xfrm>
                <a:off x="6661876" y="489221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Egyenes összekötő 17"/>
              <p:cNvCxnSpPr/>
              <p:nvPr/>
            </p:nvCxnSpPr>
            <p:spPr bwMode="auto">
              <a:xfrm>
                <a:off x="6661876" y="442174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Egyenes összekötő 122"/>
              <p:cNvCxnSpPr/>
              <p:nvPr/>
            </p:nvCxnSpPr>
            <p:spPr bwMode="auto">
              <a:xfrm>
                <a:off x="6661876" y="112161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4" name="Egyenes összekötő 123"/>
              <p:cNvCxnSpPr/>
              <p:nvPr/>
            </p:nvCxnSpPr>
            <p:spPr bwMode="auto">
              <a:xfrm>
                <a:off x="6661876" y="65114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5" name="Egyenes összekötő 124"/>
              <p:cNvCxnSpPr/>
              <p:nvPr/>
            </p:nvCxnSpPr>
            <p:spPr bwMode="auto">
              <a:xfrm>
                <a:off x="6661876" y="159493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Egyenes összekötő 131"/>
              <p:cNvCxnSpPr/>
              <p:nvPr/>
            </p:nvCxnSpPr>
            <p:spPr bwMode="auto">
              <a:xfrm rot="5400000">
                <a:off x="6663010" y="537393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0" name="Csoportba foglalás 39"/>
            <p:cNvGrpSpPr/>
            <p:nvPr/>
          </p:nvGrpSpPr>
          <p:grpSpPr>
            <a:xfrm>
              <a:off x="1821003" y="826105"/>
              <a:ext cx="144016" cy="4794525"/>
              <a:chOff x="1590644" y="651149"/>
              <a:chExt cx="144016" cy="4794525"/>
            </a:xfrm>
          </p:grpSpPr>
          <p:cxnSp>
            <p:nvCxnSpPr>
              <p:cNvPr id="19" name="Egyenes összekötő 18"/>
              <p:cNvCxnSpPr/>
              <p:nvPr/>
            </p:nvCxnSpPr>
            <p:spPr bwMode="auto">
              <a:xfrm>
                <a:off x="1590644" y="272853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Egyenes összekötő 19"/>
              <p:cNvCxnSpPr/>
              <p:nvPr/>
            </p:nvCxnSpPr>
            <p:spPr bwMode="auto">
              <a:xfrm>
                <a:off x="1590644" y="233459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Egyenes összekötő 20"/>
              <p:cNvCxnSpPr/>
              <p:nvPr/>
            </p:nvCxnSpPr>
            <p:spPr bwMode="auto">
              <a:xfrm>
                <a:off x="1590644" y="347243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Egyenes összekötő 21"/>
              <p:cNvCxnSpPr/>
              <p:nvPr/>
            </p:nvCxnSpPr>
            <p:spPr bwMode="auto">
              <a:xfrm>
                <a:off x="1590644" y="309810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Egyenes összekötő 22"/>
              <p:cNvCxnSpPr/>
              <p:nvPr/>
            </p:nvCxnSpPr>
            <p:spPr bwMode="auto">
              <a:xfrm>
                <a:off x="1590644" y="42210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Egyenes összekötő 23"/>
              <p:cNvCxnSpPr/>
              <p:nvPr/>
            </p:nvCxnSpPr>
            <p:spPr bwMode="auto">
              <a:xfrm>
                <a:off x="1590644" y="385628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Egyenes összekötő 24"/>
              <p:cNvCxnSpPr/>
              <p:nvPr/>
            </p:nvCxnSpPr>
            <p:spPr bwMode="auto">
              <a:xfrm>
                <a:off x="1590644" y="499019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Egyenes összekötő 25"/>
              <p:cNvCxnSpPr/>
              <p:nvPr/>
            </p:nvCxnSpPr>
            <p:spPr bwMode="auto">
              <a:xfrm>
                <a:off x="1590644" y="461026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Egyenes összekötő 26"/>
              <p:cNvCxnSpPr/>
              <p:nvPr/>
            </p:nvCxnSpPr>
            <p:spPr bwMode="auto">
              <a:xfrm>
                <a:off x="1590644" y="19697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Egyenes összekötő 27"/>
              <p:cNvCxnSpPr/>
              <p:nvPr/>
            </p:nvCxnSpPr>
            <p:spPr bwMode="auto">
              <a:xfrm>
                <a:off x="1590644" y="159013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" name="Egyenes összekötő 4"/>
              <p:cNvCxnSpPr/>
              <p:nvPr/>
            </p:nvCxnSpPr>
            <p:spPr bwMode="auto">
              <a:xfrm>
                <a:off x="1662652" y="651149"/>
                <a:ext cx="0" cy="4794525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" name="Egyenes összekötő 132"/>
              <p:cNvCxnSpPr/>
              <p:nvPr/>
            </p:nvCxnSpPr>
            <p:spPr bwMode="auto">
              <a:xfrm>
                <a:off x="1590644" y="158802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4" name="Egyenes összekötő 133"/>
              <p:cNvCxnSpPr/>
              <p:nvPr/>
            </p:nvCxnSpPr>
            <p:spPr bwMode="auto">
              <a:xfrm>
                <a:off x="1590644" y="122322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5" name="Egyenes összekötő 134"/>
              <p:cNvCxnSpPr/>
              <p:nvPr/>
            </p:nvCxnSpPr>
            <p:spPr bwMode="auto">
              <a:xfrm>
                <a:off x="1590644" y="84357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1" name="Csoportba foglalás 40"/>
            <p:cNvGrpSpPr/>
            <p:nvPr/>
          </p:nvGrpSpPr>
          <p:grpSpPr>
            <a:xfrm>
              <a:off x="1331640" y="864638"/>
              <a:ext cx="561371" cy="4744096"/>
              <a:chOff x="1101281" y="689682"/>
              <a:chExt cx="561371" cy="4744096"/>
            </a:xfrm>
          </p:grpSpPr>
          <p:sp>
            <p:nvSpPr>
              <p:cNvPr id="86" name="Szövegdoboz 85"/>
              <p:cNvSpPr txBox="1"/>
              <p:nvPr/>
            </p:nvSpPr>
            <p:spPr>
              <a:xfrm>
                <a:off x="1101281" y="1436244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20%</a:t>
                </a:r>
                <a:endParaRPr lang="hu-HU" sz="1200" dirty="0"/>
              </a:p>
            </p:txBody>
          </p:sp>
          <p:sp>
            <p:nvSpPr>
              <p:cNvPr id="87" name="Szövegdoboz 86"/>
              <p:cNvSpPr txBox="1"/>
              <p:nvPr/>
            </p:nvSpPr>
            <p:spPr>
              <a:xfrm>
                <a:off x="1101281" y="1821075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18%</a:t>
                </a:r>
                <a:endParaRPr lang="hu-HU" sz="1200" dirty="0"/>
              </a:p>
            </p:txBody>
          </p:sp>
          <p:sp>
            <p:nvSpPr>
              <p:cNvPr id="88" name="Szövegdoboz 87"/>
              <p:cNvSpPr txBox="1"/>
              <p:nvPr/>
            </p:nvSpPr>
            <p:spPr>
              <a:xfrm>
                <a:off x="1101281" y="218070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16%</a:t>
                </a:r>
                <a:endParaRPr lang="hu-HU" sz="1200" dirty="0"/>
              </a:p>
            </p:txBody>
          </p:sp>
          <p:sp>
            <p:nvSpPr>
              <p:cNvPr id="89" name="Szövegdoboz 88"/>
              <p:cNvSpPr txBox="1"/>
              <p:nvPr/>
            </p:nvSpPr>
            <p:spPr>
              <a:xfrm>
                <a:off x="1101281" y="2579609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14%</a:t>
                </a:r>
                <a:endParaRPr lang="hu-HU" sz="1200" dirty="0"/>
              </a:p>
            </p:txBody>
          </p:sp>
          <p:sp>
            <p:nvSpPr>
              <p:cNvPr id="90" name="Szövegdoboz 89"/>
              <p:cNvSpPr txBox="1"/>
              <p:nvPr/>
            </p:nvSpPr>
            <p:spPr>
              <a:xfrm>
                <a:off x="1101281" y="2964440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12%</a:t>
                </a:r>
                <a:endParaRPr lang="hu-HU" sz="1200" dirty="0"/>
              </a:p>
            </p:txBody>
          </p:sp>
          <p:sp>
            <p:nvSpPr>
              <p:cNvPr id="91" name="Szövegdoboz 90"/>
              <p:cNvSpPr txBox="1"/>
              <p:nvPr/>
            </p:nvSpPr>
            <p:spPr>
              <a:xfrm>
                <a:off x="1101281" y="3324067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1</a:t>
                </a:r>
                <a:r>
                  <a:rPr lang="hu-HU" sz="1200" dirty="0" smtClean="0"/>
                  <a:t>0%</a:t>
                </a:r>
                <a:endParaRPr lang="hu-HU" sz="1200" dirty="0"/>
              </a:p>
            </p:txBody>
          </p:sp>
          <p:sp>
            <p:nvSpPr>
              <p:cNvPr id="92" name="Szövegdoboz 91"/>
              <p:cNvSpPr txBox="1"/>
              <p:nvPr/>
            </p:nvSpPr>
            <p:spPr>
              <a:xfrm>
                <a:off x="1215094" y="3710107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8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3" name="Szövegdoboz 92"/>
              <p:cNvSpPr txBox="1"/>
              <p:nvPr/>
            </p:nvSpPr>
            <p:spPr>
              <a:xfrm>
                <a:off x="1215094" y="4094938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6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4" name="Szövegdoboz 93"/>
              <p:cNvSpPr txBox="1"/>
              <p:nvPr/>
            </p:nvSpPr>
            <p:spPr>
              <a:xfrm>
                <a:off x="1215094" y="4454565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4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5" name="Szövegdoboz 94"/>
              <p:cNvSpPr txBox="1"/>
              <p:nvPr/>
            </p:nvSpPr>
            <p:spPr>
              <a:xfrm>
                <a:off x="1215094" y="4797152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2%</a:t>
                </a:r>
                <a:endParaRPr lang="hu-HU" sz="1200" dirty="0"/>
              </a:p>
            </p:txBody>
          </p:sp>
          <p:sp>
            <p:nvSpPr>
              <p:cNvPr id="96" name="Szövegdoboz 95"/>
              <p:cNvSpPr txBox="1"/>
              <p:nvPr/>
            </p:nvSpPr>
            <p:spPr>
              <a:xfrm>
                <a:off x="1215094" y="5156779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0%</a:t>
                </a:r>
                <a:endParaRPr lang="hu-HU" sz="1200" dirty="0"/>
              </a:p>
            </p:txBody>
          </p:sp>
          <p:sp>
            <p:nvSpPr>
              <p:cNvPr id="155" name="Szövegdoboz 154"/>
              <p:cNvSpPr txBox="1"/>
              <p:nvPr/>
            </p:nvSpPr>
            <p:spPr>
              <a:xfrm>
                <a:off x="1101281" y="68968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24%</a:t>
                </a:r>
                <a:endParaRPr lang="hu-HU" sz="1200" dirty="0"/>
              </a:p>
            </p:txBody>
          </p:sp>
          <p:sp>
            <p:nvSpPr>
              <p:cNvPr id="156" name="Szövegdoboz 155"/>
              <p:cNvSpPr txBox="1"/>
              <p:nvPr/>
            </p:nvSpPr>
            <p:spPr>
              <a:xfrm>
                <a:off x="1101281" y="1074513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22%</a:t>
                </a:r>
                <a:endParaRPr lang="hu-HU" sz="1200" dirty="0"/>
              </a:p>
            </p:txBody>
          </p:sp>
        </p:grpSp>
        <p:sp>
          <p:nvSpPr>
            <p:cNvPr id="158" name="Szövegdoboz 157"/>
            <p:cNvSpPr txBox="1"/>
            <p:nvPr/>
          </p:nvSpPr>
          <p:spPr>
            <a:xfrm rot="-2700000">
              <a:off x="6449266" y="5741089"/>
              <a:ext cx="4443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SKL</a:t>
              </a:r>
              <a:endParaRPr lang="hu-HU" sz="1050" dirty="0"/>
            </a:p>
          </p:txBody>
        </p:sp>
        <p:sp>
          <p:nvSpPr>
            <p:cNvPr id="159" name="Folyamatábra: Döntés 110"/>
            <p:cNvSpPr/>
            <p:nvPr/>
          </p:nvSpPr>
          <p:spPr bwMode="auto">
            <a:xfrm>
              <a:off x="6674575" y="122043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160" name="Egyenes összekötő 159"/>
            <p:cNvCxnSpPr>
              <a:stCxn id="112" idx="3"/>
              <a:endCxn id="159" idx="7"/>
            </p:cNvCxnSpPr>
            <p:nvPr/>
          </p:nvCxnSpPr>
          <p:spPr bwMode="auto">
            <a:xfrm flipV="1">
              <a:off x="6260177" y="1272585"/>
              <a:ext cx="430670" cy="74609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1" name="TextBox 103"/>
          <p:cNvSpPr txBox="1"/>
          <p:nvPr/>
        </p:nvSpPr>
        <p:spPr>
          <a:xfrm>
            <a:off x="73708" y="499011"/>
            <a:ext cx="793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Raising of the single </a:t>
            </a:r>
            <a:r>
              <a:rPr lang="en-US" sz="1400" b="1" dirty="0">
                <a:solidFill>
                  <a:srgbClr val="2D2D8A"/>
                </a:solidFill>
              </a:rPr>
              <a:t>thread IPC in Intel’s basic architectures </a:t>
            </a:r>
            <a:r>
              <a:rPr lang="en-US" sz="1400" dirty="0"/>
              <a:t>(Based on </a:t>
            </a:r>
            <a:r>
              <a:rPr lang="en-US" sz="1400" dirty="0" smtClean="0"/>
              <a:t>[195])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169862" y="6174305"/>
            <a:ext cx="8722617" cy="57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r>
              <a:rPr lang="en-US" sz="1400" dirty="0" smtClean="0"/>
              <a:t> that Intel raised IPC in the Core family </a:t>
            </a:r>
            <a:r>
              <a:rPr lang="en-US" sz="1400" dirty="0" smtClean="0">
                <a:solidFill>
                  <a:srgbClr val="FF0000"/>
                </a:solidFill>
              </a:rPr>
              <a:t>only less then 2-times  in about 10 years</a:t>
            </a:r>
            <a:r>
              <a:rPr lang="en-US" sz="14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sz="1400" dirty="0" smtClean="0">
                <a:solidFill>
                  <a:srgbClr val="0070C0"/>
                </a:solidFill>
              </a:rPr>
              <a:t>Tock models contribute by about 10 %, Tick models by about 5 % for raising </a:t>
            </a:r>
            <a:r>
              <a:rPr lang="en-US" sz="1400" dirty="0" err="1" smtClean="0">
                <a:solidFill>
                  <a:srgbClr val="0070C0"/>
                </a:solidFill>
              </a:rPr>
              <a:t>IPC</a:t>
            </a:r>
            <a:r>
              <a:rPr lang="en-US" sz="1400" dirty="0" smtClean="0">
                <a:solidFill>
                  <a:srgbClr val="0070C0"/>
                </a:solidFill>
              </a:rPr>
              <a:t>. 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01163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196575"/>
            <a:ext cx="7391400" cy="4572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Introduction</a:t>
            </a:r>
          </a:p>
        </p:txBody>
      </p:sp>
      <p:grpSp>
        <p:nvGrpSpPr>
          <p:cNvPr id="30" name="Group 13"/>
          <p:cNvGrpSpPr>
            <a:grpSpLocks/>
          </p:cNvGrpSpPr>
          <p:nvPr/>
        </p:nvGrpSpPr>
        <p:grpSpPr bwMode="auto">
          <a:xfrm>
            <a:off x="749300" y="2066347"/>
            <a:ext cx="7513638" cy="612777"/>
            <a:chOff x="472" y="2160"/>
            <a:chExt cx="4630" cy="386"/>
          </a:xfrm>
        </p:grpSpPr>
        <p:sp>
          <p:nvSpPr>
            <p:cNvPr id="31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38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1.1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Overview of the evolution of Intel's Pentium 4 and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     Core 2 families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2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3" name="Group 14"/>
          <p:cNvGrpSpPr>
            <a:grpSpLocks/>
          </p:cNvGrpSpPr>
          <p:nvPr/>
        </p:nvGrpSpPr>
        <p:grpSpPr bwMode="auto">
          <a:xfrm>
            <a:off x="749300" y="2744917"/>
            <a:ext cx="7513638" cy="457200"/>
            <a:chOff x="472" y="2160"/>
            <a:chExt cx="4630" cy="288"/>
          </a:xfrm>
        </p:grpSpPr>
        <p:sp>
          <p:nvSpPr>
            <p:cNvPr id="34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1.2 Evolution of desktop and laptop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processors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5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6" name="Group 20"/>
          <p:cNvGrpSpPr>
            <a:grpSpLocks/>
          </p:cNvGrpSpPr>
          <p:nvPr/>
        </p:nvGrpSpPr>
        <p:grpSpPr bwMode="auto">
          <a:xfrm>
            <a:off x="749300" y="3317286"/>
            <a:ext cx="7513638" cy="457200"/>
            <a:chOff x="472" y="2160"/>
            <a:chExt cx="4630" cy="288"/>
          </a:xfrm>
        </p:grpSpPr>
        <p:sp>
          <p:nvSpPr>
            <p:cNvPr id="37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1.3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Evolution of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HEDs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(High-End desktops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)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8" name="Text Box 22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9" name="Group 29"/>
          <p:cNvGrpSpPr>
            <a:grpSpLocks/>
          </p:cNvGrpSpPr>
          <p:nvPr/>
        </p:nvGrpSpPr>
        <p:grpSpPr bwMode="auto">
          <a:xfrm>
            <a:off x="750888" y="3874612"/>
            <a:ext cx="7512050" cy="457200"/>
            <a:chOff x="472" y="2160"/>
            <a:chExt cx="4630" cy="288"/>
          </a:xfrm>
        </p:grpSpPr>
        <p:sp>
          <p:nvSpPr>
            <p:cNvPr id="40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1.4 Evolution of high-end 4S/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8S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servers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1" name="Text Box 31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42" name="Group 17"/>
          <p:cNvGrpSpPr>
            <a:grpSpLocks/>
          </p:cNvGrpSpPr>
          <p:nvPr/>
        </p:nvGrpSpPr>
        <p:grpSpPr bwMode="auto">
          <a:xfrm>
            <a:off x="747713" y="4431210"/>
            <a:ext cx="7515225" cy="457200"/>
            <a:chOff x="472" y="2160"/>
            <a:chExt cx="4630" cy="288"/>
          </a:xfrm>
        </p:grpSpPr>
        <p:sp>
          <p:nvSpPr>
            <p:cNvPr id="43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1.5 Evolution of tablet and smartphone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processors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4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7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18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(17)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94" t="18816" r="8358"/>
          <a:stretch/>
        </p:blipFill>
        <p:spPr>
          <a:xfrm>
            <a:off x="81639" y="1289790"/>
            <a:ext cx="9008598" cy="48395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95" y="6320116"/>
            <a:ext cx="4718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200" dirty="0" smtClean="0">
                <a:latin typeface="+mj-lt"/>
              </a:rPr>
              <a:t>Presentation at AMD's Financial Analyst Day May 16 2017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905" y="496524"/>
            <a:ext cx="7027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General implications of the evolution of transistor technology [245]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1177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065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(18)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-105914" y="3087263"/>
            <a:ext cx="9144000" cy="2096932"/>
            <a:chOff x="161510" y="2888940"/>
            <a:chExt cx="8960696" cy="2096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9862" t="12793" r="-132"/>
            <a:stretch/>
          </p:blipFill>
          <p:spPr>
            <a:xfrm>
              <a:off x="6732240" y="2971916"/>
              <a:ext cx="2335754" cy="18408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6955832" y="2967168"/>
              <a:ext cx="1859564" cy="7801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974305" y="2965503"/>
              <a:ext cx="1170130" cy="539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-131" t="-4317" r="97982" b="1118"/>
            <a:stretch/>
          </p:blipFill>
          <p:spPr>
            <a:xfrm>
              <a:off x="161510" y="2888940"/>
              <a:ext cx="4739884" cy="199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725" y="3184633"/>
              <a:ext cx="1310346" cy="10839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8225" y="4636005"/>
              <a:ext cx="80342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Servers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76216" y="4636005"/>
              <a:ext cx="179568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High-End 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7269" y="4599130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97734" y="4554125"/>
              <a:ext cx="8595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Laptops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16205" y="4464115"/>
              <a:ext cx="7761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Tablets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35263" y="4403498"/>
              <a:ext cx="121219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r="59040"/>
            <a:stretch/>
          </p:blipFill>
          <p:spPr>
            <a:xfrm>
              <a:off x="3982816" y="2960647"/>
              <a:ext cx="2243040" cy="190938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" t="66962" r="97982" b="14418"/>
            <a:stretch/>
          </p:blipFill>
          <p:spPr>
            <a:xfrm>
              <a:off x="443230" y="4441581"/>
              <a:ext cx="8614420" cy="54429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18225" y="4582337"/>
              <a:ext cx="80342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Servers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88569" y="4583010"/>
              <a:ext cx="179568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High-End 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05835" y="4583010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41700" y="4584715"/>
              <a:ext cx="8595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Laptops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12260" y="4582001"/>
              <a:ext cx="7761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Tablets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845895" y="4583010"/>
              <a:ext cx="127631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Smartphones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8" t="7794" r="3735" b="15934"/>
            <a:stretch/>
          </p:blipFill>
          <p:spPr>
            <a:xfrm>
              <a:off x="521550" y="3113965"/>
              <a:ext cx="987406" cy="132735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598877" y="2965825"/>
              <a:ext cx="1170130" cy="53984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38904" t="11098" r="59040"/>
            <a:stretch/>
          </p:blipFill>
          <p:spPr>
            <a:xfrm>
              <a:off x="6222323" y="3203975"/>
              <a:ext cx="575152" cy="1697481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11461" y="737350"/>
            <a:ext cx="9542102" cy="2027212"/>
            <a:chOff x="-174739" y="737350"/>
            <a:chExt cx="9542102" cy="2027212"/>
          </a:xfrm>
        </p:grpSpPr>
        <p:sp>
          <p:nvSpPr>
            <p:cNvPr id="30" name="TextBox 29"/>
            <p:cNvSpPr txBox="1"/>
            <p:nvPr/>
          </p:nvSpPr>
          <p:spPr>
            <a:xfrm>
              <a:off x="4848765" y="1880699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85602" y="2441397"/>
              <a:ext cx="121219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-46928" y="1593669"/>
              <a:ext cx="1378568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latin typeface="Verdana" pitchFamily="34" charset="0"/>
                </a:rPr>
                <a:t>Servers</a:t>
              </a:r>
              <a:endParaRPr lang="hu-HU" altLang="en-US" sz="1200" b="1" dirty="0">
                <a:latin typeface="Verdana" pitchFamily="34" charset="0"/>
              </a:endParaRPr>
            </a:p>
          </p:txBody>
        </p:sp>
        <p:sp>
          <p:nvSpPr>
            <p:cNvPr id="36" name="Oval 7"/>
            <p:cNvSpPr>
              <a:spLocks noChangeArrowheads="1"/>
            </p:cNvSpPr>
            <p:nvPr/>
          </p:nvSpPr>
          <p:spPr bwMode="auto">
            <a:xfrm>
              <a:off x="8148469" y="143902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7" name="Line 8"/>
            <p:cNvSpPr>
              <a:spLocks noChangeShapeType="1"/>
            </p:cNvSpPr>
            <p:nvPr/>
          </p:nvSpPr>
          <p:spPr bwMode="auto">
            <a:xfrm>
              <a:off x="4736950" y="1023100"/>
              <a:ext cx="0" cy="217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Line 10"/>
            <p:cNvSpPr>
              <a:spLocks noChangeShapeType="1"/>
            </p:cNvSpPr>
            <p:nvPr/>
          </p:nvSpPr>
          <p:spPr bwMode="auto">
            <a:xfrm flipV="1">
              <a:off x="648412" y="1251700"/>
              <a:ext cx="7543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>
              <a:off x="8186569" y="1246938"/>
              <a:ext cx="1588" cy="188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Oval 12"/>
            <p:cNvSpPr>
              <a:spLocks noChangeArrowheads="1"/>
            </p:cNvSpPr>
            <p:nvPr/>
          </p:nvSpPr>
          <p:spPr bwMode="auto">
            <a:xfrm>
              <a:off x="2381903" y="1451725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1" name="Line 13"/>
            <p:cNvSpPr>
              <a:spLocks noChangeShapeType="1"/>
            </p:cNvSpPr>
            <p:nvPr/>
          </p:nvSpPr>
          <p:spPr bwMode="auto">
            <a:xfrm>
              <a:off x="2415241" y="1251700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Text Box 4"/>
            <p:cNvSpPr txBox="1">
              <a:spLocks noChangeArrowheads="1"/>
            </p:cNvSpPr>
            <p:nvPr/>
          </p:nvSpPr>
          <p:spPr bwMode="auto">
            <a:xfrm>
              <a:off x="2761606" y="737350"/>
              <a:ext cx="3934736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</a:rPr>
                <a:t>Recent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processor categories 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</a:rPr>
                <a:t>of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Intel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6998813" y="1595631"/>
              <a:ext cx="236855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1690688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2212975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2735263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325755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37147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41719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46291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50863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Smartphones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5885135" y="1590400"/>
              <a:ext cx="192722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Tablets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6" name="Text Box 16"/>
            <p:cNvSpPr txBox="1">
              <a:spLocks noChangeArrowheads="1"/>
            </p:cNvSpPr>
            <p:nvPr/>
          </p:nvSpPr>
          <p:spPr bwMode="auto">
            <a:xfrm>
              <a:off x="7677345" y="2082712"/>
              <a:ext cx="99912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Atom lines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7" name="Text Box 17"/>
            <p:cNvSpPr txBox="1">
              <a:spLocks noChangeArrowheads="1"/>
            </p:cNvSpPr>
            <p:nvPr/>
          </p:nvSpPr>
          <p:spPr bwMode="auto">
            <a:xfrm>
              <a:off x="-174739" y="2085344"/>
              <a:ext cx="162256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Xeon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E5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E3</a:t>
              </a:r>
              <a:endParaRPr lang="en-US" altLang="en-US" sz="1200" i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Platinum/Gold etc.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8" name="Text Box 4"/>
            <p:cNvSpPr txBox="1">
              <a:spLocks noChangeArrowheads="1"/>
            </p:cNvSpPr>
            <p:nvPr/>
          </p:nvSpPr>
          <p:spPr bwMode="auto">
            <a:xfrm>
              <a:off x="3658853" y="1595631"/>
              <a:ext cx="2173287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Desktops/Laptops</a:t>
              </a: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(Client computing)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9" name="Oval 12"/>
            <p:cNvSpPr>
              <a:spLocks noChangeArrowheads="1"/>
            </p:cNvSpPr>
            <p:nvPr/>
          </p:nvSpPr>
          <p:spPr bwMode="auto">
            <a:xfrm>
              <a:off x="4706603" y="1453313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0" name="Line 13"/>
            <p:cNvSpPr>
              <a:spLocks noChangeShapeType="1"/>
            </p:cNvSpPr>
            <p:nvPr/>
          </p:nvSpPr>
          <p:spPr bwMode="auto">
            <a:xfrm>
              <a:off x="4739940" y="1253288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Text Box 21"/>
            <p:cNvSpPr txBox="1">
              <a:spLocks noChangeArrowheads="1"/>
            </p:cNvSpPr>
            <p:nvPr/>
          </p:nvSpPr>
          <p:spPr bwMode="auto">
            <a:xfrm>
              <a:off x="3864175" y="2086609"/>
              <a:ext cx="178767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Core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i5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i3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(Basic architectures)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3" name="Text Box 23"/>
            <p:cNvSpPr txBox="1">
              <a:spLocks noChangeArrowheads="1"/>
            </p:cNvSpPr>
            <p:nvPr/>
          </p:nvSpPr>
          <p:spPr bwMode="auto">
            <a:xfrm>
              <a:off x="6019641" y="2081470"/>
              <a:ext cx="170270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Atom lines</a:t>
              </a:r>
            </a:p>
            <a:p>
              <a:pPr algn="ctr" eaLnBrk="1" hangingPunct="1">
                <a:spcBef>
                  <a:spcPct val="0"/>
                </a:spcBef>
                <a:spcAft>
                  <a:spcPct val="20000"/>
                </a:spcAft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(+ LP Core models)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1284047" y="1596568"/>
              <a:ext cx="234284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err="1" smtClean="0">
                  <a:solidFill>
                    <a:srgbClr val="000000"/>
                  </a:solidFill>
                  <a:latin typeface="Verdana" pitchFamily="34" charset="0"/>
                </a:rPr>
                <a:t>HEDs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(High-End Desktops)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5" name="Text Box 21"/>
            <p:cNvSpPr txBox="1">
              <a:spLocks noChangeArrowheads="1"/>
            </p:cNvSpPr>
            <p:nvPr/>
          </p:nvSpPr>
          <p:spPr bwMode="auto">
            <a:xfrm>
              <a:off x="1668859" y="2086728"/>
              <a:ext cx="148630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Core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i9</a:t>
              </a:r>
              <a:endParaRPr lang="en-US" altLang="en-US" sz="1200" i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(Extreme Edition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 or X models)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6" name="Oval 12"/>
            <p:cNvSpPr>
              <a:spLocks noChangeArrowheads="1"/>
            </p:cNvSpPr>
            <p:nvPr/>
          </p:nvSpPr>
          <p:spPr bwMode="auto">
            <a:xfrm>
              <a:off x="611560" y="1445877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7" name="Line 13"/>
            <p:cNvSpPr>
              <a:spLocks noChangeShapeType="1"/>
            </p:cNvSpPr>
            <p:nvPr/>
          </p:nvSpPr>
          <p:spPr bwMode="auto">
            <a:xfrm>
              <a:off x="644898" y="1245852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Oval 7"/>
            <p:cNvSpPr>
              <a:spLocks noChangeArrowheads="1"/>
            </p:cNvSpPr>
            <p:nvPr/>
          </p:nvSpPr>
          <p:spPr bwMode="auto">
            <a:xfrm>
              <a:off x="6822250" y="1460847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9" name="Line 11"/>
            <p:cNvSpPr>
              <a:spLocks noChangeShapeType="1"/>
            </p:cNvSpPr>
            <p:nvPr/>
          </p:nvSpPr>
          <p:spPr bwMode="auto">
            <a:xfrm flipH="1">
              <a:off x="6860350" y="1268760"/>
              <a:ext cx="1588" cy="188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510" y="5476872"/>
            <a:ext cx="102463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Up to </a:t>
            </a:r>
            <a:r>
              <a:rPr lang="en-US" sz="1300" dirty="0" err="1" smtClean="0"/>
              <a:t>28C</a:t>
            </a:r>
            <a:endParaRPr lang="en-US" sz="1300" dirty="0"/>
          </a:p>
        </p:txBody>
      </p:sp>
      <p:sp>
        <p:nvSpPr>
          <p:cNvPr id="61" name="TextBox 60"/>
          <p:cNvSpPr txBox="1"/>
          <p:nvPr/>
        </p:nvSpPr>
        <p:spPr>
          <a:xfrm>
            <a:off x="2053938" y="5476872"/>
            <a:ext cx="93006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2C - 18C</a:t>
            </a:r>
            <a:endParaRPr lang="en-US" sz="1300" dirty="0"/>
          </a:p>
        </p:txBody>
      </p:sp>
      <p:sp>
        <p:nvSpPr>
          <p:cNvPr id="62" name="TextBox 61"/>
          <p:cNvSpPr txBox="1"/>
          <p:nvPr/>
        </p:nvSpPr>
        <p:spPr>
          <a:xfrm>
            <a:off x="6777245" y="5467672"/>
            <a:ext cx="19768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(Up to </a:t>
            </a:r>
            <a:r>
              <a:rPr lang="en-US" sz="1300" dirty="0" err="1" smtClean="0"/>
              <a:t>4C</a:t>
            </a:r>
            <a:r>
              <a:rPr lang="en-US" sz="1300" dirty="0" smtClean="0"/>
              <a:t> - </a:t>
            </a:r>
            <a:r>
              <a:rPr lang="en-US" sz="1300" dirty="0" err="1" smtClean="0"/>
              <a:t>10C</a:t>
            </a:r>
            <a:r>
              <a:rPr lang="en-US" sz="1300" dirty="0" smtClean="0"/>
              <a:t> + G)</a:t>
            </a:r>
          </a:p>
          <a:p>
            <a:pPr algn="ctr"/>
            <a:r>
              <a:rPr lang="en-US" sz="1300" dirty="0" smtClean="0"/>
              <a:t>(by other vendors)</a:t>
            </a:r>
            <a:endParaRPr lang="en-US" sz="1300" dirty="0"/>
          </a:p>
        </p:txBody>
      </p:sp>
      <p:sp>
        <p:nvSpPr>
          <p:cNvPr id="63" name="TextBox 62"/>
          <p:cNvSpPr txBox="1"/>
          <p:nvPr/>
        </p:nvSpPr>
        <p:spPr>
          <a:xfrm>
            <a:off x="4301970" y="5467672"/>
            <a:ext cx="120898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2C - 6C + G</a:t>
            </a:r>
            <a:endParaRPr lang="en-US" sz="1300" dirty="0"/>
          </a:p>
        </p:txBody>
      </p:sp>
      <p:sp>
        <p:nvSpPr>
          <p:cNvPr id="27" name="TextBox 26"/>
          <p:cNvSpPr txBox="1"/>
          <p:nvPr/>
        </p:nvSpPr>
        <p:spPr>
          <a:xfrm>
            <a:off x="6192180" y="2629806"/>
            <a:ext cx="2872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C  a  n  c  e  l  </a:t>
            </a:r>
            <a:r>
              <a:rPr lang="en-US" sz="1200" i="1" dirty="0" err="1" smtClean="0">
                <a:solidFill>
                  <a:srgbClr val="FF0000"/>
                </a:solidFill>
              </a:rPr>
              <a:t>l</a:t>
            </a:r>
            <a:r>
              <a:rPr lang="en-US" sz="1200" i="1" dirty="0" smtClean="0">
                <a:solidFill>
                  <a:srgbClr val="FF0000"/>
                </a:solidFill>
              </a:rPr>
              <a:t>  e  d   </a:t>
            </a:r>
            <a:r>
              <a:rPr lang="en-US" sz="1200" i="1" dirty="0" err="1" smtClean="0">
                <a:solidFill>
                  <a:srgbClr val="FF0000"/>
                </a:solidFill>
              </a:rPr>
              <a:t>i</a:t>
            </a:r>
            <a:r>
              <a:rPr lang="en-US" sz="1200" i="1" dirty="0" smtClean="0">
                <a:solidFill>
                  <a:srgbClr val="FF0000"/>
                </a:solidFill>
              </a:rPr>
              <a:t> n   2 0 1 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426" y="5274205"/>
            <a:ext cx="13917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solidFill>
                  <a:schemeClr val="accent6"/>
                </a:solidFill>
              </a:rPr>
              <a:t>Typical </a:t>
            </a:r>
            <a:r>
              <a:rPr lang="en-US" sz="1300" i="1" dirty="0" err="1" smtClean="0">
                <a:solidFill>
                  <a:schemeClr val="accent6"/>
                </a:solidFill>
              </a:rPr>
              <a:t>config</a:t>
            </a:r>
            <a:r>
              <a:rPr lang="en-US" sz="1300" i="1" dirty="0" smtClean="0">
                <a:solidFill>
                  <a:schemeClr val="accent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806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19)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624" t="15707" r="9188" b="17040"/>
          <a:stretch/>
        </p:blipFill>
        <p:spPr>
          <a:xfrm>
            <a:off x="116505" y="1627712"/>
            <a:ext cx="8910990" cy="3960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386" y="480088"/>
            <a:ext cx="8682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6"/>
                </a:solidFill>
              </a:rPr>
              <a:t>14 nm dies of Intel's different processor categories (not on scale) [247]   </a:t>
            </a:r>
            <a:endParaRPr lang="en-US" sz="16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15" y="5805228"/>
            <a:ext cx="3193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Knights Landing (</a:t>
            </a:r>
            <a:r>
              <a:rPr lang="en-US" sz="1300" dirty="0" err="1" smtClean="0"/>
              <a:t>72C</a:t>
            </a:r>
            <a:r>
              <a:rPr lang="en-US" sz="1300" dirty="0"/>
              <a:t>, ~680 </a:t>
            </a:r>
            <a:r>
              <a:rPr lang="en-US" sz="1300" dirty="0" err="1" smtClean="0"/>
              <a:t>mm</a:t>
            </a:r>
            <a:r>
              <a:rPr lang="en-US" sz="1300" baseline="30000" dirty="0" err="1" smtClean="0"/>
              <a:t>2</a:t>
            </a:r>
            <a:r>
              <a:rPr lang="en-US" sz="1300" dirty="0" smtClean="0"/>
              <a:t>) </a:t>
            </a:r>
            <a:endParaRPr lang="en-US" sz="1300" dirty="0"/>
          </a:p>
        </p:txBody>
      </p:sp>
      <p:sp>
        <p:nvSpPr>
          <p:cNvPr id="6" name="TextBox 5"/>
          <p:cNvSpPr txBox="1"/>
          <p:nvPr/>
        </p:nvSpPr>
        <p:spPr>
          <a:xfrm>
            <a:off x="3436773" y="5805228"/>
            <a:ext cx="27302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Skylake</a:t>
            </a:r>
            <a:r>
              <a:rPr lang="en-US" sz="1300" dirty="0" smtClean="0"/>
              <a:t>-SP (</a:t>
            </a:r>
            <a:r>
              <a:rPr lang="en-US" sz="1300" dirty="0" err="1" smtClean="0"/>
              <a:t>28C</a:t>
            </a:r>
            <a:r>
              <a:rPr lang="en-US" sz="1300" dirty="0"/>
              <a:t>, ~680 </a:t>
            </a:r>
            <a:r>
              <a:rPr lang="en-US" sz="1300" dirty="0" err="1"/>
              <a:t>mm</a:t>
            </a:r>
            <a:r>
              <a:rPr lang="en-US" sz="1300" baseline="30000" dirty="0" err="1"/>
              <a:t>2</a:t>
            </a:r>
            <a:r>
              <a:rPr lang="en-US" sz="1300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020" y="1088740"/>
            <a:ext cx="225895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Skylake</a:t>
            </a:r>
            <a:r>
              <a:rPr lang="en-US" sz="1300" dirty="0" smtClean="0"/>
              <a:t> (</a:t>
            </a:r>
            <a:r>
              <a:rPr lang="en-US" sz="1300" dirty="0" err="1" smtClean="0"/>
              <a:t>4C</a:t>
            </a:r>
            <a:r>
              <a:rPr lang="en-US" sz="1300" dirty="0" smtClean="0"/>
              <a:t>, 122 </a:t>
            </a:r>
            <a:r>
              <a:rPr lang="en-US" sz="1300" dirty="0" err="1" smtClean="0"/>
              <a:t>mm</a:t>
            </a:r>
            <a:r>
              <a:rPr lang="en-US" sz="1300" baseline="30000" dirty="0" err="1" smtClean="0"/>
              <a:t>2</a:t>
            </a:r>
            <a:r>
              <a:rPr lang="en-US" sz="1300" dirty="0" smtClean="0"/>
              <a:t>) </a:t>
            </a:r>
            <a:endParaRPr lang="en-US" sz="1300" dirty="0"/>
          </a:p>
        </p:txBody>
      </p:sp>
      <p:sp>
        <p:nvSpPr>
          <p:cNvPr id="10" name="TextBox 9"/>
          <p:cNvSpPr txBox="1"/>
          <p:nvPr/>
        </p:nvSpPr>
        <p:spPr>
          <a:xfrm>
            <a:off x="467843" y="1095200"/>
            <a:ext cx="227979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Broadwell (</a:t>
            </a:r>
            <a:r>
              <a:rPr lang="en-US" sz="1300" dirty="0" err="1" smtClean="0"/>
              <a:t>2C</a:t>
            </a:r>
            <a:r>
              <a:rPr lang="en-US" sz="1300" dirty="0" smtClean="0"/>
              <a:t>, 82 </a:t>
            </a:r>
            <a:r>
              <a:rPr lang="en-US" sz="1300" dirty="0" err="1" smtClean="0"/>
              <a:t>mm</a:t>
            </a:r>
            <a:r>
              <a:rPr lang="en-US" sz="1300" baseline="30000" dirty="0" err="1" smtClean="0"/>
              <a:t>2</a:t>
            </a:r>
            <a:r>
              <a:rPr lang="en-US" sz="1300" dirty="0" smtClean="0"/>
              <a:t>)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15876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Pentium 4 and Core 2 families (19)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965" y="1797082"/>
            <a:ext cx="5438095" cy="36571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47" y="1797082"/>
            <a:ext cx="2160240" cy="972740"/>
          </a:xfrm>
          <a:prstGeom prst="rect">
            <a:avLst/>
          </a:prstGeom>
        </p:spPr>
      </p:pic>
      <p:pic>
        <p:nvPicPr>
          <p:cNvPr id="29" name="Picture 8" descr="Sky La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07" y="3834045"/>
            <a:ext cx="2183135" cy="14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2855" y="476560"/>
            <a:ext cx="9094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6"/>
                </a:solidFill>
              </a:rPr>
              <a:t>14 nm dies of Intel's different processor categories (approximately on scale)</a:t>
            </a:r>
          </a:p>
          <a:p>
            <a:r>
              <a:rPr lang="en-US" sz="1600" b="1" dirty="0" smtClean="0">
                <a:solidFill>
                  <a:schemeClr val="accent6"/>
                </a:solidFill>
              </a:rPr>
              <a:t> [247]   </a:t>
            </a:r>
            <a:endParaRPr lang="en-US" sz="1600" b="1" dirty="0">
              <a:solidFill>
                <a:schemeClr val="accent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1520" y="1358770"/>
            <a:ext cx="227979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Broadwell (</a:t>
            </a:r>
            <a:r>
              <a:rPr lang="en-US" sz="1300" dirty="0" err="1" smtClean="0"/>
              <a:t>2C</a:t>
            </a:r>
            <a:r>
              <a:rPr lang="en-US" sz="1300" dirty="0" smtClean="0"/>
              <a:t>, 82 </a:t>
            </a:r>
            <a:r>
              <a:rPr lang="en-US" sz="1300" dirty="0" err="1" smtClean="0"/>
              <a:t>mm</a:t>
            </a:r>
            <a:r>
              <a:rPr lang="en-US" sz="1300" baseline="30000" dirty="0" err="1" smtClean="0"/>
              <a:t>2</a:t>
            </a:r>
            <a:r>
              <a:rPr lang="en-US" sz="1300" dirty="0" smtClean="0"/>
              <a:t>) </a:t>
            </a:r>
            <a:endParaRPr lang="en-US" sz="1300" dirty="0"/>
          </a:p>
        </p:txBody>
      </p:sp>
      <p:sp>
        <p:nvSpPr>
          <p:cNvPr id="40" name="TextBox 39"/>
          <p:cNvSpPr txBox="1"/>
          <p:nvPr/>
        </p:nvSpPr>
        <p:spPr>
          <a:xfrm>
            <a:off x="305581" y="3360159"/>
            <a:ext cx="225895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Skylake</a:t>
            </a:r>
            <a:r>
              <a:rPr lang="en-US" sz="1300" dirty="0" smtClean="0"/>
              <a:t> (</a:t>
            </a:r>
            <a:r>
              <a:rPr lang="en-US" sz="1300" dirty="0" err="1" smtClean="0"/>
              <a:t>4C</a:t>
            </a:r>
            <a:r>
              <a:rPr lang="en-US" sz="1300" dirty="0" smtClean="0"/>
              <a:t>, 122 </a:t>
            </a:r>
            <a:r>
              <a:rPr lang="en-US" sz="1300" dirty="0" err="1" smtClean="0"/>
              <a:t>mm</a:t>
            </a:r>
            <a:r>
              <a:rPr lang="en-US" sz="1300" baseline="30000" dirty="0" err="1" smtClean="0"/>
              <a:t>2</a:t>
            </a:r>
            <a:r>
              <a:rPr lang="en-US" sz="1300" dirty="0" smtClean="0"/>
              <a:t>) </a:t>
            </a:r>
            <a:endParaRPr lang="en-US" sz="1300" dirty="0"/>
          </a:p>
        </p:txBody>
      </p:sp>
      <p:sp>
        <p:nvSpPr>
          <p:cNvPr id="41" name="TextBox 40"/>
          <p:cNvSpPr txBox="1"/>
          <p:nvPr/>
        </p:nvSpPr>
        <p:spPr>
          <a:xfrm>
            <a:off x="4790185" y="1358770"/>
            <a:ext cx="27302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/>
              <a:t>Skylake</a:t>
            </a:r>
            <a:r>
              <a:rPr lang="en-US" sz="1300" dirty="0" smtClean="0"/>
              <a:t>-SP (</a:t>
            </a:r>
            <a:r>
              <a:rPr lang="en-US" sz="1300" dirty="0" err="1" smtClean="0"/>
              <a:t>28C</a:t>
            </a:r>
            <a:r>
              <a:rPr lang="en-US" sz="1300" dirty="0"/>
              <a:t>, ~680 </a:t>
            </a:r>
            <a:r>
              <a:rPr lang="en-US" sz="1300" dirty="0" err="1"/>
              <a:t>mm</a:t>
            </a:r>
            <a:r>
              <a:rPr lang="en-US" sz="1300" baseline="30000" dirty="0" err="1"/>
              <a:t>2</a:t>
            </a:r>
            <a:r>
              <a:rPr lang="en-US" sz="13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590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76645"/>
            <a:ext cx="7404100" cy="4572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44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82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processors (1)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-105914" y="3402298"/>
            <a:ext cx="9144000" cy="2096932"/>
            <a:chOff x="161510" y="2888940"/>
            <a:chExt cx="8960696" cy="2096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9862" t="12793" r="-132"/>
            <a:stretch/>
          </p:blipFill>
          <p:spPr>
            <a:xfrm>
              <a:off x="6732240" y="2971916"/>
              <a:ext cx="2335754" cy="18408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6955832" y="2967168"/>
              <a:ext cx="1859564" cy="7801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974305" y="2965503"/>
              <a:ext cx="1170130" cy="539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-131" t="-4317" r="97982" b="1118"/>
            <a:stretch/>
          </p:blipFill>
          <p:spPr>
            <a:xfrm>
              <a:off x="161510" y="2888940"/>
              <a:ext cx="4739884" cy="199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725" y="3184633"/>
              <a:ext cx="1310346" cy="10839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8225" y="4636005"/>
              <a:ext cx="80342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Servers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76216" y="4636005"/>
              <a:ext cx="179568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High-End 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7269" y="4599130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97734" y="4554125"/>
              <a:ext cx="8595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Laptops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16205" y="4464115"/>
              <a:ext cx="7761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Tablets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35263" y="4403498"/>
              <a:ext cx="121219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r="59040"/>
            <a:stretch/>
          </p:blipFill>
          <p:spPr>
            <a:xfrm>
              <a:off x="3982816" y="2960647"/>
              <a:ext cx="2243040" cy="190938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" t="66962" r="97982" b="14418"/>
            <a:stretch/>
          </p:blipFill>
          <p:spPr>
            <a:xfrm>
              <a:off x="443230" y="4441581"/>
              <a:ext cx="8614420" cy="54429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18225" y="4582337"/>
              <a:ext cx="80342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Servers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88569" y="4583010"/>
              <a:ext cx="179568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High-End 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05835" y="4583010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41700" y="4584715"/>
              <a:ext cx="8595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Laptops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12260" y="4582001"/>
              <a:ext cx="7761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Tablets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845895" y="4583010"/>
              <a:ext cx="127631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Smartphones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8" t="7794" r="3735" b="15934"/>
            <a:stretch/>
          </p:blipFill>
          <p:spPr>
            <a:xfrm>
              <a:off x="521550" y="3113965"/>
              <a:ext cx="987406" cy="132735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598877" y="2965825"/>
              <a:ext cx="1170130" cy="53984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38904" t="11098" r="59040"/>
            <a:stretch/>
          </p:blipFill>
          <p:spPr>
            <a:xfrm>
              <a:off x="6222323" y="3203975"/>
              <a:ext cx="575152" cy="1697481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11461" y="1052385"/>
            <a:ext cx="9542102" cy="2027212"/>
            <a:chOff x="-174739" y="737350"/>
            <a:chExt cx="9542102" cy="2027212"/>
          </a:xfrm>
        </p:grpSpPr>
        <p:sp>
          <p:nvSpPr>
            <p:cNvPr id="30" name="TextBox 29"/>
            <p:cNvSpPr txBox="1"/>
            <p:nvPr/>
          </p:nvSpPr>
          <p:spPr>
            <a:xfrm>
              <a:off x="4848765" y="1880699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85602" y="2441397"/>
              <a:ext cx="121219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-46928" y="1593669"/>
              <a:ext cx="1378568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Servers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6" name="Oval 7"/>
            <p:cNvSpPr>
              <a:spLocks noChangeArrowheads="1"/>
            </p:cNvSpPr>
            <p:nvPr/>
          </p:nvSpPr>
          <p:spPr bwMode="auto">
            <a:xfrm>
              <a:off x="8148469" y="143902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7" name="Line 8"/>
            <p:cNvSpPr>
              <a:spLocks noChangeShapeType="1"/>
            </p:cNvSpPr>
            <p:nvPr/>
          </p:nvSpPr>
          <p:spPr bwMode="auto">
            <a:xfrm>
              <a:off x="4736950" y="1023100"/>
              <a:ext cx="0" cy="217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Line 10"/>
            <p:cNvSpPr>
              <a:spLocks noChangeShapeType="1"/>
            </p:cNvSpPr>
            <p:nvPr/>
          </p:nvSpPr>
          <p:spPr bwMode="auto">
            <a:xfrm flipV="1">
              <a:off x="648412" y="1251700"/>
              <a:ext cx="7543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>
              <a:off x="8186569" y="1246938"/>
              <a:ext cx="1588" cy="188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Oval 12"/>
            <p:cNvSpPr>
              <a:spLocks noChangeArrowheads="1"/>
            </p:cNvSpPr>
            <p:nvPr/>
          </p:nvSpPr>
          <p:spPr bwMode="auto">
            <a:xfrm>
              <a:off x="2381903" y="1451725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1" name="Line 13"/>
            <p:cNvSpPr>
              <a:spLocks noChangeShapeType="1"/>
            </p:cNvSpPr>
            <p:nvPr/>
          </p:nvSpPr>
          <p:spPr bwMode="auto">
            <a:xfrm>
              <a:off x="2415241" y="1251700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Text Box 4"/>
            <p:cNvSpPr txBox="1">
              <a:spLocks noChangeArrowheads="1"/>
            </p:cNvSpPr>
            <p:nvPr/>
          </p:nvSpPr>
          <p:spPr bwMode="auto">
            <a:xfrm>
              <a:off x="2761606" y="737350"/>
              <a:ext cx="3934736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</a:rPr>
                <a:t>Recent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processor categories 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</a:rPr>
                <a:t>of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Intel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6998813" y="1595631"/>
              <a:ext cx="236855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1690688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2212975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2735263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325755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37147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41719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46291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50863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Smartphones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5885135" y="1590400"/>
              <a:ext cx="192722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Tablets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6" name="Text Box 16"/>
            <p:cNvSpPr txBox="1">
              <a:spLocks noChangeArrowheads="1"/>
            </p:cNvSpPr>
            <p:nvPr/>
          </p:nvSpPr>
          <p:spPr bwMode="auto">
            <a:xfrm>
              <a:off x="7677345" y="2082712"/>
              <a:ext cx="99912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Atom lines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7" name="Text Box 17"/>
            <p:cNvSpPr txBox="1">
              <a:spLocks noChangeArrowheads="1"/>
            </p:cNvSpPr>
            <p:nvPr/>
          </p:nvSpPr>
          <p:spPr bwMode="auto">
            <a:xfrm>
              <a:off x="-174739" y="2085344"/>
              <a:ext cx="162256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Xeon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E5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E3</a:t>
              </a:r>
              <a:endParaRPr lang="en-US" altLang="en-US" sz="1200" i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Platinum/Gold etc.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8" name="Text Box 4"/>
            <p:cNvSpPr txBox="1">
              <a:spLocks noChangeArrowheads="1"/>
            </p:cNvSpPr>
            <p:nvPr/>
          </p:nvSpPr>
          <p:spPr bwMode="auto">
            <a:xfrm>
              <a:off x="3658853" y="1595631"/>
              <a:ext cx="2173287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Desktops/Laptops</a:t>
              </a: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(Client computing)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9" name="Oval 12"/>
            <p:cNvSpPr>
              <a:spLocks noChangeArrowheads="1"/>
            </p:cNvSpPr>
            <p:nvPr/>
          </p:nvSpPr>
          <p:spPr bwMode="auto">
            <a:xfrm>
              <a:off x="4706603" y="1453313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0" name="Line 13"/>
            <p:cNvSpPr>
              <a:spLocks noChangeShapeType="1"/>
            </p:cNvSpPr>
            <p:nvPr/>
          </p:nvSpPr>
          <p:spPr bwMode="auto">
            <a:xfrm>
              <a:off x="4739940" y="1253288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Text Box 21"/>
            <p:cNvSpPr txBox="1">
              <a:spLocks noChangeArrowheads="1"/>
            </p:cNvSpPr>
            <p:nvPr/>
          </p:nvSpPr>
          <p:spPr bwMode="auto">
            <a:xfrm>
              <a:off x="3864175" y="2086609"/>
              <a:ext cx="178767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Core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i5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i3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(Basic architectures)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3" name="Text Box 23"/>
            <p:cNvSpPr txBox="1">
              <a:spLocks noChangeArrowheads="1"/>
            </p:cNvSpPr>
            <p:nvPr/>
          </p:nvSpPr>
          <p:spPr bwMode="auto">
            <a:xfrm>
              <a:off x="6019641" y="2081470"/>
              <a:ext cx="170270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Atom lines</a:t>
              </a:r>
            </a:p>
            <a:p>
              <a:pPr algn="ctr" eaLnBrk="1" hangingPunct="1">
                <a:spcBef>
                  <a:spcPct val="0"/>
                </a:spcBef>
                <a:spcAft>
                  <a:spcPct val="20000"/>
                </a:spcAft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(+ LP Core models)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1284047" y="1596568"/>
              <a:ext cx="234284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err="1" smtClean="0">
                  <a:solidFill>
                    <a:srgbClr val="000000"/>
                  </a:solidFill>
                  <a:latin typeface="Verdana" pitchFamily="34" charset="0"/>
                </a:rPr>
                <a:t>HEDs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(High-End Desktops)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5" name="Text Box 21"/>
            <p:cNvSpPr txBox="1">
              <a:spLocks noChangeArrowheads="1"/>
            </p:cNvSpPr>
            <p:nvPr/>
          </p:nvSpPr>
          <p:spPr bwMode="auto">
            <a:xfrm>
              <a:off x="1668859" y="2086728"/>
              <a:ext cx="148630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Core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i9</a:t>
              </a:r>
              <a:endParaRPr lang="en-US" altLang="en-US" sz="1200" i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(Extreme Edition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 or X models)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6" name="Oval 12"/>
            <p:cNvSpPr>
              <a:spLocks noChangeArrowheads="1"/>
            </p:cNvSpPr>
            <p:nvPr/>
          </p:nvSpPr>
          <p:spPr bwMode="auto">
            <a:xfrm>
              <a:off x="611560" y="1445877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7" name="Line 13"/>
            <p:cNvSpPr>
              <a:spLocks noChangeShapeType="1"/>
            </p:cNvSpPr>
            <p:nvPr/>
          </p:nvSpPr>
          <p:spPr bwMode="auto">
            <a:xfrm>
              <a:off x="644898" y="1245852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Oval 7"/>
            <p:cNvSpPr>
              <a:spLocks noChangeArrowheads="1"/>
            </p:cNvSpPr>
            <p:nvPr/>
          </p:nvSpPr>
          <p:spPr bwMode="auto">
            <a:xfrm>
              <a:off x="6822250" y="1460847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9" name="Line 11"/>
            <p:cNvSpPr>
              <a:spLocks noChangeShapeType="1"/>
            </p:cNvSpPr>
            <p:nvPr/>
          </p:nvSpPr>
          <p:spPr bwMode="auto">
            <a:xfrm flipH="1">
              <a:off x="6860350" y="1268760"/>
              <a:ext cx="1588" cy="188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7" name="Rounded Rectangle 26"/>
          <p:cNvSpPr/>
          <p:nvPr/>
        </p:nvSpPr>
        <p:spPr bwMode="auto">
          <a:xfrm>
            <a:off x="3698258" y="1583795"/>
            <a:ext cx="2350770" cy="409545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9596" y="501603"/>
            <a:ext cx="4919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1.2 Evolution of desktop and laptop processors</a:t>
            </a:r>
          </a:p>
        </p:txBody>
      </p:sp>
    </p:spTree>
    <p:extLst>
      <p:ext uri="{BB962C8B-B14F-4D97-AF65-F5344CB8AC3E}">
        <p14:creationId xmlns:p14="http://schemas.microsoft.com/office/powerpoint/2010/main" val="365686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881472"/>
              </p:ext>
            </p:extLst>
          </p:nvPr>
        </p:nvGraphicFramePr>
        <p:xfrm>
          <a:off x="50800" y="1070084"/>
          <a:ext cx="9027495" cy="5715909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8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23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3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976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introduction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MCH/PCH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Anchor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Off-die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Pentium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5/2005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DD2-667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Bridge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DDR2-800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Salt Creek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Quad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Bearlake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Boulder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Penryn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Eaglelake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8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Kings Creek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(Lynnfield)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9/2009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(Clarkdale)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2C+G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2C/4C+G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1/2011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(Cougar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9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Sugar Bay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Maho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4/2012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(Panther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11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Shark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(Lynx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3092">
                <a:tc rowSpan="5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 refresh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4C+G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DDR3-1666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75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4C+G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DDR3-1866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69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Skylake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10/2015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100"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(Sunrise Point)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DDR4-2133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438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200 Series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2438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161" y="498617"/>
            <a:ext cx="4735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Intel’s Core-based mainstream DT platforms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08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928837"/>
              </p:ext>
            </p:extLst>
          </p:nvPr>
        </p:nvGraphicFramePr>
        <p:xfrm>
          <a:off x="64247" y="1056637"/>
          <a:ext cx="9027495" cy="5715909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8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23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3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976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introduction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MCH/PCH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Anchor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Off-die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Pentium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5/2005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DD2-667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Bridge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DDR2-800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Salt Creek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Quad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Bearlake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Boulder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Penryn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Eaglelake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8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Kings Creek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(Lynnfield)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9/2009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(Clarkdale)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2C+G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2C/4C+G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1/2011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(Cougar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9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Sugar Bay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Maho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4/2012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(Panther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11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Shark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(Lynx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3092">
                <a:tc rowSpan="5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 refresh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DDR3-1666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75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endParaRPr lang="en-US" sz="900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DDR3-1866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69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Skylake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10/2015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100"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(Sunrise Point)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DDR4-2133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438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200 Series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2438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2698" y="498617"/>
            <a:ext cx="2364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rgbClr val="2D2D8A"/>
                </a:solidFill>
                <a:latin typeface="Verdana"/>
              </a:rPr>
              <a:t>Max. number of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cores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761910" y="1062391"/>
            <a:ext cx="822960" cy="57106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71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927096"/>
              </p:ext>
            </p:extLst>
          </p:nvPr>
        </p:nvGraphicFramePr>
        <p:xfrm>
          <a:off x="50800" y="1070084"/>
          <a:ext cx="9027495" cy="5736470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96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33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23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3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976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introduction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MCH/PCH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Anchor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Off-die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Pentium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5/2005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DD2-667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Bridge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DDR2-800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Salt Creek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Quad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Bearlake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Boulder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Penryn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Eaglelake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8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Kings Creek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(Lynnfield)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9/2009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(Clarkdale)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2C+G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2C/4C+G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1/2011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(Cougar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9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Sugar Bay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Maho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4/2012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(Panther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11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Shark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(Lynx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9507">
                <a:tc rowSpan="5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 refresh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/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DDR3-1666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endParaRPr lang="en-US" sz="900" dirty="0"/>
                    </a:p>
                  </a:txBody>
                  <a:tcPr marL="57922" marR="579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DDR3-1866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66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Skylake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10/2015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100"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(Sunrise Point)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DDR4-2133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438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1151 r1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200 Series (Union Point)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2438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1151 r2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2698" y="498617"/>
            <a:ext cx="3097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rgbClr val="2D2D8A"/>
                </a:solidFill>
                <a:latin typeface="Verdana"/>
              </a:rPr>
              <a:t>Number of memory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channels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352420" y="1062390"/>
            <a:ext cx="725875" cy="57240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68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06477"/>
              </p:ext>
            </p:extLst>
          </p:nvPr>
        </p:nvGraphicFramePr>
        <p:xfrm>
          <a:off x="50800" y="1070084"/>
          <a:ext cx="9027495" cy="5736470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8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23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3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976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introduction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MCH/PCH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Anchor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Off-die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Pentium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5/2005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DD2-667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Bridge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DDR2-800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Salt Creek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Quad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Bearlake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Boulder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Penryn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Eaglelake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8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Kings Creek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(Lynnfield)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9/2009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(Clarkdale)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2C+G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2C/4C+G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1/2011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(Cougar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9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Sugar Bay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Maho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4/2012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(Panther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11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Shark Bay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(Lynx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9507">
                <a:tc rowSpan="5">
                  <a:txBody>
                    <a:bodyPr/>
                    <a:lstStyle/>
                    <a:p>
                      <a:endParaRPr lang="en-US" dirty="0"/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 refresh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/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DDR3-1666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endParaRPr lang="en-US" sz="900" dirty="0"/>
                    </a:p>
                  </a:txBody>
                  <a:tcPr marL="57922" marR="579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DDR3-1866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66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Skylake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10/2015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100"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(Sunrise Point)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DDR4-2133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438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200 Series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2438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DDR4-2666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760" y="502148"/>
            <a:ext cx="1999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rgbClr val="2D2D8A"/>
                </a:solidFill>
                <a:latin typeface="Verdana"/>
              </a:rPr>
              <a:t>Platform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topology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51620" y="1062390"/>
            <a:ext cx="675075" cy="57240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90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83795"/>
            <a:ext cx="7404100" cy="64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Core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families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62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590550" y="2092325"/>
            <a:ext cx="266858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SMPs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(S</a:t>
            </a:r>
            <a:r>
              <a:rPr lang="en-US" altLang="en-US" sz="1200">
                <a:latin typeface="Verdana" pitchFamily="34" charset="0"/>
              </a:rPr>
              <a:t>ymmetrical </a:t>
            </a:r>
            <a:r>
              <a:rPr lang="en-US" altLang="en-US" sz="1200" b="1">
                <a:latin typeface="Verdana" pitchFamily="34" charset="0"/>
              </a:rPr>
              <a:t>M</a:t>
            </a:r>
            <a:r>
              <a:rPr lang="en-US" altLang="en-US" sz="1200">
                <a:latin typeface="Verdana" pitchFamily="34" charset="0"/>
              </a:rPr>
              <a:t>ulti</a:t>
            </a:r>
            <a:r>
              <a:rPr lang="en-US" altLang="en-US" sz="1200" b="1">
                <a:latin typeface="Verdana" pitchFamily="34" charset="0"/>
              </a:rPr>
              <a:t>P</a:t>
            </a:r>
            <a:r>
              <a:rPr lang="en-US" altLang="en-US" sz="1200">
                <a:latin typeface="Verdana" pitchFamily="34" charset="0"/>
              </a:rPr>
              <a:t>rocessor)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60420" name="Line 8"/>
          <p:cNvSpPr>
            <a:spLocks noChangeShapeType="1"/>
          </p:cNvSpPr>
          <p:nvPr/>
        </p:nvSpPr>
        <p:spPr bwMode="auto">
          <a:xfrm>
            <a:off x="4584700" y="1568450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Line 10"/>
          <p:cNvSpPr>
            <a:spLocks noChangeShapeType="1"/>
          </p:cNvSpPr>
          <p:nvPr/>
        </p:nvSpPr>
        <p:spPr bwMode="auto">
          <a:xfrm flipV="1">
            <a:off x="1949450" y="1803400"/>
            <a:ext cx="4733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" name="Oval 12"/>
          <p:cNvSpPr>
            <a:spLocks noChangeArrowheads="1"/>
          </p:cNvSpPr>
          <p:nvPr/>
        </p:nvSpPr>
        <p:spPr bwMode="auto">
          <a:xfrm>
            <a:off x="1905000" y="19970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60423" name="Line 13"/>
          <p:cNvSpPr>
            <a:spLocks noChangeShapeType="1"/>
          </p:cNvSpPr>
          <p:nvPr/>
        </p:nvSpPr>
        <p:spPr bwMode="auto">
          <a:xfrm>
            <a:off x="1938338" y="17970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4" name="Text Box 4"/>
          <p:cNvSpPr txBox="1">
            <a:spLocks noChangeArrowheads="1"/>
          </p:cNvSpPr>
          <p:nvPr/>
        </p:nvSpPr>
        <p:spPr bwMode="auto">
          <a:xfrm>
            <a:off x="1841500" y="1130300"/>
            <a:ext cx="550227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hu-HU" altLang="en-US" sz="1200" b="1" dirty="0" smtClean="0">
                <a:latin typeface="Verdana" pitchFamily="34" charset="0"/>
              </a:rPr>
              <a:t>Basic platform topologies of mul</a:t>
            </a:r>
            <a:r>
              <a:rPr lang="en-US" altLang="en-US" sz="1200" b="1" dirty="0" err="1" smtClean="0">
                <a:latin typeface="Verdana" pitchFamily="34" charset="0"/>
              </a:rPr>
              <a:t>tiprocessor</a:t>
            </a:r>
            <a:r>
              <a:rPr lang="hu-HU" altLang="en-US" sz="1200" b="1" dirty="0" smtClean="0">
                <a:latin typeface="Verdana" pitchFamily="34" charset="0"/>
              </a:rPr>
              <a:t>s</a:t>
            </a:r>
            <a:r>
              <a:rPr lang="en-US" altLang="en-US" sz="1200" b="1" dirty="0" smtClean="0">
                <a:latin typeface="Verdana" pitchFamily="34" charset="0"/>
              </a:rPr>
              <a:t> </a:t>
            </a:r>
            <a:endParaRPr lang="hu-HU" altLang="en-US" sz="1200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</a:t>
            </a:r>
            <a:r>
              <a:rPr lang="en-US" altLang="en-US" sz="1200" b="1" dirty="0">
                <a:latin typeface="Verdana" pitchFamily="34" charset="0"/>
              </a:rPr>
              <a:t>classified according to their memory architecture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60425" name="Text Box 4"/>
          <p:cNvSpPr txBox="1">
            <a:spLocks noChangeArrowheads="1"/>
          </p:cNvSpPr>
          <p:nvPr/>
        </p:nvSpPr>
        <p:spPr bwMode="auto">
          <a:xfrm>
            <a:off x="6091238" y="2093913"/>
            <a:ext cx="11445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NUMAs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60426" name="Oval 12"/>
          <p:cNvSpPr>
            <a:spLocks noChangeArrowheads="1"/>
          </p:cNvSpPr>
          <p:nvPr/>
        </p:nvSpPr>
        <p:spPr bwMode="auto">
          <a:xfrm>
            <a:off x="6643688" y="19986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60427" name="Line 13"/>
          <p:cNvSpPr>
            <a:spLocks noChangeShapeType="1"/>
          </p:cNvSpPr>
          <p:nvPr/>
        </p:nvSpPr>
        <p:spPr bwMode="auto">
          <a:xfrm>
            <a:off x="6677025" y="17986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8" name="Text Box 13"/>
          <p:cNvSpPr txBox="1">
            <a:spLocks noChangeArrowheads="1"/>
          </p:cNvSpPr>
          <p:nvPr/>
        </p:nvSpPr>
        <p:spPr bwMode="auto">
          <a:xfrm>
            <a:off x="5127625" y="2624138"/>
            <a:ext cx="307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Multiprocessors (Multi socket system)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with </a:t>
            </a:r>
            <a:r>
              <a:rPr lang="en-US" altLang="en-US" sz="1200" b="1">
                <a:latin typeface="Verdana" pitchFamily="34" charset="0"/>
              </a:rPr>
              <a:t>N</a:t>
            </a:r>
            <a:r>
              <a:rPr lang="en-US" altLang="en-US" sz="1200">
                <a:latin typeface="Verdana" pitchFamily="34" charset="0"/>
              </a:rPr>
              <a:t>on-</a:t>
            </a:r>
            <a:r>
              <a:rPr lang="en-US" altLang="en-US" sz="1200" b="1">
                <a:latin typeface="Verdana" pitchFamily="34" charset="0"/>
              </a:rPr>
              <a:t>U</a:t>
            </a:r>
            <a:r>
              <a:rPr lang="en-US" altLang="en-US" sz="1200">
                <a:latin typeface="Verdana" pitchFamily="34" charset="0"/>
              </a:rPr>
              <a:t>niform </a:t>
            </a:r>
            <a:r>
              <a:rPr lang="en-US" altLang="en-US" sz="1200" b="1">
                <a:latin typeface="Verdana" pitchFamily="34" charset="0"/>
              </a:rPr>
              <a:t>M</a:t>
            </a:r>
            <a:r>
              <a:rPr lang="en-US" altLang="en-US" sz="1200">
                <a:latin typeface="Verdana" pitchFamily="34" charset="0"/>
              </a:rPr>
              <a:t>emory </a:t>
            </a:r>
            <a:r>
              <a:rPr lang="en-US" altLang="en-US" sz="1200" b="1">
                <a:latin typeface="Verdana" pitchFamily="34" charset="0"/>
              </a:rPr>
              <a:t>A</a:t>
            </a:r>
            <a:r>
              <a:rPr lang="en-US" altLang="en-US" sz="1200">
                <a:latin typeface="Verdana" pitchFamily="34" charset="0"/>
              </a:rPr>
              <a:t>ccess</a:t>
            </a:r>
          </a:p>
        </p:txBody>
      </p:sp>
      <p:sp>
        <p:nvSpPr>
          <p:cNvPr id="60429" name="Text Box 14"/>
          <p:cNvSpPr txBox="1">
            <a:spLocks noChangeArrowheads="1"/>
          </p:cNvSpPr>
          <p:nvPr/>
        </p:nvSpPr>
        <p:spPr bwMode="auto">
          <a:xfrm>
            <a:off x="482600" y="2655888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Multiprocessors (Multi socket system)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 with </a:t>
            </a:r>
            <a:r>
              <a:rPr lang="en-US" altLang="en-US" sz="1200" b="1" dirty="0">
                <a:latin typeface="Verdana" pitchFamily="34" charset="0"/>
              </a:rPr>
              <a:t>U</a:t>
            </a:r>
            <a:r>
              <a:rPr lang="en-US" altLang="en-US" sz="1200" dirty="0">
                <a:latin typeface="Verdana" pitchFamily="34" charset="0"/>
              </a:rPr>
              <a:t>niform </a:t>
            </a:r>
            <a:r>
              <a:rPr lang="en-US" altLang="en-US" sz="1200" b="1" dirty="0">
                <a:latin typeface="Verdana" pitchFamily="34" charset="0"/>
              </a:rPr>
              <a:t>M</a:t>
            </a:r>
            <a:r>
              <a:rPr lang="en-US" altLang="en-US" sz="1200" dirty="0">
                <a:latin typeface="Verdana" pitchFamily="34" charset="0"/>
              </a:rPr>
              <a:t>emory </a:t>
            </a:r>
            <a:r>
              <a:rPr lang="en-US" altLang="en-US" sz="1200" b="1" dirty="0">
                <a:latin typeface="Verdana" pitchFamily="34" charset="0"/>
              </a:rPr>
              <a:t>A</a:t>
            </a:r>
            <a:r>
              <a:rPr lang="en-US" altLang="en-US" sz="1200" dirty="0">
                <a:latin typeface="Verdana" pitchFamily="34" charset="0"/>
              </a:rPr>
              <a:t>ccess (UMA)</a:t>
            </a:r>
          </a:p>
        </p:txBody>
      </p:sp>
      <p:sp>
        <p:nvSpPr>
          <p:cNvPr id="60430" name="Text Box 15"/>
          <p:cNvSpPr txBox="1">
            <a:spLocks noChangeArrowheads="1"/>
          </p:cNvSpPr>
          <p:nvPr/>
        </p:nvSpPr>
        <p:spPr bwMode="auto">
          <a:xfrm>
            <a:off x="82550" y="3684588"/>
            <a:ext cx="131445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Typical examples</a:t>
            </a:r>
          </a:p>
        </p:txBody>
      </p:sp>
      <p:sp>
        <p:nvSpPr>
          <p:cNvPr id="60431" name="Téglalap 40"/>
          <p:cNvSpPr>
            <a:spLocks noChangeArrowheads="1"/>
          </p:cNvSpPr>
          <p:nvPr/>
        </p:nvSpPr>
        <p:spPr bwMode="auto">
          <a:xfrm>
            <a:off x="501650" y="4060825"/>
            <a:ext cx="1374775" cy="5588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7" name="Téglalap 46"/>
          <p:cNvSpPr/>
          <p:nvPr/>
        </p:nvSpPr>
        <p:spPr>
          <a:xfrm>
            <a:off x="1395413" y="5264150"/>
            <a:ext cx="1114425" cy="51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MCH</a:t>
            </a:r>
          </a:p>
        </p:txBody>
      </p:sp>
      <p:cxnSp>
        <p:nvCxnSpPr>
          <p:cNvPr id="48" name="Egyenes összekötő 47"/>
          <p:cNvCxnSpPr>
            <a:stCxn id="47" idx="0"/>
          </p:cNvCxnSpPr>
          <p:nvPr/>
        </p:nvCxnSpPr>
        <p:spPr>
          <a:xfrm rot="16200000" flipV="1">
            <a:off x="1497013" y="5087938"/>
            <a:ext cx="350837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/>
          <p:cNvCxnSpPr>
            <a:stCxn id="70" idx="0"/>
            <a:endCxn id="47" idx="2"/>
          </p:cNvCxnSpPr>
          <p:nvPr/>
        </p:nvCxnSpPr>
        <p:spPr>
          <a:xfrm rot="5400000" flipH="1" flipV="1">
            <a:off x="1761332" y="5976144"/>
            <a:ext cx="3857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églalap 69"/>
          <p:cNvSpPr/>
          <p:nvPr/>
        </p:nvSpPr>
        <p:spPr>
          <a:xfrm>
            <a:off x="1395413" y="6169025"/>
            <a:ext cx="1114425" cy="5175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I</a:t>
            </a: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CH</a:t>
            </a:r>
            <a:endParaRPr lang="hu-HU" altLang="en-US" sz="1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36" name="Szövegdoboz 70"/>
          <p:cNvSpPr txBox="1">
            <a:spLocks noChangeArrowheads="1"/>
          </p:cNvSpPr>
          <p:nvPr/>
        </p:nvSpPr>
        <p:spPr bwMode="auto">
          <a:xfrm>
            <a:off x="1725613" y="4964113"/>
            <a:ext cx="431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FSB</a:t>
            </a:r>
          </a:p>
        </p:txBody>
      </p:sp>
      <p:sp>
        <p:nvSpPr>
          <p:cNvPr id="60437" name="Téglalap 49"/>
          <p:cNvSpPr>
            <a:spLocks noChangeArrowheads="1"/>
          </p:cNvSpPr>
          <p:nvPr/>
        </p:nvSpPr>
        <p:spPr bwMode="auto">
          <a:xfrm>
            <a:off x="2076450" y="4060825"/>
            <a:ext cx="1414463" cy="5588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2" name="Egyenes összekötő 61"/>
          <p:cNvCxnSpPr/>
          <p:nvPr/>
        </p:nvCxnSpPr>
        <p:spPr>
          <a:xfrm rot="5400000" flipH="1" flipV="1">
            <a:off x="2443956" y="4766469"/>
            <a:ext cx="2936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 rot="5400000" flipH="1" flipV="1">
            <a:off x="1093788" y="4765675"/>
            <a:ext cx="293688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gyenes összekötő 77"/>
          <p:cNvCxnSpPr/>
          <p:nvPr/>
        </p:nvCxnSpPr>
        <p:spPr>
          <a:xfrm rot="10800000">
            <a:off x="1239838" y="4913313"/>
            <a:ext cx="4238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41" name="Egyenes összekötő 23"/>
          <p:cNvCxnSpPr>
            <a:cxnSpLocks noChangeShapeType="1"/>
          </p:cNvCxnSpPr>
          <p:nvPr/>
        </p:nvCxnSpPr>
        <p:spPr bwMode="auto">
          <a:xfrm flipH="1">
            <a:off x="2517775" y="5461000"/>
            <a:ext cx="363538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42" name="Egyenes összekötő 26"/>
          <p:cNvCxnSpPr>
            <a:cxnSpLocks noChangeShapeType="1"/>
          </p:cNvCxnSpPr>
          <p:nvPr/>
        </p:nvCxnSpPr>
        <p:spPr bwMode="auto">
          <a:xfrm flipH="1">
            <a:off x="2517775" y="5600700"/>
            <a:ext cx="430213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27"/>
          <p:cNvSpPr>
            <a:spLocks noChangeArrowheads="1"/>
          </p:cNvSpPr>
          <p:nvPr/>
        </p:nvSpPr>
        <p:spPr bwMode="auto">
          <a:xfrm flipV="1">
            <a:off x="2890838" y="5156200"/>
            <a:ext cx="66675" cy="35242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9" name="Téglalap 28"/>
          <p:cNvSpPr>
            <a:spLocks noChangeArrowheads="1"/>
          </p:cNvSpPr>
          <p:nvPr/>
        </p:nvSpPr>
        <p:spPr bwMode="auto">
          <a:xfrm flipV="1">
            <a:off x="2771775" y="5156200"/>
            <a:ext cx="68263" cy="35242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2" name="Téglalap 41"/>
          <p:cNvSpPr>
            <a:spLocks noChangeArrowheads="1"/>
          </p:cNvSpPr>
          <p:nvPr/>
        </p:nvSpPr>
        <p:spPr bwMode="auto">
          <a:xfrm flipV="1">
            <a:off x="2890838" y="556577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3" name="Téglalap 42"/>
          <p:cNvSpPr>
            <a:spLocks noChangeArrowheads="1"/>
          </p:cNvSpPr>
          <p:nvPr/>
        </p:nvSpPr>
        <p:spPr bwMode="auto">
          <a:xfrm flipV="1">
            <a:off x="2771775" y="5565775"/>
            <a:ext cx="68263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2" name="Egyenes összekötő 47"/>
          <p:cNvCxnSpPr>
            <a:stCxn id="47" idx="0"/>
          </p:cNvCxnSpPr>
          <p:nvPr/>
        </p:nvCxnSpPr>
        <p:spPr>
          <a:xfrm rot="16200000" flipV="1">
            <a:off x="2054225" y="5084763"/>
            <a:ext cx="342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48" name="Line 51"/>
          <p:cNvSpPr>
            <a:spLocks noChangeShapeType="1"/>
          </p:cNvSpPr>
          <p:nvPr/>
        </p:nvSpPr>
        <p:spPr bwMode="auto">
          <a:xfrm>
            <a:off x="2232025" y="4913313"/>
            <a:ext cx="358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9" name="Text Box 52"/>
          <p:cNvSpPr txBox="1">
            <a:spLocks noChangeArrowheads="1"/>
          </p:cNvSpPr>
          <p:nvPr/>
        </p:nvSpPr>
        <p:spPr bwMode="auto">
          <a:xfrm>
            <a:off x="3054350" y="5418138"/>
            <a:ext cx="11477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DDR2-533</a:t>
            </a:r>
          </a:p>
        </p:txBody>
      </p:sp>
      <p:sp>
        <p:nvSpPr>
          <p:cNvPr id="60450" name="Text Box 53"/>
          <p:cNvSpPr txBox="1">
            <a:spLocks noChangeArrowheads="1"/>
          </p:cNvSpPr>
          <p:nvPr/>
        </p:nvSpPr>
        <p:spPr bwMode="auto">
          <a:xfrm>
            <a:off x="1892300" y="5886450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</a:p>
        </p:txBody>
      </p:sp>
      <p:sp>
        <p:nvSpPr>
          <p:cNvPr id="60451" name="Text Box 55"/>
          <p:cNvSpPr txBox="1">
            <a:spLocks noChangeArrowheads="1"/>
          </p:cNvSpPr>
          <p:nvPr/>
        </p:nvSpPr>
        <p:spPr bwMode="auto">
          <a:xfrm>
            <a:off x="4032250" y="5083175"/>
            <a:ext cx="1228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DDR3-1333</a:t>
            </a:r>
          </a:p>
        </p:txBody>
      </p:sp>
      <p:sp>
        <p:nvSpPr>
          <p:cNvPr id="60452" name="Téglalap 40"/>
          <p:cNvSpPr>
            <a:spLocks noChangeArrowheads="1"/>
          </p:cNvSpPr>
          <p:nvPr/>
        </p:nvSpPr>
        <p:spPr bwMode="auto">
          <a:xfrm>
            <a:off x="5137150" y="4076700"/>
            <a:ext cx="1349375" cy="522288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Téglalap 46"/>
          <p:cNvSpPr/>
          <p:nvPr/>
        </p:nvSpPr>
        <p:spPr>
          <a:xfrm>
            <a:off x="6064250" y="4989513"/>
            <a:ext cx="1184275" cy="5222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IOH</a:t>
            </a:r>
            <a:r>
              <a:rPr lang="en-US" altLang="en-US" sz="1000" baseline="30000" smtClean="0">
                <a:solidFill>
                  <a:schemeClr val="bg1"/>
                </a:solidFill>
                <a:latin typeface="Verdana" pitchFamily="34" charset="0"/>
              </a:rPr>
              <a:t>1</a:t>
            </a:r>
            <a:endParaRPr lang="hu-HU" altLang="en-US" sz="1000" baseline="30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54" name="Szövegdoboz 70"/>
          <p:cNvSpPr txBox="1">
            <a:spLocks noChangeArrowheads="1"/>
          </p:cNvSpPr>
          <p:nvPr/>
        </p:nvSpPr>
        <p:spPr bwMode="auto">
          <a:xfrm>
            <a:off x="5873750" y="4684713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QPI</a:t>
            </a:r>
            <a:endParaRPr lang="hu-HU" altLang="en-US" sz="1000">
              <a:latin typeface="Verdana" pitchFamily="34" charset="0"/>
            </a:endParaRPr>
          </a:p>
        </p:txBody>
      </p:sp>
      <p:cxnSp>
        <p:nvCxnSpPr>
          <p:cNvPr id="58" name="Egyenes összekötő 57"/>
          <p:cNvCxnSpPr>
            <a:stCxn id="60431" idx="3"/>
          </p:cNvCxnSpPr>
          <p:nvPr/>
        </p:nvCxnSpPr>
        <p:spPr>
          <a:xfrm>
            <a:off x="6486525" y="4357688"/>
            <a:ext cx="3619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56" name="Szövegdoboz 70"/>
          <p:cNvSpPr txBox="1">
            <a:spLocks noChangeArrowheads="1"/>
          </p:cNvSpPr>
          <p:nvPr/>
        </p:nvSpPr>
        <p:spPr bwMode="auto">
          <a:xfrm>
            <a:off x="6461125" y="4122738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cxnSp>
        <p:nvCxnSpPr>
          <p:cNvPr id="60" name="Egyenes összekötő 59"/>
          <p:cNvCxnSpPr>
            <a:stCxn id="102" idx="1"/>
          </p:cNvCxnSpPr>
          <p:nvPr/>
        </p:nvCxnSpPr>
        <p:spPr>
          <a:xfrm flipV="1">
            <a:off x="4638675" y="3898900"/>
            <a:ext cx="330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61"/>
          <p:cNvCxnSpPr/>
          <p:nvPr/>
        </p:nvCxnSpPr>
        <p:spPr>
          <a:xfrm rot="10800000" flipH="1" flipV="1">
            <a:off x="4962525" y="420687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62"/>
          <p:cNvCxnSpPr>
            <a:stCxn id="101" idx="1"/>
          </p:cNvCxnSpPr>
          <p:nvPr/>
        </p:nvCxnSpPr>
        <p:spPr>
          <a:xfrm flipV="1">
            <a:off x="4641850" y="4346575"/>
            <a:ext cx="4968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églalap 73"/>
          <p:cNvSpPr>
            <a:spLocks noChangeArrowheads="1"/>
          </p:cNvSpPr>
          <p:nvPr/>
        </p:nvSpPr>
        <p:spPr bwMode="auto">
          <a:xfrm flipH="1" flipV="1">
            <a:off x="4695825" y="4164013"/>
            <a:ext cx="66675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5" name="Téglalap 74"/>
          <p:cNvSpPr>
            <a:spLocks noChangeArrowheads="1"/>
          </p:cNvSpPr>
          <p:nvPr/>
        </p:nvSpPr>
        <p:spPr bwMode="auto">
          <a:xfrm flipH="1" flipV="1">
            <a:off x="4814888" y="4164013"/>
            <a:ext cx="68262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6" name="Téglalap 75"/>
          <p:cNvSpPr>
            <a:spLocks noChangeArrowheads="1"/>
          </p:cNvSpPr>
          <p:nvPr/>
        </p:nvSpPr>
        <p:spPr bwMode="auto">
          <a:xfrm flipH="1" flipV="1">
            <a:off x="4691063" y="3717925"/>
            <a:ext cx="68262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" name="Téglalap 77"/>
          <p:cNvSpPr>
            <a:spLocks noChangeArrowheads="1"/>
          </p:cNvSpPr>
          <p:nvPr/>
        </p:nvSpPr>
        <p:spPr bwMode="auto">
          <a:xfrm flipH="1" flipV="1">
            <a:off x="4811713" y="3717925"/>
            <a:ext cx="68262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79" name="Egyenes összekötő 78"/>
          <p:cNvCxnSpPr>
            <a:stCxn id="103" idx="1"/>
          </p:cNvCxnSpPr>
          <p:nvPr/>
        </p:nvCxnSpPr>
        <p:spPr>
          <a:xfrm flipV="1">
            <a:off x="4635500" y="4805363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églalap 79"/>
          <p:cNvSpPr>
            <a:spLocks noChangeArrowheads="1"/>
          </p:cNvSpPr>
          <p:nvPr/>
        </p:nvSpPr>
        <p:spPr bwMode="auto">
          <a:xfrm flipH="1" flipV="1">
            <a:off x="4695825" y="463073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1" name="Téglalap 80"/>
          <p:cNvSpPr>
            <a:spLocks noChangeArrowheads="1"/>
          </p:cNvSpPr>
          <p:nvPr/>
        </p:nvSpPr>
        <p:spPr bwMode="auto">
          <a:xfrm flipH="1" flipV="1">
            <a:off x="4814888" y="4630738"/>
            <a:ext cx="68262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82" name="Egyenes összekötő 81"/>
          <p:cNvCxnSpPr/>
          <p:nvPr/>
        </p:nvCxnSpPr>
        <p:spPr>
          <a:xfrm rot="5400000" flipH="1" flipV="1">
            <a:off x="4802187" y="4637088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gyenes összekötő 89"/>
          <p:cNvCxnSpPr/>
          <p:nvPr/>
        </p:nvCxnSpPr>
        <p:spPr>
          <a:xfrm rot="10800000" flipH="1" flipV="1">
            <a:off x="4962525" y="446722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gyenes összekötő 91"/>
          <p:cNvCxnSpPr/>
          <p:nvPr/>
        </p:nvCxnSpPr>
        <p:spPr>
          <a:xfrm rot="5400000" flipH="1" flipV="1">
            <a:off x="4801394" y="4052094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églalap 100"/>
          <p:cNvSpPr>
            <a:spLocks noChangeArrowheads="1"/>
          </p:cNvSpPr>
          <p:nvPr/>
        </p:nvSpPr>
        <p:spPr bwMode="auto">
          <a:xfrm flipH="1" flipV="1">
            <a:off x="4575175" y="416718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2" name="Téglalap 101"/>
          <p:cNvSpPr>
            <a:spLocks noChangeArrowheads="1"/>
          </p:cNvSpPr>
          <p:nvPr/>
        </p:nvSpPr>
        <p:spPr bwMode="auto">
          <a:xfrm flipH="1" flipV="1">
            <a:off x="4572000" y="3719513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3" name="Téglalap 102"/>
          <p:cNvSpPr>
            <a:spLocks noChangeArrowheads="1"/>
          </p:cNvSpPr>
          <p:nvPr/>
        </p:nvSpPr>
        <p:spPr bwMode="auto">
          <a:xfrm flipH="1" flipV="1">
            <a:off x="4575175" y="463232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09" name="Egyenes összekötő 108"/>
          <p:cNvCxnSpPr>
            <a:stCxn id="127" idx="1"/>
          </p:cNvCxnSpPr>
          <p:nvPr/>
        </p:nvCxnSpPr>
        <p:spPr>
          <a:xfrm flipH="1" flipV="1">
            <a:off x="8382000" y="3886200"/>
            <a:ext cx="32861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gyenes összekötő 109"/>
          <p:cNvCxnSpPr/>
          <p:nvPr/>
        </p:nvCxnSpPr>
        <p:spPr>
          <a:xfrm rot="10800000" flipV="1">
            <a:off x="8220075" y="419417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>
            <a:stCxn id="126" idx="1"/>
          </p:cNvCxnSpPr>
          <p:nvPr/>
        </p:nvCxnSpPr>
        <p:spPr>
          <a:xfrm flipH="1" flipV="1">
            <a:off x="8212138" y="4333875"/>
            <a:ext cx="4953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églalap 113"/>
          <p:cNvSpPr>
            <a:spLocks noChangeArrowheads="1"/>
          </p:cNvSpPr>
          <p:nvPr/>
        </p:nvSpPr>
        <p:spPr bwMode="auto">
          <a:xfrm flipV="1">
            <a:off x="8588375" y="4151313"/>
            <a:ext cx="66675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7" name="Téglalap 116"/>
          <p:cNvSpPr>
            <a:spLocks noChangeArrowheads="1"/>
          </p:cNvSpPr>
          <p:nvPr/>
        </p:nvSpPr>
        <p:spPr bwMode="auto">
          <a:xfrm flipV="1">
            <a:off x="8467725" y="4151313"/>
            <a:ext cx="68263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8" name="Téglalap 117"/>
          <p:cNvSpPr>
            <a:spLocks noChangeArrowheads="1"/>
          </p:cNvSpPr>
          <p:nvPr/>
        </p:nvSpPr>
        <p:spPr bwMode="auto">
          <a:xfrm flipV="1">
            <a:off x="8591550" y="3705225"/>
            <a:ext cx="68263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9" name="Téglalap 118"/>
          <p:cNvSpPr>
            <a:spLocks noChangeArrowheads="1"/>
          </p:cNvSpPr>
          <p:nvPr/>
        </p:nvSpPr>
        <p:spPr bwMode="auto">
          <a:xfrm flipV="1">
            <a:off x="8470900" y="3705225"/>
            <a:ext cx="69850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20" name="Egyenes összekötő 119"/>
          <p:cNvCxnSpPr>
            <a:stCxn id="128" idx="1"/>
          </p:cNvCxnSpPr>
          <p:nvPr/>
        </p:nvCxnSpPr>
        <p:spPr>
          <a:xfrm flipH="1" flipV="1">
            <a:off x="8382000" y="4799013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églalap 120"/>
          <p:cNvSpPr>
            <a:spLocks noChangeArrowheads="1"/>
          </p:cNvSpPr>
          <p:nvPr/>
        </p:nvSpPr>
        <p:spPr bwMode="auto">
          <a:xfrm flipV="1">
            <a:off x="8588375" y="461803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2" name="Téglalap 121"/>
          <p:cNvSpPr>
            <a:spLocks noChangeArrowheads="1"/>
          </p:cNvSpPr>
          <p:nvPr/>
        </p:nvSpPr>
        <p:spPr bwMode="auto">
          <a:xfrm flipV="1">
            <a:off x="8467725" y="4618038"/>
            <a:ext cx="68263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23" name="Egyenes összekötő 122"/>
          <p:cNvCxnSpPr/>
          <p:nvPr/>
        </p:nvCxnSpPr>
        <p:spPr>
          <a:xfrm rot="16200000" flipV="1">
            <a:off x="8221662" y="4618038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Egyenes összekötő 123"/>
          <p:cNvCxnSpPr/>
          <p:nvPr/>
        </p:nvCxnSpPr>
        <p:spPr>
          <a:xfrm rot="10800000" flipV="1">
            <a:off x="8220075" y="445452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Egyenes összekötő 124"/>
          <p:cNvCxnSpPr/>
          <p:nvPr/>
        </p:nvCxnSpPr>
        <p:spPr>
          <a:xfrm rot="16200000" flipV="1">
            <a:off x="8224044" y="4039394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églalap 125"/>
          <p:cNvSpPr>
            <a:spLocks noChangeArrowheads="1"/>
          </p:cNvSpPr>
          <p:nvPr/>
        </p:nvSpPr>
        <p:spPr bwMode="auto">
          <a:xfrm flipV="1">
            <a:off x="8707438" y="415448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7" name="Téglalap 126"/>
          <p:cNvSpPr>
            <a:spLocks noChangeArrowheads="1"/>
          </p:cNvSpPr>
          <p:nvPr/>
        </p:nvSpPr>
        <p:spPr bwMode="auto">
          <a:xfrm flipV="1">
            <a:off x="8710613" y="3706813"/>
            <a:ext cx="68262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8" name="Téglalap 127"/>
          <p:cNvSpPr>
            <a:spLocks noChangeArrowheads="1"/>
          </p:cNvSpPr>
          <p:nvPr/>
        </p:nvSpPr>
        <p:spPr bwMode="auto">
          <a:xfrm flipV="1">
            <a:off x="8707438" y="461962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8" name="Egyenes összekötő 48"/>
          <p:cNvCxnSpPr>
            <a:stCxn id="70" idx="0"/>
            <a:endCxn id="47" idx="2"/>
          </p:cNvCxnSpPr>
          <p:nvPr/>
        </p:nvCxnSpPr>
        <p:spPr>
          <a:xfrm rot="5400000" flipH="1" flipV="1">
            <a:off x="6440487" y="5700713"/>
            <a:ext cx="3905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69"/>
          <p:cNvSpPr/>
          <p:nvPr/>
        </p:nvSpPr>
        <p:spPr>
          <a:xfrm>
            <a:off x="6065838" y="5895975"/>
            <a:ext cx="1157287" cy="52228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ICH</a:t>
            </a:r>
            <a:endParaRPr lang="hu-HU" altLang="en-US" sz="1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91" name="Text Box 95"/>
          <p:cNvSpPr txBox="1">
            <a:spLocks noChangeArrowheads="1"/>
          </p:cNvSpPr>
          <p:nvPr/>
        </p:nvSpPr>
        <p:spPr bwMode="auto">
          <a:xfrm>
            <a:off x="6619875" y="5580063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</a:p>
        </p:txBody>
      </p:sp>
      <p:sp>
        <p:nvSpPr>
          <p:cNvPr id="60492" name="Line 96"/>
          <p:cNvSpPr>
            <a:spLocks noChangeShapeType="1"/>
          </p:cNvSpPr>
          <p:nvPr/>
        </p:nvSpPr>
        <p:spPr bwMode="auto">
          <a:xfrm>
            <a:off x="6280150" y="4595813"/>
            <a:ext cx="0" cy="403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93" name="Line 97"/>
          <p:cNvSpPr>
            <a:spLocks noChangeShapeType="1"/>
          </p:cNvSpPr>
          <p:nvPr/>
        </p:nvSpPr>
        <p:spPr bwMode="auto">
          <a:xfrm>
            <a:off x="7023100" y="4595813"/>
            <a:ext cx="0" cy="3794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94" name="Szövegdoboz 70"/>
          <p:cNvSpPr txBox="1">
            <a:spLocks noChangeArrowheads="1"/>
          </p:cNvSpPr>
          <p:nvPr/>
        </p:nvSpPr>
        <p:spPr bwMode="auto">
          <a:xfrm>
            <a:off x="6981825" y="4664075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QPI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60495" name="Text Box 101"/>
          <p:cNvSpPr txBox="1">
            <a:spLocks noChangeArrowheads="1"/>
          </p:cNvSpPr>
          <p:nvPr/>
        </p:nvSpPr>
        <p:spPr bwMode="auto">
          <a:xfrm>
            <a:off x="7921625" y="5113338"/>
            <a:ext cx="1228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DDR3-1333</a:t>
            </a:r>
          </a:p>
        </p:txBody>
      </p:sp>
      <p:sp>
        <p:nvSpPr>
          <p:cNvPr id="60496" name="Téglalap 40"/>
          <p:cNvSpPr>
            <a:spLocks noChangeArrowheads="1"/>
          </p:cNvSpPr>
          <p:nvPr/>
        </p:nvSpPr>
        <p:spPr bwMode="auto">
          <a:xfrm>
            <a:off x="6865938" y="4065588"/>
            <a:ext cx="1349375" cy="522287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97" name="Text Box 105"/>
          <p:cNvSpPr txBox="1">
            <a:spLocks noChangeArrowheads="1"/>
          </p:cNvSpPr>
          <p:nvPr/>
        </p:nvSpPr>
        <p:spPr bwMode="auto">
          <a:xfrm>
            <a:off x="171450" y="3176588"/>
            <a:ext cx="40751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All processors access main memory by the same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  mechanism, (e.g. by individual FSBs and an MCH).</a:t>
            </a:r>
          </a:p>
        </p:txBody>
      </p:sp>
      <p:sp>
        <p:nvSpPr>
          <p:cNvPr id="60498" name="Text Box 106"/>
          <p:cNvSpPr txBox="1">
            <a:spLocks noChangeArrowheads="1"/>
          </p:cNvSpPr>
          <p:nvPr/>
        </p:nvSpPr>
        <p:spPr bwMode="auto">
          <a:xfrm>
            <a:off x="5321300" y="3105150"/>
            <a:ext cx="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60499" name="Text Box 107"/>
          <p:cNvSpPr txBox="1">
            <a:spLocks noChangeArrowheads="1"/>
          </p:cNvSpPr>
          <p:nvPr/>
        </p:nvSpPr>
        <p:spPr bwMode="auto">
          <a:xfrm>
            <a:off x="4406900" y="3163888"/>
            <a:ext cx="46164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A particular part of the main memory can be accessed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    by each processor immediately, other parts remotely.    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60500" name="Text Box 108"/>
          <p:cNvSpPr txBox="1">
            <a:spLocks noChangeArrowheads="1"/>
          </p:cNvSpPr>
          <p:nvPr/>
        </p:nvSpPr>
        <p:spPr bwMode="auto">
          <a:xfrm>
            <a:off x="7658100" y="6313488"/>
            <a:ext cx="8937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aseline="30000">
                <a:latin typeface="Verdana" pitchFamily="34" charset="0"/>
              </a:rPr>
              <a:t>1</a:t>
            </a:r>
            <a:r>
              <a:rPr lang="en-US" altLang="en-US" sz="1000">
                <a:latin typeface="Verdana" pitchFamily="34" charset="0"/>
              </a:rPr>
              <a:t>ICH: I/O hub</a:t>
            </a:r>
          </a:p>
        </p:txBody>
      </p:sp>
      <p:sp>
        <p:nvSpPr>
          <p:cNvPr id="60501" name="Text Box 109"/>
          <p:cNvSpPr txBox="1">
            <a:spLocks noChangeArrowheads="1"/>
          </p:cNvSpPr>
          <p:nvPr/>
        </p:nvSpPr>
        <p:spPr bwMode="auto">
          <a:xfrm>
            <a:off x="6858000" y="6489700"/>
            <a:ext cx="21256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ESI: Enterprise System Interface</a:t>
            </a:r>
          </a:p>
        </p:txBody>
      </p:sp>
      <p:sp>
        <p:nvSpPr>
          <p:cNvPr id="60502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hu-HU" altLang="en-US" sz="1600" dirty="0" smtClean="0"/>
          </a:p>
        </p:txBody>
      </p:sp>
      <p:sp>
        <p:nvSpPr>
          <p:cNvPr id="88" name="TextBox 87"/>
          <p:cNvSpPr txBox="1"/>
          <p:nvPr/>
        </p:nvSpPr>
        <p:spPr>
          <a:xfrm>
            <a:off x="75903" y="493953"/>
            <a:ext cx="8141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chemeClr val="accent6"/>
                </a:solidFill>
                <a:latin typeface="+mj-lt"/>
              </a:rPr>
              <a:t>Changing the basic platform topology of MP platforms from SMP to NUMA -2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8931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929365"/>
              </p:ext>
            </p:extLst>
          </p:nvPr>
        </p:nvGraphicFramePr>
        <p:xfrm>
          <a:off x="50800" y="1070084"/>
          <a:ext cx="9027495" cy="5716402"/>
        </p:xfrm>
        <a:graphic>
          <a:graphicData uri="http://schemas.openxmlformats.org/drawingml/2006/table">
            <a:tbl>
              <a:tblPr firstRow="1" firstCol="1" bandRow="1"/>
              <a:tblGrid>
                <a:gridCol w="10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8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23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3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976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introduction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MCH/PCH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Anchor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Off-die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(SMP)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Pentium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5/2005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DD2-667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Bridge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DDR2-800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Salt Creek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Quad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Bearlake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Boulder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Penryn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Eaglelake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8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Kings Creek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MC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(NUMA)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(Lynnfield)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9/2009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(Clarkdale)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2C+G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2C/4C+G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1/2011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(Cougar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9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Sugar Bay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708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4/2012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(Panther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110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(Lynx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9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 refresh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/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DDR3-1666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endParaRPr lang="en-US" sz="900" dirty="0"/>
                    </a:p>
                  </a:txBody>
                  <a:tcPr marL="57922" marR="579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DDR3-1866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43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Skylake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10/2015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100"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(Sunrise Point)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DDR4-2133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438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+ 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200 Series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2438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Coffee Lake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6C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? +G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10/2017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300 Series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?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8692" y="498617"/>
            <a:ext cx="3180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Speeding up the memory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rate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497325" y="1062390"/>
            <a:ext cx="855095" cy="57240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95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5161" y="503478"/>
            <a:ext cx="798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Key features of the evolution of Intel’s Core-based mainstream DT platforms 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607" y="908720"/>
            <a:ext cx="8896090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Their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core count </a:t>
            </a:r>
            <a:r>
              <a:rPr lang="en-US" sz="1400" dirty="0" smtClean="0">
                <a:latin typeface="+mj-lt"/>
              </a:rPr>
              <a:t>rose soon (already in 2007) to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4</a:t>
            </a:r>
            <a:r>
              <a:rPr lang="en-US" sz="1400" dirty="0" smtClean="0">
                <a:latin typeface="+mj-lt"/>
              </a:rPr>
              <a:t> and remain at this figure.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Two memory channels </a:t>
            </a:r>
            <a:r>
              <a:rPr lang="en-US" sz="1400" dirty="0" smtClean="0">
                <a:latin typeface="+mj-lt"/>
              </a:rPr>
              <a:t>are used to connect memory.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Memory is connected up to the Penryn via the MCH thereafter immediately via the processor.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In a 10 year period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memory speed rose about three to four times</a:t>
            </a:r>
            <a:r>
              <a:rPr lang="en-US" sz="1400" dirty="0" smtClean="0">
                <a:latin typeface="+mj-lt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5492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462" y="501623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graphics families </a:t>
            </a:r>
            <a:r>
              <a:rPr lang="en-US" sz="1400" dirty="0" smtClean="0"/>
              <a:t>(based on [174])</a:t>
            </a:r>
            <a:r>
              <a:rPr lang="hu-HU" sz="1400" b="1" dirty="0" smtClean="0">
                <a:solidFill>
                  <a:srgbClr val="2D2D8A"/>
                </a:solidFill>
              </a:rPr>
              <a:t> -1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6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8931" y="501623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graphics families </a:t>
            </a:r>
            <a:r>
              <a:rPr lang="en-US" sz="1400" dirty="0" smtClean="0"/>
              <a:t>(based on [174])</a:t>
            </a:r>
            <a:r>
              <a:rPr lang="hu-HU" sz="1400" b="1" dirty="0" smtClean="0">
                <a:solidFill>
                  <a:srgbClr val="2D2D8A"/>
                </a:solidFill>
              </a:rPr>
              <a:t> -2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106615" y="1043736"/>
            <a:ext cx="1035115" cy="56801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8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400" y="501623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graphics families </a:t>
            </a:r>
            <a:r>
              <a:rPr lang="en-US" sz="1400" dirty="0" smtClean="0"/>
              <a:t>(based on [174])</a:t>
            </a:r>
            <a:r>
              <a:rPr lang="hu-HU" sz="1400" b="1" dirty="0" smtClean="0">
                <a:solidFill>
                  <a:srgbClr val="2D2D8A"/>
                </a:solidFill>
              </a:rPr>
              <a:t> -3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176587" y="1043736"/>
            <a:ext cx="2070487" cy="56801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2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(12)</a:t>
            </a:r>
            <a:endParaRPr 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r="18085" b="9821"/>
          <a:stretch/>
        </p:blipFill>
        <p:spPr bwMode="auto">
          <a:xfrm>
            <a:off x="2141730" y="1133745"/>
            <a:ext cx="4950550" cy="550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107" y="493953"/>
            <a:ext cx="7109639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sz="1400" b="1" dirty="0" smtClean="0">
                <a:solidFill>
                  <a:srgbClr val="2D2D8A"/>
                </a:solidFill>
              </a:rPr>
              <a:t>Example: </a:t>
            </a:r>
            <a:r>
              <a:rPr lang="en-US" sz="1400" b="1" dirty="0" smtClean="0">
                <a:solidFill>
                  <a:srgbClr val="2D2D8A"/>
                </a:solidFill>
              </a:rPr>
              <a:t>A slice of the graphics unit of </a:t>
            </a:r>
            <a:r>
              <a:rPr lang="en-US" sz="1400" b="1" dirty="0" err="1" smtClean="0">
                <a:solidFill>
                  <a:srgbClr val="2D2D8A"/>
                </a:solidFill>
              </a:rPr>
              <a:t>Haswell</a:t>
            </a:r>
            <a:r>
              <a:rPr lang="en-US" sz="1400" b="1" dirty="0" smtClean="0">
                <a:solidFill>
                  <a:srgbClr val="2D2D8A"/>
                </a:solidFill>
              </a:rPr>
              <a:t> (6.5</a:t>
            </a:r>
            <a:r>
              <a:rPr lang="en-US" sz="1400" b="1" baseline="30000" dirty="0" smtClean="0">
                <a:solidFill>
                  <a:srgbClr val="2D2D8A"/>
                </a:solidFill>
              </a:rPr>
              <a:t>th</a:t>
            </a:r>
            <a:r>
              <a:rPr lang="en-US" sz="1400" b="1" dirty="0" smtClean="0">
                <a:solidFill>
                  <a:srgbClr val="2D2D8A"/>
                </a:solidFill>
              </a:rPr>
              <a:t> gen. graphics)</a:t>
            </a:r>
          </a:p>
          <a:p>
            <a:r>
              <a:rPr lang="en-US" sz="1400" b="1" dirty="0" smtClean="0">
                <a:solidFill>
                  <a:srgbClr val="2D2D8A"/>
                </a:solidFill>
              </a:rPr>
              <a:t>1 slice (GT2): </a:t>
            </a:r>
            <a:r>
              <a:rPr lang="hu-HU" sz="1400" b="1" dirty="0" smtClean="0">
                <a:solidFill>
                  <a:srgbClr val="2D2D8A"/>
                </a:solidFill>
              </a:rPr>
              <a:t>includ</a:t>
            </a:r>
            <a:r>
              <a:rPr lang="en-US" sz="1400" b="1" dirty="0" smtClean="0">
                <a:solidFill>
                  <a:srgbClr val="2D2D8A"/>
                </a:solidFill>
              </a:rPr>
              <a:t>s</a:t>
            </a:r>
            <a:r>
              <a:rPr lang="hu-HU" sz="1400" b="1" dirty="0" smtClean="0">
                <a:solidFill>
                  <a:srgbClr val="2D2D8A"/>
                </a:solidFill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</a:rPr>
              <a:t>20 E</a:t>
            </a:r>
            <a:r>
              <a:rPr lang="hu-HU" sz="1400" b="1" dirty="0" smtClean="0">
                <a:solidFill>
                  <a:srgbClr val="2D2D8A"/>
                </a:solidFill>
              </a:rPr>
              <a:t>U</a:t>
            </a:r>
            <a:r>
              <a:rPr lang="en-US" sz="1400" b="1" dirty="0" smtClean="0">
                <a:solidFill>
                  <a:srgbClr val="2D2D8A"/>
                </a:solidFill>
              </a:rPr>
              <a:t>s </a:t>
            </a:r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199</a:t>
            </a:r>
            <a:r>
              <a:rPr lang="en-US" sz="1400" dirty="0" smtClean="0">
                <a:solidFill>
                  <a:srgbClr val="000000"/>
                </a:solidFill>
              </a:rPr>
              <a:t>]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5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13)</a:t>
            </a:r>
            <a:endParaRPr 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15506"/>
          <a:stretch/>
        </p:blipFill>
        <p:spPr bwMode="auto">
          <a:xfrm>
            <a:off x="431540" y="1185424"/>
            <a:ext cx="5913812" cy="35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785" y="494150"/>
            <a:ext cx="4554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Block diagram of an EU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-1 </a:t>
            </a:r>
            <a:r>
              <a:rPr lang="en-US" sz="1400" dirty="0" smtClean="0"/>
              <a:t>[</a:t>
            </a:r>
            <a:r>
              <a:rPr lang="hu-HU" sz="1400" dirty="0" smtClean="0"/>
              <a:t>199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05481" y="4966428"/>
            <a:ext cx="3603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Each EU has </a:t>
            </a:r>
            <a:r>
              <a:rPr lang="en-US" sz="1400" dirty="0" smtClean="0">
                <a:solidFill>
                  <a:srgbClr val="0070C0"/>
                </a:solidFill>
              </a:rPr>
              <a:t>four functional units</a:t>
            </a:r>
            <a:r>
              <a:rPr lang="en-US" sz="1400" dirty="0" smtClean="0"/>
              <a:t>: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46236" y="5281463"/>
            <a:ext cx="3135795" cy="789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Two </a:t>
            </a:r>
            <a:r>
              <a:rPr lang="en-US" sz="1400" dirty="0" err="1" smtClean="0">
                <a:solidFill>
                  <a:srgbClr val="0070C0"/>
                </a:solidFill>
              </a:rPr>
              <a:t>SIMD</a:t>
            </a:r>
            <a:r>
              <a:rPr lang="en-US" sz="1400" dirty="0" smtClean="0">
                <a:solidFill>
                  <a:srgbClr val="0070C0"/>
                </a:solidFill>
              </a:rPr>
              <a:t> FPU </a:t>
            </a:r>
            <a:r>
              <a:rPr lang="en-US" sz="1400" dirty="0" smtClean="0"/>
              <a:t>units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1 Send unit (Load/Store) and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1 Branch unit.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05481" y="6091553"/>
            <a:ext cx="6426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An EU issues </a:t>
            </a:r>
            <a:r>
              <a:rPr lang="en-US" sz="1400" dirty="0" smtClean="0">
                <a:solidFill>
                  <a:srgbClr val="0070C0"/>
                </a:solidFill>
              </a:rPr>
              <a:t>up to 4 instructions per cycle </a:t>
            </a:r>
            <a:r>
              <a:rPr lang="en-US" sz="1400" dirty="0" smtClean="0"/>
              <a:t>to the functional units.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17205" y="3445840"/>
            <a:ext cx="2414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/>
                </a:solidFill>
              </a:rPr>
              <a:t>SIMD: Single Instruction</a:t>
            </a:r>
          </a:p>
          <a:p>
            <a:pPr algn="ctr"/>
            <a:r>
              <a:rPr lang="en-US" sz="1400" dirty="0" smtClean="0">
                <a:solidFill>
                  <a:schemeClr val="accent6"/>
                </a:solidFill>
              </a:rPr>
              <a:t>Multiple Data</a:t>
            </a:r>
          </a:p>
        </p:txBody>
      </p:sp>
    </p:spTree>
    <p:extLst>
      <p:ext uri="{BB962C8B-B14F-4D97-AF65-F5344CB8AC3E}">
        <p14:creationId xmlns:p14="http://schemas.microsoft.com/office/powerpoint/2010/main" val="59020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14)</a:t>
            </a:r>
            <a:endParaRPr 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15506"/>
          <a:stretch/>
        </p:blipFill>
        <p:spPr bwMode="auto">
          <a:xfrm>
            <a:off x="1466655" y="1191495"/>
            <a:ext cx="5913812" cy="35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738" y="494150"/>
            <a:ext cx="4554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Block diagram of an EU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-2 </a:t>
            </a:r>
            <a:r>
              <a:rPr lang="en-US" sz="1400" dirty="0" smtClean="0"/>
              <a:t>[</a:t>
            </a:r>
            <a:r>
              <a:rPr lang="hu-HU" sz="1400" dirty="0" smtClean="0"/>
              <a:t>199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50825" y="4959170"/>
            <a:ext cx="9348137" cy="151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Each </a:t>
            </a:r>
            <a:r>
              <a:rPr lang="en-US" sz="1400" dirty="0" smtClean="0">
                <a:solidFill>
                  <a:srgbClr val="FF0000"/>
                </a:solidFill>
              </a:rPr>
              <a:t>SIMD FPUs </a:t>
            </a:r>
            <a:r>
              <a:rPr lang="en-US" sz="1400" dirty="0" smtClean="0"/>
              <a:t>can execute </a:t>
            </a:r>
            <a:r>
              <a:rPr lang="en-US" sz="1400" dirty="0" smtClean="0">
                <a:solidFill>
                  <a:srgbClr val="0070C0"/>
                </a:solidFill>
              </a:rPr>
              <a:t>4 SP FP </a:t>
            </a:r>
            <a:r>
              <a:rPr lang="en-US" sz="1400" dirty="0" smtClean="0"/>
              <a:t>They can execute </a:t>
            </a:r>
            <a:r>
              <a:rPr lang="en-US" sz="1400" dirty="0" smtClean="0">
                <a:solidFill>
                  <a:srgbClr val="0070C0"/>
                </a:solidFill>
              </a:rPr>
              <a:t>MAD</a:t>
            </a:r>
            <a:r>
              <a:rPr lang="en-US" sz="1400" dirty="0" smtClean="0"/>
              <a:t> instructions (Multiply-Add)/cycle.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Thus an </a:t>
            </a:r>
            <a:r>
              <a:rPr lang="en-US" sz="1400" dirty="0" smtClean="0">
                <a:solidFill>
                  <a:srgbClr val="FF0000"/>
                </a:solidFill>
              </a:rPr>
              <a:t>EU</a:t>
            </a:r>
            <a:r>
              <a:rPr lang="en-US" sz="1400" dirty="0" smtClean="0"/>
              <a:t> can execute 2 FPU x SIMD4 x 2 (MAD) = 16 SP FP operations/cycle.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EU is </a:t>
            </a:r>
            <a:r>
              <a:rPr lang="en-US" sz="1400" dirty="0" smtClean="0">
                <a:solidFill>
                  <a:srgbClr val="0070C0"/>
                </a:solidFill>
              </a:rPr>
              <a:t>7-way multithreaded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Each thread has 128 32 B registers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One of the FPUs </a:t>
            </a:r>
            <a:r>
              <a:rPr lang="en-US" sz="1400" dirty="0" smtClean="0"/>
              <a:t>also supports </a:t>
            </a:r>
            <a:r>
              <a:rPr lang="en-US" sz="1400" dirty="0" smtClean="0">
                <a:solidFill>
                  <a:srgbClr val="0070C0"/>
                </a:solidFill>
              </a:rPr>
              <a:t>FX operations (1/2/4/8/16/32 </a:t>
            </a:r>
            <a:r>
              <a:rPr lang="en-US" sz="1400" dirty="0">
                <a:solidFill>
                  <a:srgbClr val="0070C0"/>
                </a:solidFill>
              </a:rPr>
              <a:t>bit wide FX </a:t>
            </a:r>
            <a:r>
              <a:rPr lang="en-US" sz="1400" dirty="0" smtClean="0">
                <a:solidFill>
                  <a:srgbClr val="0070C0"/>
                </a:solidFill>
              </a:rPr>
              <a:t>operations).</a:t>
            </a:r>
            <a:endParaRPr lang="en-US" sz="1400" dirty="0">
              <a:solidFill>
                <a:srgbClr val="0070C0"/>
              </a:solidFill>
            </a:endParaRP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One of the FPUs </a:t>
            </a:r>
            <a:r>
              <a:rPr lang="en-US" sz="1400" dirty="0" smtClean="0"/>
              <a:t>also support </a:t>
            </a:r>
            <a:r>
              <a:rPr lang="en-US" sz="1400" dirty="0" smtClean="0">
                <a:solidFill>
                  <a:srgbClr val="0070C0"/>
                </a:solidFill>
              </a:rPr>
              <a:t>transcendental math functions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3812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332" y="501623"/>
            <a:ext cx="7406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graphics families </a:t>
            </a:r>
            <a:r>
              <a:rPr lang="en-US" sz="1400" dirty="0" smtClean="0"/>
              <a:t>(based on [174])</a:t>
            </a:r>
            <a:endParaRPr lang="en-US" sz="1400" dirty="0"/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(15)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202070" y="1043736"/>
            <a:ext cx="765085" cy="56801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0785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(1)</a:t>
            </a:r>
            <a:endParaRPr lang="en-US" sz="1600" dirty="0"/>
          </a:p>
        </p:txBody>
      </p:sp>
      <p:sp>
        <p:nvSpPr>
          <p:cNvPr id="49" name="Text Box 53"/>
          <p:cNvSpPr txBox="1">
            <a:spLocks noChangeArrowheads="1"/>
          </p:cNvSpPr>
          <p:nvPr/>
        </p:nvSpPr>
        <p:spPr bwMode="auto">
          <a:xfrm>
            <a:off x="5957354" y="1898830"/>
            <a:ext cx="2664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of the ISP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microarchitecture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0" name="Rectangle 54"/>
          <p:cNvSpPr>
            <a:spLocks noChangeArrowheads="1"/>
          </p:cNvSpPr>
          <p:nvPr/>
        </p:nvSpPr>
        <p:spPr bwMode="auto">
          <a:xfrm>
            <a:off x="5820671" y="1899354"/>
            <a:ext cx="2990850" cy="450181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3850" y="2272327"/>
            <a:ext cx="8631787" cy="3018006"/>
            <a:chOff x="323850" y="1049934"/>
            <a:chExt cx="8631787" cy="2774950"/>
          </a:xfrm>
        </p:grpSpPr>
        <p:sp>
          <p:nvSpPr>
            <p:cNvPr id="4" name="Rectangle 46"/>
            <p:cNvSpPr>
              <a:spLocks noChangeArrowheads="1"/>
            </p:cNvSpPr>
            <p:nvPr/>
          </p:nvSpPr>
          <p:spPr bwMode="auto">
            <a:xfrm>
              <a:off x="2546775" y="1089902"/>
              <a:ext cx="3108960" cy="2690428"/>
            </a:xfrm>
            <a:prstGeom prst="rect">
              <a:avLst/>
            </a:prstGeom>
            <a:solidFill>
              <a:srgbClr val="0000FF">
                <a:alpha val="14117"/>
              </a:srgbClr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dirty="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5784577" y="2541719"/>
              <a:ext cx="3171060" cy="594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New 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microarch.,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64-bit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Dual cores (DC) for the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Pentium D (Smithfield) (05/2005)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4608513" y="3127972"/>
              <a:ext cx="102235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0</a:t>
              </a: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1/200</a:t>
              </a: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23850" y="2419947"/>
              <a:ext cx="4121150" cy="612775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>
              <a:off x="393700" y="2438997"/>
              <a:ext cx="3735388" cy="576262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3665538" y="2456459"/>
              <a:ext cx="774700" cy="611188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3890963" y="2621559"/>
              <a:ext cx="590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90nm</a:t>
              </a: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736600" y="2464397"/>
              <a:ext cx="3240088" cy="61277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323850" y="1794472"/>
              <a:ext cx="4121150" cy="576262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6" name="AutoShape 17"/>
            <p:cNvSpPr>
              <a:spLocks noChangeArrowheads="1"/>
            </p:cNvSpPr>
            <p:nvPr/>
          </p:nvSpPr>
          <p:spPr bwMode="auto">
            <a:xfrm>
              <a:off x="393700" y="1805584"/>
              <a:ext cx="3735388" cy="576263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7" name="Oval 18"/>
            <p:cNvSpPr>
              <a:spLocks noChangeArrowheads="1"/>
            </p:cNvSpPr>
            <p:nvPr/>
          </p:nvSpPr>
          <p:spPr bwMode="auto">
            <a:xfrm>
              <a:off x="3665538" y="1757959"/>
              <a:ext cx="774700" cy="612775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798888" y="1975447"/>
              <a:ext cx="68580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130</a:t>
              </a:r>
              <a:r>
                <a:rPr lang="hu-HU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nm</a:t>
              </a: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736600" y="1797647"/>
              <a:ext cx="3192463" cy="576262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754063" y="1864322"/>
              <a:ext cx="3121025" cy="476250"/>
            </a:xfrm>
            <a:prstGeom prst="rect">
              <a:avLst/>
            </a:prstGeom>
            <a:gradFill rotWithShape="1">
              <a:gsLst>
                <a:gs pos="0">
                  <a:srgbClr val="0066FF">
                    <a:alpha val="57999"/>
                  </a:srgbClr>
                </a:gs>
                <a:gs pos="100000">
                  <a:srgbClr val="FFFFC9"/>
                </a:gs>
              </a:gsLst>
              <a:lin ang="5400000" scaled="1"/>
            </a:gra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TICK</a:t>
              </a:r>
              <a:br>
                <a:rPr lang="en-US" altLang="en-US" sz="1200" b="1" i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</a:br>
              <a:r>
                <a:rPr lang="en-US" altLang="en-US" sz="1200" b="1" i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TOCK</a:t>
              </a:r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323850" y="1094384"/>
              <a:ext cx="4121150" cy="611188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393700" y="1083272"/>
              <a:ext cx="3735388" cy="612775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3" name="Oval 24"/>
            <p:cNvSpPr>
              <a:spLocks noChangeArrowheads="1"/>
            </p:cNvSpPr>
            <p:nvPr/>
          </p:nvSpPr>
          <p:spPr bwMode="auto">
            <a:xfrm>
              <a:off x="3665538" y="1092797"/>
              <a:ext cx="774700" cy="611187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4" name="Rectangle 26"/>
            <p:cNvSpPr>
              <a:spLocks noChangeArrowheads="1"/>
            </p:cNvSpPr>
            <p:nvPr/>
          </p:nvSpPr>
          <p:spPr bwMode="auto">
            <a:xfrm>
              <a:off x="736600" y="1108672"/>
              <a:ext cx="3240088" cy="61277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5" name="Text Box 28"/>
            <p:cNvSpPr txBox="1">
              <a:spLocks noChangeArrowheads="1"/>
            </p:cNvSpPr>
            <p:nvPr/>
          </p:nvSpPr>
          <p:spPr bwMode="auto">
            <a:xfrm rot="-5400000">
              <a:off x="215901" y="2653309"/>
              <a:ext cx="717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dirty="0">
                  <a:solidFill>
                    <a:srgbClr val="FFFFFF"/>
                  </a:solidFill>
                  <a:cs typeface="Arial" charset="0"/>
                </a:rPr>
                <a:t>2 YEARS</a:t>
              </a:r>
            </a:p>
          </p:txBody>
        </p:sp>
        <p:sp>
          <p:nvSpPr>
            <p:cNvPr id="26" name="Text Box 29"/>
            <p:cNvSpPr txBox="1">
              <a:spLocks noChangeArrowheads="1"/>
            </p:cNvSpPr>
            <p:nvPr/>
          </p:nvSpPr>
          <p:spPr bwMode="auto">
            <a:xfrm rot="-5400000">
              <a:off x="211138" y="1972271"/>
              <a:ext cx="717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FFFFFF"/>
                  </a:solidFill>
                  <a:cs typeface="Arial" charset="0"/>
                </a:rPr>
                <a:t>2 YEARS</a:t>
              </a:r>
            </a:p>
          </p:txBody>
        </p:sp>
        <p:sp>
          <p:nvSpPr>
            <p:cNvPr id="27" name="Text Box 30"/>
            <p:cNvSpPr txBox="1">
              <a:spLocks noChangeArrowheads="1"/>
            </p:cNvSpPr>
            <p:nvPr/>
          </p:nvSpPr>
          <p:spPr bwMode="auto">
            <a:xfrm rot="-5400000">
              <a:off x="201613" y="1286471"/>
              <a:ext cx="717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FFFFFF"/>
                  </a:solidFill>
                  <a:cs typeface="Arial" charset="0"/>
                </a:rPr>
                <a:t>2 YEARS</a:t>
              </a:r>
            </a:p>
          </p:txBody>
        </p:sp>
        <p:sp>
          <p:nvSpPr>
            <p:cNvPr id="28" name="Rectangle 31"/>
            <p:cNvSpPr>
              <a:spLocks noChangeArrowheads="1"/>
            </p:cNvSpPr>
            <p:nvPr/>
          </p:nvSpPr>
          <p:spPr bwMode="auto">
            <a:xfrm>
              <a:off x="323850" y="3154959"/>
              <a:ext cx="4121150" cy="611188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9" name="AutoShape 32"/>
            <p:cNvSpPr>
              <a:spLocks noChangeArrowheads="1"/>
            </p:cNvSpPr>
            <p:nvPr/>
          </p:nvSpPr>
          <p:spPr bwMode="auto">
            <a:xfrm>
              <a:off x="393700" y="3153372"/>
              <a:ext cx="3735388" cy="612775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3665538" y="3150197"/>
              <a:ext cx="774700" cy="612775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" name="Text Box 34"/>
            <p:cNvSpPr txBox="1">
              <a:spLocks noChangeArrowheads="1"/>
            </p:cNvSpPr>
            <p:nvPr/>
          </p:nvSpPr>
          <p:spPr bwMode="auto">
            <a:xfrm>
              <a:off x="3878263" y="3326409"/>
              <a:ext cx="590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65nm</a:t>
              </a:r>
            </a:p>
          </p:txBody>
        </p:sp>
        <p:sp>
          <p:nvSpPr>
            <p:cNvPr id="32" name="Rectangle 35"/>
            <p:cNvSpPr>
              <a:spLocks noChangeArrowheads="1"/>
            </p:cNvSpPr>
            <p:nvPr/>
          </p:nvSpPr>
          <p:spPr bwMode="auto">
            <a:xfrm>
              <a:off x="736600" y="3153372"/>
              <a:ext cx="3240088" cy="612775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3" name="Text Box 36"/>
            <p:cNvSpPr txBox="1">
              <a:spLocks noChangeArrowheads="1"/>
            </p:cNvSpPr>
            <p:nvPr/>
          </p:nvSpPr>
          <p:spPr bwMode="auto">
            <a:xfrm>
              <a:off x="746125" y="3073172"/>
              <a:ext cx="3121025" cy="396186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TICK</a:t>
              </a:r>
              <a:r>
                <a:rPr lang="en-US" altLang="en-US" sz="11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Pentium 4 </a:t>
              </a:r>
              <a:r>
                <a:rPr lang="en-US" altLang="en-US" sz="11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(</a:t>
              </a:r>
              <a:r>
                <a:rPr lang="hu-HU" altLang="en-US" sz="11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Cedar Mill</a:t>
              </a:r>
              <a:r>
                <a:rPr lang="en-US" altLang="en-US" sz="11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SC) 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        Pentium D (</a:t>
              </a:r>
              <a:r>
                <a:rPr lang="en-US" altLang="en-US" sz="1100" b="1" dirty="0" err="1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Presler</a:t>
              </a:r>
              <a:r>
                <a:rPr lang="en-US" altLang="en-US" sz="11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DC)          </a:t>
              </a:r>
              <a:endPara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4" name="Text Box 37"/>
            <p:cNvSpPr txBox="1">
              <a:spLocks noChangeArrowheads="1"/>
            </p:cNvSpPr>
            <p:nvPr/>
          </p:nvSpPr>
          <p:spPr bwMode="auto">
            <a:xfrm>
              <a:off x="754063" y="3429000"/>
              <a:ext cx="3121025" cy="302673"/>
            </a:xfrm>
            <a:prstGeom prst="rect">
              <a:avLst/>
            </a:prstGeom>
            <a:solidFill>
              <a:srgbClr val="6148F6">
                <a:alpha val="22745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 i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TOCK</a:t>
              </a:r>
              <a:r>
                <a:rPr lang="en-US" altLang="en-US" sz="1400" b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   </a:t>
              </a:r>
              <a:r>
                <a:rPr lang="hu-HU" altLang="en-US" sz="1200" b="1" dirty="0" err="1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Core</a:t>
              </a:r>
              <a:r>
                <a:rPr lang="hu-HU" altLang="en-US" sz="1200" b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 2</a:t>
              </a:r>
              <a:r>
                <a:rPr lang="en-US" altLang="en-US" sz="1200" b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         </a:t>
              </a:r>
            </a:p>
          </p:txBody>
        </p:sp>
        <p:sp>
          <p:nvSpPr>
            <p:cNvPr id="35" name="Text Box 38"/>
            <p:cNvSpPr txBox="1">
              <a:spLocks noChangeArrowheads="1"/>
            </p:cNvSpPr>
            <p:nvPr/>
          </p:nvSpPr>
          <p:spPr bwMode="auto">
            <a:xfrm rot="-5400000">
              <a:off x="215901" y="3343871"/>
              <a:ext cx="7175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FFFFFF"/>
                  </a:solidFill>
                  <a:cs typeface="Arial" charset="0"/>
                </a:rPr>
                <a:t>2 YEARS</a:t>
              </a:r>
            </a:p>
          </p:txBody>
        </p:sp>
        <p:sp>
          <p:nvSpPr>
            <p:cNvPr id="36" name="Text Box 39"/>
            <p:cNvSpPr txBox="1">
              <a:spLocks noChangeArrowheads="1"/>
            </p:cNvSpPr>
            <p:nvPr/>
          </p:nvSpPr>
          <p:spPr bwMode="auto">
            <a:xfrm>
              <a:off x="6460442" y="1212882"/>
              <a:ext cx="1544012" cy="424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New microarch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.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called </a:t>
              </a:r>
              <a:r>
                <a:rPr lang="en-US" altLang="en-US" sz="1200" b="1" dirty="0" err="1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Netburst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7" name="Text Box 40"/>
            <p:cNvSpPr txBox="1">
              <a:spLocks noChangeArrowheads="1"/>
            </p:cNvSpPr>
            <p:nvPr/>
          </p:nvSpPr>
          <p:spPr bwMode="auto">
            <a:xfrm>
              <a:off x="6243596" y="1877244"/>
              <a:ext cx="2042547" cy="424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New </a:t>
              </a:r>
              <a:r>
                <a:rPr lang="hu-HU" altLang="en-US" sz="1200" b="1" dirty="0" err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microarch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.,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H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yperthreading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(HT)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8" name="Text Box 41"/>
            <p:cNvSpPr txBox="1">
              <a:spLocks noChangeArrowheads="1"/>
            </p:cNvSpPr>
            <p:nvPr/>
          </p:nvSpPr>
          <p:spPr bwMode="auto">
            <a:xfrm>
              <a:off x="1338263" y="2035772"/>
              <a:ext cx="2020887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Pentium 4 /</a:t>
              </a:r>
              <a:r>
                <a:rPr lang="hu-HU" altLang="en-US" sz="11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Northwood</a:t>
              </a:r>
              <a:endPara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9" name="Text Box 42"/>
            <p:cNvSpPr txBox="1">
              <a:spLocks noChangeArrowheads="1"/>
            </p:cNvSpPr>
            <p:nvPr/>
          </p:nvSpPr>
          <p:spPr bwMode="auto">
            <a:xfrm>
              <a:off x="754063" y="1211859"/>
              <a:ext cx="3121025" cy="430213"/>
            </a:xfrm>
            <a:prstGeom prst="rect">
              <a:avLst/>
            </a:prstGeom>
            <a:gradFill rotWithShape="1">
              <a:gsLst>
                <a:gs pos="0">
                  <a:srgbClr val="0066FF">
                    <a:alpha val="57999"/>
                  </a:srgbClr>
                </a:gs>
                <a:gs pos="100000">
                  <a:srgbClr val="FFFFC9"/>
                </a:gs>
              </a:gsLst>
              <a:lin ang="5400000" scaled="1"/>
            </a:gra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 i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TICK</a:t>
              </a:r>
              <a:br>
                <a:rPr lang="en-US" altLang="en-US" sz="1100" b="1" i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</a:br>
              <a:r>
                <a:rPr lang="en-US" altLang="en-US" sz="1100" b="1" i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TOCK</a:t>
              </a:r>
            </a:p>
          </p:txBody>
        </p:sp>
        <p:sp>
          <p:nvSpPr>
            <p:cNvPr id="40" name="Text Box 43"/>
            <p:cNvSpPr txBox="1">
              <a:spLocks noChangeArrowheads="1"/>
            </p:cNvSpPr>
            <p:nvPr/>
          </p:nvSpPr>
          <p:spPr bwMode="auto">
            <a:xfrm>
              <a:off x="736600" y="2562822"/>
              <a:ext cx="3121025" cy="431800"/>
            </a:xfrm>
            <a:prstGeom prst="rect">
              <a:avLst/>
            </a:prstGeom>
            <a:gradFill rotWithShape="1">
              <a:gsLst>
                <a:gs pos="0">
                  <a:srgbClr val="0066FF">
                    <a:alpha val="57999"/>
                  </a:srgbClr>
                </a:gs>
                <a:gs pos="100000">
                  <a:srgbClr val="FFFFC9"/>
                </a:gs>
              </a:gsLst>
              <a:lin ang="5400000" scaled="1"/>
            </a:gra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TICK</a:t>
              </a:r>
              <a:br>
                <a:rPr lang="en-US" altLang="en-US" sz="11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</a:br>
              <a:r>
                <a:rPr lang="en-US" altLang="en-US" sz="11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TOCK</a:t>
              </a:r>
            </a:p>
          </p:txBody>
        </p:sp>
        <p:sp>
          <p:nvSpPr>
            <p:cNvPr id="41" name="Text Box 15"/>
            <p:cNvSpPr txBox="1">
              <a:spLocks noChangeArrowheads="1"/>
            </p:cNvSpPr>
            <p:nvPr/>
          </p:nvSpPr>
          <p:spPr bwMode="auto">
            <a:xfrm>
              <a:off x="1411288" y="2648547"/>
              <a:ext cx="2378075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Pentium 4 /Prescott           </a:t>
              </a:r>
            </a:p>
          </p:txBody>
        </p:sp>
        <p:sp>
          <p:nvSpPr>
            <p:cNvPr id="42" name="Text Box 27"/>
            <p:cNvSpPr txBox="1">
              <a:spLocks noChangeArrowheads="1"/>
            </p:cNvSpPr>
            <p:nvPr/>
          </p:nvSpPr>
          <p:spPr bwMode="auto">
            <a:xfrm>
              <a:off x="1411288" y="1353147"/>
              <a:ext cx="2446337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Pentium 4 /</a:t>
              </a:r>
              <a:r>
                <a:rPr lang="hu-HU" altLang="en-US" sz="11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Willamette</a:t>
              </a:r>
              <a:r>
                <a:rPr lang="en-US" altLang="en-US" sz="11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         </a:t>
              </a:r>
            </a:p>
          </p:txBody>
        </p:sp>
        <p:sp>
          <p:nvSpPr>
            <p:cNvPr id="43" name="Text Box 44"/>
            <p:cNvSpPr txBox="1">
              <a:spLocks noChangeArrowheads="1"/>
            </p:cNvSpPr>
            <p:nvPr/>
          </p:nvSpPr>
          <p:spPr bwMode="auto">
            <a:xfrm>
              <a:off x="4622800" y="3464870"/>
              <a:ext cx="989013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0</a:t>
              </a: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7/2006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6" name="Text Box 49"/>
            <p:cNvSpPr txBox="1">
              <a:spLocks noChangeArrowheads="1"/>
            </p:cNvSpPr>
            <p:nvPr/>
          </p:nvSpPr>
          <p:spPr bwMode="auto">
            <a:xfrm>
              <a:off x="4641850" y="1291234"/>
              <a:ext cx="935038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11/2000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7" name="Text Box 50"/>
            <p:cNvSpPr txBox="1">
              <a:spLocks noChangeArrowheads="1"/>
            </p:cNvSpPr>
            <p:nvPr/>
          </p:nvSpPr>
          <p:spPr bwMode="auto">
            <a:xfrm>
              <a:off x="4654550" y="1957984"/>
              <a:ext cx="936625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0</a:t>
              </a: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1/2002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8" name="Text Box 51"/>
            <p:cNvSpPr txBox="1">
              <a:spLocks noChangeArrowheads="1"/>
            </p:cNvSpPr>
            <p:nvPr/>
          </p:nvSpPr>
          <p:spPr bwMode="auto">
            <a:xfrm>
              <a:off x="4654550" y="2597747"/>
              <a:ext cx="936625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0</a:t>
              </a: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2/2004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2" name="Line 57"/>
            <p:cNvSpPr>
              <a:spLocks noChangeShapeType="1"/>
            </p:cNvSpPr>
            <p:nvPr/>
          </p:nvSpPr>
          <p:spPr bwMode="auto">
            <a:xfrm>
              <a:off x="361950" y="3100984"/>
              <a:ext cx="8459788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0" name="Text Box 25"/>
            <p:cNvSpPr txBox="1">
              <a:spLocks noChangeArrowheads="1"/>
            </p:cNvSpPr>
            <p:nvPr/>
          </p:nvSpPr>
          <p:spPr bwMode="auto">
            <a:xfrm>
              <a:off x="3824288" y="1308697"/>
              <a:ext cx="681037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180nm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8814338" y="716935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9628" y="5454998"/>
            <a:ext cx="9292922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Note</a:t>
            </a:r>
          </a:p>
          <a:p>
            <a:r>
              <a:rPr lang="en-US" sz="1400" dirty="0" smtClean="0">
                <a:latin typeface="+mj-lt"/>
              </a:rPr>
              <a:t>This is a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single phase development model</a:t>
            </a:r>
            <a:r>
              <a:rPr lang="en-US" sz="1400" dirty="0" smtClean="0">
                <a:latin typeface="+mj-lt"/>
              </a:rPr>
              <a:t>, in each generation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both technology and 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microarchitecture</a:t>
            </a:r>
            <a:r>
              <a:rPr lang="en-US" sz="1400" dirty="0" smtClean="0">
                <a:latin typeface="+mj-lt"/>
              </a:rPr>
              <a:t> is changed.</a:t>
            </a:r>
            <a:endParaRPr lang="en-US" sz="1400" dirty="0">
              <a:latin typeface="+mj-lt"/>
            </a:endParaRPr>
          </a:p>
        </p:txBody>
      </p:sp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78184" y="555938"/>
            <a:ext cx="8909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1.1 Overview of the evolution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of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Intel's Pentium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4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and Core 2 families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(Based on [3])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184" y="870220"/>
            <a:ext cx="8945654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The Core 2 family was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preceded</a:t>
            </a:r>
            <a:r>
              <a:rPr lang="en-US" sz="1400" dirty="0" smtClean="0">
                <a:latin typeface="+mj-lt"/>
              </a:rPr>
              <a:t> by 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Pentium 4 family</a:t>
            </a:r>
          </a:p>
          <a:p>
            <a:r>
              <a:rPr lang="en-US" sz="1400" dirty="0" smtClean="0">
                <a:latin typeface="+mj-lt"/>
              </a:rPr>
              <a:t>The </a:t>
            </a:r>
            <a:r>
              <a:rPr lang="en-US" sz="1400" dirty="0" err="1" smtClean="0">
                <a:latin typeface="+mj-lt"/>
              </a:rPr>
              <a:t>Pentim</a:t>
            </a:r>
            <a:r>
              <a:rPr lang="en-US" sz="1400" dirty="0" smtClean="0">
                <a:latin typeface="+mj-lt"/>
              </a:rPr>
              <a:t> 4 family introduced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important innovations</a:t>
            </a:r>
            <a:r>
              <a:rPr lang="en-US" sz="1400" dirty="0" smtClean="0">
                <a:latin typeface="+mj-lt"/>
              </a:rPr>
              <a:t>, </a:t>
            </a:r>
            <a:r>
              <a:rPr lang="en-US" sz="1400" dirty="0" smtClean="0">
                <a:latin typeface="+mj-lt"/>
              </a:rPr>
              <a:t>but gave rise to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far reaching implications</a:t>
            </a:r>
            <a:r>
              <a:rPr lang="en-US" sz="1400" dirty="0" smtClean="0">
                <a:latin typeface="+mj-lt"/>
              </a:rPr>
              <a:t>,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as detailed next.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250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 animBg="1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801" y="501623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graphics families </a:t>
            </a:r>
            <a:r>
              <a:rPr lang="en-US" sz="1400" dirty="0" smtClean="0"/>
              <a:t>(based on [174])</a:t>
            </a:r>
            <a:r>
              <a:rPr lang="hu-HU" sz="1400" b="1" dirty="0" smtClean="0">
                <a:solidFill>
                  <a:srgbClr val="2D2D8A"/>
                </a:solidFill>
              </a:rPr>
              <a:t> -4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(16)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967155" y="1043736"/>
            <a:ext cx="900100" cy="56801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72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332" y="501623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graphics families </a:t>
            </a:r>
            <a:r>
              <a:rPr lang="en-US" sz="1400" dirty="0" smtClean="0"/>
              <a:t>(based on [174])</a:t>
            </a:r>
            <a:r>
              <a:rPr lang="hu-HU" sz="1400" b="1" dirty="0" smtClean="0">
                <a:solidFill>
                  <a:srgbClr val="2D2D8A"/>
                </a:solidFill>
              </a:rPr>
              <a:t> -5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(176)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6854555" y="1043736"/>
            <a:ext cx="2140994" cy="56801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2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(18)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8692" y="503478"/>
            <a:ext cx="6909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Key features of the evolution of Intel’s integrated graphics families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908720"/>
            <a:ext cx="5324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Intel’s graphics implementations are subdivided into 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194" y="1223755"/>
            <a:ext cx="3950184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graphics generations </a:t>
            </a:r>
            <a:r>
              <a:rPr lang="en-US" sz="1400" dirty="0" smtClean="0">
                <a:solidFill>
                  <a:srgbClr val="000000"/>
                </a:solidFill>
              </a:rPr>
              <a:t>(5</a:t>
            </a:r>
            <a:r>
              <a:rPr lang="en-US" sz="1400" baseline="30000" dirty="0" smtClean="0">
                <a:solidFill>
                  <a:srgbClr val="000000"/>
                </a:solidFill>
              </a:rPr>
              <a:t>th</a:t>
            </a:r>
            <a:r>
              <a:rPr lang="en-US" sz="1400" dirty="0" smtClean="0">
                <a:solidFill>
                  <a:srgbClr val="000000"/>
                </a:solidFill>
              </a:rPr>
              <a:t> to 9</a:t>
            </a:r>
            <a:r>
              <a:rPr lang="en-US" sz="1400" baseline="30000" dirty="0" smtClean="0">
                <a:solidFill>
                  <a:srgbClr val="000000"/>
                </a:solidFill>
              </a:rPr>
              <a:t>th</a:t>
            </a:r>
            <a:r>
              <a:rPr lang="en-US" sz="1400" dirty="0" smtClean="0">
                <a:solidFill>
                  <a:srgbClr val="000000"/>
                </a:solidFill>
              </a:rPr>
              <a:t>) and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graphics technology levels </a:t>
            </a:r>
            <a:r>
              <a:rPr lang="en-US" sz="1400" dirty="0" smtClean="0">
                <a:solidFill>
                  <a:srgbClr val="000000"/>
                </a:solidFill>
              </a:rPr>
              <a:t>(GT1-GT4).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39" y="1770720"/>
            <a:ext cx="8106835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 smtClean="0">
                <a:solidFill>
                  <a:srgbClr val="FF0000"/>
                </a:solidFill>
              </a:rPr>
              <a:t>Graphics generations </a:t>
            </a:r>
            <a:r>
              <a:rPr lang="en-US" sz="1400" dirty="0" smtClean="0">
                <a:solidFill>
                  <a:srgbClr val="000000"/>
                </a:solidFill>
              </a:rPr>
              <a:t>are bound to the basic architectures.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The </a:t>
            </a:r>
            <a:r>
              <a:rPr lang="en-US" sz="1400" dirty="0" smtClean="0">
                <a:solidFill>
                  <a:srgbClr val="FF0000"/>
                </a:solidFill>
              </a:rPr>
              <a:t>graphics technology levels </a:t>
            </a:r>
            <a:r>
              <a:rPr lang="en-US" sz="1400" dirty="0" smtClean="0">
                <a:solidFill>
                  <a:srgbClr val="000000"/>
                </a:solidFill>
              </a:rPr>
              <a:t>indicate the </a:t>
            </a:r>
            <a:r>
              <a:rPr lang="en-US" sz="1400" dirty="0" smtClean="0">
                <a:solidFill>
                  <a:srgbClr val="0070C0"/>
                </a:solidFill>
              </a:rPr>
              <a:t>number of graphics slices </a:t>
            </a:r>
            <a:r>
              <a:rPr lang="en-US" sz="1400" dirty="0" smtClean="0">
                <a:solidFill>
                  <a:srgbClr val="000000"/>
                </a:solidFill>
              </a:rPr>
              <a:t>(replicable sets of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graphics EUs) </a:t>
            </a:r>
            <a:r>
              <a:rPr lang="hu-HU" sz="1400" dirty="0" smtClean="0">
                <a:solidFill>
                  <a:srgbClr val="000000"/>
                </a:solidFill>
              </a:rPr>
              <a:t>within each graphics generation.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144" y="2581163"/>
            <a:ext cx="7720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The </a:t>
            </a:r>
            <a:r>
              <a:rPr lang="en-US" sz="1400" dirty="0" smtClean="0">
                <a:solidFill>
                  <a:srgbClr val="FF0000"/>
                </a:solidFill>
              </a:rPr>
              <a:t>number of graphics EUs </a:t>
            </a:r>
            <a:r>
              <a:rPr lang="en-US" sz="1400" dirty="0" smtClean="0">
                <a:solidFill>
                  <a:srgbClr val="0070C0"/>
                </a:solidFill>
              </a:rPr>
              <a:t>is increasing more or less according to Moore’s rule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      (from 12 in 2010 to 72 in 2015)</a:t>
            </a:r>
            <a:r>
              <a:rPr lang="hu-HU" sz="1400" dirty="0" smtClean="0">
                <a:solidFill>
                  <a:srgbClr val="000000"/>
                </a:solidFill>
              </a:rPr>
              <a:t>.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5144" y="3121223"/>
            <a:ext cx="8098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With the </a:t>
            </a:r>
            <a:r>
              <a:rPr lang="en-US" sz="1400" dirty="0" err="1" smtClean="0">
                <a:solidFill>
                  <a:srgbClr val="000000"/>
                </a:solidFill>
              </a:rPr>
              <a:t>Haswell</a:t>
            </a:r>
            <a:r>
              <a:rPr lang="en-US" sz="1400" dirty="0" smtClean="0">
                <a:solidFill>
                  <a:srgbClr val="000000"/>
                </a:solidFill>
              </a:rPr>
              <a:t> basic architecture graphics became </a:t>
            </a:r>
            <a:r>
              <a:rPr lang="en-US" sz="1400" dirty="0" err="1" smtClean="0">
                <a:solidFill>
                  <a:srgbClr val="0070C0"/>
                </a:solidFill>
              </a:rPr>
              <a:t>eDRAM</a:t>
            </a:r>
            <a:r>
              <a:rPr lang="en-US" sz="1400" dirty="0" smtClean="0">
                <a:solidFill>
                  <a:srgbClr val="0070C0"/>
                </a:solidFill>
              </a:rPr>
              <a:t> support </a:t>
            </a:r>
            <a:r>
              <a:rPr lang="en-US" sz="1400" dirty="0" smtClean="0">
                <a:solidFill>
                  <a:srgbClr val="000000"/>
                </a:solidFill>
              </a:rPr>
              <a:t>(first 64 MB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      then 128 MB) 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5144" y="3661283"/>
            <a:ext cx="7617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There is continuous </a:t>
            </a:r>
            <a:r>
              <a:rPr lang="en-US" sz="1400" dirty="0" smtClean="0">
                <a:solidFill>
                  <a:srgbClr val="0070C0"/>
                </a:solidFill>
              </a:rPr>
              <a:t>support of newer versions of graphics APIs and of </a:t>
            </a:r>
            <a:r>
              <a:rPr lang="en-US" sz="1400" dirty="0" err="1" smtClean="0">
                <a:solidFill>
                  <a:srgbClr val="0070C0"/>
                </a:solidFill>
              </a:rPr>
              <a:t>OpenCL</a:t>
            </a:r>
            <a:r>
              <a:rPr lang="en-US" sz="1400" dirty="0" smtClean="0">
                <a:solidFill>
                  <a:srgbClr val="000000"/>
                </a:solidFill>
              </a:rPr>
              <a:t>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7787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 Evolution of desktop and laptop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(19)</a:t>
            </a:r>
            <a:endParaRPr lang="en-US" sz="1600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73691" y="498102"/>
            <a:ext cx="71577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Graphics performance increase of subsequent Core generations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[196]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6565" y="1214814"/>
            <a:ext cx="8055895" cy="5085565"/>
            <a:chOff x="521550" y="1358769"/>
            <a:chExt cx="8055895" cy="5085565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0" t="9400" r="16108" b="7409"/>
            <a:stretch/>
          </p:blipFill>
          <p:spPr bwMode="auto">
            <a:xfrm>
              <a:off x="521550" y="1358769"/>
              <a:ext cx="6623731" cy="5085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119613" y="2753925"/>
              <a:ext cx="930446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</a:rPr>
                <a:t>Skylake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79162" y="3500658"/>
              <a:ext cx="1118645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</a:rPr>
                <a:t>Broadwell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19613" y="4072184"/>
              <a:ext cx="915468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</a:rPr>
                <a:t>Haswell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19613" y="4464409"/>
              <a:ext cx="1169019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Ivy Bridge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19613" y="4900718"/>
              <a:ext cx="1457832" cy="34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Sandy Bridge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0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96152"/>
            <a:ext cx="7404100" cy="4572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9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8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82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 (1)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-105914" y="3393648"/>
            <a:ext cx="9144000" cy="2096932"/>
            <a:chOff x="161510" y="2888940"/>
            <a:chExt cx="8960696" cy="2096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9862" t="12793" r="-132"/>
            <a:stretch/>
          </p:blipFill>
          <p:spPr>
            <a:xfrm>
              <a:off x="6732240" y="2971916"/>
              <a:ext cx="2335754" cy="18408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6955832" y="2967168"/>
              <a:ext cx="1859564" cy="7801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974305" y="2965503"/>
              <a:ext cx="1170130" cy="539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-131" t="-4317" r="97982" b="1118"/>
            <a:stretch/>
          </p:blipFill>
          <p:spPr>
            <a:xfrm>
              <a:off x="161510" y="2888940"/>
              <a:ext cx="4739884" cy="199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725" y="3184633"/>
              <a:ext cx="1310346" cy="10839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8225" y="4636005"/>
              <a:ext cx="80342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Servers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76216" y="4636005"/>
              <a:ext cx="179568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High-End 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7269" y="4599130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97734" y="4554125"/>
              <a:ext cx="8595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Laptops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16205" y="4464115"/>
              <a:ext cx="7761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Tablets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35263" y="4403498"/>
              <a:ext cx="121219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r="59040"/>
            <a:stretch/>
          </p:blipFill>
          <p:spPr>
            <a:xfrm>
              <a:off x="3982816" y="2960647"/>
              <a:ext cx="2243040" cy="190938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" t="66962" r="97982" b="14418"/>
            <a:stretch/>
          </p:blipFill>
          <p:spPr>
            <a:xfrm>
              <a:off x="443230" y="4441581"/>
              <a:ext cx="8614420" cy="54429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18225" y="4582337"/>
              <a:ext cx="80342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Servers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88569" y="4583010"/>
              <a:ext cx="179568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High-End 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05835" y="4583010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41700" y="4584715"/>
              <a:ext cx="8595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Laptops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12260" y="4582001"/>
              <a:ext cx="7761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Tablets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845895" y="4583010"/>
              <a:ext cx="127631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Smartphones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8" t="7794" r="3735" b="15934"/>
            <a:stretch/>
          </p:blipFill>
          <p:spPr>
            <a:xfrm>
              <a:off x="521550" y="3113965"/>
              <a:ext cx="987406" cy="132735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598877" y="2965825"/>
              <a:ext cx="1170130" cy="53984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38904" t="11098" r="59040"/>
            <a:stretch/>
          </p:blipFill>
          <p:spPr>
            <a:xfrm>
              <a:off x="6222323" y="3203975"/>
              <a:ext cx="575152" cy="1697481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11461" y="1043735"/>
            <a:ext cx="9542102" cy="2027212"/>
            <a:chOff x="-174739" y="737350"/>
            <a:chExt cx="9542102" cy="2027212"/>
          </a:xfrm>
        </p:grpSpPr>
        <p:sp>
          <p:nvSpPr>
            <p:cNvPr id="30" name="TextBox 29"/>
            <p:cNvSpPr txBox="1"/>
            <p:nvPr/>
          </p:nvSpPr>
          <p:spPr>
            <a:xfrm>
              <a:off x="4848765" y="1880699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85602" y="2441397"/>
              <a:ext cx="121219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-46928" y="1593669"/>
              <a:ext cx="1378568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Servers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6" name="Oval 7"/>
            <p:cNvSpPr>
              <a:spLocks noChangeArrowheads="1"/>
            </p:cNvSpPr>
            <p:nvPr/>
          </p:nvSpPr>
          <p:spPr bwMode="auto">
            <a:xfrm>
              <a:off x="8148469" y="143902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7" name="Line 8"/>
            <p:cNvSpPr>
              <a:spLocks noChangeShapeType="1"/>
            </p:cNvSpPr>
            <p:nvPr/>
          </p:nvSpPr>
          <p:spPr bwMode="auto">
            <a:xfrm>
              <a:off x="4736950" y="1023100"/>
              <a:ext cx="0" cy="217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Line 10"/>
            <p:cNvSpPr>
              <a:spLocks noChangeShapeType="1"/>
            </p:cNvSpPr>
            <p:nvPr/>
          </p:nvSpPr>
          <p:spPr bwMode="auto">
            <a:xfrm flipV="1">
              <a:off x="648412" y="1251700"/>
              <a:ext cx="7543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>
              <a:off x="8186569" y="1246938"/>
              <a:ext cx="1588" cy="188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Oval 12"/>
            <p:cNvSpPr>
              <a:spLocks noChangeArrowheads="1"/>
            </p:cNvSpPr>
            <p:nvPr/>
          </p:nvSpPr>
          <p:spPr bwMode="auto">
            <a:xfrm>
              <a:off x="2381903" y="1451725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1" name="Line 13"/>
            <p:cNvSpPr>
              <a:spLocks noChangeShapeType="1"/>
            </p:cNvSpPr>
            <p:nvPr/>
          </p:nvSpPr>
          <p:spPr bwMode="auto">
            <a:xfrm>
              <a:off x="2415241" y="1251700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Text Box 4"/>
            <p:cNvSpPr txBox="1">
              <a:spLocks noChangeArrowheads="1"/>
            </p:cNvSpPr>
            <p:nvPr/>
          </p:nvSpPr>
          <p:spPr bwMode="auto">
            <a:xfrm>
              <a:off x="2761606" y="737350"/>
              <a:ext cx="3934736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</a:rPr>
                <a:t>Recent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processor categories 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</a:rPr>
                <a:t>of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Intel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6998813" y="1595631"/>
              <a:ext cx="236855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1690688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2212975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2735263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325755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37147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41719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46291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50863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Smartphones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5885135" y="1590400"/>
              <a:ext cx="192722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Tablets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6" name="Text Box 16"/>
            <p:cNvSpPr txBox="1">
              <a:spLocks noChangeArrowheads="1"/>
            </p:cNvSpPr>
            <p:nvPr/>
          </p:nvSpPr>
          <p:spPr bwMode="auto">
            <a:xfrm>
              <a:off x="7677345" y="2082712"/>
              <a:ext cx="99912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Atom lines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7" name="Text Box 17"/>
            <p:cNvSpPr txBox="1">
              <a:spLocks noChangeArrowheads="1"/>
            </p:cNvSpPr>
            <p:nvPr/>
          </p:nvSpPr>
          <p:spPr bwMode="auto">
            <a:xfrm>
              <a:off x="-174739" y="2085344"/>
              <a:ext cx="162256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Xeon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E5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E3</a:t>
              </a:r>
              <a:endParaRPr lang="en-US" altLang="en-US" sz="1200" i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Platinum/Gold etc.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8" name="Text Box 4"/>
            <p:cNvSpPr txBox="1">
              <a:spLocks noChangeArrowheads="1"/>
            </p:cNvSpPr>
            <p:nvPr/>
          </p:nvSpPr>
          <p:spPr bwMode="auto">
            <a:xfrm>
              <a:off x="3658853" y="1595631"/>
              <a:ext cx="2173287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Desktops/Laptops</a:t>
              </a: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(Client computing)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9" name="Oval 12"/>
            <p:cNvSpPr>
              <a:spLocks noChangeArrowheads="1"/>
            </p:cNvSpPr>
            <p:nvPr/>
          </p:nvSpPr>
          <p:spPr bwMode="auto">
            <a:xfrm>
              <a:off x="4706603" y="1453313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0" name="Line 13"/>
            <p:cNvSpPr>
              <a:spLocks noChangeShapeType="1"/>
            </p:cNvSpPr>
            <p:nvPr/>
          </p:nvSpPr>
          <p:spPr bwMode="auto">
            <a:xfrm>
              <a:off x="4739940" y="1253288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Text Box 21"/>
            <p:cNvSpPr txBox="1">
              <a:spLocks noChangeArrowheads="1"/>
            </p:cNvSpPr>
            <p:nvPr/>
          </p:nvSpPr>
          <p:spPr bwMode="auto">
            <a:xfrm>
              <a:off x="3864175" y="2086609"/>
              <a:ext cx="178767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Core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i5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i3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(Basic architectures)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3" name="Text Box 23"/>
            <p:cNvSpPr txBox="1">
              <a:spLocks noChangeArrowheads="1"/>
            </p:cNvSpPr>
            <p:nvPr/>
          </p:nvSpPr>
          <p:spPr bwMode="auto">
            <a:xfrm>
              <a:off x="6019641" y="2081470"/>
              <a:ext cx="170270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Atom lines</a:t>
              </a:r>
            </a:p>
            <a:p>
              <a:pPr algn="ctr" eaLnBrk="1" hangingPunct="1">
                <a:spcBef>
                  <a:spcPct val="0"/>
                </a:spcBef>
                <a:spcAft>
                  <a:spcPct val="20000"/>
                </a:spcAft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(+ LP Core models)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1284047" y="1596568"/>
              <a:ext cx="234284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err="1" smtClean="0">
                  <a:solidFill>
                    <a:srgbClr val="000000"/>
                  </a:solidFill>
                  <a:latin typeface="Verdana" pitchFamily="34" charset="0"/>
                </a:rPr>
                <a:t>HEDs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(High-End Desktops)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5" name="Text Box 21"/>
            <p:cNvSpPr txBox="1">
              <a:spLocks noChangeArrowheads="1"/>
            </p:cNvSpPr>
            <p:nvPr/>
          </p:nvSpPr>
          <p:spPr bwMode="auto">
            <a:xfrm>
              <a:off x="1668859" y="2086728"/>
              <a:ext cx="148630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Core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i9</a:t>
              </a:r>
              <a:endParaRPr lang="en-US" altLang="en-US" sz="1200" i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(Extreme Edition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 or X models)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6" name="Oval 12"/>
            <p:cNvSpPr>
              <a:spLocks noChangeArrowheads="1"/>
            </p:cNvSpPr>
            <p:nvPr/>
          </p:nvSpPr>
          <p:spPr bwMode="auto">
            <a:xfrm>
              <a:off x="611560" y="1445877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7" name="Line 13"/>
            <p:cNvSpPr>
              <a:spLocks noChangeShapeType="1"/>
            </p:cNvSpPr>
            <p:nvPr/>
          </p:nvSpPr>
          <p:spPr bwMode="auto">
            <a:xfrm>
              <a:off x="644898" y="1245852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Oval 7"/>
            <p:cNvSpPr>
              <a:spLocks noChangeArrowheads="1"/>
            </p:cNvSpPr>
            <p:nvPr/>
          </p:nvSpPr>
          <p:spPr bwMode="auto">
            <a:xfrm>
              <a:off x="6822250" y="1460847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9" name="Line 11"/>
            <p:cNvSpPr>
              <a:spLocks noChangeShapeType="1"/>
            </p:cNvSpPr>
            <p:nvPr/>
          </p:nvSpPr>
          <p:spPr bwMode="auto">
            <a:xfrm flipH="1">
              <a:off x="6860350" y="1268760"/>
              <a:ext cx="1588" cy="188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7" name="Rounded Rectangle 26"/>
          <p:cNvSpPr/>
          <p:nvPr/>
        </p:nvSpPr>
        <p:spPr bwMode="auto">
          <a:xfrm>
            <a:off x="1331640" y="1575145"/>
            <a:ext cx="2350770" cy="409545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4997" y="505134"/>
            <a:ext cx="4514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1.3 Evolution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HEDs</a:t>
            </a:r>
            <a:r>
              <a:rPr lang="en-US" sz="1400" b="1" dirty="0" smtClean="0">
                <a:solidFill>
                  <a:schemeClr val="accent6"/>
                </a:solidFill>
              </a:rPr>
              <a:t> (High-End desktops)</a:t>
            </a:r>
          </a:p>
        </p:txBody>
      </p:sp>
    </p:spTree>
    <p:extLst>
      <p:ext uri="{BB962C8B-B14F-4D97-AF65-F5344CB8AC3E}">
        <p14:creationId xmlns:p14="http://schemas.microsoft.com/office/powerpoint/2010/main" val="145606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desktops)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6866" y="504611"/>
            <a:ext cx="299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2D2D8A"/>
                </a:solidFill>
                <a:latin typeface="Verdana"/>
              </a:rPr>
              <a:t>HEDs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(High-End Desktops)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762" y="863715"/>
            <a:ext cx="8937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They aim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at</a:t>
            </a:r>
            <a:r>
              <a:rPr lang="en-US" altLang="en-US" sz="1400" dirty="0">
                <a:solidFill>
                  <a:srgbClr val="000000"/>
                </a:solidFill>
                <a:latin typeface="Verdana"/>
                <a:cs typeface="Arial" pitchFamily="34" charset="0"/>
              </a:rPr>
              <a:t> </a:t>
            </a:r>
            <a:r>
              <a:rPr lang="en-US" altLang="en-US" sz="1400" dirty="0">
                <a:solidFill>
                  <a:srgbClr val="0000FF"/>
                </a:solidFill>
                <a:latin typeface="Verdana"/>
                <a:cs typeface="Arial" pitchFamily="34" charset="0"/>
              </a:rPr>
              <a:t>high performance desktops for hardcore </a:t>
            </a:r>
            <a:r>
              <a:rPr lang="en-US" altLang="en-US" sz="1400" dirty="0" smtClean="0">
                <a:solidFill>
                  <a:srgbClr val="0000FF"/>
                </a:solidFill>
                <a:latin typeface="Verdana"/>
                <a:cs typeface="Arial" pitchFamily="34" charset="0"/>
              </a:rPr>
              <a:t>gamers and </a:t>
            </a:r>
            <a:r>
              <a:rPr lang="en-US" altLang="en-US" sz="1400" dirty="0">
                <a:solidFill>
                  <a:srgbClr val="0000FF"/>
                </a:solidFill>
                <a:latin typeface="Verdana"/>
                <a:cs typeface="Arial" pitchFamily="34" charset="0"/>
              </a:rPr>
              <a:t>graphics enthusiasts</a:t>
            </a:r>
            <a:r>
              <a:rPr lang="en-US" altLang="en-US" sz="1400" dirty="0" smtClean="0">
                <a:solidFill>
                  <a:srgbClr val="0000FF"/>
                </a:solidFill>
                <a:latin typeface="Verdana"/>
                <a:cs typeface="Arial" pitchFamily="34" charset="0"/>
              </a:rPr>
              <a:t>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9757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desktops)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9395" r="34089" b="19239"/>
          <a:stretch/>
        </p:blipFill>
        <p:spPr>
          <a:xfrm>
            <a:off x="296863" y="1186534"/>
            <a:ext cx="8575805" cy="52205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888" y="494383"/>
            <a:ext cx="3368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Hardcore gamer scenario </a:t>
            </a:r>
            <a:r>
              <a:rPr lang="en-US" sz="1400" dirty="0" smtClean="0">
                <a:latin typeface="Verdana"/>
              </a:rPr>
              <a:t>[</a:t>
            </a:r>
            <a:r>
              <a:rPr lang="hu-HU" sz="1400" dirty="0" smtClean="0">
                <a:latin typeface="Verdana"/>
              </a:rPr>
              <a:t>221</a:t>
            </a:r>
            <a:r>
              <a:rPr lang="en-US" sz="1400" dirty="0" smtClean="0">
                <a:latin typeface="Verdana"/>
              </a:rPr>
              <a:t>]</a:t>
            </a:r>
            <a:endParaRPr lang="en-US" sz="1400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1319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076" y="863715"/>
            <a:ext cx="7961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dirty="0" smtClean="0">
                <a:solidFill>
                  <a:srgbClr val="FF0000"/>
                </a:solidFill>
                <a:latin typeface="Verdana"/>
              </a:rPr>
              <a:t>Key </a:t>
            </a:r>
            <a:r>
              <a:rPr lang="en-US" altLang="en-US" sz="1400" dirty="0">
                <a:solidFill>
                  <a:srgbClr val="FF0000"/>
                </a:solidFill>
                <a:latin typeface="Verdana"/>
              </a:rPr>
              <a:t>features </a:t>
            </a: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of Intel’s </a:t>
            </a: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HED lines to support </a:t>
            </a:r>
            <a:r>
              <a:rPr lang="en-US" altLang="en-US" sz="1400" dirty="0" smtClean="0">
                <a:solidFill>
                  <a:srgbClr val="FF0000"/>
                </a:solidFill>
                <a:latin typeface="Verdana"/>
              </a:rPr>
              <a:t>multiple (up to 4) discrete graphics cards</a:t>
            </a: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:</a:t>
            </a:r>
            <a:endParaRPr lang="en-US" altLang="en-US" sz="140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3447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desktops)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2150" y="507597"/>
            <a:ext cx="1988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1.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Introduction -2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577" y="1214173"/>
            <a:ext cx="4906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hey typically provide vs. mainstream desktops 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461" y="1490361"/>
            <a:ext cx="7454285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more </a:t>
            </a:r>
            <a:r>
              <a:rPr lang="en-US" sz="1400" dirty="0" err="1" smtClean="0">
                <a:solidFill>
                  <a:srgbClr val="0070C0"/>
                </a:solidFill>
                <a:latin typeface="Verdana"/>
              </a:rPr>
              <a:t>PCIe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lanes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(either on the PCH or on the die)</a:t>
            </a:r>
          </a:p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more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cores </a:t>
            </a:r>
            <a:r>
              <a:rPr lang="en-US" sz="1400" dirty="0" smtClean="0">
                <a:latin typeface="Verdana"/>
              </a:rPr>
              <a:t>and</a:t>
            </a:r>
          </a:p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more memory channels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(to appropriately service more processing resources)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565371" y="2325135"/>
            <a:ext cx="305404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as indicated on the next Figure.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790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2718" y="1149664"/>
          <a:ext cx="9027494" cy="5326706"/>
        </p:xfrm>
        <a:graphic>
          <a:graphicData uri="http://schemas.openxmlformats.org/drawingml/2006/table">
            <a:tbl>
              <a:tblPr firstRow="1" firstCol="1" bandRow="1"/>
              <a:tblGrid>
                <a:gridCol w="117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8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081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4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Date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cores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Memory attachment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Mem. speed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lanes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TDP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 socket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X6800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7/2006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Via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6xxx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11/2006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4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baseline="0" dirty="0" smtClean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8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baseline="0" dirty="0" err="1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QX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9650 (Penryn)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11/2007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5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-1600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136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9770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(Penryn)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3/2008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1. G.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11/2008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DDR3-1067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Tylersburg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3/2010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73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11/2011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92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X79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Patsburg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150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9/2013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399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DDR3-1866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1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b="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DDR4-2133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2011-3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 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911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LGA_2011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Skylake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X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8861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44 PCI-3.0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886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 X)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112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7323" y="501554"/>
            <a:ext cx="2443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Number of </a:t>
            </a:r>
            <a:r>
              <a:rPr lang="en-US" sz="1400" b="1" dirty="0" err="1" smtClean="0">
                <a:solidFill>
                  <a:srgbClr val="2D2D8A"/>
                </a:solidFill>
                <a:latin typeface="+mj-lt"/>
              </a:rPr>
              <a:t>PCIe</a:t>
            </a:r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 lanes</a:t>
            </a:r>
            <a:endParaRPr lang="en-US" sz="1400" b="1" dirty="0">
              <a:solidFill>
                <a:srgbClr val="2D2D8A"/>
              </a:solidFill>
              <a:latin typeface="+mj-lt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desktops)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7712" y="6613884"/>
            <a:ext cx="26597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The above </a:t>
            </a:r>
            <a:r>
              <a:rPr lang="en-US" sz="900" dirty="0" err="1" smtClean="0"/>
              <a:t>HED</a:t>
            </a:r>
            <a:r>
              <a:rPr lang="en-US" sz="900" dirty="0" smtClean="0"/>
              <a:t> models and lines are unlocked.</a:t>
            </a:r>
            <a:endParaRPr lang="en-US" sz="9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4872739" y="1133744"/>
            <a:ext cx="927843" cy="53035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0797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(2)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863715"/>
            <a:ext cx="88978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At Pentium 4's launch (Nov. 2000) Intel's vice president </a:t>
            </a:r>
            <a:r>
              <a:rPr lang="en-US" sz="1400" dirty="0" smtClean="0">
                <a:latin typeface="+mj-lt"/>
              </a:rPr>
              <a:t>(</a:t>
            </a:r>
            <a:r>
              <a:rPr lang="en-US" sz="1400" dirty="0" err="1" smtClean="0">
                <a:latin typeface="+mj-lt"/>
              </a:rPr>
              <a:t>Otellini</a:t>
            </a:r>
            <a:r>
              <a:rPr lang="en-US" sz="1400" dirty="0" smtClean="0">
                <a:latin typeface="+mj-lt"/>
              </a:rPr>
              <a:t>) claimed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lifespan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of the 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+mj-lt"/>
              </a:rPr>
              <a:t>Netburst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microarchitecture to be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7 years </a:t>
            </a:r>
            <a:r>
              <a:rPr lang="en-US" sz="1400" dirty="0" smtClean="0">
                <a:latin typeface="+mj-lt"/>
              </a:rPr>
              <a:t>and expected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its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clock frequency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to break the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10 GHz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mark in 2006 </a:t>
            </a:r>
            <a:r>
              <a:rPr lang="en-US" sz="1400" dirty="0" smtClean="0">
                <a:latin typeface="+mj-lt"/>
              </a:rPr>
              <a:t>[</a:t>
            </a:r>
            <a:r>
              <a:rPr lang="hu-HU" sz="1400" dirty="0" smtClean="0">
                <a:latin typeface="+mj-lt"/>
              </a:rPr>
              <a:t>219</a:t>
            </a:r>
            <a:r>
              <a:rPr lang="en-US" sz="1400" dirty="0" smtClean="0">
                <a:latin typeface="+mj-lt"/>
              </a:rPr>
              <a:t>].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503675"/>
            <a:ext cx="3975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Design target of the Pentium 4 family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473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3"/>
          <p:cNvSpPr>
            <a:spLocks noChangeArrowheads="1"/>
          </p:cNvSpPr>
          <p:nvPr/>
        </p:nvSpPr>
        <p:spPr bwMode="auto">
          <a:xfrm>
            <a:off x="1899080" y="1687513"/>
            <a:ext cx="2374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DT processors: 16 lanes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1x16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or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2x8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or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1x8+2x4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 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75" name="Line 4"/>
          <p:cNvSpPr>
            <a:spLocks noChangeShapeType="1"/>
          </p:cNvSpPr>
          <p:nvPr/>
        </p:nvSpPr>
        <p:spPr bwMode="auto">
          <a:xfrm flipV="1">
            <a:off x="2830538" y="1339850"/>
            <a:ext cx="2173287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76" name="Line 5"/>
          <p:cNvSpPr>
            <a:spLocks noChangeShapeType="1"/>
          </p:cNvSpPr>
          <p:nvPr/>
        </p:nvSpPr>
        <p:spPr bwMode="auto">
          <a:xfrm flipH="1" flipV="1">
            <a:off x="5003825" y="1339850"/>
            <a:ext cx="2122488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77" name="Oval 12"/>
          <p:cNvSpPr>
            <a:spLocks noChangeArrowheads="1"/>
          </p:cNvSpPr>
          <p:nvPr/>
        </p:nvSpPr>
        <p:spPr bwMode="auto">
          <a:xfrm>
            <a:off x="7089800" y="15414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78" name="Oval 12"/>
          <p:cNvSpPr>
            <a:spLocks noChangeArrowheads="1"/>
          </p:cNvSpPr>
          <p:nvPr/>
        </p:nvSpPr>
        <p:spPr bwMode="auto">
          <a:xfrm>
            <a:off x="2771800" y="154940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79" name="Line 8"/>
          <p:cNvSpPr>
            <a:spLocks noChangeShapeType="1"/>
          </p:cNvSpPr>
          <p:nvPr/>
        </p:nvSpPr>
        <p:spPr bwMode="auto">
          <a:xfrm flipV="1">
            <a:off x="1187450" y="4233940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0" name="Line 9"/>
          <p:cNvSpPr>
            <a:spLocks noChangeShapeType="1"/>
          </p:cNvSpPr>
          <p:nvPr/>
        </p:nvSpPr>
        <p:spPr bwMode="auto">
          <a:xfrm flipV="1">
            <a:off x="1187450" y="6835933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1" name="Line 10"/>
          <p:cNvSpPr>
            <a:spLocks noChangeShapeType="1"/>
          </p:cNvSpPr>
          <p:nvPr/>
        </p:nvSpPr>
        <p:spPr bwMode="auto">
          <a:xfrm flipV="1">
            <a:off x="1187450" y="2168860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2" name="Line 11"/>
          <p:cNvSpPr>
            <a:spLocks noChangeShapeType="1"/>
          </p:cNvSpPr>
          <p:nvPr/>
        </p:nvSpPr>
        <p:spPr bwMode="auto">
          <a:xfrm flipH="1">
            <a:off x="5011084" y="2172260"/>
            <a:ext cx="1588" cy="4663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3" name="Line 12"/>
          <p:cNvSpPr>
            <a:spLocks noChangeShapeType="1"/>
          </p:cNvSpPr>
          <p:nvPr/>
        </p:nvSpPr>
        <p:spPr bwMode="auto">
          <a:xfrm flipH="1">
            <a:off x="8956675" y="2172260"/>
            <a:ext cx="1588" cy="4663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4" name="Rectangle 15"/>
          <p:cNvSpPr>
            <a:spLocks noChangeArrowheads="1"/>
          </p:cNvSpPr>
          <p:nvPr/>
        </p:nvSpPr>
        <p:spPr bwMode="auto">
          <a:xfrm>
            <a:off x="3212362" y="1042988"/>
            <a:ext cx="360515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lanes provided on the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processor die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85" name="Rectangle 16"/>
          <p:cNvSpPr>
            <a:spLocks noChangeArrowheads="1"/>
          </p:cNvSpPr>
          <p:nvPr/>
        </p:nvSpPr>
        <p:spPr bwMode="auto">
          <a:xfrm>
            <a:off x="5060449" y="1658938"/>
            <a:ext cx="3797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HED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processors: 40 lanes (typical)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(configurable, e.g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.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2x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x16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+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1x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x8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or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4x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x8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87" name="Rectangle 19"/>
          <p:cNvSpPr>
            <a:spLocks noChangeArrowheads="1"/>
          </p:cNvSpPr>
          <p:nvPr/>
        </p:nvSpPr>
        <p:spPr bwMode="auto">
          <a:xfrm rot="-5400000">
            <a:off x="292947" y="5400396"/>
            <a:ext cx="12471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3.0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lanes</a:t>
            </a:r>
          </a:p>
        </p:txBody>
      </p:sp>
      <p:sp>
        <p:nvSpPr>
          <p:cNvPr id="233488" name="Rectangle 20"/>
          <p:cNvSpPr>
            <a:spLocks noChangeArrowheads="1"/>
          </p:cNvSpPr>
          <p:nvPr/>
        </p:nvSpPr>
        <p:spPr bwMode="auto">
          <a:xfrm rot="-5400000">
            <a:off x="202486" y="3128805"/>
            <a:ext cx="140583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2.0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lanes 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89" name="Line 21"/>
          <p:cNvSpPr>
            <a:spLocks noChangeShapeType="1"/>
          </p:cNvSpPr>
          <p:nvPr/>
        </p:nvSpPr>
        <p:spPr bwMode="auto">
          <a:xfrm rot="16200000" flipV="1">
            <a:off x="36195" y="4849868"/>
            <a:ext cx="1122195" cy="17626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92" name="Oval 12"/>
          <p:cNvSpPr>
            <a:spLocks noChangeArrowheads="1"/>
          </p:cNvSpPr>
          <p:nvPr/>
        </p:nvSpPr>
        <p:spPr bwMode="auto">
          <a:xfrm rot="-5400000">
            <a:off x="663310" y="548027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93" name="Text Box 25"/>
          <p:cNvSpPr txBox="1">
            <a:spLocks noChangeArrowheads="1"/>
          </p:cNvSpPr>
          <p:nvPr/>
        </p:nvSpPr>
        <p:spPr bwMode="auto">
          <a:xfrm rot="-5400000">
            <a:off x="-447830" y="4195583"/>
            <a:ext cx="1585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generation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95" name="Line 27"/>
          <p:cNvSpPr>
            <a:spLocks noChangeShapeType="1"/>
          </p:cNvSpPr>
          <p:nvPr/>
        </p:nvSpPr>
        <p:spPr bwMode="auto">
          <a:xfrm flipV="1">
            <a:off x="509158" y="3249779"/>
            <a:ext cx="187489" cy="11271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97" name="Line 29"/>
          <p:cNvSpPr>
            <a:spLocks noChangeShapeType="1"/>
          </p:cNvSpPr>
          <p:nvPr/>
        </p:nvSpPr>
        <p:spPr bwMode="auto">
          <a:xfrm flipH="1">
            <a:off x="1152018" y="2158813"/>
            <a:ext cx="1587" cy="4663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33498" name="Group 27"/>
          <p:cNvGrpSpPr>
            <a:grpSpLocks/>
          </p:cNvGrpSpPr>
          <p:nvPr/>
        </p:nvGrpSpPr>
        <p:grpSpPr bwMode="auto">
          <a:xfrm>
            <a:off x="1709738" y="2395705"/>
            <a:ext cx="2386012" cy="1092200"/>
            <a:chOff x="1042" y="2160"/>
            <a:chExt cx="1503" cy="688"/>
          </a:xfrm>
        </p:grpSpPr>
        <p:sp>
          <p:nvSpPr>
            <p:cNvPr id="233544" name="Rectangle 59"/>
            <p:cNvSpPr>
              <a:spLocks noChangeArrowheads="1"/>
            </p:cNvSpPr>
            <p:nvPr/>
          </p:nvSpPr>
          <p:spPr bwMode="auto">
            <a:xfrm>
              <a:off x="2174" y="2204"/>
              <a:ext cx="371" cy="212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</a:t>
              </a: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Mem.</a:t>
              </a:r>
            </a:p>
          </p:txBody>
        </p:sp>
        <p:sp>
          <p:nvSpPr>
            <p:cNvPr id="233545" name="Oval 33"/>
            <p:cNvSpPr>
              <a:spLocks noChangeArrowheads="1"/>
            </p:cNvSpPr>
            <p:nvPr/>
          </p:nvSpPr>
          <p:spPr bwMode="auto">
            <a:xfrm>
              <a:off x="1749" y="2206"/>
              <a:ext cx="232" cy="213"/>
            </a:xfrm>
            <a:prstGeom prst="ellipse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</a:t>
              </a:r>
            </a:p>
          </p:txBody>
        </p:sp>
        <p:sp>
          <p:nvSpPr>
            <p:cNvPr id="233546" name="Rectangle 48"/>
            <p:cNvSpPr>
              <a:spLocks noChangeArrowheads="1"/>
            </p:cNvSpPr>
            <p:nvPr/>
          </p:nvSpPr>
          <p:spPr bwMode="auto">
            <a:xfrm>
              <a:off x="1537" y="2626"/>
              <a:ext cx="645" cy="222"/>
            </a:xfrm>
            <a:prstGeom prst="rect">
              <a:avLst/>
            </a:prstGeom>
            <a:solidFill>
              <a:srgbClr val="993300">
                <a:alpha val="34117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Periph. Contr.</a:t>
              </a:r>
            </a:p>
          </p:txBody>
        </p:sp>
        <p:sp>
          <p:nvSpPr>
            <p:cNvPr id="233547" name="Line 44"/>
            <p:cNvSpPr>
              <a:spLocks noChangeShapeType="1"/>
            </p:cNvSpPr>
            <p:nvPr/>
          </p:nvSpPr>
          <p:spPr bwMode="auto">
            <a:xfrm>
              <a:off x="1443" y="2313"/>
              <a:ext cx="317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48" name="Text Box 92"/>
            <p:cNvSpPr txBox="1">
              <a:spLocks noChangeArrowheads="1"/>
            </p:cNvSpPr>
            <p:nvPr/>
          </p:nvSpPr>
          <p:spPr bwMode="auto">
            <a:xfrm>
              <a:off x="1042" y="2225"/>
              <a:ext cx="357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PCIe</a:t>
              </a:r>
            </a:p>
            <a:p>
              <a:pPr algn="ctr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2.0 </a:t>
              </a:r>
            </a:p>
          </p:txBody>
        </p:sp>
        <p:sp>
          <p:nvSpPr>
            <p:cNvPr id="233549" name="Text Box 93"/>
            <p:cNvSpPr txBox="1">
              <a:spLocks noChangeArrowheads="1"/>
            </p:cNvSpPr>
            <p:nvPr/>
          </p:nvSpPr>
          <p:spPr bwMode="auto">
            <a:xfrm>
              <a:off x="1404" y="2160"/>
              <a:ext cx="387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</a:t>
              </a:r>
              <a:r>
                <a:rPr lang="en-US" altLang="en-US" sz="1000" dirty="0" err="1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x16</a:t>
              </a: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/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2x x8</a:t>
              </a:r>
              <a:endParaRPr lang="en-US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50" name="Line 50"/>
            <p:cNvSpPr>
              <a:spLocks noChangeShapeType="1"/>
            </p:cNvSpPr>
            <p:nvPr/>
          </p:nvSpPr>
          <p:spPr bwMode="auto">
            <a:xfrm>
              <a:off x="1864" y="2415"/>
              <a:ext cx="0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33499" name="Text Box 93"/>
          <p:cNvSpPr txBox="1">
            <a:spLocks noChangeArrowheads="1"/>
          </p:cNvSpPr>
          <p:nvPr/>
        </p:nvSpPr>
        <p:spPr bwMode="auto">
          <a:xfrm>
            <a:off x="2255838" y="4561226"/>
            <a:ext cx="61436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0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x16</a:t>
            </a: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/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2x x8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500" name="Rectangle 59"/>
          <p:cNvSpPr>
            <a:spLocks noChangeArrowheads="1"/>
          </p:cNvSpPr>
          <p:nvPr/>
        </p:nvSpPr>
        <p:spPr bwMode="auto">
          <a:xfrm>
            <a:off x="3478213" y="4640552"/>
            <a:ext cx="588962" cy="336550"/>
          </a:xfrm>
          <a:prstGeom prst="rect">
            <a:avLst/>
          </a:prstGeom>
          <a:solidFill>
            <a:srgbClr val="F6FAB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Mem.</a:t>
            </a:r>
          </a:p>
        </p:txBody>
      </p:sp>
      <p:sp>
        <p:nvSpPr>
          <p:cNvPr id="233501" name="Oval 33"/>
          <p:cNvSpPr>
            <a:spLocks noChangeArrowheads="1"/>
          </p:cNvSpPr>
          <p:nvPr/>
        </p:nvSpPr>
        <p:spPr bwMode="auto">
          <a:xfrm>
            <a:off x="2803525" y="4634251"/>
            <a:ext cx="368300" cy="338138"/>
          </a:xfrm>
          <a:prstGeom prst="ellipse">
            <a:avLst/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</a:t>
            </a:r>
          </a:p>
        </p:txBody>
      </p:sp>
      <p:sp>
        <p:nvSpPr>
          <p:cNvPr id="233502" name="Rectangle 48"/>
          <p:cNvSpPr>
            <a:spLocks noChangeArrowheads="1"/>
          </p:cNvSpPr>
          <p:nvPr/>
        </p:nvSpPr>
        <p:spPr bwMode="auto">
          <a:xfrm>
            <a:off x="2466975" y="5301001"/>
            <a:ext cx="1023938" cy="352425"/>
          </a:xfrm>
          <a:prstGeom prst="rect">
            <a:avLst/>
          </a:prstGeom>
          <a:solidFill>
            <a:srgbClr val="993300">
              <a:alpha val="34117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Periph. Contr.</a:t>
            </a:r>
          </a:p>
        </p:txBody>
      </p:sp>
      <p:sp>
        <p:nvSpPr>
          <p:cNvPr id="233503" name="Line 44"/>
          <p:cNvSpPr>
            <a:spLocks noChangeShapeType="1"/>
          </p:cNvSpPr>
          <p:nvPr/>
        </p:nvSpPr>
        <p:spPr bwMode="auto">
          <a:xfrm>
            <a:off x="2312988" y="4804114"/>
            <a:ext cx="503237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504" name="Text Box 92"/>
          <p:cNvSpPr txBox="1">
            <a:spLocks noChangeArrowheads="1"/>
          </p:cNvSpPr>
          <p:nvPr/>
        </p:nvSpPr>
        <p:spPr bwMode="auto">
          <a:xfrm>
            <a:off x="1704975" y="4656476"/>
            <a:ext cx="56673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PCIe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3</a:t>
            </a: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.0 </a:t>
            </a:r>
          </a:p>
        </p:txBody>
      </p:sp>
      <p:sp>
        <p:nvSpPr>
          <p:cNvPr id="233505" name="Line 50"/>
          <p:cNvSpPr>
            <a:spLocks noChangeShapeType="1"/>
          </p:cNvSpPr>
          <p:nvPr/>
        </p:nvSpPr>
        <p:spPr bwMode="auto">
          <a:xfrm>
            <a:off x="2986088" y="4966039"/>
            <a:ext cx="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506" name="Line 50"/>
          <p:cNvSpPr>
            <a:spLocks noChangeShapeType="1"/>
          </p:cNvSpPr>
          <p:nvPr/>
        </p:nvSpPr>
        <p:spPr bwMode="auto">
          <a:xfrm>
            <a:off x="3168675" y="4757163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507" name="Text Box 13"/>
          <p:cNvSpPr txBox="1">
            <a:spLocks noChangeArrowheads="1"/>
          </p:cNvSpPr>
          <p:nvPr/>
        </p:nvSpPr>
        <p:spPr bwMode="auto">
          <a:xfrm>
            <a:off x="1306513" y="3564015"/>
            <a:ext cx="35877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2. gen. Nehalem (Lynnfield) (4C), 2 MCh</a:t>
            </a:r>
          </a:p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 with P55 (2009)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Sandy Bridge (4C), 2 MCh with P67 (2011)</a:t>
            </a:r>
          </a:p>
        </p:txBody>
      </p:sp>
      <p:sp>
        <p:nvSpPr>
          <p:cNvPr id="233509" name="Text Box 53"/>
          <p:cNvSpPr txBox="1">
            <a:spLocks noChangeArrowheads="1"/>
          </p:cNvSpPr>
          <p:nvPr/>
        </p:nvSpPr>
        <p:spPr bwMode="auto">
          <a:xfrm>
            <a:off x="3598863" y="3152943"/>
            <a:ext cx="7715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P55/P67</a:t>
            </a:r>
          </a:p>
        </p:txBody>
      </p:sp>
      <p:sp>
        <p:nvSpPr>
          <p:cNvPr id="233510" name="Text Box 54"/>
          <p:cNvSpPr txBox="1">
            <a:spLocks noChangeArrowheads="1"/>
          </p:cNvSpPr>
          <p:nvPr/>
        </p:nvSpPr>
        <p:spPr bwMode="auto">
          <a:xfrm>
            <a:off x="3636776" y="5262528"/>
            <a:ext cx="120417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Z77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/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Z87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/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Z97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/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Z170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511" name="Text Box 17"/>
          <p:cNvSpPr txBox="1">
            <a:spLocks noChangeArrowheads="1"/>
          </p:cNvSpPr>
          <p:nvPr/>
        </p:nvSpPr>
        <p:spPr bwMode="auto">
          <a:xfrm>
            <a:off x="5163782" y="5873025"/>
            <a:ext cx="366799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Ivy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Bridge-E (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6C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4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X79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(2013)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Haswell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-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E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   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8C) 4 MCh with X79 (2014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</a:t>
            </a:r>
            <a:endParaRPr lang="en-US" altLang="en-US" sz="1100" dirty="0" smtClean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Broadwell-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10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C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 4 MCh with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9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9 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201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6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</a:t>
            </a:r>
            <a:endParaRPr lang="en-US" altLang="en-US" sz="1100" dirty="0" smtClean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Skylake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-X    (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10C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 4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X299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(2017)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 (44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lanes!)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512" name="Text Box 56"/>
          <p:cNvSpPr txBox="1">
            <a:spLocks noChangeArrowheads="1"/>
          </p:cNvSpPr>
          <p:nvPr/>
        </p:nvSpPr>
        <p:spPr bwMode="auto">
          <a:xfrm>
            <a:off x="78698" y="497110"/>
            <a:ext cx="936666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Number of on-die memory channels and </a:t>
            </a:r>
            <a:r>
              <a:rPr lang="en-US" altLang="en-US" sz="1400" b="1" dirty="0" err="1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lanes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provided on Intel's DT and </a:t>
            </a:r>
            <a:r>
              <a:rPr lang="en-US" altLang="en-US" sz="1400" b="1" dirty="0" err="1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HED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 lines</a:t>
            </a:r>
            <a:endParaRPr lang="en-US" altLang="en-US" sz="1400" b="1" dirty="0">
              <a:solidFill>
                <a:srgbClr val="2D2D8A"/>
              </a:solidFill>
              <a:latin typeface="Verdana" pitchFamily="34" charset="0"/>
              <a:cs typeface="Arial" pitchFamily="34" charset="0"/>
            </a:endParaRPr>
          </a:p>
        </p:txBody>
      </p:sp>
      <p:grpSp>
        <p:nvGrpSpPr>
          <p:cNvPr id="233513" name="Group 64"/>
          <p:cNvGrpSpPr>
            <a:grpSpLocks/>
          </p:cNvGrpSpPr>
          <p:nvPr/>
        </p:nvGrpSpPr>
        <p:grpSpPr bwMode="auto">
          <a:xfrm>
            <a:off x="5157065" y="4376905"/>
            <a:ext cx="3765547" cy="1250950"/>
            <a:chOff x="3289" y="3171"/>
            <a:chExt cx="2372" cy="788"/>
          </a:xfrm>
        </p:grpSpPr>
        <p:sp>
          <p:nvSpPr>
            <p:cNvPr id="233531" name="Text Box 31"/>
            <p:cNvSpPr txBox="1">
              <a:spLocks noChangeArrowheads="1"/>
            </p:cNvSpPr>
            <p:nvPr/>
          </p:nvSpPr>
          <p:spPr bwMode="auto">
            <a:xfrm>
              <a:off x="3289" y="3331"/>
              <a:ext cx="50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 dirty="0" err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PCIe</a:t>
              </a:r>
              <a:r>
                <a:rPr lang="en-US" altLang="en-US" sz="1000" b="1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3.0</a:t>
              </a:r>
            </a:p>
          </p:txBody>
        </p:sp>
        <p:sp>
          <p:nvSpPr>
            <p:cNvPr id="233532" name="Text Box 32"/>
            <p:cNvSpPr txBox="1">
              <a:spLocks noChangeArrowheads="1"/>
            </p:cNvSpPr>
            <p:nvPr/>
          </p:nvSpPr>
          <p:spPr bwMode="auto">
            <a:xfrm>
              <a:off x="4379" y="3171"/>
              <a:ext cx="1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33" name="Line 56"/>
            <p:cNvSpPr>
              <a:spLocks noChangeShapeType="1"/>
            </p:cNvSpPr>
            <p:nvPr/>
          </p:nvSpPr>
          <p:spPr bwMode="auto">
            <a:xfrm>
              <a:off x="4336" y="3277"/>
              <a:ext cx="317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34" name="Line 34"/>
            <p:cNvSpPr>
              <a:spLocks noChangeShapeType="1"/>
            </p:cNvSpPr>
            <p:nvPr/>
          </p:nvSpPr>
          <p:spPr bwMode="auto">
            <a:xfrm flipH="1">
              <a:off x="4330" y="3437"/>
              <a:ext cx="318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35" name="Text Box 40"/>
            <p:cNvSpPr txBox="1">
              <a:spLocks noChangeArrowheads="1"/>
            </p:cNvSpPr>
            <p:nvPr/>
          </p:nvSpPr>
          <p:spPr bwMode="auto">
            <a:xfrm>
              <a:off x="4379" y="3490"/>
              <a:ext cx="1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36" name="Szövegdoboz 137"/>
            <p:cNvSpPr txBox="1">
              <a:spLocks noChangeArrowheads="1"/>
            </p:cNvSpPr>
            <p:nvPr/>
          </p:nvSpPr>
          <p:spPr bwMode="auto">
            <a:xfrm>
              <a:off x="3730" y="3227"/>
              <a:ext cx="61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40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configurable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lanes</a:t>
              </a:r>
            </a:p>
          </p:txBody>
        </p:sp>
        <p:cxnSp>
          <p:nvCxnSpPr>
            <p:cNvPr id="145" name="Egyenes összekötő 144"/>
            <p:cNvCxnSpPr/>
            <p:nvPr/>
          </p:nvCxnSpPr>
          <p:spPr>
            <a:xfrm rot="5400000" flipH="1" flipV="1">
              <a:off x="4331" y="3401"/>
              <a:ext cx="113" cy="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3538" name="Rectangle 59"/>
            <p:cNvSpPr>
              <a:spLocks noChangeArrowheads="1"/>
            </p:cNvSpPr>
            <p:nvPr/>
          </p:nvSpPr>
          <p:spPr bwMode="auto">
            <a:xfrm>
              <a:off x="5071" y="3295"/>
              <a:ext cx="371" cy="212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</a:t>
              </a: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Mem.</a:t>
              </a:r>
            </a:p>
          </p:txBody>
        </p:sp>
        <p:sp>
          <p:nvSpPr>
            <p:cNvPr id="233539" name="Oval 33"/>
            <p:cNvSpPr>
              <a:spLocks noChangeArrowheads="1"/>
            </p:cNvSpPr>
            <p:nvPr/>
          </p:nvSpPr>
          <p:spPr bwMode="auto">
            <a:xfrm>
              <a:off x="4646" y="3297"/>
              <a:ext cx="232" cy="213"/>
            </a:xfrm>
            <a:prstGeom prst="ellipse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</a:t>
              </a:r>
            </a:p>
          </p:txBody>
        </p:sp>
        <p:sp>
          <p:nvSpPr>
            <p:cNvPr id="233540" name="Rectangle 48"/>
            <p:cNvSpPr>
              <a:spLocks noChangeArrowheads="1"/>
            </p:cNvSpPr>
            <p:nvPr/>
          </p:nvSpPr>
          <p:spPr bwMode="auto">
            <a:xfrm>
              <a:off x="4434" y="3717"/>
              <a:ext cx="645" cy="222"/>
            </a:xfrm>
            <a:prstGeom prst="rect">
              <a:avLst/>
            </a:prstGeom>
            <a:solidFill>
              <a:srgbClr val="993300">
                <a:alpha val="34117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Periph. Contr.</a:t>
              </a:r>
            </a:p>
          </p:txBody>
        </p:sp>
        <p:sp>
          <p:nvSpPr>
            <p:cNvPr id="233541" name="Line 50"/>
            <p:cNvSpPr>
              <a:spLocks noChangeShapeType="1"/>
            </p:cNvSpPr>
            <p:nvPr/>
          </p:nvSpPr>
          <p:spPr bwMode="auto">
            <a:xfrm>
              <a:off x="4761" y="3506"/>
              <a:ext cx="0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42" name="Line 50"/>
            <p:cNvSpPr>
              <a:spLocks noChangeShapeType="1"/>
            </p:cNvSpPr>
            <p:nvPr/>
          </p:nvSpPr>
          <p:spPr bwMode="auto">
            <a:xfrm>
              <a:off x="4879" y="3375"/>
              <a:ext cx="1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43" name="Text Box 62"/>
            <p:cNvSpPr txBox="1">
              <a:spLocks noChangeArrowheads="1"/>
            </p:cNvSpPr>
            <p:nvPr/>
          </p:nvSpPr>
          <p:spPr bwMode="auto">
            <a:xfrm>
              <a:off x="5117" y="3688"/>
              <a:ext cx="544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dirty="0" err="1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X79</a:t>
              </a:r>
              <a:r>
                <a:rPr lang="en-US" altLang="en-US" sz="1100" dirty="0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/</a:t>
              </a:r>
              <a:r>
                <a:rPr lang="en-US" altLang="en-US" sz="1100" dirty="0" err="1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Z99</a:t>
              </a:r>
              <a:r>
                <a:rPr lang="en-US" altLang="en-US" sz="1100" dirty="0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/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dirty="0" err="1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X299</a:t>
              </a:r>
              <a:endPara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</p:grpSp>
      <p:grpSp>
        <p:nvGrpSpPr>
          <p:cNvPr id="233515" name="Group 64"/>
          <p:cNvGrpSpPr>
            <a:grpSpLocks/>
          </p:cNvGrpSpPr>
          <p:nvPr/>
        </p:nvGrpSpPr>
        <p:grpSpPr bwMode="auto">
          <a:xfrm>
            <a:off x="5228508" y="2300455"/>
            <a:ext cx="3417888" cy="1219200"/>
            <a:chOff x="3289" y="3171"/>
            <a:chExt cx="2153" cy="768"/>
          </a:xfrm>
        </p:grpSpPr>
        <p:sp>
          <p:nvSpPr>
            <p:cNvPr id="233518" name="Text Box 31"/>
            <p:cNvSpPr txBox="1">
              <a:spLocks noChangeArrowheads="1"/>
            </p:cNvSpPr>
            <p:nvPr/>
          </p:nvSpPr>
          <p:spPr bwMode="auto">
            <a:xfrm>
              <a:off x="3289" y="3331"/>
              <a:ext cx="50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PCIe </a:t>
              </a:r>
              <a:r>
                <a:rPr lang="hu-HU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2</a:t>
              </a: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.0</a:t>
              </a:r>
            </a:p>
          </p:txBody>
        </p:sp>
        <p:sp>
          <p:nvSpPr>
            <p:cNvPr id="233519" name="Text Box 32"/>
            <p:cNvSpPr txBox="1">
              <a:spLocks noChangeArrowheads="1"/>
            </p:cNvSpPr>
            <p:nvPr/>
          </p:nvSpPr>
          <p:spPr bwMode="auto">
            <a:xfrm>
              <a:off x="4379" y="3171"/>
              <a:ext cx="1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20" name="Line 56"/>
            <p:cNvSpPr>
              <a:spLocks noChangeShapeType="1"/>
            </p:cNvSpPr>
            <p:nvPr/>
          </p:nvSpPr>
          <p:spPr bwMode="auto">
            <a:xfrm>
              <a:off x="4336" y="3277"/>
              <a:ext cx="317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21" name="Line 34"/>
            <p:cNvSpPr>
              <a:spLocks noChangeShapeType="1"/>
            </p:cNvSpPr>
            <p:nvPr/>
          </p:nvSpPr>
          <p:spPr bwMode="auto">
            <a:xfrm flipH="1">
              <a:off x="4330" y="3437"/>
              <a:ext cx="318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22" name="Text Box 40"/>
            <p:cNvSpPr txBox="1">
              <a:spLocks noChangeArrowheads="1"/>
            </p:cNvSpPr>
            <p:nvPr/>
          </p:nvSpPr>
          <p:spPr bwMode="auto">
            <a:xfrm>
              <a:off x="4379" y="3490"/>
              <a:ext cx="1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23" name="Szövegdoboz 137"/>
            <p:cNvSpPr txBox="1">
              <a:spLocks noChangeArrowheads="1"/>
            </p:cNvSpPr>
            <p:nvPr/>
          </p:nvSpPr>
          <p:spPr bwMode="auto">
            <a:xfrm>
              <a:off x="3730" y="3227"/>
              <a:ext cx="61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40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configurable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lanes</a:t>
              </a:r>
            </a:p>
          </p:txBody>
        </p:sp>
        <p:cxnSp>
          <p:nvCxnSpPr>
            <p:cNvPr id="72" name="Egyenes összekötő 144"/>
            <p:cNvCxnSpPr/>
            <p:nvPr/>
          </p:nvCxnSpPr>
          <p:spPr>
            <a:xfrm rot="5400000" flipH="1" flipV="1">
              <a:off x="4331" y="3401"/>
              <a:ext cx="113" cy="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3525" name="Rectangle 59"/>
            <p:cNvSpPr>
              <a:spLocks noChangeArrowheads="1"/>
            </p:cNvSpPr>
            <p:nvPr/>
          </p:nvSpPr>
          <p:spPr bwMode="auto">
            <a:xfrm>
              <a:off x="5071" y="3295"/>
              <a:ext cx="371" cy="212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</a:t>
              </a: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Mem.</a:t>
              </a:r>
            </a:p>
          </p:txBody>
        </p:sp>
        <p:sp>
          <p:nvSpPr>
            <p:cNvPr id="233526" name="Oval 33"/>
            <p:cNvSpPr>
              <a:spLocks noChangeArrowheads="1"/>
            </p:cNvSpPr>
            <p:nvPr/>
          </p:nvSpPr>
          <p:spPr bwMode="auto">
            <a:xfrm>
              <a:off x="4646" y="3297"/>
              <a:ext cx="232" cy="213"/>
            </a:xfrm>
            <a:prstGeom prst="ellipse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</a:t>
              </a:r>
            </a:p>
          </p:txBody>
        </p:sp>
        <p:sp>
          <p:nvSpPr>
            <p:cNvPr id="233527" name="Rectangle 48"/>
            <p:cNvSpPr>
              <a:spLocks noChangeArrowheads="1"/>
            </p:cNvSpPr>
            <p:nvPr/>
          </p:nvSpPr>
          <p:spPr bwMode="auto">
            <a:xfrm>
              <a:off x="4434" y="3717"/>
              <a:ext cx="645" cy="222"/>
            </a:xfrm>
            <a:prstGeom prst="rect">
              <a:avLst/>
            </a:prstGeom>
            <a:solidFill>
              <a:srgbClr val="993300">
                <a:alpha val="34117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Periph. Contr.</a:t>
              </a:r>
            </a:p>
          </p:txBody>
        </p:sp>
        <p:sp>
          <p:nvSpPr>
            <p:cNvPr id="233528" name="Line 50"/>
            <p:cNvSpPr>
              <a:spLocks noChangeShapeType="1"/>
            </p:cNvSpPr>
            <p:nvPr/>
          </p:nvSpPr>
          <p:spPr bwMode="auto">
            <a:xfrm>
              <a:off x="4761" y="3506"/>
              <a:ext cx="0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30" name="Text Box 62"/>
            <p:cNvSpPr txBox="1">
              <a:spLocks noChangeArrowheads="1"/>
            </p:cNvSpPr>
            <p:nvPr/>
          </p:nvSpPr>
          <p:spPr bwMode="auto">
            <a:xfrm>
              <a:off x="5137" y="3769"/>
              <a:ext cx="288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X79</a:t>
              </a:r>
            </a:p>
          </p:txBody>
        </p:sp>
      </p:grpSp>
      <p:sp>
        <p:nvSpPr>
          <p:cNvPr id="233516" name="Rectangle 2"/>
          <p:cNvSpPr>
            <a:spLocks noChangeArrowheads="1"/>
          </p:cNvSpPr>
          <p:nvPr/>
        </p:nvSpPr>
        <p:spPr bwMode="auto">
          <a:xfrm>
            <a:off x="5075892" y="3925965"/>
            <a:ext cx="393569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Sandy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Bridge-E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6C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4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X79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(2011)  </a:t>
            </a:r>
          </a:p>
        </p:txBody>
      </p:sp>
      <p:sp>
        <p:nvSpPr>
          <p:cNvPr id="82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3447"/>
            <a:ext cx="9144000" cy="3937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desktops)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altLang="en-US" sz="1650" dirty="0" smtClean="0"/>
          </a:p>
        </p:txBody>
      </p:sp>
      <p:sp>
        <p:nvSpPr>
          <p:cNvPr id="80" name="Text Box 14"/>
          <p:cNvSpPr txBox="1">
            <a:spLocks noChangeArrowheads="1"/>
          </p:cNvSpPr>
          <p:nvPr/>
        </p:nvSpPr>
        <p:spPr bwMode="auto">
          <a:xfrm>
            <a:off x="1225493" y="5877381"/>
            <a:ext cx="3876382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Ivy Bridge (4C), 2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Z77 PCH (2012)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Haswell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   (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4C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2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with Z87 PCH (2013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Broadwell  (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4C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2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with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Z97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2015)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Skylake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-S  (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4C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2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Z170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(2015)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81" name="Oval 12"/>
          <p:cNvSpPr>
            <a:spLocks noChangeArrowheads="1"/>
          </p:cNvSpPr>
          <p:nvPr/>
        </p:nvSpPr>
        <p:spPr bwMode="auto">
          <a:xfrm rot="-5400000">
            <a:off x="678494" y="318865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76" name="Line 50"/>
          <p:cNvSpPr>
            <a:spLocks noChangeShapeType="1"/>
          </p:cNvSpPr>
          <p:nvPr/>
        </p:nvSpPr>
        <p:spPr bwMode="auto">
          <a:xfrm>
            <a:off x="7681027" y="4781600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7" name="Line 50"/>
          <p:cNvSpPr>
            <a:spLocks noChangeShapeType="1"/>
          </p:cNvSpPr>
          <p:nvPr/>
        </p:nvSpPr>
        <p:spPr bwMode="auto">
          <a:xfrm>
            <a:off x="7680726" y="4621036"/>
            <a:ext cx="30175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8" name="Line 50"/>
          <p:cNvSpPr>
            <a:spLocks noChangeShapeType="1"/>
          </p:cNvSpPr>
          <p:nvPr/>
        </p:nvSpPr>
        <p:spPr bwMode="auto">
          <a:xfrm>
            <a:off x="7682033" y="4862556"/>
            <a:ext cx="30175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" name="Line 50"/>
          <p:cNvSpPr>
            <a:spLocks noChangeShapeType="1"/>
          </p:cNvSpPr>
          <p:nvPr/>
        </p:nvSpPr>
        <p:spPr bwMode="auto">
          <a:xfrm>
            <a:off x="3168210" y="4876261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3" name="Line 50"/>
          <p:cNvSpPr>
            <a:spLocks noChangeShapeType="1"/>
          </p:cNvSpPr>
          <p:nvPr/>
        </p:nvSpPr>
        <p:spPr bwMode="auto">
          <a:xfrm>
            <a:off x="3199304" y="2573157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4" name="Line 50"/>
          <p:cNvSpPr>
            <a:spLocks noChangeShapeType="1"/>
          </p:cNvSpPr>
          <p:nvPr/>
        </p:nvSpPr>
        <p:spPr bwMode="auto">
          <a:xfrm>
            <a:off x="3198839" y="2692255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5" name="Line 50"/>
          <p:cNvSpPr>
            <a:spLocks noChangeShapeType="1"/>
          </p:cNvSpPr>
          <p:nvPr/>
        </p:nvSpPr>
        <p:spPr bwMode="auto">
          <a:xfrm>
            <a:off x="7754313" y="2707045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6" name="Line 50"/>
          <p:cNvSpPr>
            <a:spLocks noChangeShapeType="1"/>
          </p:cNvSpPr>
          <p:nvPr/>
        </p:nvSpPr>
        <p:spPr bwMode="auto">
          <a:xfrm>
            <a:off x="7754012" y="2546481"/>
            <a:ext cx="30175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7" name="Line 50"/>
          <p:cNvSpPr>
            <a:spLocks noChangeShapeType="1"/>
          </p:cNvSpPr>
          <p:nvPr/>
        </p:nvSpPr>
        <p:spPr bwMode="auto">
          <a:xfrm>
            <a:off x="7748033" y="2788001"/>
            <a:ext cx="30175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8" name="Line 50"/>
          <p:cNvSpPr>
            <a:spLocks noChangeShapeType="1"/>
          </p:cNvSpPr>
          <p:nvPr/>
        </p:nvSpPr>
        <p:spPr bwMode="auto">
          <a:xfrm>
            <a:off x="7753442" y="2618910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Down Arrow 1"/>
          <p:cNvSpPr/>
          <p:nvPr/>
        </p:nvSpPr>
        <p:spPr bwMode="auto">
          <a:xfrm>
            <a:off x="2951820" y="4198750"/>
            <a:ext cx="80403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90" name="Down Arrow 89"/>
          <p:cNvSpPr/>
          <p:nvPr/>
        </p:nvSpPr>
        <p:spPr bwMode="auto">
          <a:xfrm>
            <a:off x="7461927" y="4201870"/>
            <a:ext cx="80403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1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2718" y="1149664"/>
          <a:ext cx="9027494" cy="5326706"/>
        </p:xfrm>
        <a:graphic>
          <a:graphicData uri="http://schemas.openxmlformats.org/drawingml/2006/table">
            <a:tbl>
              <a:tblPr firstRow="1" firstCol="1" bandRow="1"/>
              <a:tblGrid>
                <a:gridCol w="117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8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081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4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Date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cores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Memory attachment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Mem. speed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lanes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TDP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 socket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X6800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7/2006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Via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6xxx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11/2006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4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baseline="0" dirty="0" smtClean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8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baseline="0" dirty="0" err="1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QX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9650 (Penryn)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11/2007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5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-1600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136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9770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(Penryn)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3/2008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1. G.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11/2008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DDR3-1067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Tylersburg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3/2010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73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11/2011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92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X79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Patsburg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150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9/2013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399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DDR3-1866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1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b="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DDR4-2133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2011-3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 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911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LGA_2011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Skylake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X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8861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44 PCI-3.0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886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 X)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112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161" y="497852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Core counts </a:t>
            </a:r>
            <a:endParaRPr lang="en-US" sz="1400" b="1" dirty="0">
              <a:solidFill>
                <a:srgbClr val="2D2D8A"/>
              </a:solidFill>
              <a:latin typeface="+mj-lt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desktops)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7712" y="6613884"/>
            <a:ext cx="26597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The above </a:t>
            </a:r>
            <a:r>
              <a:rPr lang="en-US" sz="900" dirty="0" err="1" smtClean="0"/>
              <a:t>HED</a:t>
            </a:r>
            <a:r>
              <a:rPr lang="en-US" sz="900" dirty="0" smtClean="0"/>
              <a:t> models and lines are unlocked.</a:t>
            </a:r>
            <a:endParaRPr lang="en-US" sz="9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2380202" y="1133744"/>
            <a:ext cx="675075" cy="53426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5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 bwMode="auto">
          <a:xfrm rot="10800000" flipH="1" flipV="1">
            <a:off x="71500" y="510932"/>
            <a:ext cx="10794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Verdana"/>
                <a:cs typeface="Arial" charset="0"/>
              </a:rPr>
              <a:t>Remark</a:t>
            </a:r>
          </a:p>
        </p:txBody>
      </p:sp>
      <p:sp>
        <p:nvSpPr>
          <p:cNvPr id="4" name="TextBox 3"/>
          <p:cNvSpPr txBox="1"/>
          <p:nvPr/>
        </p:nvSpPr>
        <p:spPr bwMode="auto">
          <a:xfrm flipH="1">
            <a:off x="116505" y="835550"/>
            <a:ext cx="88652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The </a:t>
            </a:r>
            <a:r>
              <a:rPr lang="en-US" sz="1400" dirty="0" err="1" smtClean="0">
                <a:solidFill>
                  <a:srgbClr val="FF0000"/>
                </a:solidFill>
                <a:latin typeface="Verdana"/>
                <a:cs typeface="Arial" charset="0"/>
              </a:rPr>
              <a:t>Kaby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Arial" charset="0"/>
              </a:rPr>
              <a:t> Lake-X models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in fact 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do not fit into the traditional HED line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, they are actually the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70C0"/>
                </a:solidFill>
                <a:latin typeface="Verdana"/>
                <a:cs typeface="Arial" charset="0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 highest performance models of the </a:t>
            </a:r>
            <a:r>
              <a:rPr lang="en-US" sz="1400" dirty="0" err="1" smtClean="0">
                <a:solidFill>
                  <a:srgbClr val="0070C0"/>
                </a:solidFill>
                <a:latin typeface="Verdana"/>
                <a:cs typeface="Arial" charset="0"/>
              </a:rPr>
              <a:t>KabyLake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 line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and are designated as mobile models.</a:t>
            </a:r>
          </a:p>
        </p:txBody>
      </p:sp>
    </p:spTree>
    <p:extLst>
      <p:ext uri="{BB962C8B-B14F-4D97-AF65-F5344CB8AC3E}">
        <p14:creationId xmlns:p14="http://schemas.microsoft.com/office/powerpoint/2010/main" val="213971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desktops)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006715" y="6496044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2006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008179" y="6494869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2003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293276" y="6495197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2010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02632" y="6497214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2014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498080" y="6497214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2016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3195066" y="6495197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2006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0459" y="494150"/>
            <a:ext cx="6813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Evolution of the core counts in Intel's HED lines </a:t>
            </a:r>
            <a:r>
              <a:rPr lang="en-US" sz="1400" dirty="0" smtClean="0">
                <a:latin typeface="+mj-lt"/>
              </a:rPr>
              <a:t>(Based on [</a:t>
            </a:r>
            <a:r>
              <a:rPr lang="hu-HU" sz="1400" dirty="0" smtClean="0">
                <a:latin typeface="+mj-lt"/>
              </a:rPr>
              <a:t>222</a:t>
            </a:r>
            <a:r>
              <a:rPr lang="en-US" sz="1400" dirty="0" smtClean="0">
                <a:latin typeface="+mj-lt"/>
              </a:rPr>
              <a:t>])</a:t>
            </a:r>
            <a:endParaRPr lang="en-US" sz="14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10342" y="6496777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2017</a:t>
            </a:r>
            <a:endParaRPr lang="en-US" sz="12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341530" y="973360"/>
            <a:ext cx="8505944" cy="5570313"/>
            <a:chOff x="341530" y="1054042"/>
            <a:chExt cx="8505944" cy="5570313"/>
          </a:xfrm>
        </p:grpSpPr>
        <p:pic>
          <p:nvPicPr>
            <p:cNvPr id="2050" name="Picture 2" descr="https://images.techhive.com/images/article/2016/05/extremeslide-100663091-orig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7" b="12595"/>
            <a:stretch/>
          </p:blipFill>
          <p:spPr bwMode="auto">
            <a:xfrm>
              <a:off x="341530" y="2365999"/>
              <a:ext cx="7884830" cy="4205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006715" y="4645482"/>
              <a:ext cx="8322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Core 2</a:t>
              </a:r>
            </a:p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Extreme</a:t>
              </a:r>
            </a:p>
            <a:p>
              <a:pPr algn="ctr"/>
              <a:r>
                <a:rPr lang="en-US" sz="1200" dirty="0" err="1" smtClean="0">
                  <a:solidFill>
                    <a:schemeClr val="bg1"/>
                  </a:solidFill>
                </a:rPr>
                <a:t>X6800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95890" y="4096639"/>
              <a:ext cx="1209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</a:rPr>
                <a:t>Westmere</a:t>
              </a:r>
              <a:r>
                <a:rPr lang="en-US" sz="1200" dirty="0" smtClean="0">
                  <a:solidFill>
                    <a:schemeClr val="bg1"/>
                  </a:solidFill>
                </a:rPr>
                <a:t> EE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66020" y="3646589"/>
              <a:ext cx="86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Haswell 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81123" y="3151534"/>
              <a:ext cx="10021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Broadwell 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28596" y="4141644"/>
              <a:ext cx="8322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Core 2</a:t>
              </a:r>
            </a:p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Extreme</a:t>
              </a:r>
            </a:p>
            <a:p>
              <a:pPr algn="ctr"/>
              <a:r>
                <a:rPr lang="en-US" sz="1200" dirty="0" err="1" smtClean="0">
                  <a:solidFill>
                    <a:schemeClr val="bg1"/>
                  </a:solidFill>
                </a:rPr>
                <a:t>QX6700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2" descr="https://images.techhive.com/images/article/2016/05/extremeslide-100663091-orig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" t="-512" r="-3" b="93963"/>
            <a:stretch/>
          </p:blipFill>
          <p:spPr bwMode="auto">
            <a:xfrm>
              <a:off x="341530" y="1054042"/>
              <a:ext cx="8505944" cy="2149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https://images.techhive.com/images/article/2016/05/extremeslide-100663091-ori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91" t="-518" r="-3" b="12575"/>
            <a:stretch/>
          </p:blipFill>
          <p:spPr bwMode="auto">
            <a:xfrm>
              <a:off x="8127395" y="2030635"/>
              <a:ext cx="720079" cy="4540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https://images.techhive.com/images/article/2016/05/extremeslide-100663091-orig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41" t="32227" r="10515" b="12756"/>
            <a:stretch/>
          </p:blipFill>
          <p:spPr bwMode="auto">
            <a:xfrm>
              <a:off x="7299194" y="2030635"/>
              <a:ext cx="1125125" cy="4536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7302980" y="1268760"/>
              <a:ext cx="867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</a:rPr>
                <a:t>Skylake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smtClean="0">
                  <a:solidFill>
                    <a:schemeClr val="bg1"/>
                  </a:solidFill>
                </a:rPr>
                <a:t>X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l="72350" t="26145" r="2106" b="20465"/>
            <a:stretch/>
          </p:blipFill>
          <p:spPr>
            <a:xfrm>
              <a:off x="7542330" y="1521352"/>
              <a:ext cx="684030" cy="59925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82654" y="2029764"/>
              <a:ext cx="31611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18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pic>
          <p:nvPicPr>
            <p:cNvPr id="25" name="Picture 2" descr="https://images.techhive.com/images/article/2016/05/extremeslide-100663091-orig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92" t="78996" r="11041" b="19133"/>
            <a:stretch/>
          </p:blipFill>
          <p:spPr bwMode="auto">
            <a:xfrm>
              <a:off x="7390738" y="5909050"/>
              <a:ext cx="990110" cy="630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7444082" y="6193468"/>
              <a:ext cx="81945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 smtClean="0">
                  <a:solidFill>
                    <a:schemeClr val="bg1"/>
                  </a:solidFill>
                  <a:latin typeface="Bodoni MT Condensed" panose="02070606080606020203" pitchFamily="18" charset="0"/>
                </a:rPr>
                <a:t>18 CORE</a:t>
              </a:r>
              <a:endParaRPr lang="en-US" sz="2100" dirty="0">
                <a:solidFill>
                  <a:schemeClr val="bg1"/>
                </a:solidFill>
                <a:latin typeface="Bodoni MT Condensed" panose="02070606080606020203" pitchFamily="18" charset="0"/>
              </a:endParaRPr>
            </a:p>
          </p:txBody>
        </p:sp>
        <p:pic>
          <p:nvPicPr>
            <p:cNvPr id="29" name="Picture 2" descr="https://images.techhive.com/images/article/2016/05/extremeslide-100663091-orig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11" t="18197" r="28917" b="73386"/>
            <a:stretch/>
          </p:blipFill>
          <p:spPr bwMode="auto">
            <a:xfrm>
              <a:off x="2276745" y="3564015"/>
              <a:ext cx="2745305" cy="405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003791" y="2213865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D357"/>
                  </a:solidFill>
                </a:rPr>
                <a:t>Number of cores</a:t>
              </a:r>
              <a:endParaRPr lang="en-US" dirty="0">
                <a:solidFill>
                  <a:srgbClr val="FFD357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01570" y="5046893"/>
            <a:ext cx="1214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Pentium 4 EE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3.2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3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2718" y="1149664"/>
          <a:ext cx="9027494" cy="5326706"/>
        </p:xfrm>
        <a:graphic>
          <a:graphicData uri="http://schemas.openxmlformats.org/drawingml/2006/table">
            <a:tbl>
              <a:tblPr firstRow="1" firstCol="1" bandRow="1"/>
              <a:tblGrid>
                <a:gridCol w="117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8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081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4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Date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cores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Memory attachment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Mem. speed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lanes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TDP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 socket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X6800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7/2006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Via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6xxx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11/2006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4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baseline="0" dirty="0" smtClean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8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baseline="0" dirty="0" err="1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QX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9650 (Penryn)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11/2007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5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-1600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136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9770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(Penryn)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3/2008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1. G.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11/2008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DDR3-1067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Tylersburg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3/2010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73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11/2011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92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X79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Patsburg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150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9/2013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399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DDR3-1866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1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b="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DDR4-2133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2011-3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 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911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LGA_2011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Skylake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X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8861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44 PCI-3.0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886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 X)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112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161" y="494150"/>
            <a:ext cx="3097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Number of memory channels</a:t>
            </a:r>
            <a:endParaRPr lang="en-US" sz="1400" b="1" dirty="0">
              <a:solidFill>
                <a:srgbClr val="2D2D8A"/>
              </a:solidFill>
              <a:latin typeface="+mj-lt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desktops)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7712" y="6613884"/>
            <a:ext cx="26597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The above </a:t>
            </a:r>
            <a:r>
              <a:rPr lang="en-US" sz="900" dirty="0" err="1" smtClean="0"/>
              <a:t>HED</a:t>
            </a:r>
            <a:r>
              <a:rPr lang="en-US" sz="900" dirty="0" smtClean="0"/>
              <a:t> models and lines are unlocked.</a:t>
            </a:r>
            <a:endParaRPr lang="en-US" sz="9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800582" y="1120297"/>
            <a:ext cx="796643" cy="53426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58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2718" y="1149664"/>
          <a:ext cx="9027494" cy="5326706"/>
        </p:xfrm>
        <a:graphic>
          <a:graphicData uri="http://schemas.openxmlformats.org/drawingml/2006/table">
            <a:tbl>
              <a:tblPr firstRow="1" firstCol="1" bandRow="1"/>
              <a:tblGrid>
                <a:gridCol w="117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8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081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4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Date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cores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Memory attachment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Mem. speed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lanes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TDP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 socket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X6800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7/2006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Via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6xxx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11/2006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4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baseline="0" dirty="0" smtClean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8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baseline="0" dirty="0" err="1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QX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9650 (Penryn)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11/2007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5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-1600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136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9770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(Penryn)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3/2008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1. G.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11/2008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DDR3-1067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Tylersburg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3/2010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73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11/2011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92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X79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Patsburg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150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9/2013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399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DDR3-1866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1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b="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DDR4-2133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2011-3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 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911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LGA_2011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Skylake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X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8861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44 PCI-3.0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886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 X)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112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161" y="494150"/>
            <a:ext cx="2728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Unlocked clock multiplier</a:t>
            </a:r>
            <a:endParaRPr lang="en-US" sz="1400" b="1" dirty="0">
              <a:solidFill>
                <a:srgbClr val="2D2D8A"/>
              </a:solidFill>
              <a:latin typeface="+mj-lt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6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desktops) (10)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7712" y="6613884"/>
            <a:ext cx="26597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The above </a:t>
            </a:r>
            <a:r>
              <a:rPr lang="en-US" sz="900" dirty="0" err="1" smtClean="0"/>
              <a:t>HED</a:t>
            </a:r>
            <a:r>
              <a:rPr lang="en-US" sz="900" dirty="0" smtClean="0"/>
              <a:t> models and lines are unlocked.</a:t>
            </a:r>
            <a:endParaRPr lang="en-US" sz="9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49599" y="6579350"/>
            <a:ext cx="2560909" cy="27003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51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2718" y="1149664"/>
          <a:ext cx="9027494" cy="5326706"/>
        </p:xfrm>
        <a:graphic>
          <a:graphicData uri="http://schemas.openxmlformats.org/drawingml/2006/table">
            <a:tbl>
              <a:tblPr firstRow="1" firstCol="1" bandRow="1"/>
              <a:tblGrid>
                <a:gridCol w="117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81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081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34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Date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cores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Memory attachment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Mem. speed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up to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lanes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TDP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 socket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X6800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 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7/2006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Via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X38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6xxx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11/2006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4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baseline="0" dirty="0" smtClean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8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baseline="0" dirty="0" err="1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QX</a:t>
                      </a:r>
                      <a:r>
                        <a:rPr lang="en-US" sz="900" b="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9650 (Penryn)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11/2007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5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-1600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X48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136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775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Core 2 Extreme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QX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9770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(Penryn)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3/2008</a:t>
                      </a:r>
                      <a:r>
                        <a:rPr lang="en-US" sz="900" b="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2x2C</a:t>
                      </a:r>
                      <a:endParaRPr lang="en-US" sz="900" b="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1. G.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11/2008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DDR3-1067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Tylersburg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EE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3/2010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73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1366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11/2011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92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X79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Patsburg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130 W/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150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 E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9/2013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399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DDR3-1866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  <a:r>
                        <a:rPr lang="en-US" sz="900" b="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900" b="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+mj-lt"/>
                        </a:rPr>
                        <a:t>130 W</a:t>
                      </a:r>
                      <a:endParaRPr lang="en-US" sz="900" dirty="0">
                        <a:latin typeface="+mj-lt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1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b="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DDR4-2133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2011-3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 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10C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911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-2400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LGA_2011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-3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Skylake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X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18C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8861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44 PCI-3.0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140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886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Lake X)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16 </a:t>
                      </a: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on-die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b="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112 W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b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b="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580" y="494150"/>
            <a:ext cx="3122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2D2D8A"/>
                </a:solidFill>
                <a:latin typeface="+mj-lt"/>
              </a:rPr>
              <a:t>TDP</a:t>
            </a:r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 (Thermal Design Power)</a:t>
            </a:r>
            <a:endParaRPr lang="en-US" sz="1400" b="1" dirty="0">
              <a:solidFill>
                <a:srgbClr val="2D2D8A"/>
              </a:solidFill>
              <a:latin typeface="+mj-lt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desktops)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7712" y="6613884"/>
            <a:ext cx="26597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The above </a:t>
            </a:r>
            <a:r>
              <a:rPr lang="en-US" sz="900" dirty="0" err="1" smtClean="0"/>
              <a:t>HED</a:t>
            </a:r>
            <a:r>
              <a:rPr lang="en-US" sz="900" dirty="0" smtClean="0"/>
              <a:t> models and lines are unlocked.</a:t>
            </a:r>
            <a:endParaRPr lang="en-US" sz="9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7469583" y="1133744"/>
            <a:ext cx="612808" cy="53426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77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366" y="863715"/>
            <a:ext cx="3851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dirty="0" smtClean="0">
                <a:solidFill>
                  <a:srgbClr val="FF0000"/>
                </a:solidFill>
                <a:latin typeface="Verdana"/>
              </a:rPr>
              <a:t>Key </a:t>
            </a:r>
            <a:r>
              <a:rPr lang="en-US" altLang="en-US" sz="1400" dirty="0">
                <a:solidFill>
                  <a:srgbClr val="FF0000"/>
                </a:solidFill>
                <a:latin typeface="Verdana"/>
              </a:rPr>
              <a:t>features </a:t>
            </a: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of Intel’s </a:t>
            </a:r>
            <a:r>
              <a:rPr lang="en-US" altLang="en-US" sz="1400" dirty="0" err="1" smtClean="0">
                <a:solidFill>
                  <a:srgbClr val="0070C0"/>
                </a:solidFill>
                <a:latin typeface="Verdana"/>
              </a:rPr>
              <a:t>HED</a:t>
            </a: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 lines (cont.):</a:t>
            </a:r>
            <a:endParaRPr lang="en-US" altLang="en-US" sz="140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1.3 Evolution of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HEDs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(High-End desktops)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(12)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3705" y="498072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Introduction -3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216370" y="1195324"/>
            <a:ext cx="8511048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They are equipped with a 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large number of </a:t>
            </a:r>
            <a:r>
              <a:rPr lang="en-US" sz="1400" dirty="0" err="1" smtClean="0">
                <a:solidFill>
                  <a:srgbClr val="0070C0"/>
                </a:solidFill>
                <a:latin typeface="Verdana"/>
                <a:cs typeface="Arial" charset="0"/>
              </a:rPr>
              <a:t>PCIe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 lanes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(typically 32 to 44) to connect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     multiple discrete graphics cards vs. 16 typical in desktops,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they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 do not provide integrated graphics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as it is assumed that the installation is intended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to provide high quality graphics by attaching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discrete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graphics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cards,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215419" y="2236215"/>
            <a:ext cx="83161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they have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more cores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than desktops than graphics offers more parallelism than typical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desktop workloads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,</a:t>
            </a:r>
            <a:endParaRPr lang="en-US" sz="1400" dirty="0" smtClean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212668" y="2804259"/>
            <a:ext cx="24864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they are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unlocked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and</a:t>
            </a:r>
            <a:endParaRPr lang="en-US" sz="1400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211717" y="3138495"/>
            <a:ext cx="800866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Verdana"/>
              </a:rPr>
              <a:t>HEDs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have a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higher </a:t>
            </a:r>
            <a:r>
              <a:rPr lang="en-US" sz="1400" dirty="0" err="1">
                <a:solidFill>
                  <a:srgbClr val="0070C0"/>
                </a:solidFill>
                <a:latin typeface="Verdana"/>
              </a:rPr>
              <a:t>TDP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 of 130 to 150 W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vs. 65 to 95 W typical for DT processors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. </a:t>
            </a:r>
            <a:endParaRPr lang="en-US" sz="1400" dirty="0" smtClean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64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76645"/>
            <a:ext cx="7404100" cy="4572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</a:t>
            </a:r>
            <a:r>
              <a:rPr lang="en-US" altLang="en-US" sz="19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servers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9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82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servers (1)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-105914" y="3393648"/>
            <a:ext cx="9144000" cy="2096932"/>
            <a:chOff x="161510" y="2888940"/>
            <a:chExt cx="8960696" cy="2096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9862" t="12793" r="-132"/>
            <a:stretch/>
          </p:blipFill>
          <p:spPr>
            <a:xfrm>
              <a:off x="6732240" y="2971916"/>
              <a:ext cx="2335754" cy="18408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6955832" y="2967168"/>
              <a:ext cx="1859564" cy="7801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974305" y="2965503"/>
              <a:ext cx="1170130" cy="539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-131" t="-4317" r="97982" b="1118"/>
            <a:stretch/>
          </p:blipFill>
          <p:spPr>
            <a:xfrm>
              <a:off x="161510" y="2888940"/>
              <a:ext cx="4739884" cy="199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725" y="3184633"/>
              <a:ext cx="1310346" cy="10839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8225" y="4636005"/>
              <a:ext cx="80342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Servers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76216" y="4636005"/>
              <a:ext cx="179568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High-End 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7269" y="4599130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97734" y="4554125"/>
              <a:ext cx="8595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Laptops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16205" y="4464115"/>
              <a:ext cx="7761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Tablets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35263" y="4403498"/>
              <a:ext cx="121219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r="59040"/>
            <a:stretch/>
          </p:blipFill>
          <p:spPr>
            <a:xfrm>
              <a:off x="3982816" y="2960647"/>
              <a:ext cx="2243040" cy="190938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" t="66962" r="97982" b="14418"/>
            <a:stretch/>
          </p:blipFill>
          <p:spPr>
            <a:xfrm>
              <a:off x="443230" y="4441581"/>
              <a:ext cx="8614420" cy="54429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18225" y="4582337"/>
              <a:ext cx="80342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Servers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88569" y="4583010"/>
              <a:ext cx="179568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High-End 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05835" y="4583010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41700" y="4584715"/>
              <a:ext cx="8595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Laptops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12260" y="4582001"/>
              <a:ext cx="7761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Tablets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845895" y="4583010"/>
              <a:ext cx="127631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Smartphones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8" t="7794" r="3735" b="15934"/>
            <a:stretch/>
          </p:blipFill>
          <p:spPr>
            <a:xfrm>
              <a:off x="521550" y="3113965"/>
              <a:ext cx="987406" cy="132735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598877" y="2965825"/>
              <a:ext cx="1170130" cy="53984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38904" t="11098" r="59040"/>
            <a:stretch/>
          </p:blipFill>
          <p:spPr>
            <a:xfrm>
              <a:off x="6222323" y="3203975"/>
              <a:ext cx="575152" cy="1697481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11461" y="1043735"/>
            <a:ext cx="9542102" cy="2027212"/>
            <a:chOff x="-174739" y="737350"/>
            <a:chExt cx="9542102" cy="2027212"/>
          </a:xfrm>
        </p:grpSpPr>
        <p:sp>
          <p:nvSpPr>
            <p:cNvPr id="30" name="TextBox 29"/>
            <p:cNvSpPr txBox="1"/>
            <p:nvPr/>
          </p:nvSpPr>
          <p:spPr>
            <a:xfrm>
              <a:off x="4848765" y="1880699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85602" y="2441397"/>
              <a:ext cx="121219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-46928" y="1593669"/>
              <a:ext cx="1378568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Servers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6" name="Oval 7"/>
            <p:cNvSpPr>
              <a:spLocks noChangeArrowheads="1"/>
            </p:cNvSpPr>
            <p:nvPr/>
          </p:nvSpPr>
          <p:spPr bwMode="auto">
            <a:xfrm>
              <a:off x="8148469" y="143902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7" name="Line 8"/>
            <p:cNvSpPr>
              <a:spLocks noChangeShapeType="1"/>
            </p:cNvSpPr>
            <p:nvPr/>
          </p:nvSpPr>
          <p:spPr bwMode="auto">
            <a:xfrm>
              <a:off x="4736950" y="1023100"/>
              <a:ext cx="0" cy="217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Line 10"/>
            <p:cNvSpPr>
              <a:spLocks noChangeShapeType="1"/>
            </p:cNvSpPr>
            <p:nvPr/>
          </p:nvSpPr>
          <p:spPr bwMode="auto">
            <a:xfrm flipV="1">
              <a:off x="648412" y="1251700"/>
              <a:ext cx="7543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>
              <a:off x="8186569" y="1246938"/>
              <a:ext cx="1588" cy="188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Oval 12"/>
            <p:cNvSpPr>
              <a:spLocks noChangeArrowheads="1"/>
            </p:cNvSpPr>
            <p:nvPr/>
          </p:nvSpPr>
          <p:spPr bwMode="auto">
            <a:xfrm>
              <a:off x="2381903" y="1451725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1" name="Line 13"/>
            <p:cNvSpPr>
              <a:spLocks noChangeShapeType="1"/>
            </p:cNvSpPr>
            <p:nvPr/>
          </p:nvSpPr>
          <p:spPr bwMode="auto">
            <a:xfrm>
              <a:off x="2415241" y="1251700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Text Box 4"/>
            <p:cNvSpPr txBox="1">
              <a:spLocks noChangeArrowheads="1"/>
            </p:cNvSpPr>
            <p:nvPr/>
          </p:nvSpPr>
          <p:spPr bwMode="auto">
            <a:xfrm>
              <a:off x="2761606" y="737350"/>
              <a:ext cx="3934736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</a:rPr>
                <a:t>Recent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processor categories 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</a:rPr>
                <a:t>of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Intel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6998813" y="1595631"/>
              <a:ext cx="236855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1690688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2212975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2735263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325755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37147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41719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46291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50863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Smartphones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5885135" y="1590400"/>
              <a:ext cx="192722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Tablets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6" name="Text Box 16"/>
            <p:cNvSpPr txBox="1">
              <a:spLocks noChangeArrowheads="1"/>
            </p:cNvSpPr>
            <p:nvPr/>
          </p:nvSpPr>
          <p:spPr bwMode="auto">
            <a:xfrm>
              <a:off x="7677345" y="2082712"/>
              <a:ext cx="99912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Atom lines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7" name="Text Box 17"/>
            <p:cNvSpPr txBox="1">
              <a:spLocks noChangeArrowheads="1"/>
            </p:cNvSpPr>
            <p:nvPr/>
          </p:nvSpPr>
          <p:spPr bwMode="auto">
            <a:xfrm>
              <a:off x="-174739" y="2085344"/>
              <a:ext cx="162256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Xeon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E5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E3</a:t>
              </a:r>
              <a:endParaRPr lang="en-US" altLang="en-US" sz="1200" i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Platinum/Gold etc.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8" name="Text Box 4"/>
            <p:cNvSpPr txBox="1">
              <a:spLocks noChangeArrowheads="1"/>
            </p:cNvSpPr>
            <p:nvPr/>
          </p:nvSpPr>
          <p:spPr bwMode="auto">
            <a:xfrm>
              <a:off x="3658853" y="1595631"/>
              <a:ext cx="2173287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Desktops/Laptops</a:t>
              </a: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(Client computing)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9" name="Oval 12"/>
            <p:cNvSpPr>
              <a:spLocks noChangeArrowheads="1"/>
            </p:cNvSpPr>
            <p:nvPr/>
          </p:nvSpPr>
          <p:spPr bwMode="auto">
            <a:xfrm>
              <a:off x="4706603" y="1453313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0" name="Line 13"/>
            <p:cNvSpPr>
              <a:spLocks noChangeShapeType="1"/>
            </p:cNvSpPr>
            <p:nvPr/>
          </p:nvSpPr>
          <p:spPr bwMode="auto">
            <a:xfrm>
              <a:off x="4739940" y="1253288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Text Box 21"/>
            <p:cNvSpPr txBox="1">
              <a:spLocks noChangeArrowheads="1"/>
            </p:cNvSpPr>
            <p:nvPr/>
          </p:nvSpPr>
          <p:spPr bwMode="auto">
            <a:xfrm>
              <a:off x="3864175" y="2086609"/>
              <a:ext cx="178767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Core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i5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i3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(Basic architectures)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3" name="Text Box 23"/>
            <p:cNvSpPr txBox="1">
              <a:spLocks noChangeArrowheads="1"/>
            </p:cNvSpPr>
            <p:nvPr/>
          </p:nvSpPr>
          <p:spPr bwMode="auto">
            <a:xfrm>
              <a:off x="6019641" y="2081470"/>
              <a:ext cx="170270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Atom lines</a:t>
              </a:r>
            </a:p>
            <a:p>
              <a:pPr algn="ctr" eaLnBrk="1" hangingPunct="1">
                <a:spcBef>
                  <a:spcPct val="0"/>
                </a:spcBef>
                <a:spcAft>
                  <a:spcPct val="20000"/>
                </a:spcAft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(+ LP Core models)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1284047" y="1596568"/>
              <a:ext cx="234284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err="1" smtClean="0">
                  <a:solidFill>
                    <a:srgbClr val="000000"/>
                  </a:solidFill>
                  <a:latin typeface="Verdana" pitchFamily="34" charset="0"/>
                </a:rPr>
                <a:t>HEDs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(High-End Desktops)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5" name="Text Box 21"/>
            <p:cNvSpPr txBox="1">
              <a:spLocks noChangeArrowheads="1"/>
            </p:cNvSpPr>
            <p:nvPr/>
          </p:nvSpPr>
          <p:spPr bwMode="auto">
            <a:xfrm>
              <a:off x="1668859" y="2086728"/>
              <a:ext cx="148630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Core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i9</a:t>
              </a:r>
              <a:endParaRPr lang="en-US" altLang="en-US" sz="1200" i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(Extreme Edition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 or X models)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6" name="Oval 12"/>
            <p:cNvSpPr>
              <a:spLocks noChangeArrowheads="1"/>
            </p:cNvSpPr>
            <p:nvPr/>
          </p:nvSpPr>
          <p:spPr bwMode="auto">
            <a:xfrm>
              <a:off x="611560" y="1445877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7" name="Line 13"/>
            <p:cNvSpPr>
              <a:spLocks noChangeShapeType="1"/>
            </p:cNvSpPr>
            <p:nvPr/>
          </p:nvSpPr>
          <p:spPr bwMode="auto">
            <a:xfrm>
              <a:off x="644898" y="1245852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Oval 7"/>
            <p:cNvSpPr>
              <a:spLocks noChangeArrowheads="1"/>
            </p:cNvSpPr>
            <p:nvPr/>
          </p:nvSpPr>
          <p:spPr bwMode="auto">
            <a:xfrm>
              <a:off x="6822250" y="1460847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9" name="Line 11"/>
            <p:cNvSpPr>
              <a:spLocks noChangeShapeType="1"/>
            </p:cNvSpPr>
            <p:nvPr/>
          </p:nvSpPr>
          <p:spPr bwMode="auto">
            <a:xfrm flipH="1">
              <a:off x="6860350" y="1268760"/>
              <a:ext cx="1588" cy="188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7" name="Rounded Rectangle 26"/>
          <p:cNvSpPr/>
          <p:nvPr/>
        </p:nvSpPr>
        <p:spPr bwMode="auto">
          <a:xfrm>
            <a:off x="26495" y="1575145"/>
            <a:ext cx="1599817" cy="409545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1717" y="501774"/>
            <a:ext cx="4238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1.4 Evolution of high-end 4S/</a:t>
            </a:r>
            <a:r>
              <a:rPr lang="en-US" sz="1400" b="1" dirty="0" err="1" smtClean="0">
                <a:solidFill>
                  <a:schemeClr val="accent6"/>
                </a:solidFill>
              </a:rPr>
              <a:t>8S</a:t>
            </a:r>
            <a:r>
              <a:rPr lang="en-US" sz="1400" b="1" dirty="0" smtClean="0">
                <a:solidFill>
                  <a:schemeClr val="accent6"/>
                </a:solidFill>
              </a:rPr>
              <a:t> servers</a:t>
            </a:r>
          </a:p>
        </p:txBody>
      </p:sp>
    </p:spTree>
    <p:extLst>
      <p:ext uri="{BB962C8B-B14F-4D97-AF65-F5344CB8AC3E}">
        <p14:creationId xmlns:p14="http://schemas.microsoft.com/office/powerpoint/2010/main" val="119278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3"/>
          <p:cNvGraphicFramePr>
            <a:graphicFrameLocks noChangeAspect="1"/>
          </p:cNvGraphicFramePr>
          <p:nvPr>
            <p:extLst/>
          </p:nvPr>
        </p:nvGraphicFramePr>
        <p:xfrm>
          <a:off x="161925" y="821324"/>
          <a:ext cx="8684567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9" name="Microsoft Drawing" r:id="rId3" imgW="9994900" imgH="7227888" progId="MSDraw">
                  <p:embed/>
                </p:oleObj>
              </mc:Choice>
              <mc:Fallback>
                <p:oleObj name="Microsoft Drawing" r:id="rId3" imgW="9994900" imgH="7227888" progId="MSDraw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" y="821324"/>
                        <a:ext cx="8684567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(3)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00293" y="494498"/>
            <a:ext cx="2613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Intel's Pentium 4 family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71500" y="5859463"/>
            <a:ext cx="360000" cy="134822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540" y="5814265"/>
            <a:ext cx="654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180 nm</a:t>
            </a:r>
            <a:endParaRPr lang="en-US" sz="11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172349" y="5859463"/>
            <a:ext cx="360000" cy="134822"/>
          </a:xfrm>
          <a:prstGeom prst="rect">
            <a:avLst/>
          </a:prstGeom>
          <a:solidFill>
            <a:srgbClr val="A4FAF4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1660" y="5814265"/>
            <a:ext cx="654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130 nm</a:t>
            </a:r>
            <a:endParaRPr lang="en-US" sz="11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2231740" y="5881036"/>
            <a:ext cx="360000" cy="121669"/>
          </a:xfrm>
          <a:prstGeom prst="rect">
            <a:avLst/>
          </a:prstGeom>
          <a:solidFill>
            <a:srgbClr val="FF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1365" y="5822685"/>
            <a:ext cx="575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90 nm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58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150369" y="540218"/>
            <a:ext cx="779700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Server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platforms classified according to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the number of processors supported</a:t>
            </a:r>
            <a:endParaRPr lang="en-US" altLang="en-US" sz="1400" b="1" dirty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2381250" y="3203623"/>
            <a:ext cx="217328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2S (DP)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396" name="Oval 7"/>
          <p:cNvSpPr>
            <a:spLocks noChangeArrowheads="1"/>
          </p:cNvSpPr>
          <p:nvPr/>
        </p:nvSpPr>
        <p:spPr bwMode="auto">
          <a:xfrm>
            <a:off x="7969250" y="311472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397" name="Line 8"/>
          <p:cNvSpPr>
            <a:spLocks noChangeShapeType="1"/>
          </p:cNvSpPr>
          <p:nvPr/>
        </p:nvSpPr>
        <p:spPr bwMode="auto">
          <a:xfrm>
            <a:off x="3810000" y="1250998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8" name="Line 10"/>
          <p:cNvSpPr>
            <a:spLocks noChangeShapeType="1"/>
          </p:cNvSpPr>
          <p:nvPr/>
        </p:nvSpPr>
        <p:spPr bwMode="auto">
          <a:xfrm flipV="1">
            <a:off x="1552575" y="1466898"/>
            <a:ext cx="4356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Line 11"/>
          <p:cNvSpPr>
            <a:spLocks noChangeShapeType="1"/>
          </p:cNvSpPr>
          <p:nvPr/>
        </p:nvSpPr>
        <p:spPr bwMode="auto">
          <a:xfrm flipH="1">
            <a:off x="8007350" y="2928986"/>
            <a:ext cx="3175" cy="182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Oval 12"/>
          <p:cNvSpPr>
            <a:spLocks noChangeArrowheads="1"/>
          </p:cNvSpPr>
          <p:nvPr/>
        </p:nvSpPr>
        <p:spPr bwMode="auto">
          <a:xfrm>
            <a:off x="1511300" y="166692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01" name="Line 13"/>
          <p:cNvSpPr>
            <a:spLocks noChangeShapeType="1"/>
          </p:cNvSpPr>
          <p:nvPr/>
        </p:nvSpPr>
        <p:spPr bwMode="auto">
          <a:xfrm>
            <a:off x="1544638" y="146689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Text Box 4"/>
          <p:cNvSpPr txBox="1">
            <a:spLocks noChangeArrowheads="1"/>
          </p:cNvSpPr>
          <p:nvPr/>
        </p:nvSpPr>
        <p:spPr bwMode="auto">
          <a:xfrm>
            <a:off x="2781300" y="908098"/>
            <a:ext cx="20637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Server platforms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59403" name="Text Box 4"/>
          <p:cNvSpPr txBox="1">
            <a:spLocks noChangeArrowheads="1"/>
          </p:cNvSpPr>
          <p:nvPr/>
        </p:nvSpPr>
        <p:spPr bwMode="auto">
          <a:xfrm>
            <a:off x="6889213" y="3179811"/>
            <a:ext cx="221668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     Platforms </a:t>
            </a:r>
            <a:r>
              <a:rPr lang="en-US" altLang="en-US" sz="1200" b="1" dirty="0">
                <a:latin typeface="Verdana" pitchFamily="34" charset="0"/>
              </a:rPr>
              <a:t>for </a:t>
            </a:r>
            <a:r>
              <a:rPr lang="en-US" altLang="en-US" sz="1200" b="1" dirty="0" smtClean="0">
                <a:latin typeface="Verdana" pitchFamily="34" charset="0"/>
              </a:rPr>
              <a:t>more than 4 or 8 sockets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4" name="Text Box 13"/>
          <p:cNvSpPr txBox="1">
            <a:spLocks noChangeArrowheads="1"/>
          </p:cNvSpPr>
          <p:nvPr/>
        </p:nvSpPr>
        <p:spPr bwMode="auto">
          <a:xfrm>
            <a:off x="2132526" y="3721148"/>
            <a:ext cx="2513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 2- processor 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(2-socket server platforms)</a:t>
            </a:r>
          </a:p>
        </p:txBody>
      </p:sp>
      <p:sp>
        <p:nvSpPr>
          <p:cNvPr id="59405" name="Text Box 4"/>
          <p:cNvSpPr txBox="1">
            <a:spLocks noChangeArrowheads="1"/>
          </p:cNvSpPr>
          <p:nvPr/>
        </p:nvSpPr>
        <p:spPr bwMode="auto">
          <a:xfrm>
            <a:off x="4821238" y="3205211"/>
            <a:ext cx="217328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4S/</a:t>
            </a:r>
            <a:r>
              <a:rPr lang="en-US" altLang="en-US" sz="1200" b="1" dirty="0" err="1" smtClean="0">
                <a:latin typeface="Verdana" pitchFamily="34" charset="0"/>
              </a:rPr>
              <a:t>8S</a:t>
            </a:r>
            <a:r>
              <a:rPr lang="en-US" altLang="en-US" sz="1200" b="1" dirty="0" smtClean="0">
                <a:latin typeface="Verdana" pitchFamily="34" charset="0"/>
              </a:rPr>
              <a:t> (MP)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platforms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6" name="Oval 12"/>
          <p:cNvSpPr>
            <a:spLocks noChangeArrowheads="1"/>
          </p:cNvSpPr>
          <p:nvPr/>
        </p:nvSpPr>
        <p:spPr bwMode="auto">
          <a:xfrm>
            <a:off x="5881688" y="310996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07" name="Line 13"/>
          <p:cNvSpPr>
            <a:spLocks noChangeShapeType="1"/>
          </p:cNvSpPr>
          <p:nvPr/>
        </p:nvSpPr>
        <p:spPr bwMode="auto">
          <a:xfrm>
            <a:off x="5908675" y="290993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8" name="Text Box 17"/>
          <p:cNvSpPr txBox="1">
            <a:spLocks noChangeArrowheads="1"/>
          </p:cNvSpPr>
          <p:nvPr/>
        </p:nvSpPr>
        <p:spPr bwMode="auto">
          <a:xfrm>
            <a:off x="4592628" y="3722736"/>
            <a:ext cx="25955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4/8-processor </a:t>
            </a:r>
            <a:r>
              <a:rPr lang="en-US" altLang="en-US" sz="1200" i="1" dirty="0">
                <a:latin typeface="Verdana" pitchFamily="34" charset="0"/>
              </a:rPr>
              <a:t>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(</a:t>
            </a:r>
            <a:r>
              <a:rPr lang="en-US" altLang="en-US" sz="1200" i="1" dirty="0" smtClean="0">
                <a:latin typeface="Verdana" pitchFamily="34" charset="0"/>
              </a:rPr>
              <a:t>4/8-socket </a:t>
            </a:r>
            <a:r>
              <a:rPr lang="en-US" altLang="en-US" sz="1200" i="1" dirty="0">
                <a:latin typeface="Verdana" pitchFamily="34" charset="0"/>
              </a:rPr>
              <a:t>server platforms)</a:t>
            </a:r>
          </a:p>
        </p:txBody>
      </p:sp>
      <p:sp>
        <p:nvSpPr>
          <p:cNvPr id="59409" name="Text Box 18"/>
          <p:cNvSpPr txBox="1">
            <a:spLocks noChangeArrowheads="1"/>
          </p:cNvSpPr>
          <p:nvPr/>
        </p:nvSpPr>
        <p:spPr bwMode="auto">
          <a:xfrm>
            <a:off x="7120186" y="3724323"/>
            <a:ext cx="1871025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Server </a:t>
            </a:r>
            <a:r>
              <a:rPr lang="en-US" altLang="en-US" sz="1200" i="1" dirty="0">
                <a:latin typeface="Verdana" pitchFamily="34" charset="0"/>
              </a:rPr>
              <a:t>platforms for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 more than </a:t>
            </a:r>
            <a:r>
              <a:rPr lang="en-US" altLang="en-US" sz="1200" i="1" dirty="0" smtClean="0">
                <a:latin typeface="Verdana" pitchFamily="34" charset="0"/>
              </a:rPr>
              <a:t>the Intel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supported number of 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sockets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(4 or 8 sockets)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They need third party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node controllers</a:t>
            </a:r>
            <a:endParaRPr lang="en-US" altLang="en-US" sz="1200" i="1" dirty="0">
              <a:latin typeface="Verdana" pitchFamily="34" charset="0"/>
            </a:endParaRPr>
          </a:p>
        </p:txBody>
      </p:sp>
      <p:sp>
        <p:nvSpPr>
          <p:cNvPr id="59410" name="Text Box 4"/>
          <p:cNvSpPr txBox="1">
            <a:spLocks noChangeArrowheads="1"/>
          </p:cNvSpPr>
          <p:nvPr/>
        </p:nvSpPr>
        <p:spPr bwMode="auto">
          <a:xfrm rot="10800000" flipH="1" flipV="1">
            <a:off x="107950" y="1741536"/>
            <a:ext cx="30273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Uniprocessor 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(UP-server platforms)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59411" name="Text Box 20"/>
          <p:cNvSpPr txBox="1">
            <a:spLocks noChangeArrowheads="1"/>
          </p:cNvSpPr>
          <p:nvPr/>
        </p:nvSpPr>
        <p:spPr bwMode="auto">
          <a:xfrm>
            <a:off x="282575" y="2243186"/>
            <a:ext cx="2459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 1-processor 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(1-socket server platforms)</a:t>
            </a:r>
          </a:p>
        </p:txBody>
      </p:sp>
      <p:sp>
        <p:nvSpPr>
          <p:cNvPr id="59412" name="Oval 12"/>
          <p:cNvSpPr>
            <a:spLocks noChangeArrowheads="1"/>
          </p:cNvSpPr>
          <p:nvPr/>
        </p:nvSpPr>
        <p:spPr bwMode="auto">
          <a:xfrm>
            <a:off x="3443288" y="313536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13" name="Line 13"/>
          <p:cNvSpPr>
            <a:spLocks noChangeShapeType="1"/>
          </p:cNvSpPr>
          <p:nvPr/>
        </p:nvSpPr>
        <p:spPr bwMode="auto">
          <a:xfrm>
            <a:off x="3476625" y="293533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4" name="Oval 12"/>
          <p:cNvSpPr>
            <a:spLocks noChangeArrowheads="1"/>
          </p:cNvSpPr>
          <p:nvPr/>
        </p:nvSpPr>
        <p:spPr bwMode="auto">
          <a:xfrm>
            <a:off x="5868988" y="166216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15" name="Line 13"/>
          <p:cNvSpPr>
            <a:spLocks noChangeShapeType="1"/>
          </p:cNvSpPr>
          <p:nvPr/>
        </p:nvSpPr>
        <p:spPr bwMode="auto">
          <a:xfrm>
            <a:off x="5902325" y="146213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6" name="Text Box 4"/>
          <p:cNvSpPr txBox="1">
            <a:spLocks noChangeArrowheads="1"/>
          </p:cNvSpPr>
          <p:nvPr/>
        </p:nvSpPr>
        <p:spPr bwMode="auto">
          <a:xfrm rot="10800000" flipH="1" flipV="1">
            <a:off x="4395788" y="1743123"/>
            <a:ext cx="29829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Multiprocessor server platforms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59417" name="Text Box 28"/>
          <p:cNvSpPr txBox="1">
            <a:spLocks noChangeArrowheads="1"/>
          </p:cNvSpPr>
          <p:nvPr/>
        </p:nvSpPr>
        <p:spPr bwMode="auto">
          <a:xfrm>
            <a:off x="3514725" y="2238423"/>
            <a:ext cx="4371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 Server platforms supporting more than one processor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(Multi-socket server platforms)</a:t>
            </a:r>
          </a:p>
        </p:txBody>
      </p:sp>
      <p:sp>
        <p:nvSpPr>
          <p:cNvPr id="59418" name="Line 8"/>
          <p:cNvSpPr>
            <a:spLocks noChangeShapeType="1"/>
          </p:cNvSpPr>
          <p:nvPr/>
        </p:nvSpPr>
        <p:spPr bwMode="auto">
          <a:xfrm>
            <a:off x="5907088" y="2706736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9" name="Line 10"/>
          <p:cNvSpPr>
            <a:spLocks noChangeShapeType="1"/>
          </p:cNvSpPr>
          <p:nvPr/>
        </p:nvSpPr>
        <p:spPr bwMode="auto">
          <a:xfrm flipV="1">
            <a:off x="3476625" y="2927398"/>
            <a:ext cx="4533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20" name="Rectangle 3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hu-HU" altLang="en-US" sz="1600" dirty="0" smtClean="0"/>
          </a:p>
        </p:txBody>
      </p:sp>
      <p:sp>
        <p:nvSpPr>
          <p:cNvPr id="41" name="Rounded Rectangle 40"/>
          <p:cNvSpPr/>
          <p:nvPr/>
        </p:nvSpPr>
        <p:spPr bwMode="auto">
          <a:xfrm>
            <a:off x="4646416" y="2933945"/>
            <a:ext cx="2500322" cy="163816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14338" y="652472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8823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396" grpId="0" animBg="1"/>
      <p:bldP spid="59399" grpId="0" animBg="1"/>
      <p:bldP spid="59403" grpId="0"/>
      <p:bldP spid="59404" grpId="0"/>
      <p:bldP spid="59405" grpId="0"/>
      <p:bldP spid="59406" grpId="0" animBg="1"/>
      <p:bldP spid="59407" grpId="0" animBg="1"/>
      <p:bldP spid="59408" grpId="0"/>
      <p:bldP spid="59409" grpId="0"/>
      <p:bldP spid="59412" grpId="0" animBg="1"/>
      <p:bldP spid="59413" grpId="0" animBg="1"/>
      <p:bldP spid="59417" grpId="0"/>
      <p:bldP spid="59418" grpId="0" animBg="1"/>
      <p:bldP spid="59419" grpId="0" animBg="1"/>
      <p:bldP spid="4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4S/8S servers (3)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559928"/>
              </p:ext>
            </p:extLst>
          </p:nvPr>
        </p:nvGraphicFramePr>
        <p:xfrm>
          <a:off x="60959" y="1149875"/>
          <a:ext cx="9005252" cy="5471910"/>
        </p:xfrm>
        <a:graphic>
          <a:graphicData uri="http://schemas.openxmlformats.org/drawingml/2006/table">
            <a:tbl>
              <a:tblPr/>
              <a:tblGrid>
                <a:gridCol w="1066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91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94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60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71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24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26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endParaRPr kumimoji="0" lang="hu-HU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High-end 4S/</a:t>
                      </a:r>
                      <a:r>
                        <a:rPr kumimoji="0" lang="en-US" altLang="en-US" sz="11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8S</a:t>
                      </a: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server</a:t>
                      </a:r>
                      <a:r>
                        <a:rPr kumimoji="0" lang="hu-HU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processor</a:t>
                      </a: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line</a:t>
                      </a:r>
                      <a:r>
                        <a:rPr kumimoji="0" lang="hu-HU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count</a:t>
                      </a:r>
                      <a:endParaRPr kumimoji="0" lang="hu-HU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/>
                        <a:t>Chipset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/>
                        <a:t>Proc.</a:t>
                      </a:r>
                    </a:p>
                    <a:p>
                      <a:pPr algn="ctr"/>
                      <a:r>
                        <a:rPr lang="en-US" sz="1100" b="1"/>
                        <a:t>socket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62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Truland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Prescott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3/2005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 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(Potomac)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26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Paxville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E8501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60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7100 (</a:t>
                      </a:r>
                      <a:r>
                        <a:rPr kumimoji="0" lang="hu-HU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Tulsa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62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Caneland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Core2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7200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DC)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7300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QC)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Clarksboro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631x/632x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ESB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72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7400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Dunnington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62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Boxboro-EX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7500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Beckton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Nehalem-EX)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ICH10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1567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62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4/2011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00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5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Bidge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343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Brickland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2/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v2 (Ivy Bridge-EX)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15C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C602J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Patsburg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J)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2011-1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134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5/2015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v3 (Haswell-EX)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18C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134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6/2016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v4 (Broadwell-EX)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24C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75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Purley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7/2017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Platinum 8100 (</a:t>
                      </a: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-SP)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28C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C620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(Lewisburg)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3647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7234" y="501649"/>
            <a:ext cx="8743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Intel’s high-end 4S/</a:t>
            </a:r>
            <a:r>
              <a:rPr lang="en-US" sz="1400" b="1" dirty="0" err="1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8S</a:t>
            </a:r>
            <a:r>
              <a:rPr lang="en-US" sz="1400" b="1" dirty="0" smtClean="0">
                <a:solidFill>
                  <a:srgbClr val="2D2D8A"/>
                </a:solidFill>
                <a:latin typeface="Verdana" pitchFamily="34" charset="0"/>
                <a:cs typeface="Times New Roman" pitchFamily="18" charset="0"/>
              </a:rPr>
              <a:t> server platforms built up of multicore processors -- Overview</a:t>
            </a:r>
            <a:endParaRPr lang="en-US" sz="1400" b="1" dirty="0">
              <a:solidFill>
                <a:srgbClr val="2D2D8A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79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4S/8S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884642"/>
              </p:ext>
            </p:extLst>
          </p:nvPr>
        </p:nvGraphicFramePr>
        <p:xfrm>
          <a:off x="60959" y="1121157"/>
          <a:ext cx="9005252" cy="5471910"/>
        </p:xfrm>
        <a:graphic>
          <a:graphicData uri="http://schemas.openxmlformats.org/drawingml/2006/table">
            <a:tbl>
              <a:tblPr/>
              <a:tblGrid>
                <a:gridCol w="1066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91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94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60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71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24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26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endParaRPr kumimoji="0" lang="hu-HU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High-end 4S/</a:t>
                      </a:r>
                      <a:r>
                        <a:rPr kumimoji="0" lang="en-US" altLang="en-US" sz="11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8S</a:t>
                      </a: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server</a:t>
                      </a:r>
                      <a:r>
                        <a:rPr kumimoji="0" lang="hu-HU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processor</a:t>
                      </a: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line</a:t>
                      </a:r>
                      <a:r>
                        <a:rPr kumimoji="0" lang="hu-HU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count</a:t>
                      </a:r>
                      <a:endParaRPr kumimoji="0" lang="hu-HU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/>
                        <a:t>Chipset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/>
                        <a:t>Proc.</a:t>
                      </a:r>
                    </a:p>
                    <a:p>
                      <a:pPr algn="ctr"/>
                      <a:r>
                        <a:rPr lang="en-US" sz="1100" b="1"/>
                        <a:t>socket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62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Truland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Prescott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3/2005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 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(Potomac)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26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Paxville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E8501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60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7100 (</a:t>
                      </a:r>
                      <a:r>
                        <a:rPr kumimoji="0" lang="hu-HU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Tulsa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62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Caneland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Core2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7200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DC)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7300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QC)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Clarksboro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631x/632x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ESB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72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7400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Dunnington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62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Boxboro-EX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7500 (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Beckton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Nehalem-EX)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ICH10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1567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62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4/2011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00</a:t>
                      </a: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5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Bidge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343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Brickland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2/</a:t>
                      </a: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v2 (Ivy Bridge-EX)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15C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C602J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Patsburg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J)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2011-1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134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5/2015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v3 (Haswell-EX)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18C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134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6/2016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v4 (Broadwell-EX)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24C</a:t>
                      </a:r>
                      <a:endParaRPr kumimoji="0" lang="hu-HU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75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Purley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7/2017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Platinum 8100 (</a:t>
                      </a:r>
                      <a:r>
                        <a:rPr kumimoji="0" lang="en-US" alt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-SP)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28C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C620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(Lewisburg)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3647</a:t>
                      </a:r>
                      <a:endParaRPr kumimoji="0" lang="hu-HU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AE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567" y="495976"/>
            <a:ext cx="8119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a) The rate of rising core counts in Intel's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high-end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4S/</a:t>
            </a:r>
            <a:r>
              <a:rPr lang="en-US" sz="1400" b="1" dirty="0" err="1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8S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server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processor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 -1</a:t>
            </a:r>
            <a:endParaRPr lang="en-US" sz="1400" b="1" dirty="0">
              <a:solidFill>
                <a:srgbClr val="2D2D8A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419057" y="1130194"/>
            <a:ext cx="651444" cy="547504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66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75567" y="495976"/>
            <a:ext cx="8119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a) The rate of rising core counts in Intel's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high-end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4S/</a:t>
            </a:r>
            <a:r>
              <a:rPr lang="en-US" sz="1400" b="1" dirty="0" err="1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8S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server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processor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 -2</a:t>
            </a:r>
            <a:endParaRPr lang="en-US" sz="1400" b="1" dirty="0">
              <a:solidFill>
                <a:srgbClr val="2D2D8A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70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altLang="en-US" sz="1600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"/>
          <a:srcRect b="8285"/>
          <a:stretch/>
        </p:blipFill>
        <p:spPr>
          <a:xfrm>
            <a:off x="363782" y="1054450"/>
            <a:ext cx="8888738" cy="5434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7526"/>
          <a:stretch/>
        </p:blipFill>
        <p:spPr>
          <a:xfrm>
            <a:off x="363782" y="1054450"/>
            <a:ext cx="8888738" cy="5479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85769" y="4537995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(P4)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24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3644" y="506877"/>
            <a:ext cx="81297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Remarks to the </a:t>
            </a:r>
            <a:r>
              <a:rPr lang="hu-HU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rate of rising core counts in Intel's 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high-end</a:t>
            </a:r>
            <a:r>
              <a:rPr lang="hu-HU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4S/</a:t>
            </a:r>
            <a:r>
              <a:rPr lang="en-US" sz="1400" dirty="0" err="1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8S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server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processor</a:t>
            </a:r>
            <a:r>
              <a:rPr lang="hu-HU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s -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1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(Not discussed) </a:t>
            </a:r>
          </a:p>
          <a:p>
            <a:pPr algn="r"/>
            <a:endParaRPr lang="en-US" sz="1400" dirty="0">
              <a:solidFill>
                <a:srgbClr val="FF000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5383" y="1133745"/>
            <a:ext cx="884713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2406650" algn="l"/>
              </a:tabLst>
            </a:pPr>
            <a:r>
              <a:rPr lang="en-US" sz="1400" dirty="0">
                <a:latin typeface="+mj-lt"/>
              </a:rPr>
              <a:t>As </a:t>
            </a:r>
            <a:r>
              <a:rPr lang="en-US" sz="1400" dirty="0" smtClean="0">
                <a:latin typeface="+mj-lt"/>
              </a:rPr>
              <a:t>the Figure above  </a:t>
            </a:r>
            <a:r>
              <a:rPr lang="en-US" sz="1400" dirty="0">
                <a:latin typeface="+mj-lt"/>
              </a:rPr>
              <a:t>demonstrates,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the core count of Intel’s early </a:t>
            </a:r>
            <a:r>
              <a:rPr lang="en-US" sz="1400" dirty="0" err="1">
                <a:solidFill>
                  <a:srgbClr val="FF0000"/>
                </a:solidFill>
                <a:latin typeface="+mj-lt"/>
              </a:rPr>
              <a:t>L3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-less 4S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server</a:t>
            </a:r>
          </a:p>
          <a:p>
            <a:pPr>
              <a:spcAft>
                <a:spcPts val="600"/>
              </a:spcAft>
              <a:tabLst>
                <a:tab pos="2406650" algn="l"/>
              </a:tabLst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   processors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has doubled roughly biannually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.</a:t>
            </a:r>
          </a:p>
          <a:p>
            <a:pPr>
              <a:tabLst>
                <a:tab pos="2406650" algn="l"/>
              </a:tabLs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</a:t>
            </a:r>
            <a:r>
              <a:rPr lang="en-US" sz="1400" dirty="0">
                <a:latin typeface="+mj-lt"/>
              </a:rPr>
              <a:t>This is obvious, since the evolving IC  </a:t>
            </a:r>
            <a:r>
              <a:rPr lang="en-US" sz="1400" dirty="0" smtClean="0">
                <a:latin typeface="+mj-lt"/>
              </a:rPr>
              <a:t>technology allowed </a:t>
            </a:r>
            <a:r>
              <a:rPr lang="en-US" sz="1400" dirty="0">
                <a:latin typeface="+mj-lt"/>
              </a:rPr>
              <a:t>to double transistor </a:t>
            </a:r>
            <a:r>
              <a:rPr lang="en-US" sz="1400" dirty="0" smtClean="0">
                <a:latin typeface="+mj-lt"/>
              </a:rPr>
              <a:t>counts</a:t>
            </a:r>
          </a:p>
          <a:p>
            <a:pPr>
              <a:spcAft>
                <a:spcPts val="600"/>
              </a:spcAft>
              <a:tabLst>
                <a:tab pos="2406650" algn="l"/>
              </a:tabLs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</a:t>
            </a:r>
            <a:r>
              <a:rPr lang="en-US" sz="1400" dirty="0">
                <a:latin typeface="+mj-lt"/>
              </a:rPr>
              <a:t>roughly in every new technology node</a:t>
            </a:r>
            <a:r>
              <a:rPr lang="en-US" sz="1400" dirty="0" smtClean="0">
                <a:latin typeface="+mj-lt"/>
              </a:rPr>
              <a:t>.</a:t>
            </a:r>
          </a:p>
          <a:p>
            <a:pPr>
              <a:tabLst>
                <a:tab pos="2406650" algn="l"/>
              </a:tabLs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</a:t>
            </a:r>
            <a:r>
              <a:rPr lang="en-US" sz="1400" dirty="0">
                <a:latin typeface="+mj-lt"/>
              </a:rPr>
              <a:t>Consequently, </a:t>
            </a:r>
            <a:r>
              <a:rPr lang="en-US" sz="1400" dirty="0" smtClean="0">
                <a:latin typeface="+mj-lt"/>
              </a:rPr>
              <a:t> in </a:t>
            </a:r>
            <a:r>
              <a:rPr lang="en-US" sz="1400" dirty="0" err="1">
                <a:latin typeface="+mj-lt"/>
              </a:rPr>
              <a:t>L3</a:t>
            </a:r>
            <a:r>
              <a:rPr lang="en-US" sz="1400" dirty="0">
                <a:latin typeface="+mj-lt"/>
              </a:rPr>
              <a:t>-less processors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twice as many transistors per technology node permit </a:t>
            </a:r>
            <a:endParaRPr lang="en-US" sz="1400" dirty="0" smtClean="0">
              <a:solidFill>
                <a:srgbClr val="0070C0"/>
              </a:solidFill>
              <a:latin typeface="+mj-lt"/>
            </a:endParaRPr>
          </a:p>
          <a:p>
            <a:pPr>
              <a:spcAft>
                <a:spcPts val="600"/>
              </a:spcAft>
              <a:tabLst>
                <a:tab pos="2406650" algn="l"/>
              </a:tabLs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the doubling of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core counts also roughly biannually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.</a:t>
            </a:r>
            <a:endParaRPr lang="en-US" sz="1400" dirty="0">
              <a:solidFill>
                <a:srgbClr val="0070C0"/>
              </a:solidFill>
              <a:latin typeface="+mj-l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05842"/>
              </p:ext>
            </p:extLst>
          </p:nvPr>
        </p:nvGraphicFramePr>
        <p:xfrm>
          <a:off x="371166" y="3704369"/>
          <a:ext cx="8431304" cy="2649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2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20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7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13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3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960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Model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Technology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Date of introduction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 count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cache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Transistors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(million)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Die area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</a:t>
                      </a:r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mm</a:t>
                      </a:r>
                      <a:r>
                        <a:rPr lang="en-US" sz="1200" baseline="300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76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7300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9/2007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2x2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--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582 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76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7400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8/2008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503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76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Nehalem-EX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3/2010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8x3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513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76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Westmere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4/2011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10x3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2600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76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Ivy Bridge-EX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2/2014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4310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541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76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Haswell-EX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5/2015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5700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662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76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Broadwell-EX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6/2016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7200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70783" y="6489340"/>
            <a:ext cx="7056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Table: Rising transistor counts in Intel's high-end 4S/</a:t>
            </a:r>
            <a:r>
              <a:rPr lang="en-US" sz="1400" dirty="0" err="1" smtClean="0">
                <a:latin typeface="+mj-lt"/>
              </a:rPr>
              <a:t>8S</a:t>
            </a:r>
            <a:r>
              <a:rPr lang="en-US" sz="1400" dirty="0" smtClean="0">
                <a:latin typeface="+mj-lt"/>
              </a:rPr>
              <a:t>  server </a:t>
            </a:r>
            <a:r>
              <a:rPr lang="en-US" sz="1400" dirty="0" err="1" smtClean="0">
                <a:latin typeface="+mj-lt"/>
              </a:rPr>
              <a:t>processsors</a:t>
            </a:r>
            <a:endParaRPr lang="en-US" sz="1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5383" y="2744923"/>
            <a:ext cx="84718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When </a:t>
            </a:r>
            <a:r>
              <a:rPr lang="en-US" sz="1400" dirty="0" err="1">
                <a:solidFill>
                  <a:srgbClr val="FF0000"/>
                </a:solidFill>
                <a:latin typeface="+mj-lt"/>
              </a:rPr>
              <a:t>L3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 caches first appeared in the Xeon 7400 within Intel’s Core 2 based server </a:t>
            </a:r>
          </a:p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      processors,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the transistor count rose to 1.9 billion from 582 million </a:t>
            </a:r>
            <a:r>
              <a:rPr lang="en-US" sz="1400" dirty="0">
                <a:latin typeface="+mj-lt"/>
              </a:rPr>
              <a:t>in the </a:t>
            </a:r>
            <a:r>
              <a:rPr lang="en-US" sz="1400" dirty="0" err="1">
                <a:latin typeface="+mj-lt"/>
              </a:rPr>
              <a:t>L3</a:t>
            </a:r>
            <a:r>
              <a:rPr lang="en-US" sz="1400" dirty="0">
                <a:latin typeface="+mj-lt"/>
              </a:rPr>
              <a:t>-less Xeon </a:t>
            </a:r>
          </a:p>
          <a:p>
            <a:r>
              <a:rPr lang="en-US" sz="1400" dirty="0">
                <a:latin typeface="+mj-lt"/>
              </a:rPr>
              <a:t>     7300, as indicated in Table below. </a:t>
            </a:r>
          </a:p>
        </p:txBody>
      </p:sp>
    </p:spTree>
    <p:extLst>
      <p:ext uri="{BB962C8B-B14F-4D97-AF65-F5344CB8AC3E}">
        <p14:creationId xmlns:p14="http://schemas.microsoft.com/office/powerpoint/2010/main" val="259010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178750"/>
            <a:ext cx="5535613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6915" name="Text Box 5"/>
          <p:cNvSpPr txBox="1">
            <a:spLocks noChangeArrowheads="1"/>
          </p:cNvSpPr>
          <p:nvPr/>
        </p:nvSpPr>
        <p:spPr bwMode="auto">
          <a:xfrm>
            <a:off x="816906" y="2023393"/>
            <a:ext cx="74860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Thermal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sensors</a:t>
            </a:r>
          </a:p>
        </p:txBody>
      </p:sp>
      <p:sp>
        <p:nvSpPr>
          <p:cNvPr id="166916" name="Text Box 9"/>
          <p:cNvSpPr txBox="1">
            <a:spLocks noChangeArrowheads="1"/>
          </p:cNvSpPr>
          <p:nvPr/>
        </p:nvSpPr>
        <p:spPr bwMode="auto">
          <a:xfrm rot="10800000">
            <a:off x="3455988" y="1642300"/>
            <a:ext cx="212725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 cores</a:t>
            </a:r>
          </a:p>
        </p:txBody>
      </p:sp>
      <p:sp>
        <p:nvSpPr>
          <p:cNvPr id="166917" name="Text Box 10"/>
          <p:cNvSpPr txBox="1">
            <a:spLocks noChangeArrowheads="1"/>
          </p:cNvSpPr>
          <p:nvPr/>
        </p:nvSpPr>
        <p:spPr bwMode="auto">
          <a:xfrm rot="10800000">
            <a:off x="6505575" y="1643888"/>
            <a:ext cx="21272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 cores</a:t>
            </a:r>
          </a:p>
        </p:txBody>
      </p:sp>
      <p:sp>
        <p:nvSpPr>
          <p:cNvPr id="166918" name="Text Box 11"/>
          <p:cNvSpPr txBox="1">
            <a:spLocks noChangeArrowheads="1"/>
          </p:cNvSpPr>
          <p:nvPr/>
        </p:nvSpPr>
        <p:spPr bwMode="auto">
          <a:xfrm rot="10800000">
            <a:off x="6480175" y="4539488"/>
            <a:ext cx="21272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 cores</a:t>
            </a:r>
          </a:p>
        </p:txBody>
      </p:sp>
      <p:sp>
        <p:nvSpPr>
          <p:cNvPr id="166919" name="Text Box 12"/>
          <p:cNvSpPr txBox="1">
            <a:spLocks noChangeArrowheads="1"/>
          </p:cNvSpPr>
          <p:nvPr/>
        </p:nvSpPr>
        <p:spPr bwMode="auto">
          <a:xfrm rot="-5400000">
            <a:off x="1917700" y="1934400"/>
            <a:ext cx="9048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4 MB LLC</a:t>
            </a:r>
          </a:p>
        </p:txBody>
      </p:sp>
      <p:sp>
        <p:nvSpPr>
          <p:cNvPr id="166920" name="Text Box 13"/>
          <p:cNvSpPr txBox="1">
            <a:spLocks noChangeArrowheads="1"/>
          </p:cNvSpPr>
          <p:nvPr/>
        </p:nvSpPr>
        <p:spPr bwMode="auto">
          <a:xfrm rot="-5400000">
            <a:off x="1919288" y="4628388"/>
            <a:ext cx="9048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4 MB LLC</a:t>
            </a:r>
          </a:p>
        </p:txBody>
      </p:sp>
      <p:sp>
        <p:nvSpPr>
          <p:cNvPr id="166921" name="Text Box 14"/>
          <p:cNvSpPr txBox="1">
            <a:spLocks noChangeArrowheads="1"/>
          </p:cNvSpPr>
          <p:nvPr/>
        </p:nvSpPr>
        <p:spPr bwMode="auto">
          <a:xfrm>
            <a:off x="3494088" y="4679188"/>
            <a:ext cx="9048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4 MB LLC</a:t>
            </a:r>
          </a:p>
        </p:txBody>
      </p:sp>
      <p:sp>
        <p:nvSpPr>
          <p:cNvPr id="166922" name="Text Box 15"/>
          <p:cNvSpPr txBox="1">
            <a:spLocks noChangeArrowheads="1"/>
          </p:cNvSpPr>
          <p:nvPr/>
        </p:nvSpPr>
        <p:spPr bwMode="auto">
          <a:xfrm>
            <a:off x="3495675" y="5328475"/>
            <a:ext cx="9048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4 MB LLC</a:t>
            </a:r>
          </a:p>
        </p:txBody>
      </p:sp>
      <p:sp>
        <p:nvSpPr>
          <p:cNvPr id="166923" name="Text Box 16"/>
          <p:cNvSpPr txBox="1">
            <a:spLocks noChangeArrowheads="1"/>
          </p:cNvSpPr>
          <p:nvPr/>
        </p:nvSpPr>
        <p:spPr bwMode="auto">
          <a:xfrm rot="10800000">
            <a:off x="4560888" y="1535938"/>
            <a:ext cx="212725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3 MB MLC</a:t>
            </a:r>
          </a:p>
        </p:txBody>
      </p:sp>
      <p:sp>
        <p:nvSpPr>
          <p:cNvPr id="166924" name="Text Box 17"/>
          <p:cNvSpPr txBox="1">
            <a:spLocks noChangeArrowheads="1"/>
          </p:cNvSpPr>
          <p:nvPr/>
        </p:nvSpPr>
        <p:spPr bwMode="auto">
          <a:xfrm rot="10800000">
            <a:off x="5299075" y="1531175"/>
            <a:ext cx="212725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3 MB MLC</a:t>
            </a:r>
          </a:p>
        </p:txBody>
      </p:sp>
      <p:sp>
        <p:nvSpPr>
          <p:cNvPr id="166925" name="Text Box 18"/>
          <p:cNvSpPr txBox="1">
            <a:spLocks noChangeArrowheads="1"/>
          </p:cNvSpPr>
          <p:nvPr/>
        </p:nvSpPr>
        <p:spPr bwMode="auto">
          <a:xfrm rot="10800000">
            <a:off x="5280025" y="4401375"/>
            <a:ext cx="212725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3 MB MLC</a:t>
            </a:r>
          </a:p>
        </p:txBody>
      </p:sp>
      <p:sp>
        <p:nvSpPr>
          <p:cNvPr id="166926" name="Text Box 19"/>
          <p:cNvSpPr txBox="1">
            <a:spLocks noChangeArrowheads="1"/>
          </p:cNvSpPr>
          <p:nvPr/>
        </p:nvSpPr>
        <p:spPr bwMode="auto">
          <a:xfrm>
            <a:off x="2222500" y="3193288"/>
            <a:ext cx="4683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Tags</a:t>
            </a:r>
          </a:p>
        </p:txBody>
      </p:sp>
      <p:sp>
        <p:nvSpPr>
          <p:cNvPr id="166927" name="Text Box 20"/>
          <p:cNvSpPr txBox="1">
            <a:spLocks noChangeArrowheads="1"/>
          </p:cNvSpPr>
          <p:nvPr/>
        </p:nvSpPr>
        <p:spPr bwMode="auto">
          <a:xfrm>
            <a:off x="3221038" y="3194875"/>
            <a:ext cx="468312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Tags</a:t>
            </a:r>
          </a:p>
        </p:txBody>
      </p:sp>
      <p:sp>
        <p:nvSpPr>
          <p:cNvPr id="166928" name="Text Box 21"/>
          <p:cNvSpPr txBox="1">
            <a:spLocks noChangeArrowheads="1"/>
          </p:cNvSpPr>
          <p:nvPr/>
        </p:nvSpPr>
        <p:spPr bwMode="auto">
          <a:xfrm>
            <a:off x="3708400" y="4158488"/>
            <a:ext cx="8937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Data pad</a:t>
            </a:r>
          </a:p>
        </p:txBody>
      </p:sp>
      <p:sp>
        <p:nvSpPr>
          <p:cNvPr id="166929" name="Text Box 22"/>
          <p:cNvSpPr txBox="1">
            <a:spLocks noChangeArrowheads="1"/>
          </p:cNvSpPr>
          <p:nvPr/>
        </p:nvSpPr>
        <p:spPr bwMode="auto">
          <a:xfrm>
            <a:off x="4573588" y="2991675"/>
            <a:ext cx="12287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Address pad</a:t>
            </a:r>
          </a:p>
        </p:txBody>
      </p:sp>
      <p:sp>
        <p:nvSpPr>
          <p:cNvPr id="21" name="Rectangle 1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hu-HU" altLang="en-US" sz="16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78287" y="501664"/>
            <a:ext cx="6960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Die plot of the Xeon 7400 MP implementing 16 MB </a:t>
            </a:r>
            <a:r>
              <a:rPr lang="en-US" sz="1400" b="1" dirty="0" err="1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L3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cache [215]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 </a:t>
            </a:r>
            <a:endParaRPr lang="en-US" sz="1400" b="1" dirty="0">
              <a:solidFill>
                <a:srgbClr val="2D2D8A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35272" y="3521375"/>
            <a:ext cx="15472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3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8 MB L3</a:t>
            </a:r>
          </a:p>
          <a:p>
            <a:pPr algn="ctr"/>
            <a:r>
              <a:rPr lang="hu-HU" sz="13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3 MB L2/2 cores</a:t>
            </a:r>
            <a:endParaRPr lang="en-US" sz="13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14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08618" y="863715"/>
            <a:ext cx="8730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 However,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to place twice as many cores onto the die with the same </a:t>
            </a:r>
            <a:r>
              <a:rPr lang="en-US" sz="1400" dirty="0" err="1">
                <a:solidFill>
                  <a:srgbClr val="FF0000"/>
                </a:solidFill>
                <a:latin typeface="+mj-lt"/>
              </a:rPr>
              <a:t>L3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 size per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core </a:t>
            </a:r>
          </a:p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   in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every technology node, would need to double this already high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transistor count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  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in every technology node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.</a:t>
            </a:r>
            <a:r>
              <a:rPr lang="en-US" sz="1400" dirty="0" smtClean="0">
                <a:latin typeface="+mj-lt"/>
              </a:rPr>
              <a:t>     </a:t>
            </a:r>
            <a:endParaRPr lang="en-US" sz="14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660" y="506877"/>
            <a:ext cx="8243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Remarks to the 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rate of rising core counts in Intel's 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high-end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4S/8S 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server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processor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s </a:t>
            </a:r>
            <a:r>
              <a:rPr lang="hu-HU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-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2</a:t>
            </a:r>
            <a:endParaRPr lang="en-US" sz="1400" b="1" dirty="0">
              <a:solidFill>
                <a:srgbClr val="2D2D8A"/>
              </a:solidFill>
              <a:latin typeface="Verdana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375278"/>
              </p:ext>
            </p:extLst>
          </p:nvPr>
        </p:nvGraphicFramePr>
        <p:xfrm>
          <a:off x="371166" y="3293985"/>
          <a:ext cx="8431304" cy="2912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2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20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7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13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3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6014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Model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Technology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Date of introduction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 count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cache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Transistors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(million)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Die area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</a:t>
                      </a:r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mm</a:t>
                      </a:r>
                      <a:r>
                        <a:rPr lang="en-US" sz="1200" baseline="300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7300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9/2007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2x2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--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582 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7400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8/2008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503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Nehalem-EX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3/2010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8x3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513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Westmere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4/2011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10x3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2600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Ivy Bridge-EX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2/2014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4310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541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Haswell-EX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5/2015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5700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662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Broadwell-EX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6/2016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7200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70783" y="6354325"/>
            <a:ext cx="7056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Table: Rising transistor counts in Intel's high-end 4S/8S  server processors</a:t>
            </a:r>
            <a:endParaRPr lang="en-US" sz="1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651440"/>
            <a:ext cx="8730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Nevertheless, mainly due to power restrictions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Intel could raise transistor counts on server 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      dies only at the modest rate of doubling roughly every four years, </a:t>
            </a:r>
            <a:r>
              <a:rPr lang="en-US" sz="1400" dirty="0">
                <a:latin typeface="+mj-lt"/>
              </a:rPr>
              <a:t>as above Table reveals, </a:t>
            </a:r>
          </a:p>
          <a:p>
            <a:r>
              <a:rPr lang="en-US" sz="1400" dirty="0">
                <a:latin typeface="+mj-lt"/>
              </a:rPr>
              <a:t>       leading to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doubling core counts approximately every four years</a:t>
            </a:r>
            <a:r>
              <a:rPr lang="en-US" sz="1400" dirty="0">
                <a:latin typeface="+mj-lt"/>
              </a:rPr>
              <a:t>, as depicted in the above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      Figure.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2597" y="2538525"/>
            <a:ext cx="79526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Recently, the nascent lengthening of the cadence of IC technology transitions also </a:t>
            </a:r>
          </a:p>
          <a:p>
            <a:r>
              <a:rPr lang="en-US" sz="1400" dirty="0">
                <a:latin typeface="+mj-lt"/>
              </a:rPr>
              <a:t>      contributes to reducing the rate at which the core count can be increased.</a:t>
            </a:r>
          </a:p>
          <a:p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344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altLang="en-US" sz="1600" dirty="0"/>
          </a:p>
        </p:txBody>
      </p:sp>
      <p:sp>
        <p:nvSpPr>
          <p:cNvPr id="72" name="TextBox 7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grpSp>
        <p:nvGrpSpPr>
          <p:cNvPr id="146" name="Group 145"/>
          <p:cNvGrpSpPr/>
          <p:nvPr/>
        </p:nvGrpSpPr>
        <p:grpSpPr>
          <a:xfrm>
            <a:off x="458815" y="1080383"/>
            <a:ext cx="8464281" cy="5189141"/>
            <a:chOff x="458815" y="1080383"/>
            <a:chExt cx="8464281" cy="5189141"/>
          </a:xfrm>
        </p:grpSpPr>
        <p:grpSp>
          <p:nvGrpSpPr>
            <p:cNvPr id="147" name="Group 146"/>
            <p:cNvGrpSpPr/>
            <p:nvPr/>
          </p:nvGrpSpPr>
          <p:grpSpPr>
            <a:xfrm>
              <a:off x="458815" y="1080383"/>
              <a:ext cx="8464281" cy="5189141"/>
              <a:chOff x="116505" y="1144253"/>
              <a:chExt cx="8464281" cy="5189141"/>
            </a:xfrm>
          </p:grpSpPr>
          <p:cxnSp>
            <p:nvCxnSpPr>
              <p:cNvPr id="168" name="Egyenes összekötő nyíllal 4"/>
              <p:cNvCxnSpPr>
                <a:endCxn id="182" idx="2"/>
              </p:cNvCxnSpPr>
              <p:nvPr/>
            </p:nvCxnSpPr>
            <p:spPr>
              <a:xfrm flipH="1" flipV="1">
                <a:off x="603904" y="1518714"/>
                <a:ext cx="76" cy="45999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Egyenes összekötő nyíllal 6"/>
              <p:cNvCxnSpPr/>
              <p:nvPr/>
            </p:nvCxnSpPr>
            <p:spPr>
              <a:xfrm flipV="1">
                <a:off x="544790" y="5978825"/>
                <a:ext cx="7589520" cy="335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Egyenes összekötő 11"/>
              <p:cNvCxnSpPr/>
              <p:nvPr/>
            </p:nvCxnSpPr>
            <p:spPr>
              <a:xfrm>
                <a:off x="1155886" y="591613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Egyenes összekötő 12"/>
              <p:cNvCxnSpPr/>
              <p:nvPr/>
            </p:nvCxnSpPr>
            <p:spPr>
              <a:xfrm>
                <a:off x="1703881" y="591484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Egyenes összekötő 13"/>
              <p:cNvCxnSpPr/>
              <p:nvPr/>
            </p:nvCxnSpPr>
            <p:spPr>
              <a:xfrm>
                <a:off x="2253087" y="5914238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Egyenes összekötő 14"/>
              <p:cNvCxnSpPr/>
              <p:nvPr/>
            </p:nvCxnSpPr>
            <p:spPr>
              <a:xfrm>
                <a:off x="2801082" y="591294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Egyenes összekötő 15"/>
              <p:cNvCxnSpPr/>
              <p:nvPr/>
            </p:nvCxnSpPr>
            <p:spPr>
              <a:xfrm>
                <a:off x="3355131" y="5920570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Egyenes összekötő 16"/>
              <p:cNvCxnSpPr/>
              <p:nvPr/>
            </p:nvCxnSpPr>
            <p:spPr>
              <a:xfrm>
                <a:off x="3903126" y="59192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Egyenes összekötő 17"/>
              <p:cNvCxnSpPr/>
              <p:nvPr/>
            </p:nvCxnSpPr>
            <p:spPr>
              <a:xfrm>
                <a:off x="4452332" y="5918671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Egyenes összekötő 18"/>
              <p:cNvCxnSpPr/>
              <p:nvPr/>
            </p:nvCxnSpPr>
            <p:spPr>
              <a:xfrm>
                <a:off x="5000327" y="59173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Egyenes összekötő 19"/>
              <p:cNvCxnSpPr/>
              <p:nvPr/>
            </p:nvCxnSpPr>
            <p:spPr>
              <a:xfrm>
                <a:off x="5550501" y="5920570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Egyenes összekötő 20"/>
              <p:cNvCxnSpPr/>
              <p:nvPr/>
            </p:nvCxnSpPr>
            <p:spPr>
              <a:xfrm>
                <a:off x="6098496" y="59192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Egyenes összekötő 21"/>
              <p:cNvCxnSpPr/>
              <p:nvPr/>
            </p:nvCxnSpPr>
            <p:spPr>
              <a:xfrm>
                <a:off x="6647702" y="5918671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Egyenes összekötő 22"/>
              <p:cNvCxnSpPr/>
              <p:nvPr/>
            </p:nvCxnSpPr>
            <p:spPr>
              <a:xfrm>
                <a:off x="7195697" y="59173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2" name="Szövegdoboz 27"/>
              <p:cNvSpPr txBox="1"/>
              <p:nvPr/>
            </p:nvSpPr>
            <p:spPr>
              <a:xfrm>
                <a:off x="258296" y="1144253"/>
                <a:ext cx="691215" cy="3744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lnSpc>
                    <a:spcPts val="11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b="1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Core</a:t>
                </a:r>
                <a:br>
                  <a:rPr lang="hu-HU" sz="1250" b="1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hu-HU" sz="1250" b="1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count</a:t>
                </a:r>
                <a:endParaRPr lang="hu-HU" sz="12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3" name="Szövegdoboz 28"/>
              <p:cNvSpPr txBox="1"/>
              <p:nvPr/>
            </p:nvSpPr>
            <p:spPr>
              <a:xfrm>
                <a:off x="1132028" y="6041006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2006</a:t>
                </a:r>
                <a:endPara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4" name="Szövegdoboz 29"/>
              <p:cNvSpPr txBox="1"/>
              <p:nvPr/>
            </p:nvSpPr>
            <p:spPr>
              <a:xfrm>
                <a:off x="2232959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2008</a:t>
                </a:r>
                <a:endPara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5" name="Szövegdoboz 30"/>
              <p:cNvSpPr txBox="1"/>
              <p:nvPr/>
            </p:nvSpPr>
            <p:spPr>
              <a:xfrm>
                <a:off x="3341046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2010</a:t>
                </a:r>
                <a:endPara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6" name="Szövegdoboz 31"/>
              <p:cNvSpPr txBox="1"/>
              <p:nvPr/>
            </p:nvSpPr>
            <p:spPr>
              <a:xfrm>
                <a:off x="4429442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2012</a:t>
                </a:r>
                <a:endPara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7" name="Szövegdoboz 32"/>
              <p:cNvSpPr txBox="1"/>
              <p:nvPr/>
            </p:nvSpPr>
            <p:spPr>
              <a:xfrm>
                <a:off x="5532051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2014</a:t>
                </a:r>
                <a:endPara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8" name="Szövegdoboz 33"/>
              <p:cNvSpPr txBox="1"/>
              <p:nvPr/>
            </p:nvSpPr>
            <p:spPr>
              <a:xfrm>
                <a:off x="6630135" y="6041006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2016</a:t>
                </a:r>
                <a:endPara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9" name="Szövegdoboz 34"/>
              <p:cNvSpPr txBox="1"/>
              <p:nvPr/>
            </p:nvSpPr>
            <p:spPr>
              <a:xfrm>
                <a:off x="7968118" y="6017571"/>
                <a:ext cx="612668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b="1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Year</a:t>
                </a:r>
                <a:endParaRPr lang="hu-HU" sz="12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0" name="Szövegdoboz 46"/>
              <p:cNvSpPr txBox="1"/>
              <p:nvPr/>
            </p:nvSpPr>
            <p:spPr>
              <a:xfrm>
                <a:off x="654039" y="4594875"/>
                <a:ext cx="740907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7000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(90 nm)</a:t>
                </a:r>
              </a:p>
            </p:txBody>
          </p:sp>
          <p:sp>
            <p:nvSpPr>
              <p:cNvPr id="191" name="Szövegdoboz 56"/>
              <p:cNvSpPr txBox="1"/>
              <p:nvPr/>
            </p:nvSpPr>
            <p:spPr>
              <a:xfrm>
                <a:off x="1691680" y="3748699"/>
                <a:ext cx="769763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7300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(65 nm)</a:t>
                </a:r>
              </a:p>
            </p:txBody>
          </p:sp>
          <p:sp>
            <p:nvSpPr>
              <p:cNvPr id="192" name="Szövegdoboz 57"/>
              <p:cNvSpPr txBox="1"/>
              <p:nvPr/>
            </p:nvSpPr>
            <p:spPr>
              <a:xfrm>
                <a:off x="2222957" y="3326088"/>
                <a:ext cx="769763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7400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(45 nm)</a:t>
                </a:r>
              </a:p>
            </p:txBody>
          </p:sp>
          <p:sp>
            <p:nvSpPr>
              <p:cNvPr id="193" name="Szövegdoboz 58"/>
              <p:cNvSpPr txBox="1"/>
              <p:nvPr/>
            </p:nvSpPr>
            <p:spPr>
              <a:xfrm>
                <a:off x="2861810" y="3110045"/>
                <a:ext cx="1176924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Nehalem-EX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(45 nm)</a:t>
                </a:r>
              </a:p>
            </p:txBody>
          </p:sp>
          <p:sp>
            <p:nvSpPr>
              <p:cNvPr id="194" name="Szövegdoboz 59"/>
              <p:cNvSpPr txBox="1"/>
              <p:nvPr/>
            </p:nvSpPr>
            <p:spPr>
              <a:xfrm>
                <a:off x="3514254" y="2829252"/>
                <a:ext cx="1278107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Westmere-EX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(32 nm)</a:t>
                </a:r>
              </a:p>
            </p:txBody>
          </p:sp>
          <p:sp>
            <p:nvSpPr>
              <p:cNvPr id="195" name="Szövegdoboz 60"/>
              <p:cNvSpPr txBox="1"/>
              <p:nvPr/>
            </p:nvSpPr>
            <p:spPr>
              <a:xfrm>
                <a:off x="4876420" y="2295291"/>
                <a:ext cx="1311641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Ivy-Bridge-EX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(22 nm)</a:t>
                </a:r>
              </a:p>
            </p:txBody>
          </p:sp>
          <p:sp>
            <p:nvSpPr>
              <p:cNvPr id="196" name="Szövegdoboz 61"/>
              <p:cNvSpPr txBox="1"/>
              <p:nvPr/>
            </p:nvSpPr>
            <p:spPr>
              <a:xfrm>
                <a:off x="6362872" y="1687797"/>
                <a:ext cx="1255472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Broadwell-EX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(14 nm)</a:t>
                </a:r>
              </a:p>
            </p:txBody>
          </p:sp>
          <p:sp>
            <p:nvSpPr>
              <p:cNvPr id="197" name="Rectangle 196"/>
              <p:cNvSpPr>
                <a:spLocks noChangeArrowheads="1"/>
              </p:cNvSpPr>
              <p:nvPr/>
            </p:nvSpPr>
            <p:spPr bwMode="auto">
              <a:xfrm>
                <a:off x="4887644" y="2812271"/>
                <a:ext cx="44613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8" name="Rectangle 197"/>
              <p:cNvSpPr>
                <a:spLocks noChangeArrowheads="1"/>
              </p:cNvSpPr>
              <p:nvPr/>
            </p:nvSpPr>
            <p:spPr bwMode="auto">
              <a:xfrm>
                <a:off x="4060454" y="3330342"/>
                <a:ext cx="44613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9" name="Rectangle 198"/>
              <p:cNvSpPr>
                <a:spLocks noChangeArrowheads="1"/>
              </p:cNvSpPr>
              <p:nvPr/>
            </p:nvSpPr>
            <p:spPr bwMode="auto">
              <a:xfrm>
                <a:off x="3444447" y="3586766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0" name="Rectangle 199"/>
              <p:cNvSpPr>
                <a:spLocks noChangeArrowheads="1"/>
              </p:cNvSpPr>
              <p:nvPr/>
            </p:nvSpPr>
            <p:spPr bwMode="auto">
              <a:xfrm>
                <a:off x="2617218" y="3834287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1" name="Rectangle 200"/>
              <p:cNvSpPr>
                <a:spLocks noChangeArrowheads="1"/>
              </p:cNvSpPr>
              <p:nvPr/>
            </p:nvSpPr>
            <p:spPr bwMode="auto">
              <a:xfrm>
                <a:off x="2075886" y="4339496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2" name="Rectangle 201"/>
              <p:cNvSpPr>
                <a:spLocks noChangeArrowheads="1"/>
              </p:cNvSpPr>
              <p:nvPr/>
            </p:nvSpPr>
            <p:spPr bwMode="auto">
              <a:xfrm>
                <a:off x="1055176" y="5159773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3" name="Szövegdoboz 35"/>
              <p:cNvSpPr txBox="1"/>
              <p:nvPr/>
            </p:nvSpPr>
            <p:spPr>
              <a:xfrm>
                <a:off x="171937" y="5057605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</a:p>
            </p:txBody>
          </p:sp>
          <p:sp>
            <p:nvSpPr>
              <p:cNvPr id="204" name="Szövegdoboz 36"/>
              <p:cNvSpPr txBox="1"/>
              <p:nvPr/>
            </p:nvSpPr>
            <p:spPr>
              <a:xfrm>
                <a:off x="169444" y="4271697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4</a:t>
                </a:r>
              </a:p>
            </p:txBody>
          </p:sp>
          <p:sp>
            <p:nvSpPr>
              <p:cNvPr id="205" name="Szövegdoboz 37"/>
              <p:cNvSpPr txBox="1"/>
              <p:nvPr/>
            </p:nvSpPr>
            <p:spPr>
              <a:xfrm>
                <a:off x="174783" y="3463659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8</a:t>
                </a:r>
              </a:p>
            </p:txBody>
          </p:sp>
          <p:sp>
            <p:nvSpPr>
              <p:cNvPr id="206" name="Szövegdoboz 38"/>
              <p:cNvSpPr txBox="1"/>
              <p:nvPr/>
            </p:nvSpPr>
            <p:spPr>
              <a:xfrm>
                <a:off x="117853" y="2556211"/>
                <a:ext cx="364202" cy="284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1</a:t>
                </a:r>
                <a:r>
                  <a:rPr lang="en-US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8</a:t>
                </a:r>
                <a:endPara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7" name="Szövegdoboz 39"/>
              <p:cNvSpPr txBox="1"/>
              <p:nvPr/>
            </p:nvSpPr>
            <p:spPr>
              <a:xfrm>
                <a:off x="119836" y="2062968"/>
                <a:ext cx="364202" cy="284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28</a:t>
                </a:r>
                <a:endPara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208" name="Egyenes összekötő 40"/>
              <p:cNvCxnSpPr/>
              <p:nvPr/>
            </p:nvCxnSpPr>
            <p:spPr>
              <a:xfrm rot="5400000">
                <a:off x="589312" y="4318466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Egyenes összekötő 41"/>
              <p:cNvCxnSpPr/>
              <p:nvPr/>
            </p:nvCxnSpPr>
            <p:spPr>
              <a:xfrm rot="5400000">
                <a:off x="596656" y="2111906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Egyenes összekötő 43"/>
              <p:cNvCxnSpPr/>
              <p:nvPr/>
            </p:nvCxnSpPr>
            <p:spPr>
              <a:xfrm rot="5400000">
                <a:off x="603211" y="2612537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" name="Szövegdoboz 47"/>
              <p:cNvSpPr txBox="1"/>
              <p:nvPr/>
            </p:nvSpPr>
            <p:spPr>
              <a:xfrm>
                <a:off x="117853" y="2230968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24</a:t>
                </a:r>
              </a:p>
            </p:txBody>
          </p:sp>
          <p:sp>
            <p:nvSpPr>
              <p:cNvPr id="212" name="Szövegdoboz 52"/>
              <p:cNvSpPr txBox="1"/>
              <p:nvPr/>
            </p:nvSpPr>
            <p:spPr>
              <a:xfrm>
                <a:off x="121760" y="3221542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10</a:t>
                </a:r>
              </a:p>
            </p:txBody>
          </p:sp>
          <p:cxnSp>
            <p:nvCxnSpPr>
              <p:cNvPr id="213" name="Egyenes összekötő 53"/>
              <p:cNvCxnSpPr/>
              <p:nvPr/>
            </p:nvCxnSpPr>
            <p:spPr>
              <a:xfrm rot="5400000">
                <a:off x="589924" y="3540200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Egyenes összekötő 54"/>
              <p:cNvCxnSpPr/>
              <p:nvPr/>
            </p:nvCxnSpPr>
            <p:spPr>
              <a:xfrm rot="5400000">
                <a:off x="590616" y="2265924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Egyenes összekötő 55"/>
              <p:cNvCxnSpPr/>
              <p:nvPr/>
            </p:nvCxnSpPr>
            <p:spPr>
              <a:xfrm rot="5400000">
                <a:off x="587316" y="5136424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Egyenes összekötő 71"/>
              <p:cNvCxnSpPr/>
              <p:nvPr/>
            </p:nvCxnSpPr>
            <p:spPr>
              <a:xfrm rot="5400000">
                <a:off x="589312" y="3289610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Egyenes összekötő 74"/>
              <p:cNvCxnSpPr/>
              <p:nvPr/>
            </p:nvCxnSpPr>
            <p:spPr>
              <a:xfrm rot="5400000">
                <a:off x="587351" y="3848645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8" name="Szövegdoboz 75"/>
              <p:cNvSpPr txBox="1"/>
              <p:nvPr/>
            </p:nvSpPr>
            <p:spPr>
              <a:xfrm>
                <a:off x="174783" y="3803841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6</a:t>
                </a:r>
                <a:endPara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219" name="Egyenes összekötő 76"/>
              <p:cNvCxnSpPr/>
              <p:nvPr/>
            </p:nvCxnSpPr>
            <p:spPr>
              <a:xfrm rot="5400000">
                <a:off x="594849" y="2823019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0" name="Szövegdoboz 77"/>
              <p:cNvSpPr txBox="1"/>
              <p:nvPr/>
            </p:nvSpPr>
            <p:spPr>
              <a:xfrm>
                <a:off x="116505" y="2776572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15</a:t>
                </a:r>
              </a:p>
            </p:txBody>
          </p:sp>
        </p:grpSp>
        <p:sp>
          <p:nvSpPr>
            <p:cNvPr id="148" name="TextBox 147"/>
            <p:cNvSpPr txBox="1"/>
            <p:nvPr/>
          </p:nvSpPr>
          <p:spPr>
            <a:xfrm>
              <a:off x="5807645" y="27169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800" dirty="0" smtClean="0">
                  <a:solidFill>
                    <a:srgbClr val="000000"/>
                  </a:solidFill>
                  <a:latin typeface="Arial"/>
                  <a:cs typeface="+mn-cs"/>
                </a:rPr>
                <a:t>*</a:t>
              </a:r>
              <a:endParaRPr lang="en-US" sz="18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7139651" y="214518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0000"/>
                  </a:solidFill>
                  <a:latin typeface="Arial"/>
                  <a:cs typeface="+mn-cs"/>
                </a:rPr>
                <a:t>*</a:t>
              </a:r>
              <a:endParaRPr lang="en-US" sz="18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cxnSp>
          <p:nvCxnSpPr>
            <p:cNvPr id="150" name="Straight Connector 149"/>
            <p:cNvCxnSpPr>
              <a:stCxn id="202" idx="1"/>
            </p:cNvCxnSpPr>
            <p:nvPr/>
          </p:nvCxnSpPr>
          <p:spPr>
            <a:xfrm flipV="1">
              <a:off x="1397486" y="1187214"/>
              <a:ext cx="4732409" cy="4000513"/>
            </a:xfrm>
            <a:prstGeom prst="line">
              <a:avLst/>
            </a:prstGeom>
            <a:ln>
              <a:solidFill>
                <a:srgbClr val="004AE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1" name="Group 150"/>
            <p:cNvGrpSpPr/>
            <p:nvPr/>
          </p:nvGrpSpPr>
          <p:grpSpPr>
            <a:xfrm rot="60000">
              <a:off x="5555462" y="2956475"/>
              <a:ext cx="1277758" cy="313663"/>
              <a:chOff x="5212929" y="3146880"/>
              <a:chExt cx="1277758" cy="313663"/>
            </a:xfrm>
          </p:grpSpPr>
          <p:sp>
            <p:nvSpPr>
              <p:cNvPr id="166" name="Rectangle 165"/>
              <p:cNvSpPr>
                <a:spLocks noChangeArrowheads="1"/>
              </p:cNvSpPr>
              <p:nvPr/>
            </p:nvSpPr>
            <p:spPr bwMode="auto">
              <a:xfrm rot="20383141">
                <a:off x="5212929" y="3172543"/>
                <a:ext cx="1260000" cy="28800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05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67" name="Szövegdoboz 69"/>
              <p:cNvSpPr txBox="1"/>
              <p:nvPr/>
            </p:nvSpPr>
            <p:spPr>
              <a:xfrm rot="20348621">
                <a:off x="5352234" y="3146880"/>
                <a:ext cx="113845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b="1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~2x/4 years</a:t>
                </a:r>
                <a:endPara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52" name="Group 151"/>
            <p:cNvGrpSpPr/>
            <p:nvPr/>
          </p:nvGrpSpPr>
          <p:grpSpPr>
            <a:xfrm rot="21136769">
              <a:off x="1925178" y="4506264"/>
              <a:ext cx="1295057" cy="351114"/>
              <a:chOff x="4991289" y="3240600"/>
              <a:chExt cx="1295057" cy="351114"/>
            </a:xfrm>
          </p:grpSpPr>
          <p:sp>
            <p:nvSpPr>
              <p:cNvPr id="164" name="Rectangle 163"/>
              <p:cNvSpPr>
                <a:spLocks noChangeArrowheads="1"/>
              </p:cNvSpPr>
              <p:nvPr/>
            </p:nvSpPr>
            <p:spPr bwMode="auto">
              <a:xfrm rot="19783231">
                <a:off x="4991289" y="3303714"/>
                <a:ext cx="1260000" cy="28800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05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65" name="Szövegdoboz 69"/>
              <p:cNvSpPr txBox="1"/>
              <p:nvPr/>
            </p:nvSpPr>
            <p:spPr>
              <a:xfrm rot="19718289">
                <a:off x="5147893" y="3240600"/>
                <a:ext cx="113845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b="1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~2x/2 years</a:t>
                </a:r>
                <a:endPara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cxnSp>
          <p:nvCxnSpPr>
            <p:cNvPr id="153" name="Straight Connector 152"/>
            <p:cNvCxnSpPr>
              <a:stCxn id="200" idx="3"/>
              <a:endCxn id="202" idx="1"/>
            </p:cNvCxnSpPr>
            <p:nvPr/>
          </p:nvCxnSpPr>
          <p:spPr bwMode="auto">
            <a:xfrm flipH="1">
              <a:off x="1397486" y="3862241"/>
              <a:ext cx="1595560" cy="1325486"/>
            </a:xfrm>
            <a:prstGeom prst="line">
              <a:avLst/>
            </a:prstGeom>
            <a:noFill/>
            <a:ln w="19050" cap="flat" cmpd="sng" algn="ctr">
              <a:solidFill>
                <a:srgbClr val="004AE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4" name="Straight Connector 153"/>
            <p:cNvCxnSpPr/>
            <p:nvPr/>
          </p:nvCxnSpPr>
          <p:spPr bwMode="auto">
            <a:xfrm flipH="1">
              <a:off x="2993048" y="2059469"/>
              <a:ext cx="5045633" cy="1784685"/>
            </a:xfrm>
            <a:prstGeom prst="line">
              <a:avLst/>
            </a:prstGeom>
            <a:noFill/>
            <a:ln w="19050" cap="flat" cmpd="sng" algn="ctr">
              <a:solidFill>
                <a:srgbClr val="004AE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5" name="Down Arrow 154"/>
            <p:cNvSpPr/>
            <p:nvPr/>
          </p:nvSpPr>
          <p:spPr bwMode="auto">
            <a:xfrm>
              <a:off x="2924776" y="1691780"/>
              <a:ext cx="137160" cy="548640"/>
            </a:xfrm>
            <a:prstGeom prst="down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2271208" y="2259170"/>
              <a:ext cx="1491114" cy="669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50" dirty="0" smtClean="0">
                  <a:latin typeface="+mn-lt"/>
                </a:rPr>
                <a:t>Emergence of</a:t>
              </a:r>
            </a:p>
            <a:p>
              <a:pPr algn="ctr"/>
              <a:r>
                <a:rPr lang="en-US" sz="1250" dirty="0" smtClean="0">
                  <a:latin typeface="+mn-lt"/>
                </a:rPr>
                <a:t> </a:t>
              </a:r>
              <a:r>
                <a:rPr lang="en-US" sz="1250" dirty="0" err="1" smtClean="0">
                  <a:latin typeface="+mn-lt"/>
                </a:rPr>
                <a:t>L3</a:t>
              </a:r>
              <a:r>
                <a:rPr lang="en-US" sz="1250" dirty="0" smtClean="0">
                  <a:latin typeface="+mn-lt"/>
                </a:rPr>
                <a:t> caches</a:t>
              </a:r>
            </a:p>
            <a:p>
              <a:pPr algn="ctr"/>
              <a:r>
                <a:rPr lang="en-US" sz="1250" dirty="0" smtClean="0">
                  <a:latin typeface="+mn-lt"/>
                </a:rPr>
                <a:t> in the  Core 2 line</a:t>
              </a:r>
              <a:endParaRPr lang="en-US" sz="1250" dirty="0">
                <a:latin typeface="+mn-lt"/>
              </a:endParaRPr>
            </a:p>
          </p:txBody>
        </p:sp>
        <p:cxnSp>
          <p:nvCxnSpPr>
            <p:cNvPr id="157" name="Egyenes összekötő 22"/>
            <p:cNvCxnSpPr/>
            <p:nvPr/>
          </p:nvCxnSpPr>
          <p:spPr>
            <a:xfrm>
              <a:off x="8093121" y="5854296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extBox 157"/>
            <p:cNvSpPr txBox="1"/>
            <p:nvPr/>
          </p:nvSpPr>
          <p:spPr>
            <a:xfrm>
              <a:off x="6506646" y="246425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800" dirty="0" smtClean="0">
                  <a:solidFill>
                    <a:srgbClr val="000000"/>
                  </a:solidFill>
                  <a:latin typeface="Arial"/>
                  <a:cs typeface="+mn-cs"/>
                </a:rPr>
                <a:t>*</a:t>
              </a:r>
              <a:endParaRPr lang="en-US" sz="18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7672009" y="199308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800" dirty="0" smtClean="0">
                  <a:solidFill>
                    <a:srgbClr val="000000"/>
                  </a:solidFill>
                  <a:latin typeface="Arial"/>
                  <a:cs typeface="+mn-cs"/>
                </a:rPr>
                <a:t>*</a:t>
              </a:r>
              <a:endParaRPr lang="en-US" sz="18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160" name="Szövegdoboz 61"/>
            <p:cNvSpPr txBox="1"/>
            <p:nvPr/>
          </p:nvSpPr>
          <p:spPr>
            <a:xfrm>
              <a:off x="6117997" y="1924244"/>
              <a:ext cx="1013419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r>
                <a: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-EX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(</a:t>
              </a:r>
              <a:r>
                <a:rPr lang="en-US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hu-HU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 nm)</a:t>
              </a:r>
            </a:p>
          </p:txBody>
        </p:sp>
        <p:sp>
          <p:nvSpPr>
            <p:cNvPr id="161" name="Szövegdoboz 61"/>
            <p:cNvSpPr txBox="1"/>
            <p:nvPr/>
          </p:nvSpPr>
          <p:spPr>
            <a:xfrm>
              <a:off x="7355121" y="2287313"/>
              <a:ext cx="1015021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50" dirty="0" err="1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r>
                <a:rPr lang="en-US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-SP</a:t>
              </a:r>
              <a:endParaRPr lang="hu-HU" sz="125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(14 nm)</a:t>
              </a:r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797062" y="5094070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3" name="Szövegdoboz 46"/>
            <p:cNvSpPr txBox="1"/>
            <p:nvPr/>
          </p:nvSpPr>
          <p:spPr>
            <a:xfrm>
              <a:off x="1426243" y="5187324"/>
              <a:ext cx="806632" cy="6078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7</a:t>
              </a:r>
              <a:r>
                <a:rPr lang="en-US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r>
                <a: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00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(</a:t>
              </a:r>
              <a:r>
                <a:rPr lang="en-US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hu-HU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 nm</a:t>
              </a:r>
              <a:endParaRPr lang="en-US" sz="105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16 MB </a:t>
              </a:r>
              <a:r>
                <a:rPr lang="en-US" sz="1050" dirty="0" err="1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L3</a:t>
              </a:r>
              <a:r>
                <a:rPr lang="hu-HU" sz="10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485404" y="4509120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(P4)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945580" y="5181828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(P4)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38" y="503238"/>
            <a:ext cx="9072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Remarks to the rate of rising core counts in Intel's high-end 4S/8S server processors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-3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19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22279" y="818710"/>
            <a:ext cx="8847137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There are however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, two anomalies </a:t>
            </a:r>
            <a:r>
              <a:rPr lang="en-US" sz="1400" dirty="0">
                <a:latin typeface="+mj-lt"/>
              </a:rPr>
              <a:t>to be mentioned</a:t>
            </a:r>
            <a:r>
              <a:rPr lang="en-US" sz="1400" dirty="0" smtClean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First, the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Xeon 7100 has less cores than expected </a:t>
            </a:r>
            <a:r>
              <a:rPr lang="en-US" sz="1400" dirty="0">
                <a:latin typeface="+mj-lt"/>
              </a:rPr>
              <a:t>by the trend for Intel’s   early server </a:t>
            </a:r>
            <a:endParaRPr lang="en-US" sz="1400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processors</a:t>
            </a:r>
            <a:r>
              <a:rPr lang="en-US" sz="1400" dirty="0">
                <a:latin typeface="+mj-lt"/>
              </a:rPr>
              <a:t>, simply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due to the fact that it was implemented with a 16 MB 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L3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cache</a:t>
            </a:r>
            <a:r>
              <a:rPr lang="en-US" sz="1400" dirty="0" smtClean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Second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the Xeon 7400 has already an </a:t>
            </a:r>
            <a:r>
              <a:rPr lang="en-US" sz="1400" dirty="0" err="1">
                <a:solidFill>
                  <a:srgbClr val="FF0000"/>
                </a:solidFill>
                <a:latin typeface="+mj-lt"/>
              </a:rPr>
              <a:t>L3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 cache, nevertheless it fits to the trend line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of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  </a:t>
            </a:r>
            <a:r>
              <a:rPr lang="en-US" sz="1400" dirty="0" err="1">
                <a:solidFill>
                  <a:srgbClr val="FF0000"/>
                </a:solidFill>
                <a:latin typeface="+mj-lt"/>
              </a:rPr>
              <a:t>L3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 cache-less processors</a:t>
            </a:r>
            <a:r>
              <a:rPr lang="en-US" sz="1400" dirty="0" smtClean="0">
                <a:latin typeface="+mj-lt"/>
              </a:rPr>
              <a:t>.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</a:t>
            </a:r>
            <a:r>
              <a:rPr lang="en-US" sz="1400" dirty="0">
                <a:latin typeface="+mj-lt"/>
              </a:rPr>
              <a:t>The reason is a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roughly doubled die area with reduced feature size vs. the preceding </a:t>
            </a:r>
            <a:endParaRPr lang="en-US" sz="1400" dirty="0" smtClean="0">
              <a:solidFill>
                <a:srgbClr val="0070C0"/>
              </a:solidFill>
              <a:latin typeface="+mj-lt"/>
            </a:endParaRP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 Xeon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7300 </a:t>
            </a:r>
            <a:r>
              <a:rPr lang="en-US" sz="1400" dirty="0">
                <a:latin typeface="+mj-lt"/>
              </a:rPr>
              <a:t>(see Table </a:t>
            </a:r>
            <a:r>
              <a:rPr lang="en-US" sz="1400" dirty="0" smtClean="0">
                <a:latin typeface="+mj-lt"/>
              </a:rPr>
              <a:t>above) </a:t>
            </a:r>
            <a:r>
              <a:rPr lang="en-US" sz="1400" dirty="0">
                <a:latin typeface="+mj-lt"/>
              </a:rPr>
              <a:t>which allows to implement a 16 MB </a:t>
            </a:r>
            <a:r>
              <a:rPr lang="en-US" sz="1400" dirty="0" err="1">
                <a:latin typeface="+mj-lt"/>
              </a:rPr>
              <a:t>L3</a:t>
            </a:r>
            <a:r>
              <a:rPr lang="en-US" sz="1400" dirty="0">
                <a:latin typeface="+mj-lt"/>
              </a:rPr>
              <a:t> cache in addition to </a:t>
            </a:r>
            <a:endParaRPr lang="en-US" sz="1400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the </a:t>
            </a:r>
            <a:r>
              <a:rPr lang="en-US" sz="1400" dirty="0">
                <a:latin typeface="+mj-lt"/>
              </a:rPr>
              <a:t>6 cores without restricting the core count</a:t>
            </a:r>
            <a:r>
              <a:rPr lang="en-US" sz="1400" dirty="0" smtClean="0">
                <a:latin typeface="+mj-lt"/>
              </a:rPr>
              <a:t>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500407"/>
              </p:ext>
            </p:extLst>
          </p:nvPr>
        </p:nvGraphicFramePr>
        <p:xfrm>
          <a:off x="371166" y="3621616"/>
          <a:ext cx="8431304" cy="2912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5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2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20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7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13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3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6014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Model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Technology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Date of introduction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 count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cache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Transistors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(million)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Die area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</a:t>
                      </a:r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mm</a:t>
                      </a:r>
                      <a:r>
                        <a:rPr lang="en-US" sz="1200" baseline="300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7300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9/2007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2x2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--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582 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7400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8/2008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503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Nehalem-EX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3/2010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8x3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513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Westmere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4/2011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10x3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2600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Ivy Bridge-EX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2/2014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4310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541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Haswell-EX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5/2015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5700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662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08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Broadwell-EX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 nm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6/2016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24x2.5</a:t>
                      </a:r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MB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7200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456</a:t>
                      </a:r>
                      <a:endParaRPr lang="en-U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70783" y="6586608"/>
            <a:ext cx="7056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Table: Rising transistor counts in Intel's high-end 4S/</a:t>
            </a:r>
            <a:r>
              <a:rPr lang="en-US" sz="1400" dirty="0" err="1" smtClean="0">
                <a:latin typeface="+mj-lt"/>
              </a:rPr>
              <a:t>8S</a:t>
            </a:r>
            <a:r>
              <a:rPr lang="en-US" sz="1400" dirty="0" smtClean="0">
                <a:latin typeface="+mj-lt"/>
              </a:rPr>
              <a:t>  server </a:t>
            </a:r>
            <a:r>
              <a:rPr lang="en-US" sz="1400" dirty="0" err="1" smtClean="0">
                <a:latin typeface="+mj-lt"/>
              </a:rPr>
              <a:t>processsors</a:t>
            </a:r>
            <a:endParaRPr lang="en-US" sz="1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970" y="2798930"/>
            <a:ext cx="85565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Subsequent server processors were then implemented nearly on the same die area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      as the Xeon 7400,</a:t>
            </a:r>
            <a:r>
              <a:rPr lang="en-US" sz="1400" dirty="0">
                <a:latin typeface="+mj-lt"/>
              </a:rPr>
              <a:t> (as indicated in Table 1), so these processors fit already to the linear</a:t>
            </a:r>
          </a:p>
          <a:p>
            <a:r>
              <a:rPr lang="en-US" sz="1400" dirty="0">
                <a:latin typeface="+mj-lt"/>
              </a:rPr>
              <a:t>       trend with reduced slope</a:t>
            </a:r>
            <a:r>
              <a:rPr lang="en-US" sz="1400" dirty="0" smtClean="0"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38" y="503238"/>
            <a:ext cx="8997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Remarks to the 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rate of rising core counts in Intel's 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high-end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4S/8S 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server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 processor</a:t>
            </a:r>
            <a:r>
              <a:rPr lang="hu-HU" sz="1400" dirty="0">
                <a:solidFill>
                  <a:srgbClr val="FF0000"/>
                </a:solidFill>
                <a:latin typeface="Verdana"/>
                <a:cs typeface="Times New Roman" pitchFamily="18" charset="0"/>
              </a:rPr>
              <a:t>s </a:t>
            </a:r>
            <a:r>
              <a:rPr lang="hu-HU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-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Times New Roman" pitchFamily="18" charset="0"/>
              </a:rPr>
              <a:t>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2611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roup 177"/>
          <p:cNvGrpSpPr/>
          <p:nvPr/>
        </p:nvGrpSpPr>
        <p:grpSpPr>
          <a:xfrm>
            <a:off x="-31614" y="1021505"/>
            <a:ext cx="9075049" cy="4863050"/>
            <a:chOff x="304561" y="1178750"/>
            <a:chExt cx="9075049" cy="4863050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091685" y="2703514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8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04561" y="1178750"/>
              <a:ext cx="1101487" cy="405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 err="1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>Transfer</a:t>
              </a:r>
              <a:r>
                <a:rPr lang="hu-HU" sz="1000" b="1" dirty="0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> </a:t>
              </a:r>
              <a:r>
                <a:rPr lang="hu-HU" sz="1000" b="1" dirty="0" err="1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>rate</a:t>
              </a:r>
              <a:r>
                <a:rPr lang="hu-HU" sz="1000" b="1" dirty="0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/>
              </a:r>
              <a:br>
                <a:rPr lang="hu-HU" sz="1000" b="1" dirty="0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</a:br>
              <a:r>
                <a:rPr lang="hu-HU" sz="1000" b="1" dirty="0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>(MT/s)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15" name="Line 7"/>
            <p:cNvCxnSpPr/>
            <p:nvPr/>
          </p:nvCxnSpPr>
          <p:spPr bwMode="auto">
            <a:xfrm flipV="1">
              <a:off x="817262" y="1628800"/>
              <a:ext cx="0" cy="40680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26537" y="5192033"/>
              <a:ext cx="316285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50</a:t>
              </a:r>
              <a:endParaRPr lang="en-US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447251" y="4687373"/>
              <a:ext cx="359159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473678" y="3399353"/>
              <a:ext cx="330427" cy="311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9029681" y="5858331"/>
              <a:ext cx="349929" cy="18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Year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217832" y="5792699"/>
              <a:ext cx="320956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075681" y="5792699"/>
              <a:ext cx="319135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05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330740" y="5803830"/>
              <a:ext cx="453773" cy="193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01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762064" y="5792699"/>
              <a:ext cx="319058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02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2616566" y="5792699"/>
              <a:ext cx="319101" cy="24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04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3539639" y="5792699"/>
              <a:ext cx="25510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06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4022013" y="5786173"/>
              <a:ext cx="241024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07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484761" y="5792699"/>
              <a:ext cx="22500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08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394389" y="2876344"/>
              <a:ext cx="396499" cy="209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1000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425271" y="1989955"/>
              <a:ext cx="409714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</a:t>
              </a:r>
              <a:r>
                <a:rPr lang="hu-HU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460476" y="4118709"/>
              <a:ext cx="359159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422486" y="2307288"/>
              <a:ext cx="409715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en-US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32" name="Line 3"/>
            <p:cNvCxnSpPr/>
            <p:nvPr/>
          </p:nvCxnSpPr>
          <p:spPr bwMode="auto">
            <a:xfrm>
              <a:off x="716892" y="2955072"/>
              <a:ext cx="85039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Line 58"/>
            <p:cNvCxnSpPr/>
            <p:nvPr/>
          </p:nvCxnSpPr>
          <p:spPr bwMode="auto">
            <a:xfrm>
              <a:off x="737973" y="3493600"/>
              <a:ext cx="85039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Line 59"/>
            <p:cNvCxnSpPr/>
            <p:nvPr/>
          </p:nvCxnSpPr>
          <p:spPr bwMode="auto">
            <a:xfrm flipV="1">
              <a:off x="737974" y="2070940"/>
              <a:ext cx="85039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Line 61"/>
            <p:cNvCxnSpPr/>
            <p:nvPr/>
          </p:nvCxnSpPr>
          <p:spPr bwMode="auto">
            <a:xfrm flipV="1">
              <a:off x="737973" y="4777781"/>
              <a:ext cx="8503920" cy="27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Line 62"/>
            <p:cNvCxnSpPr/>
            <p:nvPr/>
          </p:nvCxnSpPr>
          <p:spPr bwMode="auto">
            <a:xfrm>
              <a:off x="751187" y="5316309"/>
              <a:ext cx="85039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Line 63"/>
            <p:cNvCxnSpPr/>
            <p:nvPr/>
          </p:nvCxnSpPr>
          <p:spPr bwMode="auto">
            <a:xfrm>
              <a:off x="737973" y="4218541"/>
              <a:ext cx="85039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Line 64"/>
            <p:cNvCxnSpPr/>
            <p:nvPr/>
          </p:nvCxnSpPr>
          <p:spPr bwMode="auto">
            <a:xfrm>
              <a:off x="724759" y="2395832"/>
              <a:ext cx="850392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9" name="Csoportba foglalás 2"/>
            <p:cNvGrpSpPr/>
            <p:nvPr/>
          </p:nvGrpSpPr>
          <p:grpSpPr>
            <a:xfrm>
              <a:off x="1736685" y="2643015"/>
              <a:ext cx="1076752" cy="274319"/>
              <a:chOff x="3608153" y="558137"/>
              <a:chExt cx="1063968" cy="156657"/>
            </a:xfrm>
          </p:grpSpPr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 rot="20258931">
                <a:off x="3608153" y="558137"/>
                <a:ext cx="1052975" cy="156657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Verdana"/>
                  <a:cs typeface="Times New Roman" pitchFamily="18" charset="0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 rot="20293949">
                <a:off x="3811928" y="579331"/>
                <a:ext cx="860193" cy="131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/>
              <a:p>
                <a:r>
                  <a:rPr lang="hu-HU" sz="900" b="1" dirty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~ 2*/4 </a:t>
                </a:r>
                <a:r>
                  <a:rPr lang="en-US" sz="900" b="1" dirty="0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hu-HU" sz="900" b="1" dirty="0" err="1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years</a:t>
                </a:r>
                <a:endParaRPr lang="en-US" sz="16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 pitchFamily="18" charset="0"/>
                </a:endParaRPr>
              </a:p>
            </p:txBody>
          </p:sp>
        </p:grp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2444876" y="3028556"/>
              <a:ext cx="566474" cy="400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533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2919091" y="2843935"/>
              <a:ext cx="572789" cy="4603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667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317346" y="2650105"/>
              <a:ext cx="624584" cy="411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DDR2</a:t>
              </a:r>
              <a:b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</a:br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800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6057165" y="2119570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600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990815" y="5792699"/>
              <a:ext cx="248921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09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5917514" y="5813412"/>
              <a:ext cx="217939" cy="217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11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5408689" y="5792814"/>
              <a:ext cx="350496" cy="205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2010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6440109" y="5792699"/>
              <a:ext cx="229436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12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6930513" y="5792699"/>
              <a:ext cx="254531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7891846" y="5792699"/>
              <a:ext cx="235549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5030889" y="3068960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1067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871765" y="5792699"/>
              <a:ext cx="384862" cy="242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6" name="Szövegdoboz 79"/>
            <p:cNvSpPr txBox="1"/>
            <p:nvPr/>
          </p:nvSpPr>
          <p:spPr>
            <a:xfrm>
              <a:off x="764403" y="5378447"/>
              <a:ext cx="130357" cy="2155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noAutofit/>
            </a:bodyPr>
            <a:lstStyle/>
            <a:p>
              <a:r>
                <a:rPr lang="hu-HU" sz="7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Symbol"/>
                </a:rPr>
                <a:t></a:t>
              </a:r>
              <a:endParaRPr lang="en-US" sz="120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63" name="Line 15"/>
            <p:cNvCxnSpPr/>
            <p:nvPr/>
          </p:nvCxnSpPr>
          <p:spPr bwMode="auto">
            <a:xfrm flipV="1">
              <a:off x="2943412" y="568927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Line 18"/>
            <p:cNvCxnSpPr/>
            <p:nvPr/>
          </p:nvCxnSpPr>
          <p:spPr bwMode="auto">
            <a:xfrm flipV="1">
              <a:off x="3383571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Line 19"/>
            <p:cNvCxnSpPr/>
            <p:nvPr/>
          </p:nvCxnSpPr>
          <p:spPr bwMode="auto">
            <a:xfrm flipV="1">
              <a:off x="3867746" y="5686522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Line 20"/>
            <p:cNvCxnSpPr/>
            <p:nvPr/>
          </p:nvCxnSpPr>
          <p:spPr bwMode="auto">
            <a:xfrm flipV="1">
              <a:off x="1608264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Line 22"/>
            <p:cNvCxnSpPr/>
            <p:nvPr/>
          </p:nvCxnSpPr>
          <p:spPr bwMode="auto">
            <a:xfrm flipV="1">
              <a:off x="2048423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Line 23"/>
            <p:cNvCxnSpPr/>
            <p:nvPr/>
          </p:nvCxnSpPr>
          <p:spPr bwMode="auto">
            <a:xfrm flipV="1">
              <a:off x="2488582" y="568927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Line 66"/>
            <p:cNvCxnSpPr/>
            <p:nvPr/>
          </p:nvCxnSpPr>
          <p:spPr bwMode="auto">
            <a:xfrm flipV="1">
              <a:off x="4351921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Line 67"/>
            <p:cNvCxnSpPr/>
            <p:nvPr/>
          </p:nvCxnSpPr>
          <p:spPr bwMode="auto">
            <a:xfrm flipV="1">
              <a:off x="4850767" y="5686522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Line 18"/>
            <p:cNvCxnSpPr/>
            <p:nvPr/>
          </p:nvCxnSpPr>
          <p:spPr bwMode="auto">
            <a:xfrm flipV="1">
              <a:off x="5290926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Line 19"/>
            <p:cNvCxnSpPr/>
            <p:nvPr/>
          </p:nvCxnSpPr>
          <p:spPr bwMode="auto">
            <a:xfrm flipV="1">
              <a:off x="5789771" y="5683768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" name="Line 66"/>
            <p:cNvCxnSpPr/>
            <p:nvPr/>
          </p:nvCxnSpPr>
          <p:spPr bwMode="auto">
            <a:xfrm flipV="1">
              <a:off x="6273946" y="5675739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Line 67"/>
            <p:cNvCxnSpPr/>
            <p:nvPr/>
          </p:nvCxnSpPr>
          <p:spPr bwMode="auto">
            <a:xfrm flipV="1">
              <a:off x="6772792" y="5678744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Line 18"/>
            <p:cNvCxnSpPr/>
            <p:nvPr/>
          </p:nvCxnSpPr>
          <p:spPr bwMode="auto">
            <a:xfrm flipV="1">
              <a:off x="7256967" y="5670715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Line 19"/>
            <p:cNvCxnSpPr/>
            <p:nvPr/>
          </p:nvCxnSpPr>
          <p:spPr bwMode="auto">
            <a:xfrm flipV="1">
              <a:off x="7755814" y="5665691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Line 59"/>
            <p:cNvCxnSpPr/>
            <p:nvPr/>
          </p:nvCxnSpPr>
          <p:spPr bwMode="auto">
            <a:xfrm flipV="1">
              <a:off x="817262" y="5668423"/>
              <a:ext cx="8503920" cy="208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Line 19"/>
            <p:cNvCxnSpPr/>
            <p:nvPr/>
          </p:nvCxnSpPr>
          <p:spPr bwMode="auto">
            <a:xfrm flipV="1">
              <a:off x="8231617" y="5667378"/>
              <a:ext cx="0" cy="694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Line 19"/>
            <p:cNvCxnSpPr/>
            <p:nvPr/>
          </p:nvCxnSpPr>
          <p:spPr bwMode="auto">
            <a:xfrm flipV="1">
              <a:off x="1195396" y="5688958"/>
              <a:ext cx="0" cy="694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7421085" y="5785935"/>
              <a:ext cx="254531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4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3102030" y="3236583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8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43" name="Rectangle 142"/>
            <p:cNvSpPr>
              <a:spLocks noChangeArrowheads="1"/>
            </p:cNvSpPr>
            <p:nvPr/>
          </p:nvSpPr>
          <p:spPr bwMode="auto">
            <a:xfrm>
              <a:off x="4760859" y="2367930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  <a:p>
              <a:pPr algn="ctr"/>
              <a:r>
                <a:rPr lang="hu-HU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333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47" name="Rectangle 146"/>
            <p:cNvSpPr>
              <a:spLocks noChangeArrowheads="1"/>
            </p:cNvSpPr>
            <p:nvPr/>
          </p:nvSpPr>
          <p:spPr bwMode="auto">
            <a:xfrm>
              <a:off x="7620396" y="2141704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/</a:t>
              </a:r>
              <a:r>
                <a:rPr lang="hu-HU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866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2706555" y="3432595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8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cxnSp>
          <p:nvCxnSpPr>
            <p:cNvPr id="167" name="Straight Connector 166"/>
            <p:cNvCxnSpPr/>
            <p:nvPr/>
          </p:nvCxnSpPr>
          <p:spPr>
            <a:xfrm rot="120000" flipV="1">
              <a:off x="4156381" y="2290553"/>
              <a:ext cx="4382762" cy="71148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Rectangle 171"/>
            <p:cNvSpPr>
              <a:spLocks noChangeArrowheads="1"/>
            </p:cNvSpPr>
            <p:nvPr/>
          </p:nvSpPr>
          <p:spPr bwMode="auto">
            <a:xfrm>
              <a:off x="1736685" y="3328696"/>
              <a:ext cx="503154" cy="460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333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grpSp>
          <p:nvGrpSpPr>
            <p:cNvPr id="173" name="Csoportba foglalás 2"/>
            <p:cNvGrpSpPr/>
            <p:nvPr/>
          </p:nvGrpSpPr>
          <p:grpSpPr>
            <a:xfrm>
              <a:off x="5967157" y="2978949"/>
              <a:ext cx="1065627" cy="288146"/>
              <a:chOff x="4097336" y="1285770"/>
              <a:chExt cx="1052975" cy="164553"/>
            </a:xfrm>
          </p:grpSpPr>
          <p:sp>
            <p:nvSpPr>
              <p:cNvPr id="174" name="Rectangle 173"/>
              <p:cNvSpPr>
                <a:spLocks noChangeArrowheads="1"/>
              </p:cNvSpPr>
              <p:nvPr/>
            </p:nvSpPr>
            <p:spPr bwMode="auto">
              <a:xfrm rot="21027067">
                <a:off x="4097336" y="1285770"/>
                <a:ext cx="1052975" cy="156657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2800">
                  <a:solidFill>
                    <a:srgbClr val="000000"/>
                  </a:solidFill>
                  <a:latin typeface="Verdana"/>
                  <a:cs typeface="Times New Roman" pitchFamily="18" charset="0"/>
                </a:endParaRPr>
              </a:p>
            </p:txBody>
          </p:sp>
          <p:sp>
            <p:nvSpPr>
              <p:cNvPr id="175" name="Rectangle 174"/>
              <p:cNvSpPr>
                <a:spLocks noChangeArrowheads="1"/>
              </p:cNvSpPr>
              <p:nvPr/>
            </p:nvSpPr>
            <p:spPr bwMode="auto">
              <a:xfrm rot="21026351">
                <a:off x="4273253" y="1318878"/>
                <a:ext cx="860193" cy="131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/>
              <a:p>
                <a:r>
                  <a:rPr lang="hu-HU" sz="900" b="1" dirty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~ 2</a:t>
                </a:r>
                <a:r>
                  <a:rPr lang="hu-HU" sz="900" b="1" dirty="0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*/</a:t>
                </a:r>
                <a:r>
                  <a:rPr lang="en-US" sz="900" b="1" dirty="0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8  </a:t>
                </a:r>
                <a:r>
                  <a:rPr lang="hu-HU" sz="900" b="1" dirty="0" err="1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years</a:t>
                </a:r>
                <a:endParaRPr lang="en-US" sz="16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 pitchFamily="18" charset="0"/>
                </a:endParaRPr>
              </a:p>
            </p:txBody>
          </p:sp>
        </p:grpSp>
      </p:grpSp>
      <p:sp>
        <p:nvSpPr>
          <p:cNvPr id="180" name="Rectangle 179"/>
          <p:cNvSpPr>
            <a:spLocks noChangeArrowheads="1"/>
          </p:cNvSpPr>
          <p:nvPr/>
        </p:nvSpPr>
        <p:spPr bwMode="auto">
          <a:xfrm>
            <a:off x="993734" y="3316760"/>
            <a:ext cx="548696" cy="492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266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cxnSp>
        <p:nvCxnSpPr>
          <p:cNvPr id="85" name="Straight Connector 84"/>
          <p:cNvCxnSpPr>
            <a:stCxn id="134" idx="2"/>
          </p:cNvCxnSpPr>
          <p:nvPr/>
        </p:nvCxnSpPr>
        <p:spPr>
          <a:xfrm flipV="1">
            <a:off x="3781356" y="1628796"/>
            <a:ext cx="2524699" cy="119290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-78639" y="501642"/>
            <a:ext cx="9421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b) The rate of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rising memory transfer rates in Intel’s DT and  high-end 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server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processor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s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  <a:cs typeface="Times New Roman" pitchFamily="18" charset="0"/>
              </a:rPr>
              <a:t> -1</a:t>
            </a:r>
            <a:endParaRPr lang="en-US" sz="1400" b="1" dirty="0">
              <a:solidFill>
                <a:srgbClr val="2D2D8A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9423" y="3443320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  <a:endParaRPr lang="en-US" sz="8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763895" y="3046730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  <a:endParaRPr lang="en-US" sz="8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962600" y="2677165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  <a:endParaRPr lang="en-US" sz="8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903042" y="2304656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  <a:endParaRPr lang="en-US" sz="8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60000" flipV="1">
            <a:off x="2702285" y="2783283"/>
            <a:ext cx="2260315" cy="77375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4994574" y="1929942"/>
            <a:ext cx="2490406" cy="84958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>
            <a:spLocks noChangeArrowheads="1"/>
          </p:cNvSpPr>
          <p:nvPr/>
        </p:nvSpPr>
        <p:spPr bwMode="auto">
          <a:xfrm>
            <a:off x="1280594" y="3815467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1" name="Rectangle 110"/>
          <p:cNvSpPr>
            <a:spLocks noChangeArrowheads="1"/>
          </p:cNvSpPr>
          <p:nvPr/>
        </p:nvSpPr>
        <p:spPr bwMode="auto">
          <a:xfrm>
            <a:off x="2309809" y="3591075"/>
            <a:ext cx="755886" cy="46120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400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2" name="Rectangle 111"/>
          <p:cNvSpPr>
            <a:spLocks noChangeArrowheads="1"/>
          </p:cNvSpPr>
          <p:nvPr/>
        </p:nvSpPr>
        <p:spPr bwMode="auto">
          <a:xfrm>
            <a:off x="3618031" y="3261461"/>
            <a:ext cx="572789" cy="4603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DDR2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667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3" name="Rectangle 112"/>
          <p:cNvSpPr>
            <a:spLocks noChangeArrowheads="1"/>
          </p:cNvSpPr>
          <p:nvPr/>
        </p:nvSpPr>
        <p:spPr bwMode="auto">
          <a:xfrm>
            <a:off x="6654151" y="2543571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DDR3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600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4" name="Rectangle 113"/>
          <p:cNvSpPr>
            <a:spLocks noChangeArrowheads="1"/>
          </p:cNvSpPr>
          <p:nvPr/>
        </p:nvSpPr>
        <p:spPr bwMode="auto">
          <a:xfrm>
            <a:off x="7217308" y="2411420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DDR3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/4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hu-HU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866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8" name="Rectangle 127"/>
          <p:cNvSpPr>
            <a:spLocks noChangeArrowheads="1"/>
          </p:cNvSpPr>
          <p:nvPr/>
        </p:nvSpPr>
        <p:spPr bwMode="auto">
          <a:xfrm>
            <a:off x="1611286" y="3035579"/>
            <a:ext cx="755886" cy="46120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400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34" name="Rectangle 133"/>
          <p:cNvSpPr>
            <a:spLocks noChangeArrowheads="1"/>
          </p:cNvSpPr>
          <p:nvPr/>
        </p:nvSpPr>
        <p:spPr bwMode="auto">
          <a:xfrm>
            <a:off x="3425735" y="2295318"/>
            <a:ext cx="711241" cy="5263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DDR3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1067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cxnSp>
        <p:nvCxnSpPr>
          <p:cNvPr id="135" name="Straight Connector 134"/>
          <p:cNvCxnSpPr/>
          <p:nvPr/>
        </p:nvCxnSpPr>
        <p:spPr>
          <a:xfrm rot="120000" flipV="1">
            <a:off x="1306182" y="2729684"/>
            <a:ext cx="2484784" cy="112466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885505" y="3814189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72BFC5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DT </a:t>
            </a:r>
            <a:endParaRPr lang="en-US" sz="1200" b="1" dirty="0">
              <a:solidFill>
                <a:srgbClr val="72BFC5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1815428" y="3606715"/>
            <a:ext cx="779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4S/</a:t>
            </a:r>
            <a:r>
              <a:rPr lang="en-US" sz="1200" b="1" dirty="0" err="1" smtClean="0">
                <a:solidFill>
                  <a:srgbClr val="FF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8S</a:t>
            </a:r>
            <a:r>
              <a:rPr lang="en-US" sz="1200" b="1" dirty="0" smtClean="0">
                <a:solidFill>
                  <a:srgbClr val="FF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200" b="1" dirty="0">
              <a:solidFill>
                <a:srgbClr val="FF0000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1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</a:t>
            </a:r>
            <a:r>
              <a:rPr lang="hu-HU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Evolution of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4S/</a:t>
            </a:r>
            <a:r>
              <a:rPr lang="en-US" altLang="en-US" sz="1600" dirty="0" err="1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8S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high-end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servers </a:t>
            </a:r>
            <a:r>
              <a:rPr lang="hu-HU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11</a:t>
            </a:r>
            <a:r>
              <a:rPr lang="hu-HU" altLang="en-US" sz="16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968661" y="3872815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Emergence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DDR3</a:t>
            </a:r>
            <a:r>
              <a:rPr lang="en-US" sz="10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memory</a:t>
            </a:r>
            <a:endParaRPr lang="en-US" sz="10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2" name="Down Arrow 101"/>
          <p:cNvSpPr/>
          <p:nvPr/>
        </p:nvSpPr>
        <p:spPr bwMode="auto">
          <a:xfrm rot="10800000">
            <a:off x="4991234" y="3286062"/>
            <a:ext cx="137160" cy="548640"/>
          </a:xfrm>
          <a:prstGeom prst="down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8" name="Down Arrow 107"/>
          <p:cNvSpPr/>
          <p:nvPr/>
        </p:nvSpPr>
        <p:spPr bwMode="auto">
          <a:xfrm rot="10800000">
            <a:off x="3745146" y="3626720"/>
            <a:ext cx="137160" cy="548640"/>
          </a:xfrm>
          <a:prstGeom prst="downArrow">
            <a:avLst/>
          </a:prstGeom>
          <a:noFill/>
          <a:ln w="15875" cap="flat" cmpd="sng" algn="ctr">
            <a:solidFill>
              <a:srgbClr val="72BF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cxnSp>
        <p:nvCxnSpPr>
          <p:cNvPr id="109" name="Line 18"/>
          <p:cNvCxnSpPr/>
          <p:nvPr/>
        </p:nvCxnSpPr>
        <p:spPr bwMode="auto">
          <a:xfrm flipV="1">
            <a:off x="8359386" y="5515141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" name="Line 18"/>
          <p:cNvCxnSpPr/>
          <p:nvPr/>
        </p:nvCxnSpPr>
        <p:spPr bwMode="auto">
          <a:xfrm flipV="1">
            <a:off x="8821610" y="5515146"/>
            <a:ext cx="0" cy="616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6" name="Rectangle 115"/>
          <p:cNvSpPr>
            <a:spLocks noChangeArrowheads="1"/>
          </p:cNvSpPr>
          <p:nvPr/>
        </p:nvSpPr>
        <p:spPr bwMode="auto">
          <a:xfrm>
            <a:off x="8034645" y="5642155"/>
            <a:ext cx="235549" cy="24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1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8" name="Rectangle 117"/>
          <p:cNvSpPr>
            <a:spLocks noChangeArrowheads="1"/>
          </p:cNvSpPr>
          <p:nvPr/>
        </p:nvSpPr>
        <p:spPr bwMode="auto">
          <a:xfrm>
            <a:off x="8493520" y="5643832"/>
            <a:ext cx="235549" cy="24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1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7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19" name="Rectangle 118"/>
          <p:cNvSpPr>
            <a:spLocks noChangeArrowheads="1"/>
          </p:cNvSpPr>
          <p:nvPr/>
        </p:nvSpPr>
        <p:spPr bwMode="auto">
          <a:xfrm>
            <a:off x="3761725" y="2729684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0" name="Rectangle 119"/>
          <p:cNvSpPr>
            <a:spLocks noChangeArrowheads="1"/>
          </p:cNvSpPr>
          <p:nvPr/>
        </p:nvSpPr>
        <p:spPr bwMode="auto">
          <a:xfrm>
            <a:off x="3271000" y="2943840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1" name="Rectangle 120"/>
          <p:cNvSpPr>
            <a:spLocks noChangeArrowheads="1"/>
          </p:cNvSpPr>
          <p:nvPr/>
        </p:nvSpPr>
        <p:spPr bwMode="auto">
          <a:xfrm>
            <a:off x="6100156" y="2406185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2" name="Rectangle 121"/>
          <p:cNvSpPr>
            <a:spLocks noChangeArrowheads="1"/>
          </p:cNvSpPr>
          <p:nvPr/>
        </p:nvSpPr>
        <p:spPr bwMode="auto">
          <a:xfrm>
            <a:off x="7635708" y="2251177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3" name="Rectangle 122"/>
          <p:cNvSpPr>
            <a:spLocks noChangeArrowheads="1"/>
          </p:cNvSpPr>
          <p:nvPr/>
        </p:nvSpPr>
        <p:spPr bwMode="auto">
          <a:xfrm>
            <a:off x="1626401" y="3626889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4" name="Rectangle 123"/>
          <p:cNvSpPr>
            <a:spLocks noChangeArrowheads="1"/>
          </p:cNvSpPr>
          <p:nvPr/>
        </p:nvSpPr>
        <p:spPr bwMode="auto">
          <a:xfrm>
            <a:off x="1958219" y="3495800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8491487" y="1926374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  <a:endParaRPr lang="en-US" sz="8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984984" y="2186350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  <a:endParaRPr lang="en-US" sz="8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sp>
        <p:nvSpPr>
          <p:cNvPr id="130" name="Rectangle 129"/>
          <p:cNvSpPr>
            <a:spLocks noChangeArrowheads="1"/>
          </p:cNvSpPr>
          <p:nvPr/>
        </p:nvSpPr>
        <p:spPr bwMode="auto">
          <a:xfrm>
            <a:off x="7716842" y="2369081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hu-HU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866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31" name="Rectangle 130"/>
          <p:cNvSpPr>
            <a:spLocks noChangeArrowheads="1"/>
          </p:cNvSpPr>
          <p:nvPr/>
        </p:nvSpPr>
        <p:spPr bwMode="auto">
          <a:xfrm>
            <a:off x="8224848" y="2246306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2666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7133201" y="3473888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Emergence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DDR4</a:t>
            </a:r>
            <a:r>
              <a:rPr lang="en-US" sz="10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memory</a:t>
            </a:r>
            <a:endParaRPr lang="en-US" sz="10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62650" y="1244416"/>
            <a:ext cx="3401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IB</a:t>
            </a:r>
            <a:endParaRPr lang="en-US" sz="105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6" name="Rectangle 135"/>
          <p:cNvSpPr>
            <a:spLocks noChangeArrowheads="1"/>
          </p:cNvSpPr>
          <p:nvPr/>
        </p:nvSpPr>
        <p:spPr bwMode="auto">
          <a:xfrm>
            <a:off x="7793270" y="2152603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38" name="Rectangle 137"/>
          <p:cNvSpPr>
            <a:spLocks noChangeArrowheads="1"/>
          </p:cNvSpPr>
          <p:nvPr/>
        </p:nvSpPr>
        <p:spPr bwMode="auto">
          <a:xfrm>
            <a:off x="8162383" y="2056295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400" dirty="0">
              <a:solidFill>
                <a:srgbClr val="000000"/>
              </a:solidFill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39" name="Rectangle 138"/>
          <p:cNvSpPr>
            <a:spLocks noChangeArrowheads="1"/>
          </p:cNvSpPr>
          <p:nvPr/>
        </p:nvSpPr>
        <p:spPr bwMode="auto">
          <a:xfrm>
            <a:off x="7441763" y="1631780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endParaRPr lang="en-US" sz="1000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lang="en-US" sz="10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DDR4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/2133</a:t>
            </a:r>
            <a:endParaRPr lang="en-US" sz="10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7466765" y="2185195"/>
            <a:ext cx="2455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/>
                <a:cs typeface="Times New Roman" pitchFamily="18" charset="0"/>
              </a:rPr>
              <a:t>x</a:t>
            </a:r>
            <a:endParaRPr lang="en-US" sz="800" dirty="0">
              <a:solidFill>
                <a:srgbClr val="000000"/>
              </a:solidFill>
              <a:latin typeface="Verdana"/>
              <a:cs typeface="Times New Roman" pitchFamily="18" charset="0"/>
            </a:endParaRPr>
          </a:p>
        </p:txBody>
      </p:sp>
      <p:cxnSp>
        <p:nvCxnSpPr>
          <p:cNvPr id="141" name="Straight Connector 140"/>
          <p:cNvCxnSpPr/>
          <p:nvPr/>
        </p:nvCxnSpPr>
        <p:spPr>
          <a:xfrm flipV="1">
            <a:off x="4955905" y="2111191"/>
            <a:ext cx="3819795" cy="6887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/>
          <p:cNvSpPr>
            <a:spLocks noChangeArrowheads="1"/>
          </p:cNvSpPr>
          <p:nvPr/>
        </p:nvSpPr>
        <p:spPr bwMode="auto">
          <a:xfrm>
            <a:off x="7744944" y="1426168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endParaRPr lang="en-US" sz="1000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lang="en-US" sz="1000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DDR4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/2400</a:t>
            </a:r>
            <a:endParaRPr lang="en-US" sz="10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46" name="Down Arrow 145"/>
          <p:cNvSpPr/>
          <p:nvPr/>
        </p:nvSpPr>
        <p:spPr bwMode="auto">
          <a:xfrm rot="10800000">
            <a:off x="7510306" y="2846794"/>
            <a:ext cx="137160" cy="548640"/>
          </a:xfrm>
          <a:prstGeom prst="down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9" name="Down Arrow 148"/>
          <p:cNvSpPr/>
          <p:nvPr/>
        </p:nvSpPr>
        <p:spPr bwMode="auto">
          <a:xfrm rot="10800000">
            <a:off x="7770300" y="2743701"/>
            <a:ext cx="137160" cy="548640"/>
          </a:xfrm>
          <a:prstGeom prst="downArrow">
            <a:avLst/>
          </a:prstGeom>
          <a:noFill/>
          <a:ln w="15875" cap="flat" cmpd="sng" algn="ctr">
            <a:solidFill>
              <a:srgbClr val="72BF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74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2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(4)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1711" y="513511"/>
            <a:ext cx="5673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Relative dissipation of Intel's </a:t>
            </a:r>
            <a:r>
              <a:rPr lang="en-US" sz="1400" b="1" dirty="0" err="1" smtClean="0">
                <a:solidFill>
                  <a:schemeClr val="accent6"/>
                </a:solidFill>
                <a:latin typeface="+mj-lt"/>
              </a:rPr>
              <a:t>x86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 family of processors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5652120" y="1403775"/>
            <a:ext cx="1485165" cy="198022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1145"/>
          <a:stretch/>
        </p:blipFill>
        <p:spPr>
          <a:xfrm>
            <a:off x="375701" y="1195950"/>
            <a:ext cx="8561784" cy="502336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5571438" y="1659813"/>
            <a:ext cx="1485165" cy="175519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5059" y="1195950"/>
            <a:ext cx="1095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Pentium 4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109338" y="2483896"/>
            <a:ext cx="2645722" cy="1575174"/>
          </a:xfrm>
          <a:prstGeom prst="ellips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06915" y="2048798"/>
            <a:ext cx="10829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0070C0"/>
                </a:solidFill>
                <a:latin typeface="+mj-lt"/>
              </a:rPr>
              <a:t>Pentium</a:t>
            </a:r>
            <a:r>
              <a:rPr lang="en-US" sz="1350" dirty="0" smtClean="0">
                <a:solidFill>
                  <a:srgbClr val="0070C0"/>
                </a:solidFill>
              </a:rPr>
              <a:t> III</a:t>
            </a:r>
            <a:endParaRPr lang="en-US" sz="1350" dirty="0">
              <a:solidFill>
                <a:srgbClr val="0070C0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 rot="3278064">
            <a:off x="2003216" y="3270203"/>
            <a:ext cx="1122506" cy="2165116"/>
          </a:xfrm>
          <a:prstGeom prst="ellips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10018" y="3593167"/>
            <a:ext cx="9217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+mj-lt"/>
              </a:rPr>
              <a:t>Pentium</a:t>
            </a:r>
            <a:endParaRPr lang="en-US" sz="1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390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505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(12)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11821" y="867243"/>
            <a:ext cx="850925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As the above Figure shows, </a:t>
            </a:r>
            <a:r>
              <a:rPr lang="en-US" sz="1400" dirty="0" err="1" smtClean="0">
                <a:solidFill>
                  <a:srgbClr val="000000"/>
                </a:solidFill>
                <a:cs typeface="Times New Roman" pitchFamily="18" charset="0"/>
              </a:rPr>
              <a:t>i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n the course of the evolution of 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high-end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4S/</a:t>
            </a:r>
            <a:r>
              <a:rPr lang="en-US" sz="1400" dirty="0" err="1" smtClean="0">
                <a:solidFill>
                  <a:srgbClr val="000000"/>
                </a:solidFill>
                <a:cs typeface="Times New Roman" pitchFamily="18" charset="0"/>
              </a:rPr>
              <a:t>8S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servers</a:t>
            </a:r>
            <a:endParaRPr lang="en-US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    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70C0"/>
                </a:solidFill>
                <a:cs typeface="Times New Roman" pitchFamily="18" charset="0"/>
              </a:rPr>
              <a:t>memory transfer rate </a:t>
            </a:r>
            <a:r>
              <a:rPr lang="en-US" sz="1400" dirty="0" smtClean="0">
                <a:solidFill>
                  <a:srgbClr val="FF0000"/>
                </a:solidFill>
                <a:cs typeface="Times New Roman" pitchFamily="18" charset="0"/>
              </a:rPr>
              <a:t>has initially been doubled </a:t>
            </a:r>
            <a:r>
              <a:rPr lang="hu-HU" sz="1400" dirty="0" smtClean="0">
                <a:solidFill>
                  <a:srgbClr val="0070C0"/>
                </a:solidFill>
                <a:cs typeface="Times New Roman" pitchFamily="18" charset="0"/>
              </a:rPr>
              <a:t>roughly every four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But </a:t>
            </a:r>
            <a:r>
              <a:rPr lang="hu-HU" sz="1400" dirty="0" smtClean="0">
                <a:solidFill>
                  <a:srgbClr val="0070C0"/>
                </a:solidFill>
                <a:cs typeface="Times New Roman" pitchFamily="18" charset="0"/>
              </a:rPr>
              <a:t>after DDR3 memory emerged </a:t>
            </a:r>
            <a:r>
              <a:rPr lang="hu-HU" sz="1400" dirty="0" smtClean="0">
                <a:solidFill>
                  <a:srgbClr val="FF0000"/>
                </a:solidFill>
                <a:cs typeface="Times New Roman" pitchFamily="18" charset="0"/>
              </a:rPr>
              <a:t>the growth rate of memory transfer </a:t>
            </a:r>
            <a:r>
              <a:rPr lang="en-US" sz="1400" dirty="0" smtClean="0">
                <a:solidFill>
                  <a:srgbClr val="FF0000"/>
                </a:solidFill>
                <a:cs typeface="Times New Roman" pitchFamily="18" charset="0"/>
              </a:rPr>
              <a:t>rate</a:t>
            </a:r>
            <a:r>
              <a:rPr lang="hu-HU" sz="1400" dirty="0" smtClean="0">
                <a:solidFill>
                  <a:srgbClr val="FF0000"/>
                </a:solidFill>
                <a:cs typeface="Times New Roman" pitchFamily="18" charset="0"/>
              </a:rPr>
              <a:t> slowed down </a:t>
            </a:r>
          </a:p>
          <a:p>
            <a:pPr>
              <a:spcAft>
                <a:spcPts val="600"/>
              </a:spcAft>
            </a:pPr>
            <a:r>
              <a:rPr lang="hu-HU" sz="1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     to </a:t>
            </a:r>
            <a:r>
              <a:rPr lang="hu-HU" sz="1400" dirty="0" smtClean="0">
                <a:solidFill>
                  <a:srgbClr val="0070C0"/>
                </a:solidFill>
                <a:cs typeface="Times New Roman" pitchFamily="18" charset="0"/>
              </a:rPr>
              <a:t>doubling rougly every eight years 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due to the higher complexity of this technology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cs typeface="Times New Roman" pitchFamily="18" charset="0"/>
              </a:rPr>
              <a:t>Note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 that in the considered time interval </a:t>
            </a:r>
            <a:r>
              <a:rPr lang="en-US" sz="1400" dirty="0" smtClean="0">
                <a:solidFill>
                  <a:srgbClr val="0070C0"/>
                </a:solidFill>
                <a:cs typeface="Times New Roman" pitchFamily="18" charset="0"/>
              </a:rPr>
              <a:t>memory transfer rate has always been risen </a:t>
            </a:r>
          </a:p>
          <a:p>
            <a:r>
              <a:rPr lang="en-US" sz="1400" dirty="0" smtClean="0">
                <a:solidFill>
                  <a:srgbClr val="0070C0"/>
                </a:solidFill>
                <a:cs typeface="Times New Roman" pitchFamily="18" charset="0"/>
              </a:rPr>
              <a:t>      at a slower rate than core count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1400" dirty="0" smtClean="0">
                <a:solidFill>
                  <a:srgbClr val="0070C0"/>
                </a:solidFill>
                <a:cs typeface="Times New Roman" pitchFamily="18" charset="0"/>
              </a:rPr>
              <a:t>approximately at the half rate than the core count</a:t>
            </a:r>
            <a:r>
              <a:rPr lang="en-US" sz="1400" dirty="0" smtClean="0">
                <a:solidFill>
                  <a:srgbClr val="000000"/>
                </a:solidFill>
                <a:cs typeface="Times New Roman" pitchFamily="18" charset="0"/>
              </a:rPr>
              <a:t>.</a:t>
            </a:r>
            <a:r>
              <a:rPr lang="hu-HU" sz="1400" dirty="0" smtClean="0">
                <a:solidFill>
                  <a:srgbClr val="000000"/>
                </a:solidFill>
                <a:cs typeface="Times New Roman" pitchFamily="18" charset="0"/>
              </a:rPr>
              <a:t>    </a:t>
            </a:r>
            <a:endParaRPr 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377" y="501642"/>
            <a:ext cx="8964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2D2D8A"/>
                </a:solidFill>
                <a:cs typeface="Times New Roman" pitchFamily="18" charset="0"/>
              </a:rPr>
              <a:t> The rate of rising mem</a:t>
            </a:r>
            <a:r>
              <a:rPr lang="en-US" sz="1400" b="1" dirty="0" smtClean="0">
                <a:solidFill>
                  <a:srgbClr val="2D2D8A"/>
                </a:solidFill>
                <a:cs typeface="Times New Roman" pitchFamily="18" charset="0"/>
              </a:rPr>
              <a:t>.</a:t>
            </a:r>
            <a:r>
              <a:rPr lang="hu-HU" sz="1400" b="1" dirty="0" smtClean="0">
                <a:solidFill>
                  <a:srgbClr val="2D2D8A"/>
                </a:solidFill>
                <a:cs typeface="Times New Roman" pitchFamily="18" charset="0"/>
              </a:rPr>
              <a:t> transfer rates in </a:t>
            </a:r>
            <a:r>
              <a:rPr lang="en-US" sz="1400" b="1" dirty="0" smtClean="0">
                <a:solidFill>
                  <a:srgbClr val="2D2D8A"/>
                </a:solidFill>
                <a:cs typeface="Times New Roman" pitchFamily="18" charset="0"/>
              </a:rPr>
              <a:t>Intel’s high-end</a:t>
            </a:r>
            <a:r>
              <a:rPr lang="hu-HU" sz="1400" b="1" dirty="0" smtClean="0">
                <a:solidFill>
                  <a:srgbClr val="2D2D8A"/>
                </a:solidFill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cs typeface="Times New Roman" pitchFamily="18" charset="0"/>
              </a:rPr>
              <a:t>4S/</a:t>
            </a:r>
            <a:r>
              <a:rPr lang="en-US" sz="1400" b="1" dirty="0" err="1" smtClean="0">
                <a:solidFill>
                  <a:srgbClr val="2D2D8A"/>
                </a:solidFill>
                <a:cs typeface="Times New Roman" pitchFamily="18" charset="0"/>
              </a:rPr>
              <a:t>8S</a:t>
            </a:r>
            <a:r>
              <a:rPr lang="en-US" sz="1400" b="1" dirty="0" smtClean="0">
                <a:solidFill>
                  <a:srgbClr val="2D2D8A"/>
                </a:solidFill>
                <a:cs typeface="Times New Roman" pitchFamily="18" charset="0"/>
              </a:rPr>
              <a:t> </a:t>
            </a:r>
            <a:r>
              <a:rPr lang="hu-HU" sz="1400" b="1" dirty="0" smtClean="0">
                <a:solidFill>
                  <a:srgbClr val="2D2D8A"/>
                </a:solidFill>
                <a:cs typeface="Times New Roman" pitchFamily="18" charset="0"/>
              </a:rPr>
              <a:t>server</a:t>
            </a:r>
            <a:r>
              <a:rPr lang="en-US" sz="1400" b="1" dirty="0" smtClean="0">
                <a:solidFill>
                  <a:srgbClr val="2D2D8A"/>
                </a:solidFill>
                <a:cs typeface="Times New Roman" pitchFamily="18" charset="0"/>
              </a:rPr>
              <a:t> processor</a:t>
            </a:r>
            <a:r>
              <a:rPr lang="hu-HU" sz="1400" b="1" dirty="0" smtClean="0">
                <a:solidFill>
                  <a:srgbClr val="2D2D8A"/>
                </a:solidFill>
                <a:cs typeface="Times New Roman" pitchFamily="18" charset="0"/>
              </a:rPr>
              <a:t>s -</a:t>
            </a:r>
            <a:r>
              <a:rPr lang="en-US" sz="1400" b="1" dirty="0" smtClean="0">
                <a:solidFill>
                  <a:srgbClr val="2D2D8A"/>
                </a:solidFill>
                <a:cs typeface="Times New Roman" pitchFamily="18" charset="0"/>
              </a:rPr>
              <a:t>2</a:t>
            </a:r>
            <a:endParaRPr lang="en-US" sz="1400" b="1" dirty="0">
              <a:solidFill>
                <a:srgbClr val="2D2D8A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4418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(13)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6053" y="497346"/>
            <a:ext cx="7617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requirement for scaling the memory bandwidth with the core count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264" y="844878"/>
            <a:ext cx="85702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As </a:t>
            </a:r>
            <a:r>
              <a:rPr lang="en-US" sz="1400" dirty="0">
                <a:solidFill>
                  <a:srgbClr val="0070C0"/>
                </a:solidFill>
              </a:rPr>
              <a:t>each core may operate independently </a:t>
            </a:r>
            <a:r>
              <a:rPr lang="en-US" sz="1400" dirty="0"/>
              <a:t>from each other </a:t>
            </a:r>
            <a:r>
              <a:rPr lang="en-US" sz="1400" dirty="0" smtClean="0">
                <a:solidFill>
                  <a:srgbClr val="FF0000"/>
                </a:solidFill>
              </a:rPr>
              <a:t>the memory bandwidth provided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needs to be linearly scaled with the core count, </a:t>
            </a:r>
            <a:r>
              <a:rPr lang="en-US" sz="1400" dirty="0" smtClean="0"/>
              <a:t>i.e. a processor with n-times more cores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as a reference platform requires n-times higher bandwidth as the reference platform.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7692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1.4 Evolution of high-end 4S/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8S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servers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(14)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3866" y="497996"/>
            <a:ext cx="875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Implication of the fact that memory transfer rates are rising slower than core counts</a:t>
            </a:r>
          </a:p>
          <a:p>
            <a:r>
              <a:rPr lang="en-US" sz="1400" b="1" dirty="0" smtClean="0">
                <a:solidFill>
                  <a:schemeClr val="accent6"/>
                </a:solidFill>
              </a:rPr>
              <a:t>  in servers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2867" y="1071174"/>
            <a:ext cx="8925841" cy="349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Over generations both the core count and the memory transfer rate are raising.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But </a:t>
            </a:r>
            <a:r>
              <a:rPr lang="en-US" sz="1400" dirty="0" smtClean="0">
                <a:solidFill>
                  <a:srgbClr val="0070C0"/>
                </a:solidFill>
              </a:rPr>
              <a:t>the  memory transfer rate of the reference platform rises slower than the core count, </a:t>
            </a:r>
          </a:p>
          <a:p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thus the per core memory bandwidth will decrease </a:t>
            </a:r>
            <a:r>
              <a:rPr lang="en-US" sz="1400" dirty="0" smtClean="0"/>
              <a:t>since the memory bandwidth amounts to</a:t>
            </a:r>
          </a:p>
          <a:p>
            <a:r>
              <a:rPr lang="en-US" sz="1400" dirty="0" smtClean="0"/>
              <a:t>      the product of the transfer rate and the width of the memory interface (assuming that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      no other changes become effective).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 other words, in the course of processor evolution a </a:t>
            </a:r>
            <a:r>
              <a:rPr lang="en-US" sz="1400" dirty="0" smtClean="0">
                <a:solidFill>
                  <a:srgbClr val="FF0000"/>
                </a:solidFill>
              </a:rPr>
              <a:t>memory bandwidth gap arises that  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 needs to be removed by 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implementing  appropriately more memory </a:t>
            </a:r>
            <a:r>
              <a:rPr lang="en-US" sz="14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channels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     Thus </a:t>
            </a:r>
            <a:r>
              <a:rPr lang="en-US" sz="1400" dirty="0" smtClean="0">
                <a:solidFill>
                  <a:srgbClr val="FF0000"/>
                </a:solidFill>
              </a:rPr>
              <a:t>removing the memory bandwidth gap more memory channels are needed,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 this is the driving force of the evolution of server memory subsystems.</a:t>
            </a:r>
          </a:p>
          <a:p>
            <a:r>
              <a:rPr lang="en-US" sz="1400" dirty="0" smtClean="0"/>
              <a:t>    </a:t>
            </a:r>
            <a:r>
              <a:rPr lang="en-US" sz="1400" dirty="0" smtClean="0">
                <a:solidFill>
                  <a:srgbClr val="0070C0"/>
                </a:solidFill>
              </a:rPr>
              <a:t>Since it is not at all a straightforward task to raise the number of memory channels</a:t>
            </a:r>
            <a:r>
              <a:rPr lang="en-US" sz="1400" dirty="0" smtClean="0"/>
              <a:t>, </a:t>
            </a:r>
          </a:p>
          <a:p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one of the focal points of server evolution is how to resolve the memory bandwidth gap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by enhancing the memory subsystem.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 the chapter on high-end 4S/</a:t>
            </a:r>
            <a:r>
              <a:rPr lang="en-US" sz="1400" dirty="0" err="1" smtClean="0"/>
              <a:t>8S</a:t>
            </a:r>
            <a:r>
              <a:rPr lang="en-US" sz="1400" dirty="0" smtClean="0"/>
              <a:t> servers we will discuss possible avenues of coping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with this point.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4535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76645"/>
            <a:ext cx="7404100" cy="4572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1.5 Evolution of tablet and smartphone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54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065"/>
            <a:ext cx="9144000" cy="393700"/>
          </a:xfrm>
        </p:spPr>
        <p:txBody>
          <a:bodyPr/>
          <a:lstStyle/>
          <a:p>
            <a:r>
              <a:rPr lang="en-US" sz="1600" dirty="0" smtClean="0"/>
              <a:t>1.5 Evolution of tablet and smartphone processors (1)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-95073" y="3348643"/>
            <a:ext cx="9144000" cy="2096932"/>
            <a:chOff x="161510" y="2888940"/>
            <a:chExt cx="8960696" cy="2096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9862" t="12793" r="-132"/>
            <a:stretch/>
          </p:blipFill>
          <p:spPr>
            <a:xfrm>
              <a:off x="6732240" y="2971916"/>
              <a:ext cx="2335754" cy="18408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6955832" y="2967168"/>
              <a:ext cx="1859564" cy="7801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974305" y="2965503"/>
              <a:ext cx="1170130" cy="539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-131" t="-4317" r="97982" b="1118"/>
            <a:stretch/>
          </p:blipFill>
          <p:spPr>
            <a:xfrm>
              <a:off x="161510" y="2888940"/>
              <a:ext cx="4739884" cy="199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725" y="3184633"/>
              <a:ext cx="1310346" cy="10839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8225" y="4636005"/>
              <a:ext cx="80342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Servers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76216" y="4636005"/>
              <a:ext cx="179568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High-End 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7269" y="4599130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97734" y="4554125"/>
              <a:ext cx="8595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Laptops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16205" y="4464115"/>
              <a:ext cx="7761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Tablets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35263" y="4403498"/>
              <a:ext cx="121219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r="59040"/>
            <a:stretch/>
          </p:blipFill>
          <p:spPr>
            <a:xfrm>
              <a:off x="3982816" y="2960647"/>
              <a:ext cx="2243040" cy="190938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" t="66962" r="97982" b="14418"/>
            <a:stretch/>
          </p:blipFill>
          <p:spPr>
            <a:xfrm>
              <a:off x="443230" y="4441581"/>
              <a:ext cx="8614420" cy="54429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18225" y="4582337"/>
              <a:ext cx="80342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Servers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88569" y="4583010"/>
              <a:ext cx="179568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High-End 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05835" y="4583010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41700" y="4584715"/>
              <a:ext cx="8595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Laptops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12260" y="4582001"/>
              <a:ext cx="77617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Tablets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845895" y="4583010"/>
              <a:ext cx="127631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Smartphones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8" t="7794" r="3735" b="15934"/>
            <a:stretch/>
          </p:blipFill>
          <p:spPr>
            <a:xfrm>
              <a:off x="521550" y="3113965"/>
              <a:ext cx="987406" cy="132735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73834" r="-132" b="55432"/>
            <a:stretch/>
          </p:blipFill>
          <p:spPr>
            <a:xfrm>
              <a:off x="5598877" y="2965825"/>
              <a:ext cx="1170130" cy="53984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38904" t="11098" r="59040"/>
            <a:stretch/>
          </p:blipFill>
          <p:spPr>
            <a:xfrm>
              <a:off x="6222323" y="3203975"/>
              <a:ext cx="575152" cy="1697481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22302" y="998730"/>
            <a:ext cx="9542102" cy="2027212"/>
            <a:chOff x="-174739" y="737350"/>
            <a:chExt cx="9542102" cy="2027212"/>
          </a:xfrm>
        </p:grpSpPr>
        <p:sp>
          <p:nvSpPr>
            <p:cNvPr id="30" name="TextBox 29"/>
            <p:cNvSpPr txBox="1"/>
            <p:nvPr/>
          </p:nvSpPr>
          <p:spPr>
            <a:xfrm>
              <a:off x="4848765" y="1880699"/>
              <a:ext cx="9348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Desktops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85602" y="2441397"/>
              <a:ext cx="121219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5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Smarphones</a:t>
              </a:r>
              <a:endParaRPr lang="en-US" sz="15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-46928" y="1593669"/>
              <a:ext cx="1378568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Servers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6" name="Oval 7"/>
            <p:cNvSpPr>
              <a:spLocks noChangeArrowheads="1"/>
            </p:cNvSpPr>
            <p:nvPr/>
          </p:nvSpPr>
          <p:spPr bwMode="auto">
            <a:xfrm>
              <a:off x="8148469" y="143902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7" name="Line 8"/>
            <p:cNvSpPr>
              <a:spLocks noChangeShapeType="1"/>
            </p:cNvSpPr>
            <p:nvPr/>
          </p:nvSpPr>
          <p:spPr bwMode="auto">
            <a:xfrm>
              <a:off x="4736950" y="1023100"/>
              <a:ext cx="0" cy="217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Line 10"/>
            <p:cNvSpPr>
              <a:spLocks noChangeShapeType="1"/>
            </p:cNvSpPr>
            <p:nvPr/>
          </p:nvSpPr>
          <p:spPr bwMode="auto">
            <a:xfrm flipV="1">
              <a:off x="648412" y="1251700"/>
              <a:ext cx="7543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>
              <a:off x="8186569" y="1246938"/>
              <a:ext cx="1588" cy="188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Oval 12"/>
            <p:cNvSpPr>
              <a:spLocks noChangeArrowheads="1"/>
            </p:cNvSpPr>
            <p:nvPr/>
          </p:nvSpPr>
          <p:spPr bwMode="auto">
            <a:xfrm>
              <a:off x="2381903" y="1451725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1" name="Line 13"/>
            <p:cNvSpPr>
              <a:spLocks noChangeShapeType="1"/>
            </p:cNvSpPr>
            <p:nvPr/>
          </p:nvSpPr>
          <p:spPr bwMode="auto">
            <a:xfrm>
              <a:off x="2415241" y="1251700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Text Box 4"/>
            <p:cNvSpPr txBox="1">
              <a:spLocks noChangeArrowheads="1"/>
            </p:cNvSpPr>
            <p:nvPr/>
          </p:nvSpPr>
          <p:spPr bwMode="auto">
            <a:xfrm>
              <a:off x="2761606" y="737350"/>
              <a:ext cx="3934736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</a:rPr>
                <a:t>Recent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processor categories 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</a:rPr>
                <a:t>of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Intel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6998813" y="1595631"/>
              <a:ext cx="236855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1690688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2212975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2735263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325755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37147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41719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46291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508635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Smartphones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5885135" y="1590400"/>
              <a:ext cx="192722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Tablets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6" name="Text Box 16"/>
            <p:cNvSpPr txBox="1">
              <a:spLocks noChangeArrowheads="1"/>
            </p:cNvSpPr>
            <p:nvPr/>
          </p:nvSpPr>
          <p:spPr bwMode="auto">
            <a:xfrm>
              <a:off x="7677345" y="2082712"/>
              <a:ext cx="99912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Atom lines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7" name="Text Box 17"/>
            <p:cNvSpPr txBox="1">
              <a:spLocks noChangeArrowheads="1"/>
            </p:cNvSpPr>
            <p:nvPr/>
          </p:nvSpPr>
          <p:spPr bwMode="auto">
            <a:xfrm>
              <a:off x="-174739" y="2085344"/>
              <a:ext cx="162256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Xeon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E5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E3</a:t>
              </a:r>
              <a:endParaRPr lang="en-US" altLang="en-US" sz="1200" i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Platinum/Gold etc.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8" name="Text Box 4"/>
            <p:cNvSpPr txBox="1">
              <a:spLocks noChangeArrowheads="1"/>
            </p:cNvSpPr>
            <p:nvPr/>
          </p:nvSpPr>
          <p:spPr bwMode="auto">
            <a:xfrm>
              <a:off x="3658853" y="1595631"/>
              <a:ext cx="2173287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Desktops/Laptops</a:t>
              </a: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(Client computing)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9" name="Oval 12"/>
            <p:cNvSpPr>
              <a:spLocks noChangeArrowheads="1"/>
            </p:cNvSpPr>
            <p:nvPr/>
          </p:nvSpPr>
          <p:spPr bwMode="auto">
            <a:xfrm>
              <a:off x="4706603" y="1453313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0" name="Line 13"/>
            <p:cNvSpPr>
              <a:spLocks noChangeShapeType="1"/>
            </p:cNvSpPr>
            <p:nvPr/>
          </p:nvSpPr>
          <p:spPr bwMode="auto">
            <a:xfrm>
              <a:off x="4739940" y="1253288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Text Box 21"/>
            <p:cNvSpPr txBox="1">
              <a:spLocks noChangeArrowheads="1"/>
            </p:cNvSpPr>
            <p:nvPr/>
          </p:nvSpPr>
          <p:spPr bwMode="auto">
            <a:xfrm>
              <a:off x="3864175" y="2086609"/>
              <a:ext cx="178767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Core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i5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i3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(Basic architectures)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3" name="Text Box 23"/>
            <p:cNvSpPr txBox="1">
              <a:spLocks noChangeArrowheads="1"/>
            </p:cNvSpPr>
            <p:nvPr/>
          </p:nvSpPr>
          <p:spPr bwMode="auto">
            <a:xfrm>
              <a:off x="6019641" y="2081470"/>
              <a:ext cx="170270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Atom lines</a:t>
              </a:r>
            </a:p>
            <a:p>
              <a:pPr algn="ctr" eaLnBrk="1" hangingPunct="1">
                <a:spcBef>
                  <a:spcPct val="0"/>
                </a:spcBef>
                <a:spcAft>
                  <a:spcPct val="20000"/>
                </a:spcAft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(+ LP Core models)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1284047" y="1596568"/>
              <a:ext cx="234284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err="1" smtClean="0">
                  <a:solidFill>
                    <a:srgbClr val="000000"/>
                  </a:solidFill>
                  <a:latin typeface="Verdana" pitchFamily="34" charset="0"/>
                </a:rPr>
                <a:t>HEDs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(High-End Desktops)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5" name="Text Box 21"/>
            <p:cNvSpPr txBox="1">
              <a:spLocks noChangeArrowheads="1"/>
            </p:cNvSpPr>
            <p:nvPr/>
          </p:nvSpPr>
          <p:spPr bwMode="auto">
            <a:xfrm>
              <a:off x="1668859" y="2086728"/>
              <a:ext cx="148630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Core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</a:rPr>
                <a:t>i9</a:t>
              </a:r>
              <a:endParaRPr lang="en-US" altLang="en-US" sz="1200" i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(Extreme Edition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</a:rPr>
                <a:t> or X models)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6" name="Oval 12"/>
            <p:cNvSpPr>
              <a:spLocks noChangeArrowheads="1"/>
            </p:cNvSpPr>
            <p:nvPr/>
          </p:nvSpPr>
          <p:spPr bwMode="auto">
            <a:xfrm>
              <a:off x="611560" y="1445877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7" name="Line 13"/>
            <p:cNvSpPr>
              <a:spLocks noChangeShapeType="1"/>
            </p:cNvSpPr>
            <p:nvPr/>
          </p:nvSpPr>
          <p:spPr bwMode="auto">
            <a:xfrm>
              <a:off x="644898" y="1245852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Oval 7"/>
            <p:cNvSpPr>
              <a:spLocks noChangeArrowheads="1"/>
            </p:cNvSpPr>
            <p:nvPr/>
          </p:nvSpPr>
          <p:spPr bwMode="auto">
            <a:xfrm>
              <a:off x="6822250" y="1460847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9" name="Line 11"/>
            <p:cNvSpPr>
              <a:spLocks noChangeShapeType="1"/>
            </p:cNvSpPr>
            <p:nvPr/>
          </p:nvSpPr>
          <p:spPr bwMode="auto">
            <a:xfrm flipH="1">
              <a:off x="6860350" y="1268760"/>
              <a:ext cx="1588" cy="188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7" name="Rounded Rectangle 26"/>
          <p:cNvSpPr/>
          <p:nvPr/>
        </p:nvSpPr>
        <p:spPr bwMode="auto">
          <a:xfrm>
            <a:off x="6271679" y="1530140"/>
            <a:ext cx="2834939" cy="409545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596" y="501315"/>
            <a:ext cx="5283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1.5 Evolution of tablet and smartphone processors</a:t>
            </a:r>
          </a:p>
        </p:txBody>
      </p:sp>
    </p:spTree>
    <p:extLst>
      <p:ext uri="{BB962C8B-B14F-4D97-AF65-F5344CB8AC3E}">
        <p14:creationId xmlns:p14="http://schemas.microsoft.com/office/powerpoint/2010/main" val="359560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23676" y="1847274"/>
            <a:ext cx="7902324" cy="152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592" y="2436856"/>
            <a:ext cx="2496196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High performance/power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(e.g. GFLOPS/Watt)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5150" y="1996098"/>
            <a:ext cx="2146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Traditional processors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9052" y="1996098"/>
            <a:ext cx="244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Tablets and smartphones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14048" y="2440353"/>
            <a:ext cx="2789610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Low power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(Watt)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(Number of operating hours)</a:t>
            </a:r>
          </a:p>
        </p:txBody>
      </p:sp>
      <p:sp>
        <p:nvSpPr>
          <p:cNvPr id="15" name="Left-Right Arrow 14"/>
          <p:cNvSpPr/>
          <p:nvPr/>
        </p:nvSpPr>
        <p:spPr>
          <a:xfrm>
            <a:off x="3970585" y="2446601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348" y="863715"/>
            <a:ext cx="9163214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With the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advent of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mobile devices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(about 2006)</a:t>
            </a:r>
            <a:r>
              <a:rPr lang="en-US" sz="1400" dirty="0" smtClean="0">
                <a:solidFill>
                  <a:srgbClr val="00B0F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new design paradigm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arose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for those devices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Mobile devices require long operating hours i.e. low power consumption,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this is contrast to the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design paradigm of traditional processors,  as indicated below.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1.5 Evolution of tablet and smartphone processors (</a:t>
            </a:r>
            <a:r>
              <a:rPr lang="en-US" altLang="en-US" sz="16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1b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483" y="502935"/>
            <a:ext cx="6957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Changing the design paradigm for implementing mobile processors 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8321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1.5 Evolution of tablet and smartphone processors </a:t>
            </a:r>
            <a:r>
              <a:rPr lang="en-US" sz="1600" dirty="0" smtClean="0"/>
              <a:t>(2)</a:t>
            </a:r>
            <a:endParaRPr lang="en-US" sz="1600" dirty="0"/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auto">
          <a:xfrm flipH="1">
            <a:off x="4552420" y="1295387"/>
            <a:ext cx="793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 flipV="1">
            <a:off x="2853946" y="1470012"/>
            <a:ext cx="3422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>
            <a:off x="6274315" y="1470012"/>
            <a:ext cx="329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flipH="1">
            <a:off x="2856490" y="1470012"/>
            <a:ext cx="0" cy="16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81691" y="1043735"/>
            <a:ext cx="5580619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Key requirements for low power microarchitectures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736875" y="1739887"/>
            <a:ext cx="3074881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Low processor clock frequency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01724" y="1739887"/>
            <a:ext cx="2664512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Narrow microarchitecture 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823785" y="160336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6239505" y="1606537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319" y="517155"/>
            <a:ext cx="8739019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Key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requirements at the introduction of mobile, i.e. low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power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microarchitectures</a:t>
            </a:r>
            <a:endParaRPr lang="hu-HU" altLang="en-US" sz="1400" b="1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5312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58193" y="4829135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439" y="3636791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439" y="2483864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6515" y="5783679"/>
            <a:ext cx="1529293" cy="72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2009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(A9 replacement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for low-end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devices)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1424225"/>
            <a:ext cx="7272808" cy="54251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99805" y="1482857"/>
            <a:ext cx="691529" cy="276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32-bit</a:t>
            </a:r>
          </a:p>
        </p:txBody>
      </p:sp>
      <p:sp>
        <p:nvSpPr>
          <p:cNvPr id="20" name="Oval 19"/>
          <p:cNvSpPr/>
          <p:nvPr/>
        </p:nvSpPr>
        <p:spPr>
          <a:xfrm>
            <a:off x="5862811" y="1393382"/>
            <a:ext cx="691529" cy="4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648" y="863715"/>
            <a:ext cx="9055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Example: Width of ARM’s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early, 32-bit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CPUs used in most tablets 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and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smartphones </a:t>
            </a:r>
            <a:r>
              <a:rPr lang="en-US" sz="1400" dirty="0" smtClean="0">
                <a:latin typeface="Verdana"/>
              </a:rPr>
              <a:t>[</a:t>
            </a:r>
            <a:r>
              <a:rPr lang="en-US" sz="1400" dirty="0">
                <a:latin typeface="Verdana"/>
              </a:rPr>
              <a:t>10] 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sz="1600" dirty="0"/>
              <a:t>1.5 Evolution of tablet and smartphone processors </a:t>
            </a:r>
            <a:r>
              <a:rPr lang="en-US" sz="1600" dirty="0" smtClean="0"/>
              <a:t>(3)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76469" y="497361"/>
            <a:ext cx="6247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a) Low power CPUs need narrow microarchitectures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7294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648" y="496257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By contrast: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500" y="873314"/>
            <a:ext cx="3782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Intel’s and AMD’s recent processor lines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6563" y="1188349"/>
            <a:ext cx="5975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3333FF"/>
                </a:solidFill>
                <a:latin typeface="Verdana"/>
              </a:rPr>
              <a:t>aims at high </a:t>
            </a:r>
            <a:r>
              <a:rPr lang="en-US" sz="1400" dirty="0">
                <a:solidFill>
                  <a:srgbClr val="3333FF"/>
                </a:solidFill>
                <a:latin typeface="Verdana"/>
              </a:rPr>
              <a:t>performance/power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(in terms of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GFLOPS/Watt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)</a:t>
            </a:r>
            <a:r>
              <a:rPr lang="en-US" sz="1400" dirty="0" smtClean="0">
                <a:solidFill>
                  <a:srgbClr val="333399"/>
                </a:solidFill>
                <a:latin typeface="Verdana"/>
              </a:rPr>
              <a:t>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0857" y="1548389"/>
            <a:ext cx="1207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accordingly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87" y="1976953"/>
            <a:ext cx="5987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3333FF"/>
                </a:solidFill>
                <a:latin typeface="Verdana"/>
              </a:rPr>
              <a:t>have 4-wide </a:t>
            </a:r>
            <a:r>
              <a:rPr lang="en-US" sz="1400" dirty="0">
                <a:solidFill>
                  <a:srgbClr val="3333FF"/>
                </a:solidFill>
                <a:latin typeface="Verdana"/>
              </a:rPr>
              <a:t>microarchitectures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as the next example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shows: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10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69260"/>
            <a:ext cx="7319825" cy="23018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2173" y="2423985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Verdana"/>
              </a:rPr>
              <a:t>64-bit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965" y="5286127"/>
            <a:ext cx="9202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Example: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Width of Intel’s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Core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2 to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Haswell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processors underlying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servers to laptops  [10]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08931" y="3045635"/>
            <a:ext cx="628132" cy="1665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sz="1600" dirty="0"/>
              <a:t>1.5 Evolution of tablet and smartphone processors </a:t>
            </a:r>
            <a:r>
              <a:rPr lang="en-US" sz="1600" dirty="0" smtClean="0"/>
              <a:t>(4)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2226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  <p:bldP spid="11" grpId="0"/>
      <p:bldP spid="13" grpId="0"/>
      <p:bldP spid="1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312" y="498617"/>
            <a:ext cx="3687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Consequences for Intel and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AMD-1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sz="1600" dirty="0"/>
              <a:t>1.5 Evolution of tablet and smartphone processors </a:t>
            </a:r>
            <a:r>
              <a:rPr lang="en-US" sz="1600" dirty="0" smtClean="0"/>
              <a:t>(5)</a:t>
            </a:r>
            <a:endParaRPr lang="en-US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187465" y="953725"/>
            <a:ext cx="8945075" cy="545286"/>
            <a:chOff x="187465" y="2933945"/>
            <a:chExt cx="8945075" cy="545286"/>
          </a:xfrm>
        </p:grpSpPr>
        <p:sp>
          <p:nvSpPr>
            <p:cNvPr id="4" name="Rectangle 3"/>
            <p:cNvSpPr/>
            <p:nvPr/>
          </p:nvSpPr>
          <p:spPr>
            <a:xfrm>
              <a:off x="296863" y="2933945"/>
              <a:ext cx="8730633" cy="5452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7465" y="3013502"/>
              <a:ext cx="894507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3333FF"/>
                  </a:solidFill>
                  <a:latin typeface="Verdana"/>
                </a:rPr>
                <a:t> </a:t>
              </a:r>
              <a:r>
                <a:rPr lang="en-US" sz="1400" dirty="0">
                  <a:solidFill>
                    <a:srgbClr val="FF0000"/>
                  </a:solidFill>
                  <a:latin typeface="Verdana"/>
                </a:rPr>
                <a:t>Intel’s and AMD’s traditional microarchitectures are not suited for mobile devices. </a:t>
              </a:r>
              <a:endParaRPr lang="en-US" sz="1600" dirty="0">
                <a:solidFill>
                  <a:srgbClr val="000000"/>
                </a:solidFill>
                <a:latin typeface="Verdana"/>
              </a:endParaRPr>
            </a:p>
          </p:txBody>
        </p:sp>
      </p:grpSp>
      <p:sp>
        <p:nvSpPr>
          <p:cNvPr id="13" name="Down Arrow 12"/>
          <p:cNvSpPr/>
          <p:nvPr/>
        </p:nvSpPr>
        <p:spPr>
          <a:xfrm>
            <a:off x="4562320" y="1628800"/>
            <a:ext cx="99859" cy="3715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1540" y="2168860"/>
            <a:ext cx="8595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smtClean="0">
                <a:solidFill>
                  <a:srgbClr val="0070C0"/>
                </a:solidFill>
                <a:latin typeface="Verdana"/>
              </a:rPr>
              <a:t>Both Intel and AMD conceived, designed and introduced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new,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narrow </a:t>
            </a:r>
            <a:r>
              <a:rPr lang="en-US" sz="1400" dirty="0">
                <a:solidFill>
                  <a:srgbClr val="3333FF"/>
                </a:solidFill>
                <a:latin typeface="Verdana"/>
              </a:rPr>
              <a:t>(e.g. 2-wide)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low-power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microarchitectures.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1055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 Overview of the evolution of Intel's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Pentium 4 and Core 2 families (5)</a:t>
            </a:r>
            <a:endParaRPr lang="en-US" sz="1600" dirty="0"/>
          </a:p>
        </p:txBody>
      </p:sp>
      <p:pic>
        <p:nvPicPr>
          <p:cNvPr id="1026" name="Picture 2" descr="Barrett begs for forgivene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0"/>
          <a:stretch/>
        </p:blipFill>
        <p:spPr bwMode="auto">
          <a:xfrm>
            <a:off x="1842120" y="1628800"/>
            <a:ext cx="5430180" cy="382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63511" y="5741095"/>
            <a:ext cx="9177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Figure: In Oct. 2004 Crag  Barrett, Intel's </a:t>
            </a:r>
            <a:r>
              <a:rPr lang="en-US" sz="1400" dirty="0">
                <a:latin typeface="+mj-lt"/>
              </a:rPr>
              <a:t>then-CEO on his knees to apologize for not </a:t>
            </a:r>
            <a:r>
              <a:rPr lang="en-US" sz="1400" dirty="0" smtClean="0">
                <a:latin typeface="+mj-lt"/>
              </a:rPr>
              <a:t>achieving the</a:t>
            </a:r>
          </a:p>
          <a:p>
            <a:pPr algn="ctr"/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4GHz mark in front of an audience of 7000 informatics professional at the IT Expo in Orlando [</a:t>
            </a:r>
            <a:r>
              <a:rPr lang="hu-HU" sz="1400" dirty="0" smtClean="0">
                <a:latin typeface="+mj-lt"/>
              </a:rPr>
              <a:t>220</a:t>
            </a:r>
            <a:r>
              <a:rPr lang="en-US" sz="1400" dirty="0" smtClean="0">
                <a:latin typeface="+mj-lt"/>
              </a:rPr>
              <a:t>]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095" y="496547"/>
            <a:ext cx="8933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Intel's cancellation of 4 GHz Pentium 4 devices and subsequently the Pentium 4 line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15" y="863715"/>
            <a:ext cx="8188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In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Oct. 2004 Intel's CEO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(Chief Executing Officer)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admitted that the Pentium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4 family</a:t>
            </a:r>
            <a:endParaRPr lang="en-US" sz="1400" dirty="0">
              <a:solidFill>
                <a:srgbClr val="0070C0"/>
              </a:solidFill>
              <a:latin typeface="Verdana"/>
            </a:endParaRPr>
          </a:p>
          <a:p>
            <a:pPr lvl="0"/>
            <a:r>
              <a:rPr lang="en-US" sz="14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would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not achieve 4 GHz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220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]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.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f</a:t>
            </a:r>
            <a:endParaRPr lang="en-US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158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Box 1"/>
          <p:cNvSpPr txBox="1">
            <a:spLocks noChangeArrowheads="1"/>
          </p:cNvSpPr>
          <p:nvPr/>
        </p:nvSpPr>
        <p:spPr bwMode="auto">
          <a:xfrm>
            <a:off x="74489" y="498296"/>
            <a:ext cx="85266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333399"/>
                </a:solidFill>
                <a:latin typeface="Verdana"/>
              </a:rPr>
              <a:t>Emergence of Intel’s Atom line aiming for tablets and smartphones </a:t>
            </a:r>
            <a:r>
              <a:rPr lang="hu-HU" sz="1400" dirty="0" smtClean="0">
                <a:latin typeface="Verdana"/>
              </a:rPr>
              <a:t>(Based on [</a:t>
            </a:r>
            <a:r>
              <a:rPr lang="en-US" sz="1400" dirty="0" smtClean="0">
                <a:latin typeface="Verdana"/>
              </a:rPr>
              <a:t>2</a:t>
            </a:r>
            <a:r>
              <a:rPr lang="hu-HU" sz="1400" dirty="0" smtClean="0">
                <a:latin typeface="Verdana"/>
              </a:rPr>
              <a:t>])</a:t>
            </a:r>
            <a:endParaRPr lang="en-US" sz="1400" dirty="0">
              <a:latin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9123" y="4985548"/>
            <a:ext cx="774571" cy="43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2008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9522" y="529045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in-order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9762" y="3305069"/>
            <a:ext cx="113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4-wide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out-of-order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4697" y="5280579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in order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6959" y="5286087"/>
            <a:ext cx="113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out-of-order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sz="1600" dirty="0"/>
              <a:t>1.5 Evolution of tablet and smartphone processors </a:t>
            </a:r>
            <a:r>
              <a:rPr lang="en-US" sz="1600" dirty="0" smtClean="0"/>
              <a:t>(6)</a:t>
            </a:r>
            <a:endParaRPr lang="en-US" sz="1600" dirty="0"/>
          </a:p>
        </p:txBody>
      </p:sp>
      <p:sp>
        <p:nvSpPr>
          <p:cNvPr id="19" name="Rounded Rectangle 18"/>
          <p:cNvSpPr/>
          <p:nvPr/>
        </p:nvSpPr>
        <p:spPr>
          <a:xfrm>
            <a:off x="258246" y="4049341"/>
            <a:ext cx="8576350" cy="169290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6116" y="1133745"/>
            <a:ext cx="9097479" cy="4770013"/>
            <a:chOff x="86116" y="1547736"/>
            <a:chExt cx="9097479" cy="4770013"/>
          </a:xfrm>
        </p:grpSpPr>
        <p:grpSp>
          <p:nvGrpSpPr>
            <p:cNvPr id="15" name="Group 14"/>
            <p:cNvGrpSpPr/>
            <p:nvPr/>
          </p:nvGrpSpPr>
          <p:grpSpPr>
            <a:xfrm>
              <a:off x="86116" y="1547736"/>
              <a:ext cx="9097479" cy="4770013"/>
              <a:chOff x="86116" y="1330623"/>
              <a:chExt cx="9097479" cy="4770013"/>
            </a:xfrm>
          </p:grpSpPr>
          <p:pic>
            <p:nvPicPr>
              <p:cNvPr id="27" name="Kép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16" y="1330623"/>
                <a:ext cx="8986384" cy="4770013"/>
              </a:xfrm>
              <a:prstGeom prst="rect">
                <a:avLst/>
              </a:prstGeom>
            </p:spPr>
          </p:pic>
          <p:sp>
            <p:nvSpPr>
              <p:cNvPr id="28" name="Rounded Rectangle 27"/>
              <p:cNvSpPr/>
              <p:nvPr/>
            </p:nvSpPr>
            <p:spPr>
              <a:xfrm>
                <a:off x="90425" y="4265092"/>
                <a:ext cx="8964000" cy="1584000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29" name="Kép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983" t="85998" r="13040" b="6436"/>
              <a:stretch/>
            </p:blipFill>
            <p:spPr>
              <a:xfrm>
                <a:off x="4617005" y="5399813"/>
                <a:ext cx="4320480" cy="332685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4886353" y="5382636"/>
                <a:ext cx="1146553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2-wide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in-order</a:t>
                </a:r>
                <a:endParaRPr kumimoji="0" lang="en-US" sz="95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172609" y="5385069"/>
                <a:ext cx="1146553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2-wide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out-of-order</a:t>
                </a:r>
                <a:endParaRPr kumimoji="0" lang="en-US" sz="95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183005" y="5386618"/>
                <a:ext cx="1146553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2-wide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out-of-order</a:t>
                </a:r>
                <a:endParaRPr kumimoji="0" lang="en-US" sz="95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037042" y="5383087"/>
                <a:ext cx="1146553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3-wide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5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out-of-order</a:t>
                </a:r>
                <a:endParaRPr kumimoji="0" lang="en-US" sz="95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pic>
          <p:nvPicPr>
            <p:cNvPr id="16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6" t="48497" r="34055" b="43200"/>
            <a:stretch/>
          </p:blipFill>
          <p:spPr>
            <a:xfrm>
              <a:off x="2159732" y="3861048"/>
              <a:ext cx="1044116" cy="396045"/>
            </a:xfrm>
            <a:prstGeom prst="rect">
              <a:avLst/>
            </a:prstGeom>
          </p:spPr>
        </p:pic>
        <p:pic>
          <p:nvPicPr>
            <p:cNvPr id="17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6" t="48497" r="34055" b="43200"/>
            <a:stretch/>
          </p:blipFill>
          <p:spPr>
            <a:xfrm>
              <a:off x="3959932" y="3861048"/>
              <a:ext cx="1044116" cy="396045"/>
            </a:xfrm>
            <a:prstGeom prst="rect">
              <a:avLst/>
            </a:prstGeom>
          </p:spPr>
        </p:pic>
        <p:pic>
          <p:nvPicPr>
            <p:cNvPr id="20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6" t="48497" r="34055" b="43200"/>
            <a:stretch/>
          </p:blipFill>
          <p:spPr>
            <a:xfrm>
              <a:off x="5868144" y="3861048"/>
              <a:ext cx="1044116" cy="396045"/>
            </a:xfrm>
            <a:prstGeom prst="rect">
              <a:avLst/>
            </a:prstGeom>
          </p:spPr>
        </p:pic>
        <p:pic>
          <p:nvPicPr>
            <p:cNvPr id="21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6" t="48497" r="34055" b="43200"/>
            <a:stretch/>
          </p:blipFill>
          <p:spPr>
            <a:xfrm>
              <a:off x="6876256" y="3861047"/>
              <a:ext cx="1044116" cy="396045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7668344" y="3853684"/>
              <a:ext cx="1044116" cy="403409"/>
              <a:chOff x="4968044" y="3853684"/>
              <a:chExt cx="1044116" cy="403409"/>
            </a:xfrm>
          </p:grpSpPr>
          <p:pic>
            <p:nvPicPr>
              <p:cNvPr id="24" name="Kép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26" t="48497" r="34055" b="43200"/>
              <a:stretch/>
            </p:blipFill>
            <p:spPr>
              <a:xfrm>
                <a:off x="4968044" y="3861048"/>
                <a:ext cx="1044116" cy="396045"/>
              </a:xfrm>
              <a:prstGeom prst="rect">
                <a:avLst/>
              </a:prstGeom>
            </p:spPr>
          </p:pic>
          <p:sp>
            <p:nvSpPr>
              <p:cNvPr id="25" name="Rounded Rectangle 24"/>
              <p:cNvSpPr/>
              <p:nvPr/>
            </p:nvSpPr>
            <p:spPr bwMode="auto">
              <a:xfrm>
                <a:off x="5328084" y="3897052"/>
                <a:ext cx="72008" cy="144016"/>
              </a:xfrm>
              <a:prstGeom prst="roundRect">
                <a:avLst/>
              </a:prstGeom>
              <a:solidFill>
                <a:schemeClr val="tx1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225706" y="3853684"/>
                <a:ext cx="268022" cy="2508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30" i="1" dirty="0" smtClean="0">
                    <a:solidFill>
                      <a:schemeClr val="bg1">
                        <a:lumMod val="95000"/>
                      </a:schemeClr>
                    </a:solidFill>
                  </a:rPr>
                  <a:t>5</a:t>
                </a:r>
                <a:endParaRPr lang="en-US" sz="1030" i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pic>
          <p:nvPicPr>
            <p:cNvPr id="23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6" t="48497" r="34055" b="43200"/>
            <a:stretch/>
          </p:blipFill>
          <p:spPr>
            <a:xfrm>
              <a:off x="3095836" y="3861048"/>
              <a:ext cx="1044116" cy="396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941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solidFill>
            <a:srgbClr val="005A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1.5 Evolution of tablet and smartphone processors (6b)</a:t>
            </a:r>
            <a:endParaRPr lang="en-US" kern="1200" dirty="0"/>
          </a:p>
        </p:txBody>
      </p:sp>
      <p:sp>
        <p:nvSpPr>
          <p:cNvPr id="2" name="TextBox 1"/>
          <p:cNvSpPr txBox="1"/>
          <p:nvPr/>
        </p:nvSpPr>
        <p:spPr>
          <a:xfrm>
            <a:off x="58957" y="578844"/>
            <a:ext cx="7752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Atom-based smartphone platforms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[276])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475488" y="6446521"/>
            <a:ext cx="8164301" cy="430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Eul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&amp; Bell M., Mobile at Intel, Investor Meeting 2012, Intel,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http://www.cnx-software.com/pdf/Intel_2012/2012_Intel_Investor_Meeting_Eul_Bell.pdf 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-42092" y="1060704"/>
            <a:ext cx="9159597" cy="5929519"/>
            <a:chOff x="-21787" y="1060704"/>
            <a:chExt cx="9159597" cy="5929519"/>
          </a:xfrm>
        </p:grpSpPr>
        <p:grpSp>
          <p:nvGrpSpPr>
            <p:cNvPr id="29" name="Group 28"/>
            <p:cNvGrpSpPr/>
            <p:nvPr/>
          </p:nvGrpSpPr>
          <p:grpSpPr>
            <a:xfrm>
              <a:off x="-21787" y="1060704"/>
              <a:ext cx="9159597" cy="5929519"/>
              <a:chOff x="-21787" y="1060704"/>
              <a:chExt cx="9159597" cy="5929519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61" t="51891" r="9522" b="41778"/>
              <a:stretch/>
            </p:blipFill>
            <p:spPr bwMode="auto">
              <a:xfrm>
                <a:off x="-21787" y="1060704"/>
                <a:ext cx="9159597" cy="5870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2029496" y="3468607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1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2" name="Group 11"/>
              <p:cNvGrpSpPr/>
              <p:nvPr/>
            </p:nvGrpSpPr>
            <p:grpSpPr>
              <a:xfrm>
                <a:off x="3516347" y="2784563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1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5" name="Group 14"/>
              <p:cNvGrpSpPr/>
              <p:nvPr/>
            </p:nvGrpSpPr>
            <p:grpSpPr>
              <a:xfrm>
                <a:off x="5002405" y="2285573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1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" name="Group 17"/>
              <p:cNvGrpSpPr/>
              <p:nvPr/>
            </p:nvGrpSpPr>
            <p:grpSpPr>
              <a:xfrm>
                <a:off x="6469824" y="1817372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1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4" name="Group 23"/>
              <p:cNvGrpSpPr/>
              <p:nvPr/>
            </p:nvGrpSpPr>
            <p:grpSpPr>
              <a:xfrm>
                <a:off x="3526461" y="5128558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25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0" name="Group 29"/>
              <p:cNvGrpSpPr/>
              <p:nvPr/>
            </p:nvGrpSpPr>
            <p:grpSpPr>
              <a:xfrm>
                <a:off x="5009377" y="4767197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31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3" name="TextBox 32"/>
              <p:cNvSpPr txBox="1"/>
              <p:nvPr/>
            </p:nvSpPr>
            <p:spPr>
              <a:xfrm>
                <a:off x="3310977" y="2349210"/>
                <a:ext cx="1418036" cy="482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Clover Trail+</a:t>
                </a:r>
                <a:endPara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(2013)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029496" y="3068960"/>
                <a:ext cx="994017" cy="466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Medfield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(2012)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941309" y="1870111"/>
                <a:ext cx="1102449" cy="466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Merrifield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(2014)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373099" y="1408892"/>
                <a:ext cx="1189842" cy="466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Moorefield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(2014)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428616" y="4710630"/>
                <a:ext cx="1125106" cy="4590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Lexington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(2013)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029186" y="4330787"/>
                <a:ext cx="900927" cy="466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Slayton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(2014)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030556" y="3767110"/>
                <a:ext cx="1906790" cy="77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Z2520-2580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Saltwell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32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+XMM 6268/6360/7160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473798" y="6095439"/>
                <a:ext cx="1052278" cy="77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Z2420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Saltwell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32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+XMM 6265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925979" y="4450909"/>
                <a:ext cx="1063112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Z2460/2480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Saltwell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32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+XMM 6260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755598" y="3258315"/>
                <a:ext cx="1479535" cy="77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Z34x0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Silvermont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</a:t>
                </a: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+XMM 7160/7260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873088" y="5729919"/>
                <a:ext cx="1197933" cy="77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Z3xxx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Silvermont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22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+A-GOLD 620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223705" y="2792936"/>
                <a:ext cx="1453640" cy="77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Z35xx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4x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Silvermont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</a:t>
                </a: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+XMM 7260/2/35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56" name="Straight Arrow Connector 55"/>
              <p:cNvCxnSpPr/>
              <p:nvPr/>
            </p:nvCxnSpPr>
            <p:spPr>
              <a:xfrm>
                <a:off x="376782" y="1747197"/>
                <a:ext cx="0" cy="4951085"/>
              </a:xfrm>
              <a:prstGeom prst="straightConnector1">
                <a:avLst/>
              </a:prstGeom>
              <a:ln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5012" y="2023832"/>
                <a:ext cx="403951" cy="2528626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CEC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Performance (not to scale)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CEC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537055" y="3929219"/>
                <a:ext cx="930556" cy="1038079"/>
                <a:chOff x="6722587" y="2216856"/>
                <a:chExt cx="921708" cy="1026529"/>
              </a:xfrm>
            </p:grpSpPr>
            <p:pic>
              <p:nvPicPr>
                <p:cNvPr id="55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0" name="TextBox 59"/>
              <p:cNvSpPr txBox="1"/>
              <p:nvPr/>
            </p:nvSpPr>
            <p:spPr>
              <a:xfrm>
                <a:off x="406463" y="3529573"/>
                <a:ext cx="1233538" cy="466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Morestown</a:t>
                </a:r>
                <a:endPara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(2010)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00870" y="4911521"/>
                <a:ext cx="928459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Z6xx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Bonnell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45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+Wireless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module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894794" y="4362515"/>
                <a:ext cx="921708" cy="1026529"/>
                <a:chOff x="6722587" y="2216856"/>
                <a:chExt cx="921708" cy="1026529"/>
              </a:xfrm>
            </p:grpSpPr>
            <p:pic>
              <p:nvPicPr>
                <p:cNvPr id="6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2" name="Group 71"/>
              <p:cNvGrpSpPr/>
              <p:nvPr/>
            </p:nvGrpSpPr>
            <p:grpSpPr>
              <a:xfrm>
                <a:off x="6450927" y="4538668"/>
                <a:ext cx="921708" cy="1026529"/>
                <a:chOff x="6722587" y="2216856"/>
                <a:chExt cx="921708" cy="1026529"/>
              </a:xfrm>
            </p:grpSpPr>
            <p:pic>
              <p:nvPicPr>
                <p:cNvPr id="7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82" t="30844" r="9522" b="51344"/>
                <a:stretch/>
              </p:blipFill>
              <p:spPr bwMode="auto">
                <a:xfrm>
                  <a:off x="6766560" y="2256971"/>
                  <a:ext cx="845420" cy="986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561" t="49351" r="9522" b="41635"/>
                <a:stretch/>
              </p:blipFill>
              <p:spPr bwMode="auto">
                <a:xfrm rot="325995">
                  <a:off x="6722587" y="2216856"/>
                  <a:ext cx="921708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75" name="Rectangle 74"/>
              <p:cNvSpPr/>
              <p:nvPr/>
            </p:nvSpPr>
            <p:spPr>
              <a:xfrm>
                <a:off x="6448427" y="4052293"/>
                <a:ext cx="9829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Riverton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(2015)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7663237" y="3789040"/>
                <a:ext cx="1358064" cy="6924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SoFIA</a:t>
                </a:r>
                <a:endPara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</a:t>
                </a: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x3 3G/LTE)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(2015)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6368099" y="5490678"/>
                <a:ext cx="1071127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Z3xxx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Airmont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14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Integrated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LTE modem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7645450" y="5308730"/>
                <a:ext cx="1449436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C31xx/32xx/34xx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2x/4x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Silvermont</a:t>
                </a:r>
                <a:endPara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28 nm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Integrated LTE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3G/4G modem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4818888" y="6492240"/>
                <a:ext cx="1387688" cy="427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Planned, not </a:t>
                </a:r>
                <a:r>
                  <a:rPr kumimoji="0" lang="en-US" sz="11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mplemented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5022050" y="4374105"/>
                <a:ext cx="1109493" cy="20340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H="1">
                <a:off x="4811774" y="4391861"/>
                <a:ext cx="1245391" cy="19656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6377952" y="4040067"/>
                <a:ext cx="1109493" cy="20340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7697650" y="3863178"/>
                <a:ext cx="1241012" cy="1996092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H="1">
                <a:off x="6242054" y="4054687"/>
                <a:ext cx="1245391" cy="19656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H="1">
                <a:off x="7757404" y="3848665"/>
                <a:ext cx="1245391" cy="19656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/>
              <p:cNvSpPr txBox="1"/>
              <p:nvPr/>
            </p:nvSpPr>
            <p:spPr>
              <a:xfrm>
                <a:off x="7918737" y="6219310"/>
                <a:ext cx="974596" cy="435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Cancelled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in 04/2016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6398779" y="6390059"/>
                <a:ext cx="1207559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Planned, not implemented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7914376" y="1629508"/>
              <a:ext cx="930556" cy="1038079"/>
              <a:chOff x="6722587" y="2216856"/>
              <a:chExt cx="921708" cy="1026529"/>
            </a:xfrm>
          </p:grpSpPr>
          <p:pic>
            <p:nvPicPr>
              <p:cNvPr id="80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382" t="30844" r="9522" b="51344"/>
              <a:stretch/>
            </p:blipFill>
            <p:spPr bwMode="auto">
              <a:xfrm>
                <a:off x="6766560" y="2256971"/>
                <a:ext cx="845420" cy="986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9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61" t="49351" r="9522" b="41635"/>
              <a:stretch/>
            </p:blipFill>
            <p:spPr bwMode="auto">
              <a:xfrm rot="325995">
                <a:off x="6722587" y="2216856"/>
                <a:ext cx="921708" cy="45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0" name="TextBox 89"/>
            <p:cNvSpPr txBox="1"/>
            <p:nvPr/>
          </p:nvSpPr>
          <p:spPr>
            <a:xfrm>
              <a:off x="7734016" y="1219906"/>
              <a:ext cx="1312839" cy="4668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Morganfield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(2016)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823071" y="2635163"/>
              <a:ext cx="10967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Z5xxx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4x </a:t>
              </a:r>
              <a:r>
                <a:rPr kumimoji="0" lang="en-US" sz="11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Goldmont</a:t>
              </a:r>
              <a:endPara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14 nm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+XMM 7360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7824010" y="1223755"/>
              <a:ext cx="1313800" cy="2015199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>
              <a:off x="7690993" y="1223755"/>
              <a:ext cx="1355862" cy="1936374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7936191" y="3324107"/>
              <a:ext cx="974596" cy="435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Cancelled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04/2016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18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sz="1600" dirty="0"/>
              <a:t>1.5 Evolution of tablet and smartphone processors </a:t>
            </a:r>
            <a:r>
              <a:rPr lang="en-US" sz="1600" dirty="0" smtClean="0"/>
              <a:t>(</a:t>
            </a:r>
            <a:r>
              <a:rPr lang="en-US" sz="1600" dirty="0" err="1" smtClean="0"/>
              <a:t>6c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23457" y="1262255"/>
            <a:ext cx="9083325" cy="4875698"/>
            <a:chOff x="23457" y="1262255"/>
            <a:chExt cx="9083325" cy="4875698"/>
          </a:xfrm>
        </p:grpSpPr>
        <p:sp>
          <p:nvSpPr>
            <p:cNvPr id="33" name="Szövegdoboz 51"/>
            <p:cNvSpPr txBox="1"/>
            <p:nvPr/>
          </p:nvSpPr>
          <p:spPr>
            <a:xfrm>
              <a:off x="7857365" y="5742986"/>
              <a:ext cx="57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 smtClean="0"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rPr>
                <a:t>201</a:t>
              </a:r>
              <a:r>
                <a:rPr lang="en-US" sz="1200" dirty="0" smtClean="0"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rPr>
                <a:t>4</a:t>
              </a:r>
              <a:endParaRPr lang="hu-HU" sz="1200" dirty="0">
                <a:solidFill>
                  <a:srgbClr val="FFFFFF"/>
                </a:solidFill>
                <a:ea typeface="Verdana" pitchFamily="34" charset="0"/>
                <a:cs typeface="Verdana" pitchFamily="34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1756" y="6137953"/>
              <a:ext cx="85707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547664" y="5978256"/>
              <a:ext cx="0" cy="90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259950" y="5974980"/>
              <a:ext cx="0" cy="90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970140" y="5974311"/>
              <a:ext cx="0" cy="90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676755" y="5974980"/>
              <a:ext cx="0" cy="90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383370" y="5974980"/>
              <a:ext cx="0" cy="90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Szövegdoboz 77"/>
            <p:cNvSpPr txBox="1"/>
            <p:nvPr/>
          </p:nvSpPr>
          <p:spPr>
            <a:xfrm>
              <a:off x="7452320" y="4133720"/>
              <a:ext cx="6511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rPr>
                <a:t>4</a:t>
              </a:r>
              <a:r>
                <a:rPr lang="hu-HU" sz="1000" dirty="0" smtClean="0"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rPr>
                <a:t>/201</a:t>
              </a:r>
              <a:r>
                <a:rPr lang="en-US" sz="1000" dirty="0" smtClean="0">
                  <a:solidFill>
                    <a:srgbClr val="FFFFFF"/>
                  </a:solidFill>
                  <a:ea typeface="Verdana" pitchFamily="34" charset="0"/>
                  <a:cs typeface="Verdana" pitchFamily="34" charset="0"/>
                </a:rPr>
                <a:t>4</a:t>
              </a:r>
              <a:endParaRPr lang="hu-HU" sz="1000" dirty="0">
                <a:solidFill>
                  <a:srgbClr val="FFFFFF"/>
                </a:solidFill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65250" y="5187998"/>
              <a:ext cx="10567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2-wide</a:t>
              </a:r>
            </a:p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out-of-order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147175" y="5213840"/>
              <a:ext cx="10567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2-wide</a:t>
              </a:r>
            </a:p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out-of-order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835780" y="5213840"/>
              <a:ext cx="10567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2-wide</a:t>
              </a:r>
            </a:p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out-of-order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730435" y="2828575"/>
              <a:ext cx="10567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FFFFFF"/>
                  </a:solidFill>
                </a:rPr>
                <a:t>4</a:t>
              </a:r>
              <a:r>
                <a:rPr lang="en-US" sz="1100" dirty="0" smtClean="0">
                  <a:solidFill>
                    <a:srgbClr val="FFFFFF"/>
                  </a:solidFill>
                </a:rPr>
                <a:t>-wide</a:t>
              </a:r>
            </a:p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out-of-order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pic>
          <p:nvPicPr>
            <p:cNvPr id="49" name="Kép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57" y="1262255"/>
              <a:ext cx="9083325" cy="4875697"/>
            </a:xfrm>
            <a:prstGeom prst="rect">
              <a:avLst/>
            </a:prstGeom>
          </p:spPr>
        </p:pic>
        <p:sp>
          <p:nvSpPr>
            <p:cNvPr id="53" name="Rounded Rectangle 52"/>
            <p:cNvSpPr/>
            <p:nvPr/>
          </p:nvSpPr>
          <p:spPr>
            <a:xfrm>
              <a:off x="72402" y="4228925"/>
              <a:ext cx="9000000" cy="15840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77053" y="503137"/>
            <a:ext cx="8294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333399"/>
                </a:solidFill>
                <a:latin typeface="Verdana"/>
              </a:rPr>
              <a:t>Emergence of AMD's Cat line aiming for tablets and smartphones </a:t>
            </a:r>
            <a:r>
              <a:rPr lang="hu-HU" sz="1400" dirty="0" smtClean="0">
                <a:latin typeface="Verdana"/>
              </a:rPr>
              <a:t>(Based on [</a:t>
            </a:r>
            <a:r>
              <a:rPr lang="en-US" sz="1400" dirty="0" smtClean="0">
                <a:latin typeface="Verdana"/>
              </a:rPr>
              <a:t>2</a:t>
            </a:r>
            <a:r>
              <a:rPr lang="hu-HU" sz="1400" dirty="0" smtClean="0">
                <a:latin typeface="Verdana"/>
              </a:rPr>
              <a:t>])</a:t>
            </a:r>
            <a:endParaRPr lang="en-US" sz="1400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6709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9" y="500439"/>
            <a:ext cx="7202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b) Low power CPUs need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to be operated at low base clock frequencies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33" y="1529498"/>
            <a:ext cx="2545889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High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base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clock frequency</a:t>
            </a:r>
          </a:p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(typically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2-4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GHz)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0881" y="1088740"/>
            <a:ext cx="1641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Traditional CPUs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6787" y="1088740"/>
            <a:ext cx="1284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Mobile CPUs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4331" y="1532995"/>
            <a:ext cx="3221203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Relative low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base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clock frequency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(typically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1-2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GHz)</a:t>
            </a:r>
          </a:p>
        </p:txBody>
      </p:sp>
      <p:sp>
        <p:nvSpPr>
          <p:cNvPr id="8" name="Left-Right Arrow 7"/>
          <p:cNvSpPr/>
          <p:nvPr/>
        </p:nvSpPr>
        <p:spPr>
          <a:xfrm>
            <a:off x="3671900" y="1539243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515" y="2303875"/>
            <a:ext cx="771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(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Dd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=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const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x fc x V</a:t>
            </a:r>
            <a:r>
              <a:rPr lang="en-US" sz="1400" baseline="30000" dirty="0">
                <a:solidFill>
                  <a:srgbClr val="000000"/>
                </a:solidFill>
                <a:latin typeface="Verdana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in addition higher fc requires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about linearly higher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higher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V)</a:t>
            </a: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1.5 Evolution of tablet and smartphone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6247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76546" y="1448780"/>
          <a:ext cx="7965888" cy="3598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7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7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7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76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76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TDP</a:t>
                      </a:r>
                    </a:p>
                    <a:p>
                      <a:pPr algn="ctr"/>
                      <a:r>
                        <a:rPr lang="en-US" sz="1400" b="1" dirty="0" smtClean="0"/>
                        <a:t>(W)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 cores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Graphics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</a:t>
                      </a:r>
                    </a:p>
                    <a:p>
                      <a:pPr algn="ctr"/>
                      <a:r>
                        <a:rPr lang="en-US" sz="1400" b="1" dirty="0" smtClean="0"/>
                        <a:t>graphics EUs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eDRAM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Base frequency</a:t>
                      </a:r>
                    </a:p>
                    <a:p>
                      <a:pPr algn="ctr"/>
                      <a:r>
                        <a:rPr lang="en-US" sz="1400" b="1" dirty="0" smtClean="0"/>
                        <a:t>(GHz)</a:t>
                      </a:r>
                      <a:endParaRPr 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4.5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540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2.2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520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2.6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2.8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2.9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3.4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4.2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4817" y="498617"/>
            <a:ext cx="8800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Example: The max. base frequency of </a:t>
            </a:r>
            <a:r>
              <a:rPr lang="en-US" sz="1400" b="1" dirty="0" err="1" smtClean="0">
                <a:solidFill>
                  <a:srgbClr val="2D2D8A"/>
                </a:solidFill>
                <a:latin typeface="Verdana"/>
              </a:rPr>
              <a:t>Skylake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models resulting in different TDPs and </a:t>
            </a:r>
          </a:p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configurations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(Based on data from [202])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510" y="5409220"/>
            <a:ext cx="7212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r>
              <a:rPr lang="en-US" sz="1400" dirty="0" smtClean="0">
                <a:solidFill>
                  <a:srgbClr val="000000"/>
                </a:solidFill>
              </a:rPr>
              <a:t> that low TDP can be achieved first of all </a:t>
            </a:r>
            <a:r>
              <a:rPr lang="en-US" sz="1400" dirty="0" smtClean="0">
                <a:solidFill>
                  <a:srgbClr val="0070C0"/>
                </a:solidFill>
              </a:rPr>
              <a:t>by reducing the core frequency </a:t>
            </a:r>
            <a:r>
              <a:rPr lang="en-US" sz="1400" dirty="0" smtClean="0">
                <a:solidFill>
                  <a:srgbClr val="000000"/>
                </a:solidFill>
              </a:rPr>
              <a:t>and limiting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the computer resources (cores, GPU EUs) provided. 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092280" y="1448780"/>
            <a:ext cx="1350154" cy="359850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51145" y="1448780"/>
            <a:ext cx="1350154" cy="359850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1.5 Evolution of tablet and smartphone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hu-HU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0199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4375" y="494487"/>
            <a:ext cx="8501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Worldwide market share of smartphone and tablet application processors</a:t>
            </a:r>
            <a:r>
              <a:rPr lang="hu-HU" sz="1400" b="1" dirty="0" smtClean="0">
                <a:solidFill>
                  <a:srgbClr val="2D2D8A"/>
                </a:solidFill>
              </a:rPr>
              <a:t> in 2015</a:t>
            </a:r>
            <a:r>
              <a:rPr lang="en-US" sz="1400" b="1" dirty="0" smtClean="0">
                <a:solidFill>
                  <a:srgbClr val="2D2D8A"/>
                </a:solidFill>
              </a:rPr>
              <a:t> </a:t>
            </a:r>
          </a:p>
          <a:p>
            <a:r>
              <a:rPr lang="en-US" sz="1400" b="1" dirty="0">
                <a:solidFill>
                  <a:srgbClr val="2D2D8A"/>
                </a:solidFill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</a:rPr>
              <a:t> (based on revenue) </a:t>
            </a:r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217</a:t>
            </a:r>
            <a:r>
              <a:rPr lang="en-US" sz="1400" dirty="0" smtClean="0">
                <a:solidFill>
                  <a:srgbClr val="000000"/>
                </a:solidFill>
              </a:rPr>
              <a:t>]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1.5 Evolution of tablet and smartphone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sz="1600" dirty="0"/>
          </a:p>
        </p:txBody>
      </p:sp>
      <p:graphicFrame>
        <p:nvGraphicFramePr>
          <p:cNvPr id="10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833987"/>
              </p:ext>
            </p:extLst>
          </p:nvPr>
        </p:nvGraphicFramePr>
        <p:xfrm>
          <a:off x="611560" y="1313765"/>
          <a:ext cx="3645405" cy="231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Smartphone application processors</a:t>
                      </a:r>
                    </a:p>
                    <a:p>
                      <a:pPr algn="ctr"/>
                      <a:r>
                        <a:rPr lang="en-US" sz="1200" dirty="0" smtClean="0"/>
                        <a:t>worldwide market share 201</a:t>
                      </a:r>
                      <a:r>
                        <a:rPr lang="hu-HU" sz="1200" dirty="0" smtClean="0"/>
                        <a:t>5</a:t>
                      </a:r>
                      <a:r>
                        <a:rPr lang="en-US" sz="1200" dirty="0" smtClean="0"/>
                        <a:t> (revenue)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Qualcomm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42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Apple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21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MediaTek</a:t>
                      </a:r>
                      <a:r>
                        <a:rPr lang="en-US" sz="1200" dirty="0" smtClean="0"/>
                        <a:t> (Taiwan)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19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Samsung (S. Korea)      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Spreadtrum</a:t>
                      </a:r>
                      <a:r>
                        <a:rPr lang="en-US" sz="1200" dirty="0" smtClean="0"/>
                        <a:t> (China)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1" name="Tábláza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943233"/>
              </p:ext>
            </p:extLst>
          </p:nvPr>
        </p:nvGraphicFramePr>
        <p:xfrm>
          <a:off x="4797025" y="1319728"/>
          <a:ext cx="3645405" cy="231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Tablet application processors</a:t>
                      </a:r>
                    </a:p>
                    <a:p>
                      <a:pPr algn="ctr"/>
                      <a:r>
                        <a:rPr lang="en-US" sz="1200" dirty="0" smtClean="0"/>
                        <a:t>worldwide market share 201</a:t>
                      </a:r>
                      <a:r>
                        <a:rPr lang="hu-HU" sz="1200" dirty="0" smtClean="0"/>
                        <a:t>5</a:t>
                      </a:r>
                      <a:r>
                        <a:rPr lang="en-US" sz="1200" dirty="0" smtClean="0"/>
                        <a:t> (revenue</a:t>
                      </a:r>
                      <a:r>
                        <a:rPr lang="hu-HU" sz="1200" dirty="0" smtClean="0"/>
                        <a:t>)</a:t>
                      </a:r>
                      <a:r>
                        <a:rPr lang="en-US" sz="1200" dirty="0" smtClean="0"/>
                        <a:t> </a:t>
                      </a:r>
                      <a:endParaRPr lang="en-US" sz="12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Apple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</a:t>
                      </a:r>
                      <a:r>
                        <a:rPr lang="hu-HU" sz="1200" dirty="0" smtClean="0"/>
                        <a:t>1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Qualcomm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r>
                        <a:rPr lang="hu-HU" sz="1200" dirty="0" smtClean="0"/>
                        <a:t>6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Intel </a:t>
                      </a:r>
                      <a:r>
                        <a:rPr lang="en-US" sz="1200" dirty="0" smtClean="0"/>
                        <a:t>(</a:t>
                      </a:r>
                      <a:r>
                        <a:rPr lang="hu-HU" sz="1200" dirty="0" smtClean="0"/>
                        <a:t>USA</a:t>
                      </a:r>
                      <a:r>
                        <a:rPr lang="en-US" sz="1200" dirty="0" smtClean="0"/>
                        <a:t>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r>
                        <a:rPr lang="hu-HU" sz="1200" dirty="0" smtClean="0"/>
                        <a:t>4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MediaTek</a:t>
                      </a:r>
                      <a:r>
                        <a:rPr lang="hu-HU" sz="1200" baseline="0" dirty="0" smtClean="0"/>
                        <a:t> (Taiwan)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Samsung (S. Korea)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76745" y="3962091"/>
            <a:ext cx="4386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0000"/>
                </a:solidFill>
              </a:rPr>
              <a:t>[Source</a:t>
            </a:r>
            <a:r>
              <a:rPr lang="hu-HU" sz="1200" dirty="0">
                <a:solidFill>
                  <a:srgbClr val="000000"/>
                </a:solidFill>
              </a:rPr>
              <a:t>: </a:t>
            </a:r>
            <a:r>
              <a:rPr lang="hu-HU" sz="1200" dirty="0" smtClean="0">
                <a:solidFill>
                  <a:srgbClr val="000000"/>
                </a:solidFill>
              </a:rPr>
              <a:t>Related press releases of Strategy </a:t>
            </a:r>
            <a:r>
              <a:rPr lang="hu-HU" sz="1200" dirty="0">
                <a:solidFill>
                  <a:srgbClr val="000000"/>
                </a:solidFill>
              </a:rPr>
              <a:t>Analytics</a:t>
            </a:r>
            <a:r>
              <a:rPr lang="en-US" sz="1200" dirty="0" smtClean="0">
                <a:solidFill>
                  <a:srgbClr val="000000"/>
                </a:solidFill>
              </a:rPr>
              <a:t>]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6753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1.5 Evolution of tablet and smartphone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5550" y="498072"/>
            <a:ext cx="6781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2D2D8A"/>
                </a:solidFill>
              </a:rPr>
              <a:t>Intel's withdrawal from the smartphone and mobil market </a:t>
            </a:r>
            <a:r>
              <a:rPr lang="hu-HU" sz="1400" dirty="0" smtClean="0"/>
              <a:t>[216]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22810" y="864873"/>
            <a:ext cx="875968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70C0"/>
                </a:solidFill>
              </a:rPr>
              <a:t>In 4/2016 Intel announced their withdrawal from the mobil market.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70C0"/>
                </a:solidFill>
              </a:rPr>
              <a:t>Intel's </a:t>
            </a:r>
            <a:r>
              <a:rPr lang="hu-HU" sz="1400" dirty="0" err="1" smtClean="0">
                <a:solidFill>
                  <a:srgbClr val="0070C0"/>
                </a:solidFill>
              </a:rPr>
              <a:t>statement</a:t>
            </a:r>
            <a:r>
              <a:rPr lang="hu-HU" sz="1400" dirty="0" smtClean="0">
                <a:solidFill>
                  <a:srgbClr val="0070C0"/>
                </a:solidFill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</a:rPr>
              <a:t>says</a:t>
            </a:r>
            <a:r>
              <a:rPr lang="hu-HU" sz="1400" dirty="0" smtClean="0">
                <a:solidFill>
                  <a:srgbClr val="000000"/>
                </a:solidFill>
              </a:rPr>
              <a:t>:</a:t>
            </a:r>
          </a:p>
          <a:p>
            <a:r>
              <a:rPr lang="hu-HU" sz="1400" dirty="0" smtClean="0">
                <a:solidFill>
                  <a:srgbClr val="000000"/>
                </a:solidFill>
              </a:rPr>
              <a:t>    "</a:t>
            </a:r>
            <a:r>
              <a:rPr lang="en-US" sz="1400" dirty="0">
                <a:solidFill>
                  <a:srgbClr val="000000"/>
                </a:solidFill>
              </a:rPr>
              <a:t>I can confirm that the changes included canceling the Broxton platform </a:t>
            </a:r>
            <a:r>
              <a:rPr lang="en-US" sz="1400" dirty="0" smtClean="0">
                <a:solidFill>
                  <a:srgbClr val="000000"/>
                </a:solidFill>
              </a:rPr>
              <a:t>as well </a:t>
            </a:r>
            <a:r>
              <a:rPr lang="en-US" sz="1400" dirty="0">
                <a:solidFill>
                  <a:srgbClr val="000000"/>
                </a:solidFill>
              </a:rPr>
              <a:t>as </a:t>
            </a:r>
            <a:r>
              <a:rPr lang="en-US" sz="1400" dirty="0" err="1" smtClean="0">
                <a:solidFill>
                  <a:srgbClr val="000000"/>
                </a:solidFill>
              </a:rPr>
              <a:t>SoFIA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3GX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SoFIA</a:t>
            </a:r>
            <a:r>
              <a:rPr lang="en-US" sz="1400" dirty="0">
                <a:solidFill>
                  <a:srgbClr val="000000"/>
                </a:solidFill>
              </a:rPr>
              <a:t> LTE and </a:t>
            </a:r>
            <a:r>
              <a:rPr lang="en-US" sz="1400" dirty="0" err="1">
                <a:solidFill>
                  <a:srgbClr val="000000"/>
                </a:solidFill>
              </a:rPr>
              <a:t>SoFIA</a:t>
            </a:r>
            <a:r>
              <a:rPr lang="en-US" sz="1400" dirty="0">
                <a:solidFill>
                  <a:srgbClr val="000000"/>
                </a:solidFill>
              </a:rPr>
              <a:t> LTE2 commercial platforms </a:t>
            </a:r>
            <a:r>
              <a:rPr lang="en-US" sz="1400" dirty="0" smtClean="0">
                <a:solidFill>
                  <a:srgbClr val="000000"/>
                </a:solidFill>
              </a:rPr>
              <a:t>to </a:t>
            </a:r>
            <a:r>
              <a:rPr lang="en-US" sz="1400" dirty="0">
                <a:solidFill>
                  <a:srgbClr val="000000"/>
                </a:solidFill>
              </a:rPr>
              <a:t>enable us to move resources </a:t>
            </a:r>
            <a:endParaRPr lang="en-US" sz="140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to </a:t>
            </a:r>
            <a:r>
              <a:rPr lang="en-US" sz="1400" dirty="0">
                <a:solidFill>
                  <a:srgbClr val="000000"/>
                </a:solidFill>
              </a:rPr>
              <a:t>products that deliver higher returns </a:t>
            </a:r>
            <a:r>
              <a:rPr lang="en-US" sz="1400" dirty="0" smtClean="0">
                <a:solidFill>
                  <a:srgbClr val="000000"/>
                </a:solidFill>
              </a:rPr>
              <a:t>and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advance </a:t>
            </a:r>
            <a:r>
              <a:rPr lang="en-US" sz="1400" dirty="0">
                <a:solidFill>
                  <a:srgbClr val="000000"/>
                </a:solidFill>
              </a:rPr>
              <a:t>our strategy. </a:t>
            </a:r>
            <a:endParaRPr lang="hu-HU" sz="140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1400" dirty="0" smtClean="0">
                <a:solidFill>
                  <a:srgbClr val="000000"/>
                </a:solidFill>
              </a:rPr>
              <a:t>    </a:t>
            </a:r>
            <a:r>
              <a:rPr lang="en-US" sz="1400" dirty="0" smtClean="0">
                <a:solidFill>
                  <a:srgbClr val="000000"/>
                </a:solidFill>
              </a:rPr>
              <a:t>These </a:t>
            </a:r>
            <a:r>
              <a:rPr lang="en-US" sz="1400" dirty="0">
                <a:solidFill>
                  <a:srgbClr val="000000"/>
                </a:solidFill>
              </a:rPr>
              <a:t>changes are effective immediately.</a:t>
            </a:r>
            <a:r>
              <a:rPr lang="hu-HU" sz="1400" dirty="0" smtClean="0">
                <a:solidFill>
                  <a:srgbClr val="000000"/>
                </a:solidFill>
              </a:rPr>
              <a:t>"</a:t>
            </a:r>
            <a:endParaRPr lang="hu-HU" sz="14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70C0"/>
                </a:solidFill>
              </a:rPr>
              <a:t>At the same time Intel laid off about 12000 employees (~ 11 % of their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hu-HU" sz="1400" dirty="0" smtClean="0">
                <a:solidFill>
                  <a:srgbClr val="0070C0"/>
                </a:solidFill>
              </a:rPr>
              <a:t>workforce).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0684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1.5 Evolution of tablet and smartphone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9585" y="498072"/>
            <a:ext cx="4636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AMD’s c</a:t>
            </a:r>
            <a:r>
              <a:rPr lang="hu-HU" sz="1400" b="1" dirty="0" smtClean="0">
                <a:solidFill>
                  <a:srgbClr val="2D2D8A"/>
                </a:solidFill>
              </a:rPr>
              <a:t>ancellation of </a:t>
            </a:r>
            <a:r>
              <a:rPr lang="en-US" sz="1400" b="1" dirty="0" smtClean="0">
                <a:solidFill>
                  <a:srgbClr val="2D2D8A"/>
                </a:solidFill>
              </a:rPr>
              <a:t>their </a:t>
            </a:r>
            <a:r>
              <a:rPr lang="hu-HU" sz="1400" b="1" dirty="0" smtClean="0">
                <a:solidFill>
                  <a:srgbClr val="2D2D8A"/>
                </a:solidFill>
              </a:rPr>
              <a:t>Cat line in 2015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227" y="868467"/>
            <a:ext cx="8517332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0000"/>
                </a:solidFill>
              </a:rPr>
              <a:t>The </a:t>
            </a:r>
            <a:r>
              <a:rPr lang="hu-HU" sz="1400" dirty="0" smtClean="0">
                <a:solidFill>
                  <a:srgbClr val="3333FF"/>
                </a:solidFill>
              </a:rPr>
              <a:t>last core of AMD's Cat line </a:t>
            </a:r>
            <a:r>
              <a:rPr lang="hu-HU" sz="1400" dirty="0" smtClean="0">
                <a:solidFill>
                  <a:srgbClr val="000000"/>
                </a:solidFill>
              </a:rPr>
              <a:t>was the </a:t>
            </a:r>
            <a:r>
              <a:rPr lang="hu-HU" sz="1400" dirty="0" smtClean="0">
                <a:solidFill>
                  <a:srgbClr val="FF0000"/>
                </a:solidFill>
              </a:rPr>
              <a:t>Puma+ core</a:t>
            </a:r>
            <a:r>
              <a:rPr lang="hu-HU" sz="1400" dirty="0" smtClean="0">
                <a:solidFill>
                  <a:srgbClr val="000000"/>
                </a:solidFill>
              </a:rPr>
              <a:t> (launched in 6/2015 in the</a:t>
            </a:r>
          </a:p>
          <a:p>
            <a:pPr>
              <a:spcAft>
                <a:spcPts val="600"/>
              </a:spcAft>
            </a:pPr>
            <a:r>
              <a:rPr lang="hu-HU" sz="1400" dirty="0" smtClean="0">
                <a:solidFill>
                  <a:srgbClr val="000000"/>
                </a:solidFill>
              </a:rPr>
              <a:t>      Carrizo-L  APU).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70C0"/>
                </a:solidFill>
              </a:rPr>
              <a:t>In AMD's 2016 Mobility roadmap there is no sign of an APU powered by the Puma+ core </a:t>
            </a:r>
            <a:endParaRPr lang="en-US" sz="1400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</a:t>
            </a:r>
            <a:r>
              <a:rPr lang="hu-HU" sz="1400" dirty="0" smtClean="0">
                <a:solidFill>
                  <a:srgbClr val="0070C0"/>
                </a:solidFill>
              </a:rPr>
              <a:t>or a derivative of </a:t>
            </a:r>
            <a:r>
              <a:rPr lang="en-US" sz="1400" dirty="0" smtClean="0">
                <a:solidFill>
                  <a:srgbClr val="0070C0"/>
                </a:solidFill>
              </a:rPr>
              <a:t>it</a:t>
            </a:r>
            <a:r>
              <a:rPr lang="hu-HU" sz="1400" dirty="0" smtClean="0">
                <a:solidFill>
                  <a:srgbClr val="0070C0"/>
                </a:solidFill>
              </a:rPr>
              <a:t> belonging to the Cat 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0000"/>
                </a:solidFill>
              </a:rPr>
              <a:t>Instead AMD </a:t>
            </a:r>
            <a:r>
              <a:rPr lang="en-US" sz="1400" dirty="0" smtClean="0">
                <a:solidFill>
                  <a:srgbClr val="000000"/>
                </a:solidFill>
              </a:rPr>
              <a:t>has been </a:t>
            </a:r>
            <a:r>
              <a:rPr lang="hu-HU" sz="1400" dirty="0" smtClean="0">
                <a:solidFill>
                  <a:srgbClr val="000000"/>
                </a:solidFill>
              </a:rPr>
              <a:t>place</a:t>
            </a:r>
            <a:r>
              <a:rPr lang="en-US" sz="1400" dirty="0" smtClean="0">
                <a:solidFill>
                  <a:srgbClr val="000000"/>
                </a:solidFill>
              </a:rPr>
              <a:t>d</a:t>
            </a:r>
            <a:r>
              <a:rPr lang="hu-HU" sz="1400" dirty="0" smtClean="0">
                <a:solidFill>
                  <a:srgbClr val="000000"/>
                </a:solidFill>
              </a:rPr>
              <a:t> emphasis on the Zen architecture </a:t>
            </a:r>
            <a:r>
              <a:rPr lang="en-US" sz="1400" dirty="0" smtClean="0">
                <a:solidFill>
                  <a:srgbClr val="000000"/>
                </a:solidFill>
              </a:rPr>
              <a:t>that has been </a:t>
            </a:r>
            <a:r>
              <a:rPr lang="hu-HU" sz="1400" dirty="0" smtClean="0">
                <a:solidFill>
                  <a:srgbClr val="000000"/>
                </a:solidFill>
              </a:rPr>
              <a:t>launched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</a:t>
            </a:r>
            <a:r>
              <a:rPr lang="hu-HU" sz="1400" dirty="0" smtClean="0">
                <a:solidFill>
                  <a:srgbClr val="000000"/>
                </a:solidFill>
              </a:rPr>
              <a:t> in 2017.  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732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886" y="515355"/>
            <a:ext cx="7199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Verdana"/>
              </a:rPr>
              <a:t>NVidia's leaving the smartphone and tablet market in June 2016 [81]</a:t>
            </a:r>
            <a:endParaRPr lang="en-US" sz="1400" b="1" dirty="0">
              <a:solidFill>
                <a:schemeClr val="accent6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878" y="929183"/>
            <a:ext cx="8847621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In 6/2016 </a:t>
            </a:r>
            <a:r>
              <a:rPr lang="en-US" sz="1400" dirty="0" smtClean="0">
                <a:latin typeface="+mj-lt"/>
              </a:rPr>
              <a:t>(at </a:t>
            </a:r>
            <a:r>
              <a:rPr lang="en-US" sz="1400" dirty="0" err="1" smtClean="0">
                <a:latin typeface="+mj-lt"/>
              </a:rPr>
              <a:t>Computex</a:t>
            </a:r>
            <a:r>
              <a:rPr lang="en-US" sz="1400" dirty="0" smtClean="0">
                <a:latin typeface="+mj-lt"/>
              </a:rPr>
              <a:t>)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NVIDIA's CEO J. Huang</a:t>
            </a:r>
            <a:r>
              <a:rPr lang="en-US" sz="1400" dirty="0" smtClean="0">
                <a:latin typeface="+mj-lt"/>
              </a:rPr>
              <a:t> declared the firm's leaving the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     smartphone and tablet market by saying: 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: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“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We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are no longer interested in that market”. He adds, “Anybody can build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smartphones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, </a:t>
            </a:r>
            <a:endParaRPr lang="en-US" sz="1400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and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we’re happy to enjoy these devices, but we’ll let someone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else build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them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”.</a:t>
            </a:r>
            <a:endParaRPr lang="en-US" sz="1400" dirty="0" smtClean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356" y="1988840"/>
            <a:ext cx="8960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Instead NVIDIA became interested in designing in-car computers and car infotainment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systems. </a:t>
            </a:r>
          </a:p>
        </p:txBody>
      </p:sp>
      <p:sp>
        <p:nvSpPr>
          <p:cNvPr id="10" name="Rectangle 2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1.5 Evolution of tablet and smartphone processors 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12)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07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995362" y="971550"/>
            <a:ext cx="7280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>
                <a:solidFill>
                  <a:srgbClr val="FFFFFF"/>
                </a:solidFill>
                <a:cs typeface="Arial" charset="0"/>
              </a:rPr>
              <a:t>2</a:t>
            </a:r>
            <a:r>
              <a:rPr lang="en-US" altLang="en-US" sz="1900">
                <a:solidFill>
                  <a:srgbClr val="FFFFFF"/>
                </a:solidFill>
                <a:cs typeface="Arial" charset="0"/>
              </a:rPr>
              <a:t>. The Core 2 line</a:t>
            </a:r>
          </a:p>
        </p:txBody>
      </p:sp>
      <p:grpSp>
        <p:nvGrpSpPr>
          <p:cNvPr id="67587" name="Group 4"/>
          <p:cNvGrpSpPr>
            <a:grpSpLocks/>
          </p:cNvGrpSpPr>
          <p:nvPr/>
        </p:nvGrpSpPr>
        <p:grpSpPr bwMode="auto">
          <a:xfrm>
            <a:off x="1003300" y="1908174"/>
            <a:ext cx="7277100" cy="457760"/>
            <a:chOff x="695" y="1638"/>
            <a:chExt cx="4452" cy="342"/>
          </a:xfrm>
        </p:grpSpPr>
        <p:sp>
          <p:nvSpPr>
            <p:cNvPr id="67612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2.1 Introduction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613" name="Text Box 6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88" name="Group 7"/>
          <p:cNvGrpSpPr>
            <a:grpSpLocks/>
          </p:cNvGrpSpPr>
          <p:nvPr/>
        </p:nvGrpSpPr>
        <p:grpSpPr bwMode="auto">
          <a:xfrm>
            <a:off x="1000124" y="2421497"/>
            <a:ext cx="7275513" cy="457200"/>
            <a:chOff x="695" y="1631"/>
            <a:chExt cx="4452" cy="300"/>
          </a:xfrm>
        </p:grpSpPr>
        <p:sp>
          <p:nvSpPr>
            <p:cNvPr id="676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2.2 Major innovations of the Core 2 line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6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89" name="Group 13"/>
          <p:cNvGrpSpPr>
            <a:grpSpLocks/>
          </p:cNvGrpSpPr>
          <p:nvPr/>
        </p:nvGrpSpPr>
        <p:grpSpPr bwMode="auto">
          <a:xfrm>
            <a:off x="995363" y="3609968"/>
            <a:ext cx="7267575" cy="457760"/>
            <a:chOff x="695" y="1638"/>
            <a:chExt cx="4452" cy="342"/>
          </a:xfrm>
        </p:grpSpPr>
        <p:sp>
          <p:nvSpPr>
            <p:cNvPr id="67608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2.4 Die plot of the Core 2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609" name="Text Box 15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90" name="Group 22"/>
          <p:cNvGrpSpPr>
            <a:grpSpLocks/>
          </p:cNvGrpSpPr>
          <p:nvPr/>
        </p:nvGrpSpPr>
        <p:grpSpPr bwMode="auto">
          <a:xfrm>
            <a:off x="1004889" y="4142341"/>
            <a:ext cx="7275512" cy="457760"/>
            <a:chOff x="695" y="1638"/>
            <a:chExt cx="4452" cy="342"/>
          </a:xfrm>
        </p:grpSpPr>
        <p:sp>
          <p:nvSpPr>
            <p:cNvPr id="6760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2.5 Overview of Core 2 based processor lines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607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1025651" y="2959545"/>
            <a:ext cx="7237287" cy="589124"/>
            <a:chOff x="697" y="1638"/>
            <a:chExt cx="4450" cy="292"/>
          </a:xfrm>
        </p:grpSpPr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2.3 Performance leadership change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between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        Intel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and AMD achieved by the Core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2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697" y="1647"/>
              <a:ext cx="246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671900" y="5229200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(Not discussed)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0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b="1" dirty="0" smtClean="0">
            <a:solidFill>
              <a:schemeClr val="accent6"/>
            </a:solidFill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rtlCol="0">
        <a:spAutoFit/>
      </a:bodyPr>
      <a:lstStyle>
        <a:defPPr fontAlgn="base">
          <a:spcBef>
            <a:spcPct val="0"/>
          </a:spcBef>
          <a:spcAft>
            <a:spcPct val="0"/>
          </a:spcAft>
          <a:defRPr sz="1400" dirty="0" smtClean="0">
            <a:solidFill>
              <a:srgbClr val="000000"/>
            </a:solidFill>
            <a:latin typeface="Verdana"/>
            <a:cs typeface="Arial" charset="0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dirty="0" smtClean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Level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FFFFF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Level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FFFFF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304024</TotalTime>
  <Words>16473</Words>
  <Application>Microsoft Office PowerPoint</Application>
  <PresentationFormat>On-screen Show (4:3)</PresentationFormat>
  <Paragraphs>5383</Paragraphs>
  <Slides>143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143</vt:i4>
      </vt:variant>
    </vt:vector>
  </HeadingPairs>
  <TitlesOfParts>
    <vt:vector size="162" baseType="lpstr">
      <vt:lpstr>Arial</vt:lpstr>
      <vt:lpstr>Bodoni MT Condensed</vt:lpstr>
      <vt:lpstr>Calibri</vt:lpstr>
      <vt:lpstr>Garamond</vt:lpstr>
      <vt:lpstr>MS Mincho</vt:lpstr>
      <vt:lpstr>Symbol</vt:lpstr>
      <vt:lpstr>Times New Roman</vt:lpstr>
      <vt:lpstr>Verdana</vt:lpstr>
      <vt:lpstr>Wingdings</vt:lpstr>
      <vt:lpstr>3_Default Design</vt:lpstr>
      <vt:lpstr>1_Default Design</vt:lpstr>
      <vt:lpstr>6_Default Design</vt:lpstr>
      <vt:lpstr>7_Default Design</vt:lpstr>
      <vt:lpstr>2_Default Design</vt:lpstr>
      <vt:lpstr>8_Default Design</vt:lpstr>
      <vt:lpstr>2_Level</vt:lpstr>
      <vt:lpstr>4_Default Design</vt:lpstr>
      <vt:lpstr>1_Level</vt:lpstr>
      <vt:lpstr>Microsoft Drawing</vt:lpstr>
      <vt:lpstr>PowerPoint Presentation</vt:lpstr>
      <vt:lpstr>PowerPoint Presentation</vt:lpstr>
      <vt:lpstr>PowerPoint Presentation</vt:lpstr>
      <vt:lpstr>PowerPoint Presentation</vt:lpstr>
      <vt:lpstr>1.1 Overview of the evolution of Intel's Pentium 4 and Core 2 families (1)</vt:lpstr>
      <vt:lpstr>1.1 Overview of the evolution of Intel's Pentium 4 and Core 2 families (2)</vt:lpstr>
      <vt:lpstr>1.1 Overview of the evolution of Intel's Pentium 4 and Core 2 families (3)</vt:lpstr>
      <vt:lpstr>1.1 Overview of the evolution of Intel's Pentium 4 and Core 2 families (4)</vt:lpstr>
      <vt:lpstr>1.1 Overview of the evolution of Intel's Pentium 4 and Core 2 families (5)</vt:lpstr>
      <vt:lpstr>PowerPoint Presentation</vt:lpstr>
      <vt:lpstr>PowerPoint Presentation</vt:lpstr>
      <vt:lpstr>1.1 Overview of the evolution of Intel's Pentium 4 and Core 2 families (8)</vt:lpstr>
      <vt:lpstr>1.1 Overview of the evolution of Intel's Pentium 4 and Core 2 families (9)</vt:lpstr>
      <vt:lpstr>1.1 Overview of the evolution of Intel's Pentium 4 and Core 2 families (10)</vt:lpstr>
      <vt:lpstr>1.1 Overview of the evolution of Intel's Pentium 4 and Core 2 families (11)</vt:lpstr>
      <vt:lpstr>PowerPoint Presentation</vt:lpstr>
      <vt:lpstr>1.1 Overview of the evolution of Intel's Pentium 4 and Core 2 families (13)</vt:lpstr>
      <vt:lpstr>1.1 Overview of the evolution of Intel's Pentium 4 and Core 2 families (14)</vt:lpstr>
      <vt:lpstr>1.1 Overview of the evolution of Intel's Pentium 4 and Core 2 families (14b)</vt:lpstr>
      <vt:lpstr>1.1 Overview of the evolution of Intel's Pentium 4 and Core 2 families (14c)</vt:lpstr>
      <vt:lpstr>1.1 Overview of the evolution of Intel's Pentium 4 and Core 2 families (14d)</vt:lpstr>
      <vt:lpstr>1.1 Overview of the evolution of Intel's Pentium 4 and Core 2 families (14e)</vt:lpstr>
      <vt:lpstr>1.1 Overview of the evolution of Intel's Pentium 4 and Core 2 families (14f)</vt:lpstr>
      <vt:lpstr>1.1 Overview of the evolution of Intel's Pentium 4 and Core 2 families (15)</vt:lpstr>
      <vt:lpstr>1.1 Overview of the evolution of Intel's Pentium 4 and Core 2 families (15b)</vt:lpstr>
      <vt:lpstr>1.1 Overview of the evolution of Intel's Pentium 4 and Core 2 families (15c)</vt:lpstr>
      <vt:lpstr>1.1 Overview of the evolution of Intel's Pentium 4 and Core 2 families (15d)</vt:lpstr>
      <vt:lpstr>1.1 Overview of the evolution of Intel's Pentium 4 and Core 2 families (15e)</vt:lpstr>
      <vt:lpstr>1.1 Overview of the evolution of Intel's Pentium 4 and Core 2 families (16)</vt:lpstr>
      <vt:lpstr>1.1 Overview of the evolution of Intel's Pentium 4 and Core 2 families (17)</vt:lpstr>
      <vt:lpstr>1.1 Overview of the evolution of Intel's Pentium 4 and Core 2 families (18)</vt:lpstr>
      <vt:lpstr>1.1 Overview of the evolution of Intel's Pentium 4 and Core 2 families (19)</vt:lpstr>
      <vt:lpstr>1.1 Overview of the evolution of Intel's Pentium 4 and Core 2 families (19)</vt:lpstr>
      <vt:lpstr>PowerPoint Presentation</vt:lpstr>
      <vt:lpstr>1.2 Evolution of desktop and laptop processors (1)</vt:lpstr>
      <vt:lpstr>PowerPoint Presentation</vt:lpstr>
      <vt:lpstr>PowerPoint Presentation</vt:lpstr>
      <vt:lpstr>PowerPoint Presentation</vt:lpstr>
      <vt:lpstr>PowerPoint Presentation</vt:lpstr>
      <vt:lpstr>1.2 Evolution of desktop and laptop processors (6)</vt:lpstr>
      <vt:lpstr>PowerPoint Presentation</vt:lpstr>
      <vt:lpstr>1.2 Evolution of desktop and laptop processors (8)</vt:lpstr>
      <vt:lpstr>PowerPoint Presentation</vt:lpstr>
      <vt:lpstr>PowerPoint Presentation</vt:lpstr>
      <vt:lpstr>PowerPoint Presentation</vt:lpstr>
      <vt:lpstr>1.2 Evolution of desktop and laptop processors (12)</vt:lpstr>
      <vt:lpstr>1.2 Evolution of desktop and laptop processors (13)</vt:lpstr>
      <vt:lpstr>1.2 Evolution of desktop and laptop processors (14)</vt:lpstr>
      <vt:lpstr>PowerPoint Presentation</vt:lpstr>
      <vt:lpstr>PowerPoint Presentation</vt:lpstr>
      <vt:lpstr>PowerPoint Presentation</vt:lpstr>
      <vt:lpstr>1.2 Evolution of desktop and laptop processors (18)</vt:lpstr>
      <vt:lpstr>1.2 Evolution of desktop and laptop processors (19)</vt:lpstr>
      <vt:lpstr>PowerPoint Presentation</vt:lpstr>
      <vt:lpstr>1.3 Evolution of HEDs (High-End desktops) (1)</vt:lpstr>
      <vt:lpstr>1.3 Evolution of HEDs (High-End desktops) (2)</vt:lpstr>
      <vt:lpstr>1.3 Evolution of HEDs (High-End desktops) (3)</vt:lpstr>
      <vt:lpstr>1.3 Evolution of HEDs (High-End desktops) (4)</vt:lpstr>
      <vt:lpstr>1.3 Evolution of HEDs (High-End desktops) (5)</vt:lpstr>
      <vt:lpstr>1.3 Evolution of HEDs (High-End desktops) (6)</vt:lpstr>
      <vt:lpstr>1.3 Evolution of HEDs (High-End desktops) (7)</vt:lpstr>
      <vt:lpstr>PowerPoint Presentation</vt:lpstr>
      <vt:lpstr>1.3 Evolution of HEDs (High-End desktops) (8)</vt:lpstr>
      <vt:lpstr>1.3 Evolution of HEDs (High-End desktops) (9)</vt:lpstr>
      <vt:lpstr>1.3 Evolution of HEDs (High-End desktops) (10)</vt:lpstr>
      <vt:lpstr>1.3 Evolution of HEDs (High-End desktops) (11)</vt:lpstr>
      <vt:lpstr>1.3 Evolution of HEDs (High-End desktops) (12)</vt:lpstr>
      <vt:lpstr>PowerPoint Presentation</vt:lpstr>
      <vt:lpstr>1.4 Evolution of high-end 4S/8S servers (1)</vt:lpstr>
      <vt:lpstr>1.4 Evolution of high-end 4S/8S servers (2)</vt:lpstr>
      <vt:lpstr>1.4 Evolution of high-end 4S/8S servers (3)</vt:lpstr>
      <vt:lpstr>1.4 Evolution of high-end 4S/8S servers (4)</vt:lpstr>
      <vt:lpstr>1.4 Evolution of high-end 4S/8S servers (5)</vt:lpstr>
      <vt:lpstr>1.4 Evolution of high-end 4S/8S servers (6)</vt:lpstr>
      <vt:lpstr>1.4 Evolution of high-end 4S/8S servers (7)</vt:lpstr>
      <vt:lpstr>1.4 Evolution of high-end 4S/8S servers (8)</vt:lpstr>
      <vt:lpstr>1.4 Evolution of high-end 4S/8S servers (9)</vt:lpstr>
      <vt:lpstr>1.4 Evolution of high-end 4S/8S servers (10)</vt:lpstr>
      <vt:lpstr>PowerPoint Presentation</vt:lpstr>
      <vt:lpstr>1.4 Evolution of high-end 4S/8S servers (12)</vt:lpstr>
      <vt:lpstr>1.4 Evolution of high-end 4S/8S servers (13)</vt:lpstr>
      <vt:lpstr>1.4 Evolution of high-end 4S/8S servers (14)</vt:lpstr>
      <vt:lpstr>PowerPoint Presentation</vt:lpstr>
      <vt:lpstr>1.5 Evolution of tablet and smartphone processors (1)</vt:lpstr>
      <vt:lpstr>PowerPoint Presentation</vt:lpstr>
      <vt:lpstr>1.5 Evolution of tablet and smartphone processors (2)</vt:lpstr>
      <vt:lpstr>1.5 Evolution of tablet and smartphone processors (3)</vt:lpstr>
      <vt:lpstr>1.5 Evolution of tablet and smartphone processors (4)</vt:lpstr>
      <vt:lpstr>1.5 Evolution of tablet and smartphone processors (5)</vt:lpstr>
      <vt:lpstr>1.5 Evolution of tablet and smartphone processors (6)</vt:lpstr>
      <vt:lpstr>1.5 Evolution of tablet and smartphone processors (6b)</vt:lpstr>
      <vt:lpstr>1.5 Evolution of tablet and smartphone processors (6c)</vt:lpstr>
      <vt:lpstr>PowerPoint Presentation</vt:lpstr>
      <vt:lpstr>PowerPoint Presentation</vt:lpstr>
      <vt:lpstr>1.5 Evolution of tablet and smartphone processors (9)</vt:lpstr>
      <vt:lpstr>1.5 Evolution of tablet and smartphone processors (10)</vt:lpstr>
      <vt:lpstr>1.5 Evolution of tablet and smartphone processors (11)</vt:lpstr>
      <vt:lpstr>1.5 Evolution of tablet and smartphone processors (12)</vt:lpstr>
      <vt:lpstr>PowerPoint Presentation</vt:lpstr>
      <vt:lpstr>PowerPoint Presentation</vt:lpstr>
      <vt:lpstr>2.1 Introduction (1)</vt:lpstr>
      <vt:lpstr>2.1 Introduction (2)</vt:lpstr>
      <vt:lpstr>2.1. Introduction (3)</vt:lpstr>
      <vt:lpstr>2.1. Introduction (3b)</vt:lpstr>
      <vt:lpstr>PowerPoint Presentation</vt:lpstr>
      <vt:lpstr>2.2.1 4-wide core (1)</vt:lpstr>
      <vt:lpstr>2.2.1 4-wide core (2)</vt:lpstr>
      <vt:lpstr>2.2.1 4-wide core (3)</vt:lpstr>
      <vt:lpstr>2.2.1 4-wide core (4)</vt:lpstr>
      <vt:lpstr>2.2.2 128-bit wide SIMD and FP units (1)</vt:lpstr>
      <vt:lpstr>2.2.2 128-bit wide SIMD and FP units (2)</vt:lpstr>
      <vt:lpstr>2.2.2 128-bit wide SIMD and FP units (3)</vt:lpstr>
      <vt:lpstr>2.2.2 128-bit wide SIMD and FP units (4)</vt:lpstr>
      <vt:lpstr>2.2.2 128-bit wide SIMD and FP units (5)</vt:lpstr>
      <vt:lpstr>2.2.2 128-bit wide SIMD and FP units (6)</vt:lpstr>
      <vt:lpstr>2.2.2 128-bit wide SIMD and FP units (7)</vt:lpstr>
      <vt:lpstr>2.2.2 128-bit wide SIMD and FP units (8)</vt:lpstr>
      <vt:lpstr>2.2.2 128-bit wide SIMD and FP units (9)</vt:lpstr>
      <vt:lpstr>2.2.2 128-bit wide SIMD and FP units (10)</vt:lpstr>
      <vt:lpstr>2.2.3 Shared L2 cache (1)</vt:lpstr>
      <vt:lpstr>2.2.3 Shared L2 cache (2)</vt:lpstr>
      <vt:lpstr>2.2.3 Shared L2 cache (3)</vt:lpstr>
      <vt:lpstr>2.2.3 Shared L2 cache (4)</vt:lpstr>
      <vt:lpstr>2.2.3 Shared L2 cache (5)</vt:lpstr>
      <vt:lpstr>2.2.3 Shared L2 cache (6)</vt:lpstr>
      <vt:lpstr>2.2.4 Innovations in power management (1)</vt:lpstr>
      <vt:lpstr>2.2.4 Innovations in power management (2)</vt:lpstr>
      <vt:lpstr>2.2.4 Innovations in power management (3)</vt:lpstr>
      <vt:lpstr>2.2.4 Innovations in power management (4)</vt:lpstr>
      <vt:lpstr>PowerPoint Presentation</vt:lpstr>
      <vt:lpstr>2.3 Performance leadership change between Intel and AMD (1)</vt:lpstr>
      <vt:lpstr>2.3 Performance leadership change between Intel and AMD (2)</vt:lpstr>
      <vt:lpstr>2.3 Performance leadership change between Intel and AMD (3)</vt:lpstr>
      <vt:lpstr>2.3 Performance leadership change between Intel and AMD (4)</vt:lpstr>
      <vt:lpstr>2.3 Performance leadership change between Intel and AMD (5)</vt:lpstr>
      <vt:lpstr>PowerPoint Presentation</vt:lpstr>
      <vt:lpstr>2.4 Die plot of the Core 2 (1)</vt:lpstr>
      <vt:lpstr>PowerPoint Presentation</vt:lpstr>
      <vt:lpstr>2.5 Overview of Core 2 based processor lines (1)</vt:lpstr>
      <vt:lpstr>2.5 Overview of Core 2 based processor lines (2)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sima</cp:lastModifiedBy>
  <cp:revision>2646</cp:revision>
  <cp:lastPrinted>2017-10-09T06:38:03Z</cp:lastPrinted>
  <dcterms:created xsi:type="dcterms:W3CDTF">2014-10-25T02:34:30Z</dcterms:created>
  <dcterms:modified xsi:type="dcterms:W3CDTF">2018-09-17T13:53:58Z</dcterms:modified>
</cp:coreProperties>
</file>