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  <p:sldMasterId id="2147483673" r:id="rId2"/>
    <p:sldMasterId id="2147483698" r:id="rId3"/>
  </p:sldMasterIdLst>
  <p:notesMasterIdLst>
    <p:notesMasterId r:id="rId245"/>
  </p:notesMasterIdLst>
  <p:sldIdLst>
    <p:sldId id="410" r:id="rId4"/>
    <p:sldId id="463" r:id="rId5"/>
    <p:sldId id="295" r:id="rId6"/>
    <p:sldId id="753" r:id="rId7"/>
    <p:sldId id="296" r:id="rId8"/>
    <p:sldId id="298" r:id="rId9"/>
    <p:sldId id="299" r:id="rId10"/>
    <p:sldId id="1689" r:id="rId11"/>
    <p:sldId id="1690" r:id="rId12"/>
    <p:sldId id="754" r:id="rId13"/>
    <p:sldId id="474" r:id="rId14"/>
    <p:sldId id="489" r:id="rId15"/>
    <p:sldId id="476" r:id="rId16"/>
    <p:sldId id="1700" r:id="rId17"/>
    <p:sldId id="1698" r:id="rId18"/>
    <p:sldId id="477" r:id="rId19"/>
    <p:sldId id="478" r:id="rId20"/>
    <p:sldId id="1695" r:id="rId21"/>
    <p:sldId id="479" r:id="rId22"/>
    <p:sldId id="480" r:id="rId23"/>
    <p:sldId id="481" r:id="rId24"/>
    <p:sldId id="1701" r:id="rId25"/>
    <p:sldId id="1702" r:id="rId26"/>
    <p:sldId id="482" r:id="rId27"/>
    <p:sldId id="502" r:id="rId28"/>
    <p:sldId id="1046" r:id="rId29"/>
    <p:sldId id="483" r:id="rId30"/>
    <p:sldId id="485" r:id="rId31"/>
    <p:sldId id="503" r:id="rId32"/>
    <p:sldId id="504" r:id="rId33"/>
    <p:sldId id="505" r:id="rId34"/>
    <p:sldId id="1458" r:id="rId35"/>
    <p:sldId id="1820" r:id="rId36"/>
    <p:sldId id="1703" r:id="rId37"/>
    <p:sldId id="305" r:id="rId38"/>
    <p:sldId id="306" r:id="rId39"/>
    <p:sldId id="1697" r:id="rId40"/>
    <p:sldId id="307" r:id="rId41"/>
    <p:sldId id="1062" r:id="rId42"/>
    <p:sldId id="1063" r:id="rId43"/>
    <p:sldId id="1139" r:id="rId44"/>
    <p:sldId id="1826" r:id="rId45"/>
    <p:sldId id="321" r:id="rId46"/>
    <p:sldId id="967" r:id="rId47"/>
    <p:sldId id="968" r:id="rId48"/>
    <p:sldId id="322" r:id="rId49"/>
    <p:sldId id="1763" r:id="rId50"/>
    <p:sldId id="1713" r:id="rId51"/>
    <p:sldId id="1821" r:id="rId52"/>
    <p:sldId id="1725" r:id="rId53"/>
    <p:sldId id="1726" r:id="rId54"/>
    <p:sldId id="1727" r:id="rId55"/>
    <p:sldId id="1813" r:id="rId56"/>
    <p:sldId id="1729" r:id="rId57"/>
    <p:sldId id="1740" r:id="rId58"/>
    <p:sldId id="1743" r:id="rId59"/>
    <p:sldId id="1755" r:id="rId60"/>
    <p:sldId id="1732" r:id="rId61"/>
    <p:sldId id="1793" r:id="rId62"/>
    <p:sldId id="1784" r:id="rId63"/>
    <p:sldId id="1794" r:id="rId64"/>
    <p:sldId id="1787" r:id="rId65"/>
    <p:sldId id="1788" r:id="rId66"/>
    <p:sldId id="1795" r:id="rId67"/>
    <p:sldId id="1798" r:id="rId68"/>
    <p:sldId id="1799" r:id="rId69"/>
    <p:sldId id="1800" r:id="rId70"/>
    <p:sldId id="1811" r:id="rId71"/>
    <p:sldId id="1806" r:id="rId72"/>
    <p:sldId id="1804" r:id="rId73"/>
    <p:sldId id="1805" r:id="rId74"/>
    <p:sldId id="1807" r:id="rId75"/>
    <p:sldId id="1810" r:id="rId76"/>
    <p:sldId id="1808" r:id="rId77"/>
    <p:sldId id="1764" r:id="rId78"/>
    <p:sldId id="1816" r:id="rId79"/>
    <p:sldId id="1817" r:id="rId80"/>
    <p:sldId id="1768" r:id="rId81"/>
    <p:sldId id="1774" r:id="rId82"/>
    <p:sldId id="1769" r:id="rId83"/>
    <p:sldId id="1775" r:id="rId84"/>
    <p:sldId id="1782" r:id="rId85"/>
    <p:sldId id="1827" r:id="rId86"/>
    <p:sldId id="1783" r:id="rId87"/>
    <p:sldId id="1776" r:id="rId88"/>
    <p:sldId id="1779" r:id="rId89"/>
    <p:sldId id="1771" r:id="rId90"/>
    <p:sldId id="1815" r:id="rId91"/>
    <p:sldId id="1822" r:id="rId92"/>
    <p:sldId id="1824" r:id="rId93"/>
    <p:sldId id="1047" r:id="rId94"/>
    <p:sldId id="1142" r:id="rId95"/>
    <p:sldId id="1762" r:id="rId96"/>
    <p:sldId id="1823" r:id="rId97"/>
    <p:sldId id="1388" r:id="rId98"/>
    <p:sldId id="1389" r:id="rId99"/>
    <p:sldId id="1828" r:id="rId100"/>
    <p:sldId id="1830" r:id="rId101"/>
    <p:sldId id="1834" r:id="rId102"/>
    <p:sldId id="1832" r:id="rId103"/>
    <p:sldId id="1829" r:id="rId104"/>
    <p:sldId id="1833" r:id="rId105"/>
    <p:sldId id="493" r:id="rId106"/>
    <p:sldId id="755" r:id="rId107"/>
    <p:sldId id="334" r:id="rId108"/>
    <p:sldId id="336" r:id="rId109"/>
    <p:sldId id="1413" r:id="rId110"/>
    <p:sldId id="1414" r:id="rId111"/>
    <p:sldId id="335" r:id="rId112"/>
    <p:sldId id="340" r:id="rId113"/>
    <p:sldId id="341" r:id="rId114"/>
    <p:sldId id="342" r:id="rId115"/>
    <p:sldId id="756" r:id="rId116"/>
    <p:sldId id="343" r:id="rId117"/>
    <p:sldId id="1691" r:id="rId118"/>
    <p:sldId id="1692" r:id="rId119"/>
    <p:sldId id="344" r:id="rId120"/>
    <p:sldId id="345" r:id="rId121"/>
    <p:sldId id="757" r:id="rId122"/>
    <p:sldId id="346" r:id="rId123"/>
    <p:sldId id="347" r:id="rId124"/>
    <p:sldId id="506" r:id="rId125"/>
    <p:sldId id="496" r:id="rId126"/>
    <p:sldId id="348" r:id="rId127"/>
    <p:sldId id="498" r:id="rId128"/>
    <p:sldId id="500" r:id="rId129"/>
    <p:sldId id="350" r:id="rId130"/>
    <p:sldId id="351" r:id="rId131"/>
    <p:sldId id="353" r:id="rId132"/>
    <p:sldId id="1144" r:id="rId133"/>
    <p:sldId id="507" r:id="rId134"/>
    <p:sldId id="1143" r:id="rId135"/>
    <p:sldId id="1071" r:id="rId136"/>
    <p:sldId id="1119" r:id="rId137"/>
    <p:sldId id="354" r:id="rId138"/>
    <p:sldId id="355" r:id="rId139"/>
    <p:sldId id="356" r:id="rId140"/>
    <p:sldId id="357" r:id="rId141"/>
    <p:sldId id="358" r:id="rId142"/>
    <p:sldId id="359" r:id="rId143"/>
    <p:sldId id="360" r:id="rId144"/>
    <p:sldId id="872" r:id="rId145"/>
    <p:sldId id="361" r:id="rId146"/>
    <p:sldId id="362" r:id="rId147"/>
    <p:sldId id="956" r:id="rId148"/>
    <p:sldId id="363" r:id="rId149"/>
    <p:sldId id="1420" r:id="rId150"/>
    <p:sldId id="1056" r:id="rId151"/>
    <p:sldId id="365" r:id="rId152"/>
    <p:sldId id="366" r:id="rId153"/>
    <p:sldId id="758" r:id="rId154"/>
    <p:sldId id="367" r:id="rId155"/>
    <p:sldId id="765" r:id="rId156"/>
    <p:sldId id="760" r:id="rId157"/>
    <p:sldId id="372" r:id="rId158"/>
    <p:sldId id="1437" r:id="rId159"/>
    <p:sldId id="1693" r:id="rId160"/>
    <p:sldId id="1694" r:id="rId161"/>
    <p:sldId id="1428" r:id="rId162"/>
    <p:sldId id="1431" r:id="rId163"/>
    <p:sldId id="1432" r:id="rId164"/>
    <p:sldId id="1433" r:id="rId165"/>
    <p:sldId id="1434" r:id="rId166"/>
    <p:sldId id="1835" r:id="rId167"/>
    <p:sldId id="1836" r:id="rId168"/>
    <p:sldId id="1436" r:id="rId169"/>
    <p:sldId id="1435" r:id="rId170"/>
    <p:sldId id="1430" r:id="rId171"/>
    <p:sldId id="599" r:id="rId172"/>
    <p:sldId id="677" r:id="rId173"/>
    <p:sldId id="761" r:id="rId174"/>
    <p:sldId id="508" r:id="rId175"/>
    <p:sldId id="511" r:id="rId176"/>
    <p:sldId id="509" r:id="rId177"/>
    <p:sldId id="1093" r:id="rId178"/>
    <p:sldId id="1094" r:id="rId179"/>
    <p:sldId id="1088" r:id="rId180"/>
    <p:sldId id="1096" r:id="rId181"/>
    <p:sldId id="513" r:id="rId182"/>
    <p:sldId id="376" r:id="rId183"/>
    <p:sldId id="377" r:id="rId184"/>
    <p:sldId id="378" r:id="rId185"/>
    <p:sldId id="473" r:id="rId186"/>
    <p:sldId id="852" r:id="rId187"/>
    <p:sldId id="884" r:id="rId188"/>
    <p:sldId id="885" r:id="rId189"/>
    <p:sldId id="886" r:id="rId190"/>
    <p:sldId id="887" r:id="rId191"/>
    <p:sldId id="890" r:id="rId192"/>
    <p:sldId id="891" r:id="rId193"/>
    <p:sldId id="860" r:id="rId194"/>
    <p:sldId id="861" r:id="rId195"/>
    <p:sldId id="864" r:id="rId196"/>
    <p:sldId id="1452" r:id="rId197"/>
    <p:sldId id="865" r:id="rId198"/>
    <p:sldId id="762" r:id="rId199"/>
    <p:sldId id="678" r:id="rId200"/>
    <p:sldId id="388" r:id="rId201"/>
    <p:sldId id="389" r:id="rId202"/>
    <p:sldId id="390" r:id="rId203"/>
    <p:sldId id="391" r:id="rId204"/>
    <p:sldId id="1084" r:id="rId205"/>
    <p:sldId id="1085" r:id="rId206"/>
    <p:sldId id="453" r:id="rId207"/>
    <p:sldId id="608" r:id="rId208"/>
    <p:sldId id="516" r:id="rId209"/>
    <p:sldId id="456" r:id="rId210"/>
    <p:sldId id="457" r:id="rId211"/>
    <p:sldId id="458" r:id="rId212"/>
    <p:sldId id="459" r:id="rId213"/>
    <p:sldId id="460" r:id="rId214"/>
    <p:sldId id="1086" r:id="rId215"/>
    <p:sldId id="525" r:id="rId216"/>
    <p:sldId id="606" r:id="rId217"/>
    <p:sldId id="607" r:id="rId218"/>
    <p:sldId id="464" r:id="rId219"/>
    <p:sldId id="1087" r:id="rId220"/>
    <p:sldId id="1064" r:id="rId221"/>
    <p:sldId id="763" r:id="rId222"/>
    <p:sldId id="609" r:id="rId223"/>
    <p:sldId id="1438" r:id="rId224"/>
    <p:sldId id="1446" r:id="rId225"/>
    <p:sldId id="1447" r:id="rId226"/>
    <p:sldId id="1441" r:id="rId227"/>
    <p:sldId id="1442" r:id="rId228"/>
    <p:sldId id="1443" r:id="rId229"/>
    <p:sldId id="673" r:id="rId230"/>
    <p:sldId id="1678" r:id="rId231"/>
    <p:sldId id="1679" r:id="rId232"/>
    <p:sldId id="1680" r:id="rId233"/>
    <p:sldId id="1688" r:id="rId234"/>
    <p:sldId id="395" r:id="rId235"/>
    <p:sldId id="396" r:id="rId236"/>
    <p:sldId id="397" r:id="rId237"/>
    <p:sldId id="1155" r:id="rId238"/>
    <p:sldId id="1149" r:id="rId239"/>
    <p:sldId id="1152" r:id="rId240"/>
    <p:sldId id="1151" r:id="rId241"/>
    <p:sldId id="1448" r:id="rId242"/>
    <p:sldId id="1444" r:id="rId243"/>
    <p:sldId id="1445" r:id="rId244"/>
  </p:sldIdLst>
  <p:sldSz cx="9144000" cy="6858000" type="screen4x3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43B284-05C1-4ADE-B66F-498B437E93F5}">
          <p14:sldIdLst>
            <p14:sldId id="410"/>
            <p14:sldId id="463"/>
          </p14:sldIdLst>
        </p14:section>
        <p14:section name="Untitled Section" id="{C502D39B-7B0F-408B-9318-C54260733FCA}">
          <p14:sldIdLst>
            <p14:sldId id="295"/>
            <p14:sldId id="753"/>
            <p14:sldId id="296"/>
            <p14:sldId id="298"/>
            <p14:sldId id="299"/>
            <p14:sldId id="1689"/>
            <p14:sldId id="1690"/>
            <p14:sldId id="754"/>
            <p14:sldId id="474"/>
            <p14:sldId id="489"/>
            <p14:sldId id="476"/>
            <p14:sldId id="1700"/>
            <p14:sldId id="1698"/>
            <p14:sldId id="477"/>
            <p14:sldId id="478"/>
            <p14:sldId id="1695"/>
            <p14:sldId id="479"/>
            <p14:sldId id="480"/>
            <p14:sldId id="481"/>
            <p14:sldId id="1701"/>
            <p14:sldId id="1702"/>
            <p14:sldId id="482"/>
            <p14:sldId id="502"/>
            <p14:sldId id="1046"/>
            <p14:sldId id="483"/>
            <p14:sldId id="485"/>
            <p14:sldId id="503"/>
            <p14:sldId id="504"/>
            <p14:sldId id="505"/>
            <p14:sldId id="1458"/>
            <p14:sldId id="1820"/>
            <p14:sldId id="1703"/>
            <p14:sldId id="305"/>
            <p14:sldId id="306"/>
            <p14:sldId id="1697"/>
            <p14:sldId id="307"/>
            <p14:sldId id="1062"/>
            <p14:sldId id="1063"/>
            <p14:sldId id="1139"/>
            <p14:sldId id="1826"/>
            <p14:sldId id="321"/>
            <p14:sldId id="967"/>
            <p14:sldId id="968"/>
            <p14:sldId id="322"/>
            <p14:sldId id="1763"/>
            <p14:sldId id="1713"/>
            <p14:sldId id="1821"/>
            <p14:sldId id="1725"/>
            <p14:sldId id="1726"/>
            <p14:sldId id="1727"/>
            <p14:sldId id="1813"/>
            <p14:sldId id="1729"/>
            <p14:sldId id="1740"/>
            <p14:sldId id="1743"/>
            <p14:sldId id="1755"/>
            <p14:sldId id="1732"/>
            <p14:sldId id="1793"/>
            <p14:sldId id="1784"/>
            <p14:sldId id="1794"/>
            <p14:sldId id="1787"/>
            <p14:sldId id="1788"/>
            <p14:sldId id="1795"/>
            <p14:sldId id="1798"/>
            <p14:sldId id="1799"/>
            <p14:sldId id="1800"/>
            <p14:sldId id="1811"/>
            <p14:sldId id="1806"/>
            <p14:sldId id="1804"/>
            <p14:sldId id="1805"/>
            <p14:sldId id="1807"/>
            <p14:sldId id="1810"/>
            <p14:sldId id="1808"/>
            <p14:sldId id="1764"/>
            <p14:sldId id="1816"/>
            <p14:sldId id="1817"/>
            <p14:sldId id="1768"/>
            <p14:sldId id="1774"/>
            <p14:sldId id="1769"/>
            <p14:sldId id="1775"/>
            <p14:sldId id="1782"/>
            <p14:sldId id="1827"/>
            <p14:sldId id="1783"/>
            <p14:sldId id="1776"/>
            <p14:sldId id="1779"/>
            <p14:sldId id="1771"/>
            <p14:sldId id="1815"/>
            <p14:sldId id="1822"/>
            <p14:sldId id="1824"/>
            <p14:sldId id="1047"/>
            <p14:sldId id="1142"/>
            <p14:sldId id="1762"/>
            <p14:sldId id="1823"/>
            <p14:sldId id="1388"/>
            <p14:sldId id="1389"/>
            <p14:sldId id="1828"/>
            <p14:sldId id="1830"/>
            <p14:sldId id="1834"/>
            <p14:sldId id="1832"/>
            <p14:sldId id="1829"/>
            <p14:sldId id="1833"/>
            <p14:sldId id="493"/>
            <p14:sldId id="755"/>
            <p14:sldId id="334"/>
            <p14:sldId id="336"/>
            <p14:sldId id="1413"/>
            <p14:sldId id="1414"/>
            <p14:sldId id="335"/>
            <p14:sldId id="340"/>
            <p14:sldId id="341"/>
            <p14:sldId id="342"/>
            <p14:sldId id="756"/>
            <p14:sldId id="343"/>
            <p14:sldId id="1691"/>
            <p14:sldId id="1692"/>
            <p14:sldId id="344"/>
            <p14:sldId id="345"/>
            <p14:sldId id="757"/>
            <p14:sldId id="346"/>
            <p14:sldId id="347"/>
            <p14:sldId id="506"/>
            <p14:sldId id="496"/>
            <p14:sldId id="348"/>
            <p14:sldId id="498"/>
            <p14:sldId id="500"/>
            <p14:sldId id="350"/>
            <p14:sldId id="351"/>
            <p14:sldId id="353"/>
            <p14:sldId id="1144"/>
            <p14:sldId id="507"/>
            <p14:sldId id="1143"/>
            <p14:sldId id="1071"/>
            <p14:sldId id="1119"/>
            <p14:sldId id="354"/>
            <p14:sldId id="355"/>
            <p14:sldId id="356"/>
            <p14:sldId id="357"/>
            <p14:sldId id="358"/>
            <p14:sldId id="359"/>
            <p14:sldId id="360"/>
            <p14:sldId id="872"/>
            <p14:sldId id="361"/>
            <p14:sldId id="362"/>
            <p14:sldId id="956"/>
            <p14:sldId id="363"/>
            <p14:sldId id="1420"/>
            <p14:sldId id="1056"/>
            <p14:sldId id="365"/>
            <p14:sldId id="366"/>
            <p14:sldId id="758"/>
            <p14:sldId id="367"/>
            <p14:sldId id="765"/>
            <p14:sldId id="760"/>
            <p14:sldId id="372"/>
            <p14:sldId id="1437"/>
            <p14:sldId id="1693"/>
            <p14:sldId id="1694"/>
            <p14:sldId id="1428"/>
            <p14:sldId id="1431"/>
            <p14:sldId id="1432"/>
            <p14:sldId id="1433"/>
            <p14:sldId id="1434"/>
            <p14:sldId id="1835"/>
            <p14:sldId id="1836"/>
            <p14:sldId id="1436"/>
            <p14:sldId id="1435"/>
            <p14:sldId id="1430"/>
            <p14:sldId id="599"/>
            <p14:sldId id="677"/>
            <p14:sldId id="761"/>
            <p14:sldId id="508"/>
            <p14:sldId id="511"/>
            <p14:sldId id="509"/>
            <p14:sldId id="1093"/>
            <p14:sldId id="1094"/>
            <p14:sldId id="1088"/>
            <p14:sldId id="1096"/>
            <p14:sldId id="513"/>
            <p14:sldId id="376"/>
            <p14:sldId id="377"/>
            <p14:sldId id="378"/>
            <p14:sldId id="473"/>
            <p14:sldId id="852"/>
            <p14:sldId id="884"/>
            <p14:sldId id="885"/>
            <p14:sldId id="886"/>
            <p14:sldId id="887"/>
            <p14:sldId id="890"/>
            <p14:sldId id="891"/>
            <p14:sldId id="860"/>
            <p14:sldId id="861"/>
            <p14:sldId id="864"/>
            <p14:sldId id="1452"/>
            <p14:sldId id="865"/>
            <p14:sldId id="762"/>
            <p14:sldId id="678"/>
            <p14:sldId id="388"/>
            <p14:sldId id="389"/>
            <p14:sldId id="390"/>
            <p14:sldId id="391"/>
            <p14:sldId id="1084"/>
            <p14:sldId id="1085"/>
            <p14:sldId id="453"/>
            <p14:sldId id="608"/>
            <p14:sldId id="516"/>
            <p14:sldId id="456"/>
            <p14:sldId id="457"/>
            <p14:sldId id="458"/>
            <p14:sldId id="459"/>
            <p14:sldId id="460"/>
            <p14:sldId id="1086"/>
            <p14:sldId id="525"/>
            <p14:sldId id="606"/>
            <p14:sldId id="607"/>
            <p14:sldId id="464"/>
            <p14:sldId id="1087"/>
            <p14:sldId id="1064"/>
            <p14:sldId id="763"/>
            <p14:sldId id="609"/>
            <p14:sldId id="1438"/>
            <p14:sldId id="1446"/>
            <p14:sldId id="1447"/>
            <p14:sldId id="1441"/>
            <p14:sldId id="1442"/>
            <p14:sldId id="1443"/>
            <p14:sldId id="673"/>
            <p14:sldId id="1678"/>
            <p14:sldId id="1679"/>
            <p14:sldId id="1680"/>
            <p14:sldId id="1688"/>
            <p14:sldId id="395"/>
            <p14:sldId id="396"/>
            <p14:sldId id="397"/>
            <p14:sldId id="1155"/>
            <p14:sldId id="1149"/>
            <p14:sldId id="1152"/>
            <p14:sldId id="1151"/>
            <p14:sldId id="1448"/>
            <p14:sldId id="1444"/>
            <p14:sldId id="14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76" userDrawn="1">
          <p15:clr>
            <a:srgbClr val="A4A3A4"/>
          </p15:clr>
        </p15:guide>
        <p15:guide id="2" orient="horz" pos="3861" userDrawn="1">
          <p15:clr>
            <a:srgbClr val="A4A3A4"/>
          </p15:clr>
        </p15:guide>
        <p15:guide id="3" orient="horz" pos="2670" userDrawn="1">
          <p15:clr>
            <a:srgbClr val="A4A3A4"/>
          </p15:clr>
        </p15:guide>
        <p15:guide id="4" pos="2965" userDrawn="1">
          <p15:clr>
            <a:srgbClr val="A4A3A4"/>
          </p15:clr>
        </p15:guide>
        <p15:guide id="6" pos="470" userDrawn="1">
          <p15:clr>
            <a:srgbClr val="A4A3A4"/>
          </p15:clr>
        </p15:guide>
        <p15:guide id="7" pos="952" userDrawn="1">
          <p15:clr>
            <a:srgbClr val="A4A3A4"/>
          </p15:clr>
        </p15:guide>
        <p15:guide id="8" pos="329" userDrawn="1">
          <p15:clr>
            <a:srgbClr val="A4A3A4"/>
          </p15:clr>
        </p15:guide>
        <p15:guide id="9" orient="horz" pos="1026" userDrawn="1">
          <p15:clr>
            <a:srgbClr val="A4A3A4"/>
          </p15:clr>
        </p15:guide>
        <p15:guide id="10" orient="horz" pos="544" userDrawn="1">
          <p15:clr>
            <a:srgbClr val="A4A3A4"/>
          </p15:clr>
        </p15:guide>
        <p15:guide id="11" orient="horz" pos="317" userDrawn="1">
          <p15:clr>
            <a:srgbClr val="A4A3A4"/>
          </p15:clr>
        </p15:guide>
        <p15:guide id="12" pos="187">
          <p15:clr>
            <a:srgbClr val="A4A3A4"/>
          </p15:clr>
        </p15:guide>
        <p15:guide id="14" pos="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9ECD"/>
    <a:srgbClr val="5EAEDA"/>
    <a:srgbClr val="6491D4"/>
    <a:srgbClr val="A6A6A6"/>
    <a:srgbClr val="72BFC5"/>
    <a:srgbClr val="00B050"/>
    <a:srgbClr val="D9D9D9"/>
    <a:srgbClr val="BFBFBF"/>
    <a:srgbClr val="FFE181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81" autoAdjust="0"/>
    <p:restoredTop sz="86321" autoAdjust="0"/>
  </p:normalViewPr>
  <p:slideViewPr>
    <p:cSldViewPr snapToObjects="1" showGuides="1">
      <p:cViewPr varScale="1">
        <p:scale>
          <a:sx n="66" d="100"/>
          <a:sy n="66" d="100"/>
        </p:scale>
        <p:origin x="1024" y="32"/>
      </p:cViewPr>
      <p:guideLst>
        <p:guide orient="horz" pos="176"/>
        <p:guide orient="horz" pos="3861"/>
        <p:guide orient="horz" pos="2670"/>
        <p:guide pos="2965"/>
        <p:guide pos="470"/>
        <p:guide pos="952"/>
        <p:guide pos="329"/>
        <p:guide orient="horz" pos="1026"/>
        <p:guide orient="horz" pos="544"/>
        <p:guide orient="horz" pos="317"/>
        <p:guide pos="187"/>
        <p:guide pos="45"/>
      </p:guideLst>
    </p:cSldViewPr>
  </p:slideViewPr>
  <p:outlineViewPr>
    <p:cViewPr>
      <p:scale>
        <a:sx n="33" d="100"/>
        <a:sy n="33" d="100"/>
      </p:scale>
      <p:origin x="0" y="-30894"/>
    </p:cViewPr>
  </p:outlin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205" Type="http://schemas.openxmlformats.org/officeDocument/2006/relationships/slide" Target="slides/slide202.xml"/><Relationship Id="rId226" Type="http://schemas.openxmlformats.org/officeDocument/2006/relationships/slide" Target="slides/slide223.xml"/><Relationship Id="rId247" Type="http://schemas.openxmlformats.org/officeDocument/2006/relationships/viewProps" Target="viewProps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slide" Target="slides/slide178.xml"/><Relationship Id="rId216" Type="http://schemas.openxmlformats.org/officeDocument/2006/relationships/slide" Target="slides/slide213.xml"/><Relationship Id="rId237" Type="http://schemas.openxmlformats.org/officeDocument/2006/relationships/slide" Target="slides/slide234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slide" Target="slides/slide168.xml"/><Relationship Id="rId192" Type="http://schemas.openxmlformats.org/officeDocument/2006/relationships/slide" Target="slides/slide189.xml"/><Relationship Id="rId206" Type="http://schemas.openxmlformats.org/officeDocument/2006/relationships/slide" Target="slides/slide203.xml"/><Relationship Id="rId227" Type="http://schemas.openxmlformats.org/officeDocument/2006/relationships/slide" Target="slides/slide224.xml"/><Relationship Id="rId248" Type="http://schemas.openxmlformats.org/officeDocument/2006/relationships/theme" Target="theme/theme1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82" Type="http://schemas.openxmlformats.org/officeDocument/2006/relationships/slide" Target="slides/slide179.xml"/><Relationship Id="rId217" Type="http://schemas.openxmlformats.org/officeDocument/2006/relationships/slide" Target="slides/slide214.xml"/><Relationship Id="rId6" Type="http://schemas.openxmlformats.org/officeDocument/2006/relationships/slide" Target="slides/slide3.xml"/><Relationship Id="rId238" Type="http://schemas.openxmlformats.org/officeDocument/2006/relationships/slide" Target="slides/slide235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5" Type="http://schemas.openxmlformats.org/officeDocument/2006/relationships/slide" Target="slides/slide62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51" Type="http://schemas.openxmlformats.org/officeDocument/2006/relationships/slide" Target="slides/slide148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7" Type="http://schemas.openxmlformats.org/officeDocument/2006/relationships/slide" Target="slides/slide204.xml"/><Relationship Id="rId228" Type="http://schemas.openxmlformats.org/officeDocument/2006/relationships/slide" Target="slides/slide225.xml"/><Relationship Id="rId249" Type="http://schemas.openxmlformats.org/officeDocument/2006/relationships/tableStyles" Target="tableStyles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141" Type="http://schemas.openxmlformats.org/officeDocument/2006/relationships/slide" Target="slides/slide138.xml"/><Relationship Id="rId7" Type="http://schemas.openxmlformats.org/officeDocument/2006/relationships/slide" Target="slides/slide4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18" Type="http://schemas.openxmlformats.org/officeDocument/2006/relationships/slide" Target="slides/slide215.xml"/><Relationship Id="rId239" Type="http://schemas.openxmlformats.org/officeDocument/2006/relationships/slide" Target="slides/slide236.xml"/><Relationship Id="rId24" Type="http://schemas.openxmlformats.org/officeDocument/2006/relationships/slide" Target="slides/slide21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31" Type="http://schemas.openxmlformats.org/officeDocument/2006/relationships/slide" Target="slides/slide128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208" Type="http://schemas.openxmlformats.org/officeDocument/2006/relationships/slide" Target="slides/slide205.xml"/><Relationship Id="rId229" Type="http://schemas.openxmlformats.org/officeDocument/2006/relationships/slide" Target="slides/slide226.xml"/><Relationship Id="rId240" Type="http://schemas.openxmlformats.org/officeDocument/2006/relationships/slide" Target="slides/slide237.xml"/><Relationship Id="rId14" Type="http://schemas.openxmlformats.org/officeDocument/2006/relationships/slide" Target="slides/slide11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8" Type="http://schemas.openxmlformats.org/officeDocument/2006/relationships/slide" Target="slides/slide5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219" Type="http://schemas.openxmlformats.org/officeDocument/2006/relationships/slide" Target="slides/slide216.xml"/><Relationship Id="rId230" Type="http://schemas.openxmlformats.org/officeDocument/2006/relationships/slide" Target="slides/slide227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95" Type="http://schemas.openxmlformats.org/officeDocument/2006/relationships/slide" Target="slides/slide192.xml"/><Relationship Id="rId209" Type="http://schemas.openxmlformats.org/officeDocument/2006/relationships/slide" Target="slides/slide206.xml"/><Relationship Id="rId220" Type="http://schemas.openxmlformats.org/officeDocument/2006/relationships/slide" Target="slides/slide217.xml"/><Relationship Id="rId241" Type="http://schemas.openxmlformats.org/officeDocument/2006/relationships/slide" Target="slides/slide23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78" Type="http://schemas.openxmlformats.org/officeDocument/2006/relationships/slide" Target="slides/slide75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64" Type="http://schemas.openxmlformats.org/officeDocument/2006/relationships/slide" Target="slides/slide161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10" Type="http://schemas.openxmlformats.org/officeDocument/2006/relationships/slide" Target="slides/slide207.xml"/><Relationship Id="rId215" Type="http://schemas.openxmlformats.org/officeDocument/2006/relationships/slide" Target="slides/slide212.xml"/><Relationship Id="rId236" Type="http://schemas.openxmlformats.org/officeDocument/2006/relationships/slide" Target="slides/slide233.xml"/><Relationship Id="rId26" Type="http://schemas.openxmlformats.org/officeDocument/2006/relationships/slide" Target="slides/slide23.xml"/><Relationship Id="rId231" Type="http://schemas.openxmlformats.org/officeDocument/2006/relationships/slide" Target="slides/slide228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16" Type="http://schemas.openxmlformats.org/officeDocument/2006/relationships/slide" Target="slides/slide13.xml"/><Relationship Id="rId221" Type="http://schemas.openxmlformats.org/officeDocument/2006/relationships/slide" Target="slides/slide218.xml"/><Relationship Id="rId242" Type="http://schemas.openxmlformats.org/officeDocument/2006/relationships/slide" Target="slides/slide239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11" Type="http://schemas.openxmlformats.org/officeDocument/2006/relationships/slide" Target="slides/slide208.xml"/><Relationship Id="rId232" Type="http://schemas.openxmlformats.org/officeDocument/2006/relationships/slide" Target="slides/slide229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slide" Target="slides/slide194.xml"/><Relationship Id="rId201" Type="http://schemas.openxmlformats.org/officeDocument/2006/relationships/slide" Target="slides/slide198.xml"/><Relationship Id="rId222" Type="http://schemas.openxmlformats.org/officeDocument/2006/relationships/slide" Target="slides/slide219.xml"/><Relationship Id="rId243" Type="http://schemas.openxmlformats.org/officeDocument/2006/relationships/slide" Target="slides/slide240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9.xml"/><Relationship Id="rId233" Type="http://schemas.openxmlformats.org/officeDocument/2006/relationships/slide" Target="slides/slide23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202" Type="http://schemas.openxmlformats.org/officeDocument/2006/relationships/slide" Target="slides/slide199.xml"/><Relationship Id="rId223" Type="http://schemas.openxmlformats.org/officeDocument/2006/relationships/slide" Target="slides/slide220.xml"/><Relationship Id="rId244" Type="http://schemas.openxmlformats.org/officeDocument/2006/relationships/slide" Target="slides/slide241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25" Type="http://schemas.openxmlformats.org/officeDocument/2006/relationships/slide" Target="slides/slide122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13" Type="http://schemas.openxmlformats.org/officeDocument/2006/relationships/slide" Target="slides/slide210.xml"/><Relationship Id="rId234" Type="http://schemas.openxmlformats.org/officeDocument/2006/relationships/slide" Target="slides/slide23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115" Type="http://schemas.openxmlformats.org/officeDocument/2006/relationships/slide" Target="slides/slide112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Relationship Id="rId19" Type="http://schemas.openxmlformats.org/officeDocument/2006/relationships/slide" Target="slides/slide16.xml"/><Relationship Id="rId224" Type="http://schemas.openxmlformats.org/officeDocument/2006/relationships/slide" Target="slides/slide221.xml"/><Relationship Id="rId245" Type="http://schemas.openxmlformats.org/officeDocument/2006/relationships/notesMaster" Target="notesMasters/notesMaster1.xml"/><Relationship Id="rId30" Type="http://schemas.openxmlformats.org/officeDocument/2006/relationships/slide" Target="slides/slide2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1.xml"/><Relationship Id="rId235" Type="http://schemas.openxmlformats.org/officeDocument/2006/relationships/slide" Target="slides/slide232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179" Type="http://schemas.openxmlformats.org/officeDocument/2006/relationships/slide" Target="slides/slide176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225" Type="http://schemas.openxmlformats.org/officeDocument/2006/relationships/slide" Target="slides/slide222.xml"/><Relationship Id="rId246" Type="http://schemas.openxmlformats.org/officeDocument/2006/relationships/presProps" Target="presProps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94" Type="http://schemas.openxmlformats.org/officeDocument/2006/relationships/slide" Target="slides/slide91.xml"/><Relationship Id="rId148" Type="http://schemas.openxmlformats.org/officeDocument/2006/relationships/slide" Target="slides/slide145.xml"/><Relationship Id="rId169" Type="http://schemas.openxmlformats.org/officeDocument/2006/relationships/slide" Target="slides/slide1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4283" cy="496572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8" y="0"/>
            <a:ext cx="2944283" cy="496572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6CD8F015-447F-47A2-9CB4-05A2ED03C3A9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7713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8"/>
            <a:ext cx="5435600" cy="4469131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33106"/>
            <a:ext cx="2944283" cy="496572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8" y="9433106"/>
            <a:ext cx="2944283" cy="496572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9CBE5971-2EA0-420F-8461-EEE5968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73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119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119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058121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151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151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826394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93017BA-CFBA-428B-88C7-6CFBBA9A5E6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153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7892" y="9434835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2ABD6D0-2F53-4459-BAD7-C8B90EB89374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153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7713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8" y="4716620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066847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154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154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875614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4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ridge-ex</a:t>
            </a:r>
          </a:p>
        </p:txBody>
      </p:sp>
      <p:sp>
        <p:nvSpPr>
          <p:cNvPr id="3870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2778" indent="-28423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41649" indent="-22770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598621" indent="-22770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55595" indent="-22770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07857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0120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12382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64644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65A889-F606-48EE-BB0E-AC046D2DF1C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98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171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171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672265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196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196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056262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219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219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7818326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4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ridge-ex</a:t>
            </a:r>
          </a:p>
        </p:txBody>
      </p:sp>
      <p:sp>
        <p:nvSpPr>
          <p:cNvPr id="3870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2778" indent="-28423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41649" indent="-22770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598621" indent="-22770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55595" indent="-22770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07857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0120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12382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64644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65A889-F606-48EE-BB0E-AC046D2DF1C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33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239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239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6804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39067D2F-1213-4786-B81B-971FB83748F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8947" name="Rectangle 7"/>
          <p:cNvSpPr txBox="1">
            <a:spLocks noGrp="1" noChangeArrowheads="1"/>
          </p:cNvSpPr>
          <p:nvPr/>
        </p:nvSpPr>
        <p:spPr bwMode="auto">
          <a:xfrm>
            <a:off x="3847892" y="9434835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018E86F-FC9E-4A52-9EFD-BCC27E07870B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8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7713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89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8" y="4716620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373609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229437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126559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790D69-5118-4FC1-BAFD-4260CAD2D70E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40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5988" y="747713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725" y="4718215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014408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104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104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012351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93017BA-CFBA-428B-88C7-6CFBBA9A5E6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112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7892" y="9434835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2ABD6D0-2F53-4459-BAD7-C8B90EB89374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112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7713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8" y="4716620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881958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113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1" y="9434834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113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9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681883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4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ridge-ex</a:t>
            </a:r>
          </a:p>
        </p:txBody>
      </p:sp>
      <p:sp>
        <p:nvSpPr>
          <p:cNvPr id="3809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2778" indent="-28423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41649" indent="-22770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598621" indent="-22770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55595" indent="-22770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07857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0120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12382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64644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C9C866E7-7C0D-4104-B125-964D6D5B2C31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117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68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3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5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0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25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91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7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1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82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7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7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51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3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47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35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2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0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70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1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27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37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68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83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6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1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4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9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6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0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png"/><Relationship Id="rId4" Type="http://schemas.openxmlformats.org/officeDocument/2006/relationships/image" Target="../media/image1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images.bit-tech.net/content_images/2011/01/intel-sandy-bridge-review/sandy-bridge-die-map.jpg" TargetMode="Externa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4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4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://images.anandtech.com/doci/6993/Screen%20Shot%202013-05-31%20at%207.59.03%20PM.png" TargetMode="Externa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://images.anandtech.com/doci/6993/Screen%20Shot%202013-05-31%20at%208.03.25%20PM.png" TargetMode="Externa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wegg.com/Product/Product.aspx?Item=N82E16819116899&amp;cm_re=i5-4670K-_-19-116-899-_-Product" TargetMode="External"/><Relationship Id="rId7" Type="http://schemas.openxmlformats.org/officeDocument/2006/relationships/hyperlink" Target="http://www.newegg.com/Product/Product.aspx?Item=N82E16819117369&amp;cm_re=i7-4790K-_-19-117-369-_-Product" TargetMode="External"/><Relationship Id="rId2" Type="http://schemas.openxmlformats.org/officeDocument/2006/relationships/hyperlink" Target="http://www.newegg.com/Product/Product.aspx?Item=N82E16819116504&amp;cm_re=i5-3570K-_-19-116-504-_-Produc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ewegg.com/Product/Product.aspx?Item=N82E16819116901&amp;cm_re=i7-4770K-_-19-116-901-_-Product" TargetMode="External"/><Relationship Id="rId5" Type="http://schemas.openxmlformats.org/officeDocument/2006/relationships/hyperlink" Target="http://www.newegg.com/Product/Product.aspx?Item=N82E16819116501&amp;cm_re=i7-3770K-_-19-116-501-_-Product" TargetMode="External"/><Relationship Id="rId4" Type="http://schemas.openxmlformats.org/officeDocument/2006/relationships/hyperlink" Target="http://www.newegg.com/Product/Product.aspx?Item=N82E16819117372&amp;cm_re=i5-4690K-_-19-117-372-_-Product" TargetMode="Externa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9425" y="3498850"/>
            <a:ext cx="8150225" cy="2760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dirty="0" err="1" smtClean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en-US" altLang="en-US" smtClean="0">
                <a:solidFill>
                  <a:schemeClr val="bg1"/>
                </a:solidFill>
                <a:latin typeface="Verdana" pitchFamily="34" charset="0"/>
              </a:rPr>
              <a:t> Sima</a:t>
            </a:r>
            <a:endParaRPr lang="hu-HU" altLang="en-US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1491940"/>
            <a:ext cx="9144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Intel’s Core 2 family - TOCK lines II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Nehalem to </a:t>
            </a:r>
            <a:r>
              <a:rPr lang="en-US" altLang="en-US" sz="3600" dirty="0" err="1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Haswell</a:t>
            </a:r>
            <a:endParaRPr lang="hu-HU" altLang="en-US" sz="40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415472" y="6119388"/>
            <a:ext cx="225908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55000"/>
              </a:spcAft>
              <a:buFontTx/>
              <a:buNone/>
            </a:pP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August</a:t>
            </a:r>
            <a:r>
              <a:rPr lang="hu-HU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20</a:t>
            </a: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18</a:t>
            </a:r>
            <a:r>
              <a:rPr lang="hu-HU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6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3500" y="5454225"/>
            <a:ext cx="899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Vers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3.11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Major innovations of the 1. generation Nehalem line</a:t>
            </a: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997097" y="1898063"/>
            <a:ext cx="7281716" cy="402464"/>
            <a:chOff x="697" y="1633"/>
            <a:chExt cx="4450" cy="199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19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3.2.1 Integrated memory controller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697" y="1633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990600" y="2365310"/>
            <a:ext cx="7285038" cy="401637"/>
            <a:chOff x="695" y="1631"/>
            <a:chExt cx="4452" cy="300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3.2.2 </a:t>
              </a:r>
              <a:r>
                <a:rPr lang="en-US" altLang="en-US" sz="1900" dirty="0" err="1" smtClean="0">
                  <a:solidFill>
                    <a:srgbClr val="FFFFFF"/>
                  </a:solidFill>
                  <a:cs typeface="Arial" charset="0"/>
                </a:rPr>
                <a:t>QuickPath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Interconnect bus (QPI)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22"/>
          <p:cNvGrpSpPr>
            <a:grpSpLocks/>
          </p:cNvGrpSpPr>
          <p:nvPr/>
        </p:nvGrpSpPr>
        <p:grpSpPr bwMode="auto">
          <a:xfrm>
            <a:off x="995363" y="2824330"/>
            <a:ext cx="7285037" cy="409575"/>
            <a:chOff x="695" y="1638"/>
            <a:chExt cx="4452" cy="306"/>
          </a:xfrm>
        </p:grpSpPr>
        <p:sp>
          <p:nvSpPr>
            <p:cNvPr id="1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 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3.2.3 New cache architecture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8" name="Group 25"/>
          <p:cNvGrpSpPr>
            <a:grpSpLocks/>
          </p:cNvGrpSpPr>
          <p:nvPr/>
        </p:nvGrpSpPr>
        <p:grpSpPr bwMode="auto">
          <a:xfrm>
            <a:off x="987425" y="3691235"/>
            <a:ext cx="7285038" cy="398463"/>
            <a:chOff x="695" y="1633"/>
            <a:chExt cx="4452" cy="298"/>
          </a:xfrm>
        </p:grpSpPr>
        <p:sp>
          <p:nvSpPr>
            <p:cNvPr id="19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3.2.5 Enhanced power management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" name="Text Box 27"/>
            <p:cNvSpPr txBox="1">
              <a:spLocks noChangeArrowheads="1"/>
            </p:cNvSpPr>
            <p:nvPr/>
          </p:nvSpPr>
          <p:spPr bwMode="auto">
            <a:xfrm>
              <a:off x="695" y="1633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995363" y="4142085"/>
            <a:ext cx="7285037" cy="409575"/>
            <a:chOff x="695" y="1638"/>
            <a:chExt cx="4452" cy="306"/>
          </a:xfrm>
        </p:grpSpPr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 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3.2.6 New socket</a:t>
              </a:r>
              <a:endParaRPr lang="en-US" sz="1900" dirty="0" smtClean="0"/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4" name="Group 13"/>
          <p:cNvGrpSpPr>
            <a:grpSpLocks/>
          </p:cNvGrpSpPr>
          <p:nvPr/>
        </p:nvGrpSpPr>
        <p:grpSpPr bwMode="auto">
          <a:xfrm>
            <a:off x="985838" y="3248980"/>
            <a:ext cx="7285037" cy="409575"/>
            <a:chOff x="695" y="1638"/>
            <a:chExt cx="4452" cy="306"/>
          </a:xfrm>
        </p:grpSpPr>
        <p:sp>
          <p:nvSpPr>
            <p:cNvPr id="25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3.2.4 Simultaneous Multithreading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6" name="Text Box 15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80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3.2.5.7 Nehalem’s Turbo Boost </a:t>
            </a:r>
            <a:r>
              <a:rPr lang="en-US" sz="1600" dirty="0" smtClean="0"/>
              <a:t>technology (</a:t>
            </a:r>
            <a:r>
              <a:rPr lang="en-US" sz="1600" dirty="0" smtClean="0"/>
              <a:t>12)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4394" y="506737"/>
            <a:ext cx="970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Remarks</a:t>
            </a:r>
            <a:endParaRPr lang="en-US" sz="14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82" y="773705"/>
            <a:ext cx="8356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In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subsequent processors the turbo mode achieved a higher clock boost</a:t>
            </a:r>
            <a:r>
              <a:rPr lang="en-US" sz="1400" dirty="0" smtClean="0">
                <a:latin typeface="+mj-lt"/>
              </a:rPr>
              <a:t>, as seen below</a:t>
            </a:r>
          </a:p>
          <a:p>
            <a:r>
              <a:rPr lang="en-US" sz="1400" dirty="0" smtClean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</a:t>
            </a:r>
            <a:r>
              <a:rPr lang="en-US" sz="1400" dirty="0" smtClean="0">
                <a:latin typeface="+mj-lt"/>
              </a:rPr>
              <a:t>for a Sandy Bridge-E HED processor [243].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85354" y="1661889"/>
          <a:ext cx="889713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4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0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88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88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88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j-lt"/>
                        </a:rPr>
                        <a:t>i7-3970X</a:t>
                      </a:r>
                      <a:r>
                        <a:rPr lang="en-US" sz="1400" dirty="0" smtClean="0">
                          <a:latin typeface="+mj-lt"/>
                        </a:rPr>
                        <a:t> (Sandy Bridge-E), base clock:</a:t>
                      </a:r>
                      <a:r>
                        <a:rPr lang="en-US" sz="1400" baseline="0" dirty="0" smtClean="0">
                          <a:latin typeface="+mj-lt"/>
                        </a:rPr>
                        <a:t> 3.50 GHz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No of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j-lt"/>
                        </a:rPr>
                        <a:t>1C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j-lt"/>
                        </a:rPr>
                        <a:t>2C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j-lt"/>
                        </a:rPr>
                        <a:t>3C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j-lt"/>
                        </a:rPr>
                        <a:t>4C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j-lt"/>
                        </a:rPr>
                        <a:t>5C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j-lt"/>
                        </a:rPr>
                        <a:t>6C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Bins (1 bin:</a:t>
                      </a:r>
                      <a:r>
                        <a:rPr lang="en-US" sz="1400" baseline="0" dirty="0" smtClean="0">
                          <a:latin typeface="+mj-lt"/>
                        </a:rPr>
                        <a:t> 100 MHz)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5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5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3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3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1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1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Turbo clock frequency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4.0 GHz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4.0 GHz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3.80 GHz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3.80 GHz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3.60 GHz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3.60 GHz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550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3.2.5.7 Nehalem’s Turbo Boost technology (</a:t>
            </a:r>
            <a:r>
              <a:rPr lang="en-US" sz="1600" dirty="0" smtClean="0"/>
              <a:t>13)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15790" y="510442"/>
            <a:ext cx="5356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Determination of the number of active cores </a:t>
            </a:r>
            <a:endParaRPr lang="en-US" sz="1400" b="1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880" y="925560"/>
            <a:ext cx="4510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 </a:t>
            </a:r>
            <a:r>
              <a:rPr lang="en-US" sz="1400" dirty="0" err="1" smtClean="0">
                <a:solidFill>
                  <a:srgbClr val="0070C0"/>
                </a:solidFill>
                <a:latin typeface="+mj-lt"/>
              </a:rPr>
              <a:t>PCU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monitors the activity of all 4 cores</a:t>
            </a:r>
            <a:r>
              <a:rPr lang="en-US" sz="1400" dirty="0">
                <a:latin typeface="+mj-lt"/>
              </a:rPr>
              <a:t>.</a:t>
            </a:r>
            <a:endParaRPr lang="en-US" sz="1400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188" y="1240595"/>
            <a:ext cx="8984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 PCU considers a core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active </a:t>
            </a:r>
            <a:r>
              <a:rPr lang="en-US" sz="1400" dirty="0" smtClean="0">
                <a:latin typeface="+mj-lt"/>
              </a:rPr>
              <a:t>if it is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in the C0 (active) or C1 (Halt) state </a:t>
            </a:r>
            <a:r>
              <a:rPr lang="en-US" sz="1400" dirty="0" smtClean="0">
                <a:latin typeface="+mj-lt"/>
              </a:rPr>
              <a:t>and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     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inactive</a:t>
            </a:r>
            <a:r>
              <a:rPr lang="en-US" sz="1400" dirty="0" smtClean="0">
                <a:latin typeface="+mj-lt"/>
              </a:rPr>
              <a:t> if it is in the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C3 or the C6 state</a:t>
            </a:r>
            <a:r>
              <a:rPr lang="en-US" sz="1400" dirty="0" smtClean="0">
                <a:latin typeface="+mj-lt"/>
              </a:rPr>
              <a:t>, it is the same differentiation as was done in EDAT.    </a:t>
            </a:r>
            <a:endParaRPr lang="en-US" sz="1400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0295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5"/>
          <p:cNvSpPr txBox="1">
            <a:spLocks noChangeArrowheads="1"/>
          </p:cNvSpPr>
          <p:nvPr/>
        </p:nvSpPr>
        <p:spPr bwMode="auto">
          <a:xfrm>
            <a:off x="193675" y="865883"/>
            <a:ext cx="9257663" cy="151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To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check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power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and temperature limits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PCU samples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the current power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consumption </a:t>
            </a:r>
            <a:endParaRPr lang="en-US" altLang="en-US" sz="1400" dirty="0" smtClean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    and die temperature </a:t>
            </a:r>
            <a:r>
              <a:rPr lang="en-US" altLang="en-US" sz="1400" dirty="0" smtClean="0">
                <a:solidFill>
                  <a:srgbClr val="FF0000"/>
                </a:solidFill>
                <a:latin typeface="+mj-lt"/>
              </a:rPr>
              <a:t>in 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5 </a:t>
            </a:r>
            <a:r>
              <a:rPr lang="en-US" altLang="en-US" sz="1400" dirty="0" err="1">
                <a:solidFill>
                  <a:srgbClr val="FF0000"/>
                </a:solidFill>
                <a:latin typeface="+mj-lt"/>
              </a:rPr>
              <a:t>ms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rgbClr val="FF0000"/>
                </a:solidFill>
                <a:latin typeface="+mj-lt"/>
              </a:rPr>
              <a:t>intervals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]. 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Power consumption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is determined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by monitoring the 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processor current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at its input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pins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well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as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the associated voltage (</a:t>
            </a:r>
            <a:r>
              <a:rPr lang="en-US" altLang="en-US" sz="14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)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calculating the power consumption as a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moving average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junction temperature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of the cores are monitored by 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DTSs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(Digital Thermal Sensors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)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an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error of ± 5 % 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].</a:t>
            </a:r>
          </a:p>
        </p:txBody>
      </p:sp>
      <p:sp>
        <p:nvSpPr>
          <p:cNvPr id="161795" name="Text Box 8"/>
          <p:cNvSpPr txBox="1">
            <a:spLocks noChangeArrowheads="1"/>
          </p:cNvSpPr>
          <p:nvPr/>
        </p:nvSpPr>
        <p:spPr bwMode="auto">
          <a:xfrm>
            <a:off x="71500" y="503675"/>
            <a:ext cx="90252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Checking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current, power consumption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and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temperature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vs. specified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limits [</a:t>
            </a:r>
            <a:r>
              <a:rPr lang="hu-HU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53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], [</a:t>
            </a:r>
            <a:r>
              <a:rPr lang="hu-HU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50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1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600" dirty="0"/>
              <a:t>3.2.5.7 Nehalem’s Turbo Boost </a:t>
            </a:r>
            <a:r>
              <a:rPr lang="en-US" sz="1600" dirty="0" smtClean="0"/>
              <a:t>technology (</a:t>
            </a:r>
            <a:r>
              <a:rPr lang="en-US" sz="1600" dirty="0" smtClean="0"/>
              <a:t>14)</a:t>
            </a:r>
            <a:endParaRPr lang="en-US" altLang="en-US" sz="1600" dirty="0" smtClean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6375" y="2375301"/>
            <a:ext cx="902035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When </a:t>
            </a:r>
            <a:r>
              <a:rPr lang="en-US" altLang="en-US" sz="1400" dirty="0" smtClean="0">
                <a:solidFill>
                  <a:srgbClr val="FF0000"/>
                </a:solidFill>
                <a:latin typeface="+mj-lt"/>
              </a:rPr>
              <a:t>any factory configured limit is surpassed </a:t>
            </a:r>
            <a:r>
              <a:rPr lang="en-US" altLang="en-US" sz="1400" dirty="0" smtClean="0">
                <a:latin typeface="+mj-lt"/>
              </a:rPr>
              <a:t>(the </a:t>
            </a:r>
            <a:r>
              <a:rPr lang="en-US" altLang="en-US" sz="1400" dirty="0">
                <a:latin typeface="+mj-lt"/>
              </a:rPr>
              <a:t>power consumption of the processor </a:t>
            </a:r>
            <a:endParaRPr lang="en-US" altLang="en-US" sz="1400" dirty="0" smtClean="0"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latin typeface="+mj-lt"/>
              </a:rPr>
              <a:t> </a:t>
            </a:r>
            <a:r>
              <a:rPr lang="en-US" altLang="en-US" sz="1400" dirty="0" smtClean="0">
                <a:latin typeface="+mj-lt"/>
              </a:rPr>
              <a:t>       or </a:t>
            </a:r>
            <a:r>
              <a:rPr lang="en-US" altLang="en-US" sz="1400" dirty="0">
                <a:latin typeface="+mj-lt"/>
              </a:rPr>
              <a:t>the junction temperature of any </a:t>
            </a:r>
            <a:r>
              <a:rPr lang="en-US" altLang="en-US" sz="1400" dirty="0" smtClean="0">
                <a:latin typeface="+mj-lt"/>
              </a:rPr>
              <a:t>core)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the</a:t>
            </a:r>
            <a:r>
              <a:rPr lang="hu-HU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PCU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FF0000"/>
                </a:solidFill>
                <a:latin typeface="+mj-lt"/>
              </a:rPr>
              <a:t>automatically 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steps </a:t>
            </a:r>
            <a:r>
              <a:rPr lang="en-US" altLang="en-US" sz="1400" dirty="0" smtClean="0">
                <a:solidFill>
                  <a:srgbClr val="FF0000"/>
                </a:solidFill>
                <a:latin typeface="+mj-lt"/>
              </a:rPr>
              <a:t>down</a:t>
            </a:r>
            <a:r>
              <a:rPr lang="hu-HU" altLang="en-US" sz="1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rgbClr val="FF0000"/>
                </a:solidFill>
                <a:latin typeface="+mj-lt"/>
              </a:rPr>
              <a:t>core frequency</a:t>
            </a:r>
            <a:endParaRPr lang="hu-HU" altLang="en-US" sz="1400" dirty="0" smtClean="0">
              <a:solidFill>
                <a:srgbClr val="FF000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altLang="en-US" sz="1400" dirty="0" smtClean="0">
                <a:solidFill>
                  <a:srgbClr val="0070C0"/>
                </a:solidFill>
                <a:latin typeface="+mj-lt"/>
              </a:rPr>
              <a:t>   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increments of e.g. 133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MHz.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4070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5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anandtech.com/reviews/cpu/intel/lynnfield/review/chiptrioba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9"/>
          <a:stretch/>
        </p:blipFill>
        <p:spPr bwMode="auto">
          <a:xfrm>
            <a:off x="386535" y="899095"/>
            <a:ext cx="2552805" cy="33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7861" y="4191635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LGA-775</a:t>
            </a:r>
          </a:p>
          <a:p>
            <a:pPr algn="ctr"/>
            <a:r>
              <a:rPr lang="en-US" sz="1200" b="1" dirty="0" smtClean="0">
                <a:latin typeface="+mj-lt"/>
              </a:rPr>
              <a:t>(Core 2)</a:t>
            </a:r>
            <a:endParaRPr lang="en-US" sz="1200" b="1" dirty="0">
              <a:latin typeface="+mj-lt"/>
            </a:endParaRPr>
          </a:p>
        </p:txBody>
      </p:sp>
      <p:pic>
        <p:nvPicPr>
          <p:cNvPr id="6" name="Picture 2" descr="http://images.anandtech.com/reviews/cpu/intel/lynnfield/review/chiptrioba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r="32715"/>
          <a:stretch/>
        </p:blipFill>
        <p:spPr bwMode="auto">
          <a:xfrm>
            <a:off x="3646271" y="899095"/>
            <a:ext cx="5156199" cy="33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13375" y="4191635"/>
            <a:ext cx="1277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LGA-1366</a:t>
            </a:r>
          </a:p>
          <a:p>
            <a:pPr algn="ctr"/>
            <a:r>
              <a:rPr lang="en-US" sz="1200" b="1" dirty="0" smtClean="0">
                <a:latin typeface="+mj-lt"/>
              </a:rPr>
              <a:t>(Bloomfield)</a:t>
            </a:r>
            <a:endParaRPr lang="en-US" sz="12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8698" y="4191635"/>
            <a:ext cx="1148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LGA-1156</a:t>
            </a:r>
          </a:p>
          <a:p>
            <a:pPr algn="ctr"/>
            <a:r>
              <a:rPr lang="en-US" sz="1200" b="1" dirty="0" smtClean="0">
                <a:latin typeface="+mj-lt"/>
              </a:rPr>
              <a:t>(Lynnfield)</a:t>
            </a:r>
            <a:endParaRPr lang="en-US" sz="1200" b="1" dirty="0">
              <a:latin typeface="+mj-lt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2939340" y="2789305"/>
            <a:ext cx="648000" cy="108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1500" y="501055"/>
            <a:ext cx="26693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3.2.6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New </a:t>
            </a:r>
            <a:r>
              <a:rPr lang="hu-HU" altLang="en-US" sz="1400" b="1" dirty="0" err="1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socket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[167]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sz="1600" dirty="0" smtClean="0"/>
              <a:t>3.</a:t>
            </a:r>
            <a:r>
              <a:rPr lang="hu-HU" altLang="en-US" sz="1600" dirty="0" smtClean="0"/>
              <a:t>2.</a:t>
            </a:r>
            <a:r>
              <a:rPr lang="en-US" altLang="en-US" sz="1600" dirty="0" smtClean="0"/>
              <a:t>6 New sockets (1)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360" y="4901511"/>
            <a:ext cx="8587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A new socket became necessary since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attaching three </a:t>
            </a:r>
            <a:r>
              <a:rPr lang="en-US" sz="1400" dirty="0" err="1" smtClean="0">
                <a:solidFill>
                  <a:srgbClr val="0070C0"/>
                </a:solidFill>
                <a:latin typeface="+mj-lt"/>
              </a:rPr>
              <a:t>DDR3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memory channels needs </a:t>
            </a:r>
            <a:r>
              <a:rPr lang="en-US" sz="1400" dirty="0" err="1" smtClean="0">
                <a:solidFill>
                  <a:srgbClr val="0070C0"/>
                </a:solidFill>
                <a:latin typeface="+mj-lt"/>
              </a:rPr>
              <a:t>3x240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additional lines.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4256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28800"/>
            <a:ext cx="7404100" cy="702256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Major innovations of the 2. generation Nehalem line (Lynnfield)</a:t>
            </a:r>
          </a:p>
        </p:txBody>
      </p:sp>
    </p:spTree>
    <p:extLst>
      <p:ext uri="{BB962C8B-B14F-4D97-AF65-F5344CB8AC3E}">
        <p14:creationId xmlns:p14="http://schemas.microsoft.com/office/powerpoint/2010/main" val="18840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4"/>
          <p:cNvSpPr txBox="1">
            <a:spLocks noChangeArrowheads="1"/>
          </p:cNvSpPr>
          <p:nvPr/>
        </p:nvSpPr>
        <p:spPr bwMode="auto">
          <a:xfrm>
            <a:off x="193675" y="1709738"/>
            <a:ext cx="39465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43" name="Oval 7"/>
          <p:cNvSpPr>
            <a:spLocks noChangeArrowheads="1"/>
          </p:cNvSpPr>
          <p:nvPr/>
        </p:nvSpPr>
        <p:spPr bwMode="auto">
          <a:xfrm>
            <a:off x="6858000" y="156368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44" name="Line 8"/>
          <p:cNvSpPr>
            <a:spLocks noChangeShapeType="1"/>
          </p:cNvSpPr>
          <p:nvPr/>
        </p:nvSpPr>
        <p:spPr bwMode="auto">
          <a:xfrm>
            <a:off x="4621213" y="1160463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5" name="Line 10"/>
          <p:cNvSpPr>
            <a:spLocks noChangeShapeType="1"/>
          </p:cNvSpPr>
          <p:nvPr/>
        </p:nvSpPr>
        <p:spPr bwMode="auto">
          <a:xfrm flipV="1">
            <a:off x="2605088" y="1387475"/>
            <a:ext cx="4321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6" name="Line 11"/>
          <p:cNvSpPr>
            <a:spLocks noChangeShapeType="1"/>
          </p:cNvSpPr>
          <p:nvPr/>
        </p:nvSpPr>
        <p:spPr bwMode="auto">
          <a:xfrm flipH="1">
            <a:off x="6896100" y="1371600"/>
            <a:ext cx="158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7" name="Oval 12"/>
          <p:cNvSpPr>
            <a:spLocks noChangeArrowheads="1"/>
          </p:cNvSpPr>
          <p:nvPr/>
        </p:nvSpPr>
        <p:spPr bwMode="auto">
          <a:xfrm>
            <a:off x="2557463" y="15890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48" name="Line 13"/>
          <p:cNvSpPr>
            <a:spLocks noChangeShapeType="1"/>
          </p:cNvSpPr>
          <p:nvPr/>
        </p:nvSpPr>
        <p:spPr bwMode="auto">
          <a:xfrm>
            <a:off x="2590800" y="13890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50" name="Text Box 4"/>
          <p:cNvSpPr txBox="1">
            <a:spLocks noChangeArrowheads="1"/>
          </p:cNvSpPr>
          <p:nvPr/>
        </p:nvSpPr>
        <p:spPr bwMode="auto">
          <a:xfrm>
            <a:off x="2894013" y="836613"/>
            <a:ext cx="34226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lines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61" name="Text Box 4"/>
          <p:cNvSpPr txBox="1">
            <a:spLocks noChangeArrowheads="1"/>
          </p:cNvSpPr>
          <p:nvPr/>
        </p:nvSpPr>
        <p:spPr bwMode="auto">
          <a:xfrm>
            <a:off x="5111750" y="1711325"/>
            <a:ext cx="40322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71" name="Rounded Rectangle 1"/>
          <p:cNvSpPr>
            <a:spLocks noChangeArrowheads="1"/>
          </p:cNvSpPr>
          <p:nvPr/>
        </p:nvSpPr>
        <p:spPr bwMode="auto">
          <a:xfrm>
            <a:off x="4752181" y="1403351"/>
            <a:ext cx="4094163" cy="5011736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72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3.</a:t>
            </a:r>
            <a:r>
              <a:rPr lang="hu-HU" altLang="en-US" sz="1600" dirty="0" smtClean="0"/>
              <a:t>3</a:t>
            </a:r>
            <a:r>
              <a:rPr lang="en-US" altLang="en-US" sz="1600" dirty="0" smtClean="0"/>
              <a:t> Major innovations of the 2. generation Nehalem line (Lynnfield) (1)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93675" y="836613"/>
            <a:ext cx="8950325" cy="6012767"/>
            <a:chOff x="193675" y="836613"/>
            <a:chExt cx="8950325" cy="6012767"/>
          </a:xfrm>
        </p:grpSpPr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193675" y="1709738"/>
              <a:ext cx="394652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1. generation Nehalem processors</a:t>
              </a:r>
              <a:endPara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5" name="Oval 7"/>
            <p:cNvSpPr>
              <a:spLocks noChangeArrowheads="1"/>
            </p:cNvSpPr>
            <p:nvPr/>
          </p:nvSpPr>
          <p:spPr bwMode="auto">
            <a:xfrm>
              <a:off x="6858000" y="1563688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6" name="Line 8"/>
            <p:cNvSpPr>
              <a:spLocks noChangeShapeType="1"/>
            </p:cNvSpPr>
            <p:nvPr/>
          </p:nvSpPr>
          <p:spPr bwMode="auto">
            <a:xfrm>
              <a:off x="4621213" y="1160463"/>
              <a:ext cx="0" cy="217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7" name="Line 10"/>
            <p:cNvSpPr>
              <a:spLocks noChangeShapeType="1"/>
            </p:cNvSpPr>
            <p:nvPr/>
          </p:nvSpPr>
          <p:spPr bwMode="auto">
            <a:xfrm flipV="1">
              <a:off x="2605088" y="1387475"/>
              <a:ext cx="43211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8" name="Line 11"/>
            <p:cNvSpPr>
              <a:spLocks noChangeShapeType="1"/>
            </p:cNvSpPr>
            <p:nvPr/>
          </p:nvSpPr>
          <p:spPr bwMode="auto">
            <a:xfrm flipH="1">
              <a:off x="6896100" y="1371600"/>
              <a:ext cx="1588" cy="188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9" name="Oval 12"/>
            <p:cNvSpPr>
              <a:spLocks noChangeArrowheads="1"/>
            </p:cNvSpPr>
            <p:nvPr/>
          </p:nvSpPr>
          <p:spPr bwMode="auto">
            <a:xfrm>
              <a:off x="2557463" y="1589088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0" name="Line 13"/>
            <p:cNvSpPr>
              <a:spLocks noChangeShapeType="1"/>
            </p:cNvSpPr>
            <p:nvPr/>
          </p:nvSpPr>
          <p:spPr bwMode="auto">
            <a:xfrm>
              <a:off x="2590800" y="1389063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" name="AutoShape 11"/>
            <p:cNvSpPr>
              <a:spLocks noChangeArrowheads="1"/>
            </p:cNvSpPr>
            <p:nvPr/>
          </p:nvSpPr>
          <p:spPr bwMode="auto">
            <a:xfrm>
              <a:off x="4072795" y="1799981"/>
              <a:ext cx="538163" cy="92075"/>
            </a:xfrm>
            <a:prstGeom prst="rightArrow">
              <a:avLst>
                <a:gd name="adj1" fmla="val 50000"/>
                <a:gd name="adj2" fmla="val 146121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2" name="Text Box 4"/>
            <p:cNvSpPr txBox="1">
              <a:spLocks noChangeArrowheads="1"/>
            </p:cNvSpPr>
            <p:nvPr/>
          </p:nvSpPr>
          <p:spPr bwMode="auto">
            <a:xfrm>
              <a:off x="2894013" y="836613"/>
              <a:ext cx="342265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Nehalem lines</a:t>
              </a:r>
              <a:endPara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3" name="Text Box 13"/>
            <p:cNvSpPr txBox="1">
              <a:spLocks noChangeArrowheads="1"/>
            </p:cNvSpPr>
            <p:nvPr/>
          </p:nvSpPr>
          <p:spPr bwMode="auto">
            <a:xfrm>
              <a:off x="904875" y="3048000"/>
              <a:ext cx="9763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 dirty="0">
                  <a:solidFill>
                    <a:srgbClr val="FF3505"/>
                  </a:solidFill>
                  <a:latin typeface="Verdana" pitchFamily="34" charset="0"/>
                  <a:cs typeface="Arial" charset="0"/>
                </a:rPr>
                <a:t>Desktops</a:t>
              </a:r>
            </a:p>
          </p:txBody>
        </p:sp>
        <p:sp>
          <p:nvSpPr>
            <p:cNvPr id="44" name="Text Box 14"/>
            <p:cNvSpPr txBox="1">
              <a:spLocks noChangeArrowheads="1"/>
            </p:cNvSpPr>
            <p:nvPr/>
          </p:nvSpPr>
          <p:spPr bwMode="auto">
            <a:xfrm>
              <a:off x="925513" y="4441521"/>
              <a:ext cx="83661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 dirty="0">
                  <a:solidFill>
                    <a:srgbClr val="FF3505"/>
                  </a:solidFill>
                  <a:latin typeface="Verdana" pitchFamily="34" charset="0"/>
                  <a:cs typeface="Arial" charset="0"/>
                </a:rPr>
                <a:t>Servers</a:t>
              </a:r>
            </a:p>
          </p:txBody>
        </p:sp>
        <p:sp>
          <p:nvSpPr>
            <p:cNvPr id="45" name="Text Box 15"/>
            <p:cNvSpPr txBox="1">
              <a:spLocks noChangeArrowheads="1"/>
            </p:cNvSpPr>
            <p:nvPr/>
          </p:nvSpPr>
          <p:spPr bwMode="auto">
            <a:xfrm>
              <a:off x="1119188" y="5656006"/>
              <a:ext cx="1049337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>
                  <a:solidFill>
                    <a:srgbClr val="004AEB"/>
                  </a:solidFill>
                  <a:latin typeface="Verdana" pitchFamily="34" charset="0"/>
                  <a:cs typeface="Arial" charset="0"/>
                </a:rPr>
                <a:t>DP-Servers</a:t>
              </a:r>
            </a:p>
          </p:txBody>
        </p:sp>
        <p:sp>
          <p:nvSpPr>
            <p:cNvPr id="46" name="Text Box 16"/>
            <p:cNvSpPr txBox="1">
              <a:spLocks noChangeArrowheads="1"/>
            </p:cNvSpPr>
            <p:nvPr/>
          </p:nvSpPr>
          <p:spPr bwMode="auto">
            <a:xfrm>
              <a:off x="1309688" y="5977988"/>
              <a:ext cx="366959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55xx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Gainestown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) 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(Nehalem-EP) 4C 3/2009</a:t>
              </a:r>
            </a:p>
          </p:txBody>
        </p:sp>
        <p:sp>
          <p:nvSpPr>
            <p:cNvPr id="47" name="Text Box 17"/>
            <p:cNvSpPr txBox="1">
              <a:spLocks noChangeArrowheads="1"/>
            </p:cNvSpPr>
            <p:nvPr/>
          </p:nvSpPr>
          <p:spPr bwMode="auto">
            <a:xfrm>
              <a:off x="1355725" y="3293985"/>
              <a:ext cx="315983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i7-9x0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(Bloomfield)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4C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11/2008</a:t>
              </a:r>
            </a:p>
          </p:txBody>
        </p:sp>
        <p:sp>
          <p:nvSpPr>
            <p:cNvPr id="48" name="Text Box 18"/>
            <p:cNvSpPr txBox="1">
              <a:spLocks noChangeArrowheads="1"/>
            </p:cNvSpPr>
            <p:nvPr/>
          </p:nvSpPr>
          <p:spPr bwMode="auto">
            <a:xfrm>
              <a:off x="1089025" y="4706681"/>
              <a:ext cx="1042988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>
                  <a:solidFill>
                    <a:srgbClr val="004AEB"/>
                  </a:solidFill>
                  <a:latin typeface="Verdana" pitchFamily="34" charset="0"/>
                  <a:cs typeface="Arial" charset="0"/>
                </a:rPr>
                <a:t>UP-Servers</a:t>
              </a:r>
            </a:p>
          </p:txBody>
        </p:sp>
        <p:sp>
          <p:nvSpPr>
            <p:cNvPr id="49" name="Text Box 19"/>
            <p:cNvSpPr txBox="1">
              <a:spLocks noChangeArrowheads="1"/>
            </p:cNvSpPr>
            <p:nvPr/>
          </p:nvSpPr>
          <p:spPr bwMode="auto">
            <a:xfrm>
              <a:off x="1347788" y="4887271"/>
              <a:ext cx="244009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35xx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(Bloomfield)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4C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3/2009</a:t>
              </a:r>
            </a:p>
          </p:txBody>
        </p:sp>
        <p:sp>
          <p:nvSpPr>
            <p:cNvPr id="50" name="Text Box 21"/>
            <p:cNvSpPr txBox="1">
              <a:spLocks noChangeArrowheads="1"/>
            </p:cNvSpPr>
            <p:nvPr/>
          </p:nvSpPr>
          <p:spPr bwMode="auto">
            <a:xfrm>
              <a:off x="917575" y="2171700"/>
              <a:ext cx="8366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>
                  <a:solidFill>
                    <a:srgbClr val="FF3505"/>
                  </a:solidFill>
                  <a:latin typeface="Verdana" pitchFamily="34" charset="0"/>
                  <a:cs typeface="Arial" charset="0"/>
                </a:rPr>
                <a:t>Mobiles</a:t>
              </a:r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4964113" y="6529737"/>
              <a:ext cx="34337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aseline="30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</a:t>
              </a:r>
              <a:r>
                <a:rPr lang="en-US" altLang="en-US" sz="12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Jasper forest: Embedded UP or DP server</a:t>
              </a:r>
            </a:p>
          </p:txBody>
        </p:sp>
        <p:sp>
          <p:nvSpPr>
            <p:cNvPr id="52" name="Text Box 27"/>
            <p:cNvSpPr txBox="1">
              <a:spLocks noChangeArrowheads="1"/>
            </p:cNvSpPr>
            <p:nvPr/>
          </p:nvSpPr>
          <p:spPr bwMode="auto">
            <a:xfrm>
              <a:off x="879475" y="6587770"/>
              <a:ext cx="119295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Based on [</a:t>
              </a:r>
              <a:r>
                <a:rPr lang="hu-HU" altLang="en-US" sz="11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44</a:t>
              </a:r>
              <a:r>
                <a:rPr lang="en-US" altLang="en-US" sz="11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]</a:t>
              </a:r>
            </a:p>
          </p:txBody>
        </p: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5111750" y="1711325"/>
              <a:ext cx="403225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2. generation Nehalem processors</a:t>
              </a:r>
              <a:endPara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" name="Text Box 29"/>
            <p:cNvSpPr txBox="1">
              <a:spLocks noChangeArrowheads="1"/>
            </p:cNvSpPr>
            <p:nvPr/>
          </p:nvSpPr>
          <p:spPr bwMode="auto">
            <a:xfrm>
              <a:off x="4910138" y="3048000"/>
              <a:ext cx="97631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>
                  <a:solidFill>
                    <a:srgbClr val="FF3505"/>
                  </a:solidFill>
                  <a:latin typeface="Verdana" pitchFamily="34" charset="0"/>
                  <a:cs typeface="Arial" charset="0"/>
                </a:rPr>
                <a:t>Desktops</a:t>
              </a:r>
            </a:p>
          </p:txBody>
        </p:sp>
        <p:sp>
          <p:nvSpPr>
            <p:cNvPr id="55" name="Text Box 30"/>
            <p:cNvSpPr txBox="1">
              <a:spLocks noChangeArrowheads="1"/>
            </p:cNvSpPr>
            <p:nvPr/>
          </p:nvSpPr>
          <p:spPr bwMode="auto">
            <a:xfrm>
              <a:off x="4930775" y="4481862"/>
              <a:ext cx="8366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>
                  <a:solidFill>
                    <a:srgbClr val="FF3505"/>
                  </a:solidFill>
                  <a:latin typeface="Verdana" pitchFamily="34" charset="0"/>
                  <a:cs typeface="Arial" charset="0"/>
                </a:rPr>
                <a:t>Servers</a:t>
              </a:r>
            </a:p>
          </p:txBody>
        </p:sp>
        <p:sp>
          <p:nvSpPr>
            <p:cNvPr id="56" name="Text Box 31"/>
            <p:cNvSpPr txBox="1">
              <a:spLocks noChangeArrowheads="1"/>
            </p:cNvSpPr>
            <p:nvPr/>
          </p:nvSpPr>
          <p:spPr bwMode="auto">
            <a:xfrm>
              <a:off x="5124450" y="5665484"/>
              <a:ext cx="1049338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 dirty="0">
                  <a:solidFill>
                    <a:srgbClr val="004AEB"/>
                  </a:solidFill>
                  <a:latin typeface="Verdana" pitchFamily="34" charset="0"/>
                  <a:cs typeface="Arial" charset="0"/>
                </a:rPr>
                <a:t>DP-Servers</a:t>
              </a:r>
            </a:p>
          </p:txBody>
        </p:sp>
        <p:sp>
          <p:nvSpPr>
            <p:cNvPr id="57" name="Text Box 32"/>
            <p:cNvSpPr txBox="1">
              <a:spLocks noChangeArrowheads="1"/>
            </p:cNvSpPr>
            <p:nvPr/>
          </p:nvSpPr>
          <p:spPr bwMode="auto">
            <a:xfrm>
              <a:off x="5314950" y="5947125"/>
              <a:ext cx="31325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C55xx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(Jasper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forest</a:t>
              </a:r>
              <a:r>
                <a:rPr lang="en-US" altLang="en-US" sz="1200" i="1" baseline="30000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)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2C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4C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2/2010</a:t>
              </a:r>
            </a:p>
          </p:txBody>
        </p:sp>
        <p:sp>
          <p:nvSpPr>
            <p:cNvPr id="58" name="Text Box 33"/>
            <p:cNvSpPr txBox="1">
              <a:spLocks noChangeArrowheads="1"/>
            </p:cNvSpPr>
            <p:nvPr/>
          </p:nvSpPr>
          <p:spPr bwMode="auto">
            <a:xfrm>
              <a:off x="5360988" y="3335338"/>
              <a:ext cx="282733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 i7-8xx (Lynnfield) 4C 9/2009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 i5-7xx (Lynnfield) 4C 9/2009</a:t>
              </a:r>
            </a:p>
          </p:txBody>
        </p:sp>
        <p:sp>
          <p:nvSpPr>
            <p:cNvPr id="59" name="Text Box 34"/>
            <p:cNvSpPr txBox="1">
              <a:spLocks noChangeArrowheads="1"/>
            </p:cNvSpPr>
            <p:nvPr/>
          </p:nvSpPr>
          <p:spPr bwMode="auto">
            <a:xfrm>
              <a:off x="5094288" y="4756500"/>
              <a:ext cx="1042987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>
                  <a:solidFill>
                    <a:srgbClr val="004AEB"/>
                  </a:solidFill>
                  <a:latin typeface="Verdana" pitchFamily="34" charset="0"/>
                  <a:cs typeface="Arial" charset="0"/>
                </a:rPr>
                <a:t>UP-Servers</a:t>
              </a:r>
            </a:p>
          </p:txBody>
        </p:sp>
        <p:sp>
          <p:nvSpPr>
            <p:cNvPr id="60" name="Text Box 35"/>
            <p:cNvSpPr txBox="1">
              <a:spLocks noChangeArrowheads="1"/>
            </p:cNvSpPr>
            <p:nvPr/>
          </p:nvSpPr>
          <p:spPr bwMode="auto">
            <a:xfrm>
              <a:off x="5353050" y="5061300"/>
              <a:ext cx="27783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34xx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(Lynnfield)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4C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9/2009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C35xx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(Jasper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forest</a:t>
              </a:r>
              <a:r>
                <a:rPr lang="en-US" altLang="en-US" sz="1200" i="1" baseline="30000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)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4C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2/2010</a:t>
              </a:r>
            </a:p>
          </p:txBody>
        </p:sp>
        <p:sp>
          <p:nvSpPr>
            <p:cNvPr id="61" name="Text Box 36"/>
            <p:cNvSpPr txBox="1">
              <a:spLocks noChangeArrowheads="1"/>
            </p:cNvSpPr>
            <p:nvPr/>
          </p:nvSpPr>
          <p:spPr bwMode="auto">
            <a:xfrm>
              <a:off x="5368925" y="2387600"/>
              <a:ext cx="319831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i7-9xxM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 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Clarksfield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)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4C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9/2009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i7-8xxQM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Clarksfield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)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4C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9/2009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i7-7xxQM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Clarksfield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)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4C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9/2009</a:t>
              </a:r>
            </a:p>
          </p:txBody>
        </p:sp>
        <p:sp>
          <p:nvSpPr>
            <p:cNvPr id="62" name="Text Box 37"/>
            <p:cNvSpPr txBox="1">
              <a:spLocks noChangeArrowheads="1"/>
            </p:cNvSpPr>
            <p:nvPr/>
          </p:nvSpPr>
          <p:spPr bwMode="auto">
            <a:xfrm>
              <a:off x="4922838" y="2171700"/>
              <a:ext cx="83661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>
                  <a:solidFill>
                    <a:srgbClr val="FF3505"/>
                  </a:solidFill>
                  <a:latin typeface="Verdana" pitchFamily="34" charset="0"/>
                  <a:cs typeface="Arial" charset="0"/>
                </a:rPr>
                <a:t>Mobiles</a:t>
              </a:r>
            </a:p>
          </p:txBody>
        </p:sp>
        <p:sp>
          <p:nvSpPr>
            <p:cNvPr id="64" name="Text Box 13"/>
            <p:cNvSpPr txBox="1">
              <a:spLocks noChangeArrowheads="1"/>
            </p:cNvSpPr>
            <p:nvPr/>
          </p:nvSpPr>
          <p:spPr bwMode="auto">
            <a:xfrm>
              <a:off x="899701" y="3694422"/>
              <a:ext cx="54694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 dirty="0" err="1" smtClean="0">
                  <a:solidFill>
                    <a:srgbClr val="FF3505"/>
                  </a:solidFill>
                  <a:latin typeface="Verdana" pitchFamily="34" charset="0"/>
                  <a:cs typeface="Arial" charset="0"/>
                </a:rPr>
                <a:t>HED</a:t>
              </a:r>
              <a:endParaRPr lang="en-US" altLang="en-US" sz="1200" b="1" i="1" dirty="0">
                <a:solidFill>
                  <a:srgbClr val="FF3505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65" name="Text Box 17"/>
            <p:cNvSpPr txBox="1">
              <a:spLocks noChangeArrowheads="1"/>
            </p:cNvSpPr>
            <p:nvPr/>
          </p:nvSpPr>
          <p:spPr bwMode="auto">
            <a:xfrm>
              <a:off x="1349751" y="3917086"/>
              <a:ext cx="317266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i7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-965 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(Bloomfield)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4C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11/2008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i7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-975 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(Bloomfield)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4C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 7/2009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0256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4" descr="x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618910"/>
            <a:ext cx="4238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1" name="Picture 5" descr="P55-block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974510"/>
            <a:ext cx="4383087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2" name="Oval 17"/>
          <p:cNvSpPr>
            <a:spLocks noChangeArrowheads="1"/>
          </p:cNvSpPr>
          <p:nvPr/>
        </p:nvSpPr>
        <p:spPr bwMode="auto">
          <a:xfrm>
            <a:off x="1403350" y="3314235"/>
            <a:ext cx="576263" cy="8651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5893" name="Oval 18"/>
          <p:cNvSpPr>
            <a:spLocks noChangeArrowheads="1"/>
          </p:cNvSpPr>
          <p:nvPr/>
        </p:nvSpPr>
        <p:spPr bwMode="auto">
          <a:xfrm>
            <a:off x="5867400" y="2882435"/>
            <a:ext cx="649288" cy="12969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5894" name="Rectangle 19"/>
          <p:cNvSpPr>
            <a:spLocks noChangeArrowheads="1"/>
          </p:cNvSpPr>
          <p:nvPr/>
        </p:nvSpPr>
        <p:spPr bwMode="auto">
          <a:xfrm>
            <a:off x="97455" y="494150"/>
            <a:ext cx="75873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2. generation Nehalem line (Lynnfield)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(1)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46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5895" name="Text Box 6"/>
          <p:cNvSpPr txBox="1">
            <a:spLocks noChangeArrowheads="1"/>
          </p:cNvSpPr>
          <p:nvPr/>
        </p:nvSpPr>
        <p:spPr bwMode="auto">
          <a:xfrm>
            <a:off x="-36513" y="6497172"/>
            <a:ext cx="4672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Bloomfield based platform (X58 + ICH10 / LGA-1366)</a:t>
            </a:r>
          </a:p>
        </p:txBody>
      </p:sp>
      <p:sp>
        <p:nvSpPr>
          <p:cNvPr id="165896" name="Text Box 9"/>
          <p:cNvSpPr txBox="1">
            <a:spLocks noChangeArrowheads="1"/>
          </p:cNvSpPr>
          <p:nvPr/>
        </p:nvSpPr>
        <p:spPr bwMode="auto">
          <a:xfrm>
            <a:off x="4837113" y="6478122"/>
            <a:ext cx="3838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Lynnfield based platform (P55 / LGA-1156)</a:t>
            </a:r>
          </a:p>
        </p:txBody>
      </p:sp>
      <p:sp>
        <p:nvSpPr>
          <p:cNvPr id="165897" name="Text Box 14"/>
          <p:cNvSpPr txBox="1">
            <a:spLocks noChangeArrowheads="1"/>
          </p:cNvSpPr>
          <p:nvPr/>
        </p:nvSpPr>
        <p:spPr bwMode="auto">
          <a:xfrm>
            <a:off x="293688" y="1618984"/>
            <a:ext cx="8305543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It provides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only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16 </a:t>
            </a:r>
            <a:r>
              <a:rPr lang="en-US" altLang="en-US" sz="1400" dirty="0" err="1">
                <a:solidFill>
                  <a:srgbClr val="FF0000"/>
                </a:solidFill>
                <a:latin typeface="+mj-lt"/>
              </a:rPr>
              <a:t>PCIe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 2.0 lanes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rather than 36 lanes for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attaching graphics cards.</a:t>
            </a:r>
          </a:p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</a:t>
            </a:r>
            <a:r>
              <a:rPr lang="en-US" altLang="en-US" sz="1400" dirty="0" err="1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lanes are attached immediately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to the processor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rather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than to the north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bridge, </a:t>
            </a:r>
          </a:p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 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a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 in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previous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generation. 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kern="0" dirty="0" smtClean="0">
                <a:solidFill>
                  <a:srgbClr val="FFFFFF"/>
                </a:solidFill>
              </a:rPr>
              <a:t>3.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3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 Major innovations of the 2. generation Nehalem line (Lynnfield) (2)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14338" y="654678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6505" y="835550"/>
            <a:ext cx="8574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Lynnfield chip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is 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major redesign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Bloomfield chip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targeting desktops and laptops,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resulting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a </a:t>
            </a:r>
            <a:r>
              <a:rPr lang="en-US" altLang="en-US" sz="1400" dirty="0">
                <a:solidFill>
                  <a:srgbClr val="0070C0"/>
                </a:solidFill>
              </a:rPr>
              <a:t>cheaper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</a:t>
            </a:r>
            <a:r>
              <a:rPr lang="en-US" altLang="en-US" sz="1400" dirty="0" smtClean="0">
                <a:solidFill>
                  <a:srgbClr val="0070C0"/>
                </a:solidFill>
              </a:rPr>
              <a:t>more efficient</a:t>
            </a:r>
            <a:r>
              <a:rPr lang="hu-HU" altLang="en-US" sz="1400" dirty="0" smtClean="0">
                <a:solidFill>
                  <a:srgbClr val="0070C0"/>
                </a:solidFill>
              </a:rPr>
              <a:t>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two-chip system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solution.</a:t>
            </a:r>
            <a:endParaRPr lang="en-US" sz="1400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505" y="1337829"/>
            <a:ext cx="1784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Major innovations</a:t>
            </a:r>
          </a:p>
        </p:txBody>
      </p:sp>
    </p:spTree>
    <p:extLst>
      <p:ext uri="{BB962C8B-B14F-4D97-AF65-F5344CB8AC3E}">
        <p14:creationId xmlns:p14="http://schemas.microsoft.com/office/powerpoint/2010/main" val="200678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2" grpId="0" animBg="1"/>
      <p:bldP spid="165893" grpId="0" animBg="1"/>
      <p:bldP spid="165895" grpId="0"/>
      <p:bldP spid="165896" grpId="0"/>
      <p:bldP spid="165897" grpId="0"/>
      <p:bldP spid="12" grpId="0"/>
      <p:bldP spid="2" grpId="0"/>
      <p:bldP spid="3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ChangeArrowheads="1"/>
          </p:cNvSpPr>
          <p:nvPr/>
        </p:nvSpPr>
        <p:spPr bwMode="auto">
          <a:xfrm rot="-5400000">
            <a:off x="616744" y="5503816"/>
            <a:ext cx="7286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3.0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lanes</a:t>
            </a:r>
          </a:p>
        </p:txBody>
      </p:sp>
      <p:sp>
        <p:nvSpPr>
          <p:cNvPr id="168963" name="Rectangle 3"/>
          <p:cNvSpPr>
            <a:spLocks noChangeArrowheads="1"/>
          </p:cNvSpPr>
          <p:nvPr/>
        </p:nvSpPr>
        <p:spPr bwMode="auto">
          <a:xfrm rot="-5400000">
            <a:off x="579438" y="4285409"/>
            <a:ext cx="781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PCIe 2.0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64" name="Line 4"/>
          <p:cNvSpPr>
            <a:spLocks noChangeShapeType="1"/>
          </p:cNvSpPr>
          <p:nvPr/>
        </p:nvSpPr>
        <p:spPr bwMode="auto">
          <a:xfrm rot="16200000" flipV="1">
            <a:off x="-48418" y="4935491"/>
            <a:ext cx="1296987" cy="168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65" name="Line 5"/>
          <p:cNvSpPr>
            <a:spLocks noChangeShapeType="1"/>
          </p:cNvSpPr>
          <p:nvPr/>
        </p:nvSpPr>
        <p:spPr bwMode="auto">
          <a:xfrm rot="-5400000" flipH="1" flipV="1">
            <a:off x="-11112" y="3675810"/>
            <a:ext cx="1222375" cy="168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66" name="Oval 12"/>
          <p:cNvSpPr>
            <a:spLocks noChangeArrowheads="1"/>
          </p:cNvSpPr>
          <p:nvPr/>
        </p:nvSpPr>
        <p:spPr bwMode="auto">
          <a:xfrm rot="-5400000">
            <a:off x="636588" y="308843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67" name="Oval 12"/>
          <p:cNvSpPr>
            <a:spLocks noChangeArrowheads="1"/>
          </p:cNvSpPr>
          <p:nvPr/>
        </p:nvSpPr>
        <p:spPr bwMode="auto">
          <a:xfrm rot="-5400000">
            <a:off x="647700" y="561732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 rot="-5400000">
            <a:off x="-983456" y="4225879"/>
            <a:ext cx="26003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Type of available PCIe lanes</a:t>
            </a:r>
          </a:p>
        </p:txBody>
      </p:sp>
      <p:sp>
        <p:nvSpPr>
          <p:cNvPr id="168969" name="Rectangle 9"/>
          <p:cNvSpPr>
            <a:spLocks noChangeArrowheads="1"/>
          </p:cNvSpPr>
          <p:nvPr/>
        </p:nvSpPr>
        <p:spPr bwMode="auto">
          <a:xfrm rot="-5400000">
            <a:off x="600076" y="2961434"/>
            <a:ext cx="781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1.0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70" name="Line 10"/>
          <p:cNvSpPr>
            <a:spLocks noChangeShapeType="1"/>
          </p:cNvSpPr>
          <p:nvPr/>
        </p:nvSpPr>
        <p:spPr bwMode="auto">
          <a:xfrm>
            <a:off x="525463" y="4372722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1" name="Oval 12"/>
          <p:cNvSpPr>
            <a:spLocks noChangeArrowheads="1"/>
          </p:cNvSpPr>
          <p:nvPr/>
        </p:nvSpPr>
        <p:spPr bwMode="auto">
          <a:xfrm rot="-5400000">
            <a:off x="627063" y="433938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72" name="Line 12"/>
          <p:cNvSpPr>
            <a:spLocks noChangeShapeType="1"/>
          </p:cNvSpPr>
          <p:nvPr/>
        </p:nvSpPr>
        <p:spPr bwMode="auto">
          <a:xfrm>
            <a:off x="1331913" y="2499472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3" name="Line 13"/>
          <p:cNvSpPr>
            <a:spLocks noChangeShapeType="1"/>
          </p:cNvSpPr>
          <p:nvPr/>
        </p:nvSpPr>
        <p:spPr bwMode="auto">
          <a:xfrm flipV="1">
            <a:off x="1331913" y="5020422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4" name="Line 14"/>
          <p:cNvSpPr>
            <a:spLocks noChangeShapeType="1"/>
          </p:cNvSpPr>
          <p:nvPr/>
        </p:nvSpPr>
        <p:spPr bwMode="auto">
          <a:xfrm>
            <a:off x="1301750" y="6388847"/>
            <a:ext cx="7740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5" name="Line 15"/>
          <p:cNvSpPr>
            <a:spLocks noChangeShapeType="1"/>
          </p:cNvSpPr>
          <p:nvPr/>
        </p:nvSpPr>
        <p:spPr bwMode="auto">
          <a:xfrm>
            <a:off x="1331913" y="2488360"/>
            <a:ext cx="0" cy="390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6" name="Line 16"/>
          <p:cNvSpPr>
            <a:spLocks noChangeShapeType="1"/>
          </p:cNvSpPr>
          <p:nvPr/>
        </p:nvSpPr>
        <p:spPr bwMode="auto">
          <a:xfrm>
            <a:off x="1331913" y="3796460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7" name="Line 17"/>
          <p:cNvSpPr>
            <a:spLocks noChangeShapeType="1"/>
          </p:cNvSpPr>
          <p:nvPr/>
        </p:nvSpPr>
        <p:spPr bwMode="auto">
          <a:xfrm>
            <a:off x="3343275" y="2488360"/>
            <a:ext cx="0" cy="390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8" name="Line 18"/>
          <p:cNvSpPr>
            <a:spLocks noChangeShapeType="1"/>
          </p:cNvSpPr>
          <p:nvPr/>
        </p:nvSpPr>
        <p:spPr bwMode="auto">
          <a:xfrm>
            <a:off x="9036050" y="2501060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9" name="Line 19"/>
          <p:cNvSpPr>
            <a:spLocks noChangeShapeType="1"/>
          </p:cNvSpPr>
          <p:nvPr/>
        </p:nvSpPr>
        <p:spPr bwMode="auto">
          <a:xfrm flipH="1">
            <a:off x="7088188" y="2493622"/>
            <a:ext cx="17462" cy="388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0" name="AutoShape 20"/>
          <p:cNvSpPr>
            <a:spLocks noChangeArrowheads="1"/>
          </p:cNvSpPr>
          <p:nvPr/>
        </p:nvSpPr>
        <p:spPr bwMode="auto">
          <a:xfrm rot="1649680">
            <a:off x="1476945" y="4104924"/>
            <a:ext cx="6157913" cy="576263"/>
          </a:xfrm>
          <a:prstGeom prst="rightArrow">
            <a:avLst>
              <a:gd name="adj1" fmla="val 50000"/>
              <a:gd name="adj2" fmla="val 267149"/>
            </a:avLst>
          </a:prstGeom>
          <a:solidFill>
            <a:srgbClr val="FF0000">
              <a:alpha val="1490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1" name="Text Box 21"/>
          <p:cNvSpPr txBox="1">
            <a:spLocks noChangeArrowheads="1"/>
          </p:cNvSpPr>
          <p:nvPr/>
        </p:nvSpPr>
        <p:spPr bwMode="auto">
          <a:xfrm rot="1621584">
            <a:off x="1756162" y="2965819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FF0066"/>
                </a:solidFill>
                <a:latin typeface="Verdana" pitchFamily="34" charset="0"/>
                <a:cs typeface="Arial" charset="0"/>
              </a:rPr>
              <a:t>Trend</a:t>
            </a:r>
          </a:p>
        </p:txBody>
      </p:sp>
      <p:sp>
        <p:nvSpPr>
          <p:cNvPr id="168982" name="Text Box 22"/>
          <p:cNvSpPr txBox="1">
            <a:spLocks noChangeArrowheads="1"/>
          </p:cNvSpPr>
          <p:nvPr/>
        </p:nvSpPr>
        <p:spPr bwMode="auto">
          <a:xfrm>
            <a:off x="71500" y="494150"/>
            <a:ext cx="79576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Evolution of the topology and type of available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lanes for graphics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cards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3" name="Line 23"/>
          <p:cNvSpPr>
            <a:spLocks noChangeShapeType="1"/>
          </p:cNvSpPr>
          <p:nvPr/>
        </p:nvSpPr>
        <p:spPr bwMode="auto">
          <a:xfrm>
            <a:off x="5364163" y="1348535"/>
            <a:ext cx="863600" cy="287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4" name="Line 24"/>
          <p:cNvSpPr>
            <a:spLocks noChangeShapeType="1"/>
          </p:cNvSpPr>
          <p:nvPr/>
        </p:nvSpPr>
        <p:spPr bwMode="auto">
          <a:xfrm flipV="1">
            <a:off x="2484438" y="1348535"/>
            <a:ext cx="2879725" cy="287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5" name="Line 25"/>
          <p:cNvSpPr>
            <a:spLocks noChangeShapeType="1"/>
          </p:cNvSpPr>
          <p:nvPr/>
        </p:nvSpPr>
        <p:spPr bwMode="auto">
          <a:xfrm flipH="1" flipV="1">
            <a:off x="5364163" y="1348535"/>
            <a:ext cx="2736850" cy="287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6" name="Rectangle 26"/>
          <p:cNvSpPr>
            <a:spLocks noChangeArrowheads="1"/>
          </p:cNvSpPr>
          <p:nvPr/>
        </p:nvSpPr>
        <p:spPr bwMode="auto">
          <a:xfrm>
            <a:off x="2736850" y="1043735"/>
            <a:ext cx="43688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Topology of PCIe lanes provided for graphics cards</a:t>
            </a: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7" name="Oval 12"/>
          <p:cNvSpPr>
            <a:spLocks noChangeArrowheads="1"/>
          </p:cNvSpPr>
          <p:nvPr/>
        </p:nvSpPr>
        <p:spPr bwMode="auto">
          <a:xfrm>
            <a:off x="8029575" y="160888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8" name="Oval 12"/>
          <p:cNvSpPr>
            <a:spLocks noChangeArrowheads="1"/>
          </p:cNvSpPr>
          <p:nvPr/>
        </p:nvSpPr>
        <p:spPr bwMode="auto">
          <a:xfrm>
            <a:off x="6189663" y="161206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9" name="Oval 12"/>
          <p:cNvSpPr>
            <a:spLocks noChangeArrowheads="1"/>
          </p:cNvSpPr>
          <p:nvPr/>
        </p:nvSpPr>
        <p:spPr bwMode="auto">
          <a:xfrm>
            <a:off x="2424113" y="161047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90" name="Text Box 30"/>
          <p:cNvSpPr txBox="1">
            <a:spLocks noChangeArrowheads="1"/>
          </p:cNvSpPr>
          <p:nvPr/>
        </p:nvSpPr>
        <p:spPr bwMode="auto">
          <a:xfrm>
            <a:off x="1116013" y="1812085"/>
            <a:ext cx="2443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both the NB and the SB</a:t>
            </a:r>
          </a:p>
        </p:txBody>
      </p:sp>
      <p:sp>
        <p:nvSpPr>
          <p:cNvPr id="168991" name="Text Box 31"/>
          <p:cNvSpPr txBox="1">
            <a:spLocks noChangeArrowheads="1"/>
          </p:cNvSpPr>
          <p:nvPr/>
        </p:nvSpPr>
        <p:spPr bwMode="auto">
          <a:xfrm>
            <a:off x="3851275" y="1826372"/>
            <a:ext cx="1147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the NB</a:t>
            </a:r>
          </a:p>
        </p:txBody>
      </p:sp>
      <p:sp>
        <p:nvSpPr>
          <p:cNvPr id="168992" name="Text Box 32"/>
          <p:cNvSpPr txBox="1">
            <a:spLocks noChangeArrowheads="1"/>
          </p:cNvSpPr>
          <p:nvPr/>
        </p:nvSpPr>
        <p:spPr bwMode="auto">
          <a:xfrm>
            <a:off x="7272338" y="1826372"/>
            <a:ext cx="162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the processor</a:t>
            </a:r>
          </a:p>
        </p:txBody>
      </p:sp>
      <p:sp>
        <p:nvSpPr>
          <p:cNvPr id="168993" name="Text Box 33"/>
          <p:cNvSpPr txBox="1">
            <a:spLocks noChangeArrowheads="1"/>
          </p:cNvSpPr>
          <p:nvPr/>
        </p:nvSpPr>
        <p:spPr bwMode="auto">
          <a:xfrm>
            <a:off x="5729288" y="1826372"/>
            <a:ext cx="1147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the PCH</a:t>
            </a:r>
          </a:p>
        </p:txBody>
      </p:sp>
      <p:sp>
        <p:nvSpPr>
          <p:cNvPr id="168994" name="Oval 12"/>
          <p:cNvSpPr>
            <a:spLocks noChangeArrowheads="1"/>
          </p:cNvSpPr>
          <p:nvPr/>
        </p:nvSpPr>
        <p:spPr bwMode="auto">
          <a:xfrm>
            <a:off x="4381500" y="161047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95" name="Line 35"/>
          <p:cNvSpPr>
            <a:spLocks noChangeShapeType="1"/>
          </p:cNvSpPr>
          <p:nvPr/>
        </p:nvSpPr>
        <p:spPr bwMode="auto">
          <a:xfrm flipH="1">
            <a:off x="4427538" y="1348535"/>
            <a:ext cx="9366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96" name="Line 36"/>
          <p:cNvSpPr>
            <a:spLocks noChangeShapeType="1"/>
          </p:cNvSpPr>
          <p:nvPr/>
        </p:nvSpPr>
        <p:spPr bwMode="auto">
          <a:xfrm>
            <a:off x="5300663" y="2499472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97" name="Rectangle 37"/>
          <p:cNvSpPr>
            <a:spLocks noChangeArrowheads="1"/>
          </p:cNvSpPr>
          <p:nvPr/>
        </p:nvSpPr>
        <p:spPr bwMode="auto">
          <a:xfrm>
            <a:off x="7055210" y="4118722"/>
            <a:ext cx="2026517" cy="79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 G. Nehalem (Lynnfield)</a:t>
            </a:r>
          </a:p>
          <a:p>
            <a:pPr algn="ctr"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(2009)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Sandy Bridge (2011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Sandy Bridge-E (2011)</a:t>
            </a:r>
          </a:p>
        </p:txBody>
      </p:sp>
      <p:sp>
        <p:nvSpPr>
          <p:cNvPr id="168998" name="Text Box 14"/>
          <p:cNvSpPr txBox="1">
            <a:spLocks noChangeArrowheads="1"/>
          </p:cNvSpPr>
          <p:nvPr/>
        </p:nvSpPr>
        <p:spPr bwMode="auto">
          <a:xfrm>
            <a:off x="7227888" y="5378739"/>
            <a:ext cx="1620957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Bridge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(2012)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Ivy-Bridge-E (2013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Haswell (2013)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Haswell-E (2014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tp</a:t>
            </a:r>
            <a:endParaRPr lang="en-US" altLang="en-US" sz="11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(2015)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000" name="Oval 40"/>
          <p:cNvSpPr>
            <a:spLocks noChangeArrowheads="1"/>
          </p:cNvSpPr>
          <p:nvPr/>
        </p:nvSpPr>
        <p:spPr bwMode="auto">
          <a:xfrm>
            <a:off x="7002463" y="4066335"/>
            <a:ext cx="2141537" cy="4492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001" name="AutoShape 42"/>
          <p:cNvSpPr>
            <a:spLocks noChangeArrowheads="1"/>
          </p:cNvSpPr>
          <p:nvPr/>
        </p:nvSpPr>
        <p:spPr bwMode="auto">
          <a:xfrm>
            <a:off x="8031163" y="4921262"/>
            <a:ext cx="88900" cy="360362"/>
          </a:xfrm>
          <a:prstGeom prst="downArrow">
            <a:avLst>
              <a:gd name="adj1" fmla="val 50000"/>
              <a:gd name="adj2" fmla="val 101339"/>
            </a:avLst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002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3.</a:t>
            </a:r>
            <a:r>
              <a:rPr lang="hu-HU" altLang="en-US" sz="1600" dirty="0" smtClean="0"/>
              <a:t>3</a:t>
            </a:r>
            <a:r>
              <a:rPr lang="en-US" altLang="en-US" sz="1600" dirty="0" smtClean="0"/>
              <a:t> Major innovations of the 2. generation Nehalem line (Lynnfield) (3)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92453" y="2698437"/>
            <a:ext cx="211788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latin typeface="+mj-lt"/>
              </a:rPr>
              <a:t>Conroe-based</a:t>
            </a:r>
          </a:p>
          <a:p>
            <a:pPr algn="ctr"/>
            <a:r>
              <a:rPr lang="en-US" sz="1100" dirty="0" smtClean="0">
                <a:latin typeface="+mj-lt"/>
              </a:rPr>
              <a:t>Core 2 Duo 65 nm (2006)</a:t>
            </a:r>
          </a:p>
          <a:p>
            <a:pPr algn="ctr"/>
            <a:r>
              <a:rPr lang="en-US" sz="1100" dirty="0" smtClean="0">
                <a:latin typeface="+mj-lt"/>
              </a:rPr>
              <a:t>Core 2 Quad 65 nm (2006)</a:t>
            </a:r>
          </a:p>
          <a:p>
            <a:pPr algn="ctr"/>
            <a:r>
              <a:rPr lang="en-US" sz="1100" dirty="0" smtClean="0">
                <a:latin typeface="+mj-lt"/>
              </a:rPr>
              <a:t>on 965 family NB (2006)</a:t>
            </a:r>
          </a:p>
          <a:p>
            <a:pPr algn="ctr"/>
            <a:r>
              <a:rPr lang="en-US" sz="1100" dirty="0" smtClean="0">
                <a:latin typeface="+mj-lt"/>
              </a:rPr>
              <a:t>and on Series 3 NB (2007)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11860" y="3733552"/>
            <a:ext cx="20681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latin typeface="+mj-lt"/>
              </a:rPr>
              <a:t>Penryn-based</a:t>
            </a:r>
          </a:p>
          <a:p>
            <a:pPr algn="ctr"/>
            <a:r>
              <a:rPr lang="en-US" sz="1100" dirty="0" smtClean="0">
                <a:latin typeface="+mj-lt"/>
              </a:rPr>
              <a:t>Core 2 Duo 45 nm (2008)</a:t>
            </a:r>
          </a:p>
          <a:p>
            <a:pPr algn="ctr"/>
            <a:r>
              <a:rPr lang="en-US" sz="1100" dirty="0" smtClean="0">
                <a:latin typeface="+mj-lt"/>
              </a:rPr>
              <a:t>Core 2 </a:t>
            </a:r>
            <a:r>
              <a:rPr lang="en-US" sz="1100" dirty="0" err="1" smtClean="0">
                <a:latin typeface="+mj-lt"/>
              </a:rPr>
              <a:t>Quad45</a:t>
            </a:r>
            <a:r>
              <a:rPr lang="en-US" sz="1100" dirty="0" smtClean="0">
                <a:latin typeface="+mj-lt"/>
              </a:rPr>
              <a:t> nm (2008)</a:t>
            </a:r>
          </a:p>
          <a:p>
            <a:pPr algn="ctr"/>
            <a:r>
              <a:rPr lang="en-US" sz="1100" dirty="0" smtClean="0">
                <a:latin typeface="+mj-lt"/>
              </a:rPr>
              <a:t>on Series 4 NB (2008)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46875" y="4453632"/>
            <a:ext cx="176683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 algn="ctr">
              <a:buAutoNum type="arabicPeriod"/>
            </a:pPr>
            <a:r>
              <a:rPr lang="en-US" sz="1100" dirty="0" smtClean="0">
                <a:latin typeface="+mj-lt"/>
              </a:rPr>
              <a:t>G. Nehalem </a:t>
            </a:r>
          </a:p>
          <a:p>
            <a:pPr marL="228600" indent="-228600" algn="ctr">
              <a:buAutoNum type="arabicPeriod"/>
            </a:pPr>
            <a:r>
              <a:rPr lang="en-US" sz="1100" dirty="0" smtClean="0">
                <a:latin typeface="+mj-lt"/>
              </a:rPr>
              <a:t>(Bloomfield)-based</a:t>
            </a:r>
          </a:p>
          <a:p>
            <a:pPr algn="ctr"/>
            <a:r>
              <a:rPr lang="en-US" sz="1100" dirty="0" smtClean="0">
                <a:latin typeface="+mj-lt"/>
              </a:rPr>
              <a:t>on </a:t>
            </a:r>
            <a:r>
              <a:rPr lang="en-US" sz="1100" dirty="0" err="1" smtClean="0">
                <a:latin typeface="+mj-lt"/>
              </a:rPr>
              <a:t>X58</a:t>
            </a:r>
            <a:r>
              <a:rPr lang="en-US" sz="1100" dirty="0" smtClean="0">
                <a:latin typeface="+mj-lt"/>
              </a:rPr>
              <a:t> NB (2008)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9541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3"/>
          <p:cNvSpPr>
            <a:spLocks noChangeArrowheads="1"/>
          </p:cNvSpPr>
          <p:nvPr/>
        </p:nvSpPr>
        <p:spPr bwMode="auto">
          <a:xfrm>
            <a:off x="1899080" y="1687513"/>
            <a:ext cx="2374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DT processors: 16 lanes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1x16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or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2x8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or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1x8+2x4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 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75" name="Line 4"/>
          <p:cNvSpPr>
            <a:spLocks noChangeShapeType="1"/>
          </p:cNvSpPr>
          <p:nvPr/>
        </p:nvSpPr>
        <p:spPr bwMode="auto">
          <a:xfrm flipV="1">
            <a:off x="2830538" y="1339850"/>
            <a:ext cx="2173287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76" name="Line 5"/>
          <p:cNvSpPr>
            <a:spLocks noChangeShapeType="1"/>
          </p:cNvSpPr>
          <p:nvPr/>
        </p:nvSpPr>
        <p:spPr bwMode="auto">
          <a:xfrm flipH="1" flipV="1">
            <a:off x="5003825" y="1339850"/>
            <a:ext cx="2122488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77" name="Oval 12"/>
          <p:cNvSpPr>
            <a:spLocks noChangeArrowheads="1"/>
          </p:cNvSpPr>
          <p:nvPr/>
        </p:nvSpPr>
        <p:spPr bwMode="auto">
          <a:xfrm>
            <a:off x="7089800" y="15414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78" name="Oval 12"/>
          <p:cNvSpPr>
            <a:spLocks noChangeArrowheads="1"/>
          </p:cNvSpPr>
          <p:nvPr/>
        </p:nvSpPr>
        <p:spPr bwMode="auto">
          <a:xfrm>
            <a:off x="2771800" y="154940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79" name="Line 8"/>
          <p:cNvSpPr>
            <a:spLocks noChangeShapeType="1"/>
          </p:cNvSpPr>
          <p:nvPr/>
        </p:nvSpPr>
        <p:spPr bwMode="auto">
          <a:xfrm flipV="1">
            <a:off x="1187450" y="4284830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0" name="Line 9"/>
          <p:cNvSpPr>
            <a:spLocks noChangeShapeType="1"/>
          </p:cNvSpPr>
          <p:nvPr/>
        </p:nvSpPr>
        <p:spPr bwMode="auto">
          <a:xfrm flipV="1">
            <a:off x="1187450" y="6835933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1" name="Line 10"/>
          <p:cNvSpPr>
            <a:spLocks noChangeShapeType="1"/>
          </p:cNvSpPr>
          <p:nvPr/>
        </p:nvSpPr>
        <p:spPr bwMode="auto">
          <a:xfrm flipV="1">
            <a:off x="1187450" y="2168860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2" name="Line 11"/>
          <p:cNvSpPr>
            <a:spLocks noChangeShapeType="1"/>
          </p:cNvSpPr>
          <p:nvPr/>
        </p:nvSpPr>
        <p:spPr bwMode="auto">
          <a:xfrm flipH="1">
            <a:off x="5011084" y="2172260"/>
            <a:ext cx="1588" cy="4663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3" name="Line 12"/>
          <p:cNvSpPr>
            <a:spLocks noChangeShapeType="1"/>
          </p:cNvSpPr>
          <p:nvPr/>
        </p:nvSpPr>
        <p:spPr bwMode="auto">
          <a:xfrm flipH="1">
            <a:off x="8956675" y="2172260"/>
            <a:ext cx="1588" cy="4663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84" name="Rectangle 15"/>
          <p:cNvSpPr>
            <a:spLocks noChangeArrowheads="1"/>
          </p:cNvSpPr>
          <p:nvPr/>
        </p:nvSpPr>
        <p:spPr bwMode="auto">
          <a:xfrm>
            <a:off x="3212362" y="1042988"/>
            <a:ext cx="360515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lanes provided on the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processor die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85" name="Rectangle 16"/>
          <p:cNvSpPr>
            <a:spLocks noChangeArrowheads="1"/>
          </p:cNvSpPr>
          <p:nvPr/>
        </p:nvSpPr>
        <p:spPr bwMode="auto">
          <a:xfrm>
            <a:off x="5060449" y="1658938"/>
            <a:ext cx="3797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HED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processors: 40 lanes (typical)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(configurable, e.g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.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2x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x16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+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1x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x8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or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4x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x8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87" name="Rectangle 19"/>
          <p:cNvSpPr>
            <a:spLocks noChangeArrowheads="1"/>
          </p:cNvSpPr>
          <p:nvPr/>
        </p:nvSpPr>
        <p:spPr bwMode="auto">
          <a:xfrm rot="-5400000">
            <a:off x="292947" y="5400396"/>
            <a:ext cx="12471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3.0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lanes</a:t>
            </a:r>
          </a:p>
        </p:txBody>
      </p:sp>
      <p:sp>
        <p:nvSpPr>
          <p:cNvPr id="233488" name="Rectangle 20"/>
          <p:cNvSpPr>
            <a:spLocks noChangeArrowheads="1"/>
          </p:cNvSpPr>
          <p:nvPr/>
        </p:nvSpPr>
        <p:spPr bwMode="auto">
          <a:xfrm rot="-5400000">
            <a:off x="202486" y="3128805"/>
            <a:ext cx="140583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2.0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lanes 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89" name="Line 21"/>
          <p:cNvSpPr>
            <a:spLocks noChangeShapeType="1"/>
          </p:cNvSpPr>
          <p:nvPr/>
        </p:nvSpPr>
        <p:spPr bwMode="auto">
          <a:xfrm rot="16200000" flipV="1">
            <a:off x="36195" y="4849868"/>
            <a:ext cx="1122195" cy="17626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92" name="Oval 12"/>
          <p:cNvSpPr>
            <a:spLocks noChangeArrowheads="1"/>
          </p:cNvSpPr>
          <p:nvPr/>
        </p:nvSpPr>
        <p:spPr bwMode="auto">
          <a:xfrm rot="-5400000">
            <a:off x="663310" y="548027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93" name="Text Box 25"/>
          <p:cNvSpPr txBox="1">
            <a:spLocks noChangeArrowheads="1"/>
          </p:cNvSpPr>
          <p:nvPr/>
        </p:nvSpPr>
        <p:spPr bwMode="auto">
          <a:xfrm rot="-5400000">
            <a:off x="-447830" y="4195583"/>
            <a:ext cx="1585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generation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495" name="Line 27"/>
          <p:cNvSpPr>
            <a:spLocks noChangeShapeType="1"/>
          </p:cNvSpPr>
          <p:nvPr/>
        </p:nvSpPr>
        <p:spPr bwMode="auto">
          <a:xfrm flipV="1">
            <a:off x="509158" y="3249779"/>
            <a:ext cx="187489" cy="11271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497" name="Line 29"/>
          <p:cNvSpPr>
            <a:spLocks noChangeShapeType="1"/>
          </p:cNvSpPr>
          <p:nvPr/>
        </p:nvSpPr>
        <p:spPr bwMode="auto">
          <a:xfrm flipH="1">
            <a:off x="1152018" y="2158813"/>
            <a:ext cx="1587" cy="4663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33498" name="Group 27"/>
          <p:cNvGrpSpPr>
            <a:grpSpLocks/>
          </p:cNvGrpSpPr>
          <p:nvPr/>
        </p:nvGrpSpPr>
        <p:grpSpPr bwMode="auto">
          <a:xfrm>
            <a:off x="1709738" y="2395705"/>
            <a:ext cx="2386012" cy="1092200"/>
            <a:chOff x="1042" y="2160"/>
            <a:chExt cx="1503" cy="688"/>
          </a:xfrm>
        </p:grpSpPr>
        <p:sp>
          <p:nvSpPr>
            <p:cNvPr id="233544" name="Rectangle 59"/>
            <p:cNvSpPr>
              <a:spLocks noChangeArrowheads="1"/>
            </p:cNvSpPr>
            <p:nvPr/>
          </p:nvSpPr>
          <p:spPr bwMode="auto">
            <a:xfrm>
              <a:off x="2174" y="2204"/>
              <a:ext cx="371" cy="212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</a:t>
              </a: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Mem.</a:t>
              </a:r>
            </a:p>
          </p:txBody>
        </p:sp>
        <p:sp>
          <p:nvSpPr>
            <p:cNvPr id="233545" name="Oval 33"/>
            <p:cNvSpPr>
              <a:spLocks noChangeArrowheads="1"/>
            </p:cNvSpPr>
            <p:nvPr/>
          </p:nvSpPr>
          <p:spPr bwMode="auto">
            <a:xfrm>
              <a:off x="1749" y="2206"/>
              <a:ext cx="232" cy="213"/>
            </a:xfrm>
            <a:prstGeom prst="ellipse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</a:t>
              </a:r>
            </a:p>
          </p:txBody>
        </p:sp>
        <p:sp>
          <p:nvSpPr>
            <p:cNvPr id="233546" name="Rectangle 48"/>
            <p:cNvSpPr>
              <a:spLocks noChangeArrowheads="1"/>
            </p:cNvSpPr>
            <p:nvPr/>
          </p:nvSpPr>
          <p:spPr bwMode="auto">
            <a:xfrm>
              <a:off x="1537" y="2626"/>
              <a:ext cx="645" cy="222"/>
            </a:xfrm>
            <a:prstGeom prst="rect">
              <a:avLst/>
            </a:prstGeom>
            <a:solidFill>
              <a:srgbClr val="993300">
                <a:alpha val="34117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Periph. Contr.</a:t>
              </a:r>
            </a:p>
          </p:txBody>
        </p:sp>
        <p:sp>
          <p:nvSpPr>
            <p:cNvPr id="233547" name="Line 44"/>
            <p:cNvSpPr>
              <a:spLocks noChangeShapeType="1"/>
            </p:cNvSpPr>
            <p:nvPr/>
          </p:nvSpPr>
          <p:spPr bwMode="auto">
            <a:xfrm>
              <a:off x="1443" y="2313"/>
              <a:ext cx="317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48" name="Text Box 92"/>
            <p:cNvSpPr txBox="1">
              <a:spLocks noChangeArrowheads="1"/>
            </p:cNvSpPr>
            <p:nvPr/>
          </p:nvSpPr>
          <p:spPr bwMode="auto">
            <a:xfrm>
              <a:off x="1042" y="2225"/>
              <a:ext cx="357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PCIe</a:t>
              </a:r>
            </a:p>
            <a:p>
              <a:pPr algn="ctr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2.0 </a:t>
              </a:r>
            </a:p>
          </p:txBody>
        </p:sp>
        <p:sp>
          <p:nvSpPr>
            <p:cNvPr id="233549" name="Text Box 93"/>
            <p:cNvSpPr txBox="1">
              <a:spLocks noChangeArrowheads="1"/>
            </p:cNvSpPr>
            <p:nvPr/>
          </p:nvSpPr>
          <p:spPr bwMode="auto">
            <a:xfrm>
              <a:off x="1404" y="2160"/>
              <a:ext cx="387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</a:t>
              </a:r>
              <a:r>
                <a:rPr lang="en-US" altLang="en-US" sz="1000" dirty="0" err="1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x16</a:t>
              </a: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/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2x x8</a:t>
              </a:r>
              <a:endParaRPr lang="en-US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50" name="Line 50"/>
            <p:cNvSpPr>
              <a:spLocks noChangeShapeType="1"/>
            </p:cNvSpPr>
            <p:nvPr/>
          </p:nvSpPr>
          <p:spPr bwMode="auto">
            <a:xfrm>
              <a:off x="1864" y="2415"/>
              <a:ext cx="0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33499" name="Text Box 93"/>
          <p:cNvSpPr txBox="1">
            <a:spLocks noChangeArrowheads="1"/>
          </p:cNvSpPr>
          <p:nvPr/>
        </p:nvSpPr>
        <p:spPr bwMode="auto">
          <a:xfrm>
            <a:off x="2255838" y="4561226"/>
            <a:ext cx="61436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0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x16</a:t>
            </a: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/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2x x8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500" name="Rectangle 59"/>
          <p:cNvSpPr>
            <a:spLocks noChangeArrowheads="1"/>
          </p:cNvSpPr>
          <p:nvPr/>
        </p:nvSpPr>
        <p:spPr bwMode="auto">
          <a:xfrm>
            <a:off x="3478213" y="4640552"/>
            <a:ext cx="588962" cy="336550"/>
          </a:xfrm>
          <a:prstGeom prst="rect">
            <a:avLst/>
          </a:prstGeom>
          <a:solidFill>
            <a:srgbClr val="F6FAB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Mem.</a:t>
            </a:r>
          </a:p>
        </p:txBody>
      </p:sp>
      <p:sp>
        <p:nvSpPr>
          <p:cNvPr id="233501" name="Oval 33"/>
          <p:cNvSpPr>
            <a:spLocks noChangeArrowheads="1"/>
          </p:cNvSpPr>
          <p:nvPr/>
        </p:nvSpPr>
        <p:spPr bwMode="auto">
          <a:xfrm>
            <a:off x="2803525" y="4634251"/>
            <a:ext cx="368300" cy="338138"/>
          </a:xfrm>
          <a:prstGeom prst="ellipse">
            <a:avLst/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</a:t>
            </a:r>
          </a:p>
        </p:txBody>
      </p:sp>
      <p:sp>
        <p:nvSpPr>
          <p:cNvPr id="233502" name="Rectangle 48"/>
          <p:cNvSpPr>
            <a:spLocks noChangeArrowheads="1"/>
          </p:cNvSpPr>
          <p:nvPr/>
        </p:nvSpPr>
        <p:spPr bwMode="auto">
          <a:xfrm>
            <a:off x="2466975" y="5301001"/>
            <a:ext cx="1023938" cy="352425"/>
          </a:xfrm>
          <a:prstGeom prst="rect">
            <a:avLst/>
          </a:prstGeom>
          <a:solidFill>
            <a:srgbClr val="993300">
              <a:alpha val="34117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Periph. Contr.</a:t>
            </a:r>
          </a:p>
        </p:txBody>
      </p:sp>
      <p:sp>
        <p:nvSpPr>
          <p:cNvPr id="233503" name="Line 44"/>
          <p:cNvSpPr>
            <a:spLocks noChangeShapeType="1"/>
          </p:cNvSpPr>
          <p:nvPr/>
        </p:nvSpPr>
        <p:spPr bwMode="auto">
          <a:xfrm>
            <a:off x="2312988" y="4804114"/>
            <a:ext cx="503237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504" name="Text Box 92"/>
          <p:cNvSpPr txBox="1">
            <a:spLocks noChangeArrowheads="1"/>
          </p:cNvSpPr>
          <p:nvPr/>
        </p:nvSpPr>
        <p:spPr bwMode="auto">
          <a:xfrm>
            <a:off x="1704975" y="4656476"/>
            <a:ext cx="56673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PCIe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3</a:t>
            </a: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.0 </a:t>
            </a:r>
          </a:p>
        </p:txBody>
      </p:sp>
      <p:sp>
        <p:nvSpPr>
          <p:cNvPr id="233505" name="Line 50"/>
          <p:cNvSpPr>
            <a:spLocks noChangeShapeType="1"/>
          </p:cNvSpPr>
          <p:nvPr/>
        </p:nvSpPr>
        <p:spPr bwMode="auto">
          <a:xfrm>
            <a:off x="2986088" y="4966039"/>
            <a:ext cx="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506" name="Line 50"/>
          <p:cNvSpPr>
            <a:spLocks noChangeShapeType="1"/>
          </p:cNvSpPr>
          <p:nvPr/>
        </p:nvSpPr>
        <p:spPr bwMode="auto">
          <a:xfrm>
            <a:off x="3168675" y="4757163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3507" name="Text Box 13"/>
          <p:cNvSpPr txBox="1">
            <a:spLocks noChangeArrowheads="1"/>
          </p:cNvSpPr>
          <p:nvPr/>
        </p:nvSpPr>
        <p:spPr bwMode="auto">
          <a:xfrm>
            <a:off x="1306513" y="3614905"/>
            <a:ext cx="35877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2. gen. Nehalem (Lynnfield) (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4C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2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 with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P55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(2009)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Sandy Bridge (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4C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2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P67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(2011)</a:t>
            </a:r>
          </a:p>
        </p:txBody>
      </p:sp>
      <p:sp>
        <p:nvSpPr>
          <p:cNvPr id="233509" name="Text Box 53"/>
          <p:cNvSpPr txBox="1">
            <a:spLocks noChangeArrowheads="1"/>
          </p:cNvSpPr>
          <p:nvPr/>
        </p:nvSpPr>
        <p:spPr bwMode="auto">
          <a:xfrm>
            <a:off x="3598863" y="3152943"/>
            <a:ext cx="7715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P55/P67</a:t>
            </a:r>
          </a:p>
        </p:txBody>
      </p:sp>
      <p:sp>
        <p:nvSpPr>
          <p:cNvPr id="233510" name="Text Box 54"/>
          <p:cNvSpPr txBox="1">
            <a:spLocks noChangeArrowheads="1"/>
          </p:cNvSpPr>
          <p:nvPr/>
        </p:nvSpPr>
        <p:spPr bwMode="auto">
          <a:xfrm>
            <a:off x="3636776" y="5262528"/>
            <a:ext cx="120417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Z77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/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Z87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/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Z97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/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Z170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511" name="Text Box 17"/>
          <p:cNvSpPr txBox="1">
            <a:spLocks noChangeArrowheads="1"/>
          </p:cNvSpPr>
          <p:nvPr/>
        </p:nvSpPr>
        <p:spPr bwMode="auto">
          <a:xfrm>
            <a:off x="5163782" y="5873025"/>
            <a:ext cx="366799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Ivy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Bridge E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6C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4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X79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(2013)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Haswell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E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8C) 4 MCh with X79 (2014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</a:t>
            </a:r>
            <a:endParaRPr lang="en-US" altLang="en-US" sz="1100" dirty="0" smtClean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Broadwell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E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10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C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 4 MCh with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9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9 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201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6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</a:t>
            </a:r>
            <a:endParaRPr lang="en-US" altLang="en-US" sz="1100" dirty="0" smtClean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Skylake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X (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10C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 4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X299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(2017)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(44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lanes!)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33512" name="Text Box 56"/>
          <p:cNvSpPr txBox="1">
            <a:spLocks noChangeArrowheads="1"/>
          </p:cNvSpPr>
          <p:nvPr/>
        </p:nvSpPr>
        <p:spPr bwMode="auto">
          <a:xfrm>
            <a:off x="71500" y="512458"/>
            <a:ext cx="936666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Number of on-die memory channels and </a:t>
            </a:r>
            <a:r>
              <a:rPr lang="en-US" altLang="en-US" sz="1400" b="1" dirty="0" err="1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PCIe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lanes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provided on Intel's DT and </a:t>
            </a:r>
            <a:r>
              <a:rPr lang="en-US" altLang="en-US" sz="1400" b="1" dirty="0" err="1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HED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  <a:cs typeface="Arial" pitchFamily="34" charset="0"/>
              </a:rPr>
              <a:t> lines</a:t>
            </a:r>
            <a:endParaRPr lang="en-US" altLang="en-US" sz="1400" b="1" dirty="0">
              <a:solidFill>
                <a:srgbClr val="2D2D8A"/>
              </a:solidFill>
              <a:latin typeface="Verdana" pitchFamily="34" charset="0"/>
              <a:cs typeface="Arial" pitchFamily="34" charset="0"/>
            </a:endParaRPr>
          </a:p>
        </p:txBody>
      </p:sp>
      <p:grpSp>
        <p:nvGrpSpPr>
          <p:cNvPr id="233513" name="Group 64"/>
          <p:cNvGrpSpPr>
            <a:grpSpLocks/>
          </p:cNvGrpSpPr>
          <p:nvPr/>
        </p:nvGrpSpPr>
        <p:grpSpPr bwMode="auto">
          <a:xfrm>
            <a:off x="5157065" y="4376905"/>
            <a:ext cx="3765547" cy="1250950"/>
            <a:chOff x="3289" y="3171"/>
            <a:chExt cx="2372" cy="788"/>
          </a:xfrm>
        </p:grpSpPr>
        <p:sp>
          <p:nvSpPr>
            <p:cNvPr id="233531" name="Text Box 31"/>
            <p:cNvSpPr txBox="1">
              <a:spLocks noChangeArrowheads="1"/>
            </p:cNvSpPr>
            <p:nvPr/>
          </p:nvSpPr>
          <p:spPr bwMode="auto">
            <a:xfrm>
              <a:off x="3289" y="3331"/>
              <a:ext cx="50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 dirty="0" err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PCIe</a:t>
              </a:r>
              <a:r>
                <a:rPr lang="en-US" altLang="en-US" sz="1000" b="1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3.0</a:t>
              </a:r>
            </a:p>
          </p:txBody>
        </p:sp>
        <p:sp>
          <p:nvSpPr>
            <p:cNvPr id="233532" name="Text Box 32"/>
            <p:cNvSpPr txBox="1">
              <a:spLocks noChangeArrowheads="1"/>
            </p:cNvSpPr>
            <p:nvPr/>
          </p:nvSpPr>
          <p:spPr bwMode="auto">
            <a:xfrm>
              <a:off x="4379" y="3171"/>
              <a:ext cx="1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33" name="Line 56"/>
            <p:cNvSpPr>
              <a:spLocks noChangeShapeType="1"/>
            </p:cNvSpPr>
            <p:nvPr/>
          </p:nvSpPr>
          <p:spPr bwMode="auto">
            <a:xfrm>
              <a:off x="4336" y="3277"/>
              <a:ext cx="317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34" name="Line 34"/>
            <p:cNvSpPr>
              <a:spLocks noChangeShapeType="1"/>
            </p:cNvSpPr>
            <p:nvPr/>
          </p:nvSpPr>
          <p:spPr bwMode="auto">
            <a:xfrm flipH="1">
              <a:off x="4330" y="3437"/>
              <a:ext cx="318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35" name="Text Box 40"/>
            <p:cNvSpPr txBox="1">
              <a:spLocks noChangeArrowheads="1"/>
            </p:cNvSpPr>
            <p:nvPr/>
          </p:nvSpPr>
          <p:spPr bwMode="auto">
            <a:xfrm>
              <a:off x="4379" y="3490"/>
              <a:ext cx="1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36" name="Szövegdoboz 137"/>
            <p:cNvSpPr txBox="1">
              <a:spLocks noChangeArrowheads="1"/>
            </p:cNvSpPr>
            <p:nvPr/>
          </p:nvSpPr>
          <p:spPr bwMode="auto">
            <a:xfrm>
              <a:off x="3730" y="3227"/>
              <a:ext cx="61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40/44 </a:t>
              </a:r>
              <a:endParaRPr lang="en-US" altLang="en-US" sz="10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configurable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lanes</a:t>
              </a:r>
            </a:p>
          </p:txBody>
        </p:sp>
        <p:cxnSp>
          <p:nvCxnSpPr>
            <p:cNvPr id="145" name="Egyenes összekötő 144"/>
            <p:cNvCxnSpPr/>
            <p:nvPr/>
          </p:nvCxnSpPr>
          <p:spPr>
            <a:xfrm rot="5400000" flipH="1" flipV="1">
              <a:off x="4331" y="3401"/>
              <a:ext cx="113" cy="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3538" name="Rectangle 59"/>
            <p:cNvSpPr>
              <a:spLocks noChangeArrowheads="1"/>
            </p:cNvSpPr>
            <p:nvPr/>
          </p:nvSpPr>
          <p:spPr bwMode="auto">
            <a:xfrm>
              <a:off x="5071" y="3295"/>
              <a:ext cx="371" cy="212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</a:t>
              </a: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Mem.</a:t>
              </a:r>
            </a:p>
          </p:txBody>
        </p:sp>
        <p:sp>
          <p:nvSpPr>
            <p:cNvPr id="233539" name="Oval 33"/>
            <p:cNvSpPr>
              <a:spLocks noChangeArrowheads="1"/>
            </p:cNvSpPr>
            <p:nvPr/>
          </p:nvSpPr>
          <p:spPr bwMode="auto">
            <a:xfrm>
              <a:off x="4646" y="3297"/>
              <a:ext cx="232" cy="213"/>
            </a:xfrm>
            <a:prstGeom prst="ellipse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</a:t>
              </a:r>
            </a:p>
          </p:txBody>
        </p:sp>
        <p:sp>
          <p:nvSpPr>
            <p:cNvPr id="233540" name="Rectangle 48"/>
            <p:cNvSpPr>
              <a:spLocks noChangeArrowheads="1"/>
            </p:cNvSpPr>
            <p:nvPr/>
          </p:nvSpPr>
          <p:spPr bwMode="auto">
            <a:xfrm>
              <a:off x="4434" y="3717"/>
              <a:ext cx="645" cy="222"/>
            </a:xfrm>
            <a:prstGeom prst="rect">
              <a:avLst/>
            </a:prstGeom>
            <a:solidFill>
              <a:srgbClr val="993300">
                <a:alpha val="34117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Periph. Contr.</a:t>
              </a:r>
            </a:p>
          </p:txBody>
        </p:sp>
        <p:sp>
          <p:nvSpPr>
            <p:cNvPr id="233541" name="Line 50"/>
            <p:cNvSpPr>
              <a:spLocks noChangeShapeType="1"/>
            </p:cNvSpPr>
            <p:nvPr/>
          </p:nvSpPr>
          <p:spPr bwMode="auto">
            <a:xfrm>
              <a:off x="4761" y="3506"/>
              <a:ext cx="0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42" name="Line 50"/>
            <p:cNvSpPr>
              <a:spLocks noChangeShapeType="1"/>
            </p:cNvSpPr>
            <p:nvPr/>
          </p:nvSpPr>
          <p:spPr bwMode="auto">
            <a:xfrm>
              <a:off x="4879" y="3375"/>
              <a:ext cx="1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43" name="Text Box 62"/>
            <p:cNvSpPr txBox="1">
              <a:spLocks noChangeArrowheads="1"/>
            </p:cNvSpPr>
            <p:nvPr/>
          </p:nvSpPr>
          <p:spPr bwMode="auto">
            <a:xfrm>
              <a:off x="5117" y="3688"/>
              <a:ext cx="544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dirty="0" err="1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X79</a:t>
              </a:r>
              <a:r>
                <a:rPr lang="en-US" altLang="en-US" sz="1100" dirty="0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/</a:t>
              </a:r>
              <a:r>
                <a:rPr lang="en-US" altLang="en-US" sz="1100" dirty="0" err="1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Z99</a:t>
              </a:r>
              <a:r>
                <a:rPr lang="en-US" altLang="en-US" sz="1100" dirty="0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/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dirty="0" err="1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X299</a:t>
              </a:r>
              <a:endPara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</p:grpSp>
      <p:grpSp>
        <p:nvGrpSpPr>
          <p:cNvPr id="233515" name="Group 64"/>
          <p:cNvGrpSpPr>
            <a:grpSpLocks/>
          </p:cNvGrpSpPr>
          <p:nvPr/>
        </p:nvGrpSpPr>
        <p:grpSpPr bwMode="auto">
          <a:xfrm>
            <a:off x="5228508" y="2300455"/>
            <a:ext cx="3417888" cy="1219200"/>
            <a:chOff x="3289" y="3171"/>
            <a:chExt cx="2153" cy="768"/>
          </a:xfrm>
        </p:grpSpPr>
        <p:sp>
          <p:nvSpPr>
            <p:cNvPr id="233518" name="Text Box 31"/>
            <p:cNvSpPr txBox="1">
              <a:spLocks noChangeArrowheads="1"/>
            </p:cNvSpPr>
            <p:nvPr/>
          </p:nvSpPr>
          <p:spPr bwMode="auto">
            <a:xfrm>
              <a:off x="3289" y="3331"/>
              <a:ext cx="50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PCIe </a:t>
              </a:r>
              <a:r>
                <a:rPr lang="hu-HU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2</a:t>
              </a: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.0</a:t>
              </a:r>
            </a:p>
          </p:txBody>
        </p:sp>
        <p:sp>
          <p:nvSpPr>
            <p:cNvPr id="233519" name="Text Box 32"/>
            <p:cNvSpPr txBox="1">
              <a:spLocks noChangeArrowheads="1"/>
            </p:cNvSpPr>
            <p:nvPr/>
          </p:nvSpPr>
          <p:spPr bwMode="auto">
            <a:xfrm>
              <a:off x="4379" y="3171"/>
              <a:ext cx="1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20" name="Line 56"/>
            <p:cNvSpPr>
              <a:spLocks noChangeShapeType="1"/>
            </p:cNvSpPr>
            <p:nvPr/>
          </p:nvSpPr>
          <p:spPr bwMode="auto">
            <a:xfrm>
              <a:off x="4336" y="3277"/>
              <a:ext cx="317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21" name="Line 34"/>
            <p:cNvSpPr>
              <a:spLocks noChangeShapeType="1"/>
            </p:cNvSpPr>
            <p:nvPr/>
          </p:nvSpPr>
          <p:spPr bwMode="auto">
            <a:xfrm flipH="1">
              <a:off x="4330" y="3437"/>
              <a:ext cx="318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22" name="Text Box 40"/>
            <p:cNvSpPr txBox="1">
              <a:spLocks noChangeArrowheads="1"/>
            </p:cNvSpPr>
            <p:nvPr/>
          </p:nvSpPr>
          <p:spPr bwMode="auto">
            <a:xfrm>
              <a:off x="4379" y="3490"/>
              <a:ext cx="1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233523" name="Szövegdoboz 137"/>
            <p:cNvSpPr txBox="1">
              <a:spLocks noChangeArrowheads="1"/>
            </p:cNvSpPr>
            <p:nvPr/>
          </p:nvSpPr>
          <p:spPr bwMode="auto">
            <a:xfrm>
              <a:off x="3730" y="3227"/>
              <a:ext cx="61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40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configurable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lanes</a:t>
              </a:r>
            </a:p>
          </p:txBody>
        </p:sp>
        <p:cxnSp>
          <p:nvCxnSpPr>
            <p:cNvPr id="72" name="Egyenes összekötő 144"/>
            <p:cNvCxnSpPr/>
            <p:nvPr/>
          </p:nvCxnSpPr>
          <p:spPr>
            <a:xfrm rot="5400000" flipH="1" flipV="1">
              <a:off x="4331" y="3401"/>
              <a:ext cx="113" cy="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3525" name="Rectangle 59"/>
            <p:cNvSpPr>
              <a:spLocks noChangeArrowheads="1"/>
            </p:cNvSpPr>
            <p:nvPr/>
          </p:nvSpPr>
          <p:spPr bwMode="auto">
            <a:xfrm>
              <a:off x="5071" y="3295"/>
              <a:ext cx="371" cy="212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 </a:t>
              </a: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Mem.</a:t>
              </a:r>
            </a:p>
          </p:txBody>
        </p:sp>
        <p:sp>
          <p:nvSpPr>
            <p:cNvPr id="233526" name="Oval 33"/>
            <p:cNvSpPr>
              <a:spLocks noChangeArrowheads="1"/>
            </p:cNvSpPr>
            <p:nvPr/>
          </p:nvSpPr>
          <p:spPr bwMode="auto">
            <a:xfrm>
              <a:off x="4646" y="3297"/>
              <a:ext cx="232" cy="213"/>
            </a:xfrm>
            <a:prstGeom prst="ellipse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</a:t>
              </a:r>
            </a:p>
          </p:txBody>
        </p:sp>
        <p:sp>
          <p:nvSpPr>
            <p:cNvPr id="233527" name="Rectangle 48"/>
            <p:cNvSpPr>
              <a:spLocks noChangeArrowheads="1"/>
            </p:cNvSpPr>
            <p:nvPr/>
          </p:nvSpPr>
          <p:spPr bwMode="auto">
            <a:xfrm>
              <a:off x="4434" y="3717"/>
              <a:ext cx="645" cy="222"/>
            </a:xfrm>
            <a:prstGeom prst="rect">
              <a:avLst/>
            </a:prstGeom>
            <a:solidFill>
              <a:srgbClr val="993300">
                <a:alpha val="34117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Periph. Contr.</a:t>
              </a:r>
            </a:p>
          </p:txBody>
        </p:sp>
        <p:sp>
          <p:nvSpPr>
            <p:cNvPr id="233528" name="Line 50"/>
            <p:cNvSpPr>
              <a:spLocks noChangeShapeType="1"/>
            </p:cNvSpPr>
            <p:nvPr/>
          </p:nvSpPr>
          <p:spPr bwMode="auto">
            <a:xfrm>
              <a:off x="4761" y="3506"/>
              <a:ext cx="0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33530" name="Text Box 62"/>
            <p:cNvSpPr txBox="1">
              <a:spLocks noChangeArrowheads="1"/>
            </p:cNvSpPr>
            <p:nvPr/>
          </p:nvSpPr>
          <p:spPr bwMode="auto">
            <a:xfrm>
              <a:off x="5137" y="3769"/>
              <a:ext cx="288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X79</a:t>
              </a:r>
            </a:p>
          </p:txBody>
        </p:sp>
      </p:grpSp>
      <p:sp>
        <p:nvSpPr>
          <p:cNvPr id="233516" name="Rectangle 2"/>
          <p:cNvSpPr>
            <a:spLocks noChangeArrowheads="1"/>
          </p:cNvSpPr>
          <p:nvPr/>
        </p:nvSpPr>
        <p:spPr bwMode="auto">
          <a:xfrm>
            <a:off x="5100638" y="3976855"/>
            <a:ext cx="3886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Sandy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Bridge E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6C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4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X79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(2011)  </a:t>
            </a:r>
          </a:p>
        </p:txBody>
      </p:sp>
      <p:sp>
        <p:nvSpPr>
          <p:cNvPr id="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1600" dirty="0">
                <a:solidFill>
                  <a:srgbClr val="FFFFFF"/>
                </a:solidFill>
              </a:rPr>
              <a:t>3.</a:t>
            </a:r>
            <a:r>
              <a:rPr lang="hu-HU" altLang="en-US" sz="1600" dirty="0">
                <a:solidFill>
                  <a:srgbClr val="FFFFFF"/>
                </a:solidFill>
              </a:rPr>
              <a:t>3</a:t>
            </a:r>
            <a:r>
              <a:rPr lang="en-US" altLang="en-US" sz="1600" dirty="0">
                <a:solidFill>
                  <a:srgbClr val="FFFFFF"/>
                </a:solidFill>
              </a:rPr>
              <a:t> Major innovations of the 2. generation Nehalem line (Lynnfield) </a:t>
            </a:r>
            <a:r>
              <a:rPr lang="en-US" altLang="en-US" sz="1600" dirty="0" smtClean="0">
                <a:solidFill>
                  <a:srgbClr val="FFFFFF"/>
                </a:solidFill>
              </a:rPr>
              <a:t>(4)</a:t>
            </a:r>
            <a:endParaRPr lang="en-US" altLang="en-US" sz="1600" dirty="0" smtClean="0"/>
          </a:p>
        </p:txBody>
      </p:sp>
      <p:sp>
        <p:nvSpPr>
          <p:cNvPr id="80" name="Text Box 14"/>
          <p:cNvSpPr txBox="1">
            <a:spLocks noChangeArrowheads="1"/>
          </p:cNvSpPr>
          <p:nvPr/>
        </p:nvSpPr>
        <p:spPr bwMode="auto">
          <a:xfrm>
            <a:off x="1225493" y="5877381"/>
            <a:ext cx="3754553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Ivy Bridge (4C), 2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Z77 PCH (2012)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Haswell (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4C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2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with Z87 PCH (2013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Broadwell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4C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2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with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Z97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2015)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Intel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Skylake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-S(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4C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), 2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with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Z170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PCH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(2015)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81" name="Oval 12"/>
          <p:cNvSpPr>
            <a:spLocks noChangeArrowheads="1"/>
          </p:cNvSpPr>
          <p:nvPr/>
        </p:nvSpPr>
        <p:spPr bwMode="auto">
          <a:xfrm rot="-5400000">
            <a:off x="678494" y="318865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76" name="Line 50"/>
          <p:cNvSpPr>
            <a:spLocks noChangeShapeType="1"/>
          </p:cNvSpPr>
          <p:nvPr/>
        </p:nvSpPr>
        <p:spPr bwMode="auto">
          <a:xfrm>
            <a:off x="7681027" y="4781600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7" name="Line 50"/>
          <p:cNvSpPr>
            <a:spLocks noChangeShapeType="1"/>
          </p:cNvSpPr>
          <p:nvPr/>
        </p:nvSpPr>
        <p:spPr bwMode="auto">
          <a:xfrm>
            <a:off x="7680726" y="4621036"/>
            <a:ext cx="30175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8" name="Line 50"/>
          <p:cNvSpPr>
            <a:spLocks noChangeShapeType="1"/>
          </p:cNvSpPr>
          <p:nvPr/>
        </p:nvSpPr>
        <p:spPr bwMode="auto">
          <a:xfrm>
            <a:off x="7682033" y="4862556"/>
            <a:ext cx="30175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9" name="Line 50"/>
          <p:cNvSpPr>
            <a:spLocks noChangeShapeType="1"/>
          </p:cNvSpPr>
          <p:nvPr/>
        </p:nvSpPr>
        <p:spPr bwMode="auto">
          <a:xfrm>
            <a:off x="3168210" y="4876261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3" name="Line 50"/>
          <p:cNvSpPr>
            <a:spLocks noChangeShapeType="1"/>
          </p:cNvSpPr>
          <p:nvPr/>
        </p:nvSpPr>
        <p:spPr bwMode="auto">
          <a:xfrm>
            <a:off x="3199304" y="2573157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4" name="Line 50"/>
          <p:cNvSpPr>
            <a:spLocks noChangeShapeType="1"/>
          </p:cNvSpPr>
          <p:nvPr/>
        </p:nvSpPr>
        <p:spPr bwMode="auto">
          <a:xfrm>
            <a:off x="3198839" y="2692255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5" name="Line 50"/>
          <p:cNvSpPr>
            <a:spLocks noChangeShapeType="1"/>
          </p:cNvSpPr>
          <p:nvPr/>
        </p:nvSpPr>
        <p:spPr bwMode="auto">
          <a:xfrm>
            <a:off x="7754313" y="2707045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6" name="Line 50"/>
          <p:cNvSpPr>
            <a:spLocks noChangeShapeType="1"/>
          </p:cNvSpPr>
          <p:nvPr/>
        </p:nvSpPr>
        <p:spPr bwMode="auto">
          <a:xfrm>
            <a:off x="7754012" y="2546481"/>
            <a:ext cx="30175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7" name="Line 50"/>
          <p:cNvSpPr>
            <a:spLocks noChangeShapeType="1"/>
          </p:cNvSpPr>
          <p:nvPr/>
        </p:nvSpPr>
        <p:spPr bwMode="auto">
          <a:xfrm>
            <a:off x="7748033" y="2788001"/>
            <a:ext cx="30175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8" name="Line 50"/>
          <p:cNvSpPr>
            <a:spLocks noChangeShapeType="1"/>
          </p:cNvSpPr>
          <p:nvPr/>
        </p:nvSpPr>
        <p:spPr bwMode="auto">
          <a:xfrm>
            <a:off x="7753442" y="2618910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Down Arrow 1"/>
          <p:cNvSpPr/>
          <p:nvPr/>
        </p:nvSpPr>
        <p:spPr bwMode="auto">
          <a:xfrm>
            <a:off x="4980046" y="4059070"/>
            <a:ext cx="80403" cy="51786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9" name="Rectangle 62"/>
          <p:cNvSpPr>
            <a:spLocks noChangeArrowheads="1"/>
          </p:cNvSpPr>
          <p:nvPr/>
        </p:nvSpPr>
        <p:spPr bwMode="auto">
          <a:xfrm>
            <a:off x="1168547" y="2177027"/>
            <a:ext cx="3848336" cy="1815704"/>
          </a:xfrm>
          <a:prstGeom prst="rect">
            <a:avLst/>
          </a:prstGeom>
          <a:noFill/>
          <a:ln w="31750">
            <a:solidFill>
              <a:srgbClr val="FF0000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4220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38" name="Picture 8" descr="P55-block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3030733"/>
            <a:ext cx="4383087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4" name="Picture 5" descr="x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678308"/>
            <a:ext cx="4238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5" name="Oval 11"/>
          <p:cNvSpPr>
            <a:spLocks noChangeArrowheads="1"/>
          </p:cNvSpPr>
          <p:nvPr/>
        </p:nvSpPr>
        <p:spPr bwMode="auto">
          <a:xfrm>
            <a:off x="1331913" y="2438595"/>
            <a:ext cx="1871662" cy="323373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6446" name="Oval 12"/>
          <p:cNvSpPr>
            <a:spLocks noChangeArrowheads="1"/>
          </p:cNvSpPr>
          <p:nvPr/>
        </p:nvSpPr>
        <p:spPr bwMode="auto">
          <a:xfrm>
            <a:off x="6227763" y="2648145"/>
            <a:ext cx="1439862" cy="295275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4870" name="Text Box 17"/>
          <p:cNvSpPr txBox="1">
            <a:spLocks noChangeArrowheads="1"/>
          </p:cNvSpPr>
          <p:nvPr/>
        </p:nvSpPr>
        <p:spPr bwMode="auto">
          <a:xfrm>
            <a:off x="71500" y="499938"/>
            <a:ext cx="75873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innovations of the 2. generation Nehalem line (Lynnfield)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(2)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46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  <a:endParaRPr lang="en-US" altLang="en-US" sz="1400" dirty="0">
              <a:solidFill>
                <a:srgbClr val="004AE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23944" name="Oval 21"/>
          <p:cNvSpPr>
            <a:spLocks noChangeArrowheads="1"/>
          </p:cNvSpPr>
          <p:nvPr/>
        </p:nvSpPr>
        <p:spPr bwMode="auto">
          <a:xfrm>
            <a:off x="6405563" y="3997520"/>
            <a:ext cx="936625" cy="3603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23945" name="Oval 22"/>
          <p:cNvSpPr>
            <a:spLocks noChangeArrowheads="1"/>
          </p:cNvSpPr>
          <p:nvPr/>
        </p:nvSpPr>
        <p:spPr bwMode="auto">
          <a:xfrm>
            <a:off x="2171700" y="3102170"/>
            <a:ext cx="865188" cy="35877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4873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3.</a:t>
            </a:r>
            <a:r>
              <a:rPr lang="hu-HU" altLang="en-US" sz="1600" dirty="0" smtClean="0"/>
              <a:t>3</a:t>
            </a:r>
            <a:r>
              <a:rPr lang="en-US" altLang="en-US" sz="1600" dirty="0" smtClean="0"/>
              <a:t> Major innovations of the 2. generation Nehalem line (Lynnfield) (5)</a:t>
            </a:r>
          </a:p>
        </p:txBody>
      </p:sp>
      <p:sp>
        <p:nvSpPr>
          <p:cNvPr id="423948" name="Text Box 6"/>
          <p:cNvSpPr txBox="1">
            <a:spLocks noChangeArrowheads="1"/>
          </p:cNvSpPr>
          <p:nvPr/>
        </p:nvSpPr>
        <p:spPr bwMode="auto">
          <a:xfrm>
            <a:off x="-36513" y="6521700"/>
            <a:ext cx="4672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Bloomfield based platform (X58 + ICH10 / LGA-1366)</a:t>
            </a:r>
          </a:p>
        </p:txBody>
      </p:sp>
      <p:sp>
        <p:nvSpPr>
          <p:cNvPr id="423949" name="Text Box 9"/>
          <p:cNvSpPr txBox="1">
            <a:spLocks noChangeArrowheads="1"/>
          </p:cNvSpPr>
          <p:nvPr/>
        </p:nvSpPr>
        <p:spPr bwMode="auto">
          <a:xfrm>
            <a:off x="4837113" y="6502650"/>
            <a:ext cx="3838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Lynnfield based platform (P55 / LGA-1156)</a:t>
            </a:r>
          </a:p>
        </p:txBody>
      </p:sp>
      <p:sp>
        <p:nvSpPr>
          <p:cNvPr id="423950" name="Text Box 19"/>
          <p:cNvSpPr txBox="1">
            <a:spLocks noChangeArrowheads="1"/>
          </p:cNvSpPr>
          <p:nvPr/>
        </p:nvSpPr>
        <p:spPr bwMode="auto">
          <a:xfrm>
            <a:off x="238803" y="1565211"/>
            <a:ext cx="89895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c) While connecting PCI lanes directly to the processor less  bandwidth is needed between the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processor and the PCH, thus,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high bandwidth QPI bus can be replaced by a DMI interface</a:t>
            </a:r>
            <a:endParaRPr lang="en-US" altLang="en-US" sz="14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(i.e. by 4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lanes).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092" y="855624"/>
            <a:ext cx="84134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b) While connecting </a:t>
            </a:r>
            <a:r>
              <a:rPr lang="en-US" sz="1400" dirty="0" err="1" smtClean="0">
                <a:latin typeface="+mj-lt"/>
              </a:rPr>
              <a:t>PCIe</a:t>
            </a:r>
            <a:r>
              <a:rPr lang="en-US" sz="1400" dirty="0" smtClean="0">
                <a:latin typeface="+mj-lt"/>
              </a:rPr>
              <a:t> lanes directly to the processor,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the previous north bridge has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less functions and thus it can be integrated with the south bridge, to a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PCH (Peripheral</a:t>
            </a:r>
          </a:p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 Control Hub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), </a:t>
            </a:r>
            <a:r>
              <a:rPr lang="en-US" sz="1400" dirty="0" smtClean="0">
                <a:latin typeface="+mj-lt"/>
              </a:rPr>
              <a:t>yielding a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two chip solution</a:t>
            </a:r>
            <a:r>
              <a:rPr lang="en-US" sz="1400" dirty="0" smtClean="0">
                <a:latin typeface="+mj-lt"/>
              </a:rPr>
              <a:t>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8684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3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3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3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3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3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3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3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3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5" grpId="0" animBg="1"/>
      <p:bldP spid="146446" grpId="0" animBg="1"/>
      <p:bldP spid="423944" grpId="0" animBg="1"/>
      <p:bldP spid="423945" grpId="0" animBg="1"/>
      <p:bldP spid="423948" grpId="0"/>
      <p:bldP spid="423949" grpId="0"/>
      <p:bldP spid="4239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3.</a:t>
            </a:r>
            <a:r>
              <a:rPr lang="hu-HU" altLang="en-US" sz="1600" dirty="0" smtClean="0"/>
              <a:t>2</a:t>
            </a:r>
            <a:r>
              <a:rPr lang="en-US" altLang="en-US" sz="1600" dirty="0" smtClean="0"/>
              <a:t> Major innovations of the 1. generation Nehalem line (</a:t>
            </a:r>
            <a:r>
              <a:rPr lang="hu-HU" altLang="en-US" sz="1600" dirty="0" smtClean="0"/>
              <a:t>1</a:t>
            </a:r>
            <a:r>
              <a:rPr lang="en-US" altLang="en-US" sz="1600" dirty="0" smtClean="0"/>
              <a:t>)</a:t>
            </a:r>
          </a:p>
        </p:txBody>
      </p:sp>
      <p:sp>
        <p:nvSpPr>
          <p:cNvPr id="129027" name="Text Box 5"/>
          <p:cNvSpPr txBox="1">
            <a:spLocks noChangeArrowheads="1"/>
          </p:cNvSpPr>
          <p:nvPr/>
        </p:nvSpPr>
        <p:spPr bwMode="auto">
          <a:xfrm>
            <a:off x="243087" y="2853279"/>
            <a:ext cx="4148893" cy="404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hu-HU" altLang="en-US" sz="1400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en-US" altLang="en-US" sz="1400" b="1" dirty="0" smtClean="0">
                <a:solidFill>
                  <a:srgbClr val="0070C0"/>
                </a:solidFill>
                <a:latin typeface="+mj-lt"/>
              </a:rPr>
              <a:t>Integrated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memory controller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 err="1">
                <a:solidFill>
                  <a:srgbClr val="0070C0"/>
                </a:solidFill>
                <a:latin typeface="+mj-lt"/>
              </a:rPr>
              <a:t>QuickPath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 Interconnect bus (QPI)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70C0"/>
                </a:solidFill>
                <a:latin typeface="+mj-lt"/>
              </a:rPr>
              <a:t>  New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cache </a:t>
            </a:r>
            <a:r>
              <a:rPr lang="en-US" altLang="en-US" sz="1400" b="1" dirty="0" smtClean="0">
                <a:solidFill>
                  <a:srgbClr val="0070C0"/>
                </a:solidFill>
                <a:latin typeface="+mj-lt"/>
              </a:rPr>
              <a:t>architect</a:t>
            </a:r>
            <a:r>
              <a:rPr lang="hu-HU" altLang="en-US" sz="1400" b="1" dirty="0" smtClean="0">
                <a:solidFill>
                  <a:srgbClr val="0070C0"/>
                </a:solidFill>
                <a:latin typeface="+mj-lt"/>
              </a:rPr>
              <a:t>ure</a:t>
            </a:r>
            <a:r>
              <a:rPr lang="en-US" altLang="en-US" sz="1400" b="1" dirty="0" err="1" smtClean="0">
                <a:solidFill>
                  <a:schemeClr val="bg1"/>
                </a:solidFill>
                <a:latin typeface="+mj-lt"/>
              </a:rPr>
              <a:t>ure</a:t>
            </a:r>
            <a:endParaRPr lang="hu-HU" altLang="en-US" sz="1400" b="1" dirty="0">
              <a:solidFill>
                <a:schemeClr val="bg1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3.2.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b="1" dirty="0" smtClean="0">
                <a:latin typeface="Verdana" pitchFamily="34" charset="0"/>
                <a:cs typeface="Arial" charset="0"/>
              </a:rPr>
              <a:t>•</a:t>
            </a:r>
            <a:r>
              <a:rPr lang="en-US" altLang="en-US" sz="1400" b="1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  Simultaneous </a:t>
            </a:r>
            <a:r>
              <a:rPr lang="en-US" altLang="en-US" sz="1400" b="1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Multithreading (SMT)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latin typeface="Verdana" pitchFamily="34" charset="0"/>
                <a:cs typeface="Arial" charset="0"/>
              </a:rPr>
              <a:t>     (Section </a:t>
            </a:r>
            <a:r>
              <a:rPr lang="en-US" altLang="en-US" sz="1200" dirty="0" smtClean="0">
                <a:latin typeface="Verdana" pitchFamily="34" charset="0"/>
                <a:cs typeface="Arial" charset="0"/>
              </a:rPr>
              <a:t>3.2.4)</a:t>
            </a: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SSE 4.2 ISA extension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Not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detailed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hu-HU" altLang="en-US" sz="1400" b="1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en-US" altLang="en-US" sz="1400" b="1" dirty="0" smtClean="0">
                <a:solidFill>
                  <a:srgbClr val="0070C0"/>
                </a:solidFill>
                <a:latin typeface="+mj-lt"/>
              </a:rPr>
              <a:t>Enhanced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power management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>
                <a:solidFill>
                  <a:srgbClr val="0070C0"/>
                </a:solidFill>
                <a:latin typeface="+mj-lt"/>
              </a:rPr>
              <a:t>     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3.2.5)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Advanced virtualization 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Not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detailed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b="1" dirty="0" smtClean="0">
              <a:solidFill>
                <a:srgbClr val="004AEB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New socket 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3.2.6)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2902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3123440"/>
            <a:ext cx="4922837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9" name="Text Box 14"/>
          <p:cNvSpPr txBox="1">
            <a:spLocks noChangeArrowheads="1"/>
          </p:cNvSpPr>
          <p:nvPr/>
        </p:nvSpPr>
        <p:spPr bwMode="auto">
          <a:xfrm>
            <a:off x="76054" y="501055"/>
            <a:ext cx="6270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1. generation Nehalem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line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54]</a:t>
            </a:r>
          </a:p>
        </p:txBody>
      </p:sp>
      <p:sp>
        <p:nvSpPr>
          <p:cNvPr id="129030" name="Text Box 20"/>
          <p:cNvSpPr txBox="1">
            <a:spLocks noChangeArrowheads="1"/>
          </p:cNvSpPr>
          <p:nvPr/>
        </p:nvSpPr>
        <p:spPr bwMode="auto">
          <a:xfrm>
            <a:off x="3716338" y="6406390"/>
            <a:ext cx="5462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D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photo of the Bloomfield/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Gainestown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</a:t>
            </a:r>
          </a:p>
        </p:txBody>
      </p:sp>
      <p:sp>
        <p:nvSpPr>
          <p:cNvPr id="129031" name="TextBox 1"/>
          <p:cNvSpPr txBox="1">
            <a:spLocks noChangeArrowheads="1"/>
          </p:cNvSpPr>
          <p:nvPr/>
        </p:nvSpPr>
        <p:spPr bwMode="auto">
          <a:xfrm>
            <a:off x="6015038" y="5949164"/>
            <a:ext cx="7620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500">
                <a:solidFill>
                  <a:srgbClr val="FFFFFF"/>
                </a:solidFill>
                <a:cs typeface="Arial" charset="0"/>
              </a:rPr>
              <a:t>(8 MB)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3675" y="889330"/>
            <a:ext cx="8992013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Major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incentive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microarchitecture of Nehalem: support of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4 cores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4 cores need however 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twice as much bandwidth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as dual core processors,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to maintain the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   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per core memory bandwidth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</a:pP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Two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memory channels used for dual core processors are more or less the limit attachable to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    the north bridge due to physical and electrical limitations.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 Consequently, to provide enough bandwidth for 4 cores, a new memory design was necessary.</a:t>
            </a:r>
            <a:endParaRPr lang="hu-HU" altLang="en-US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29033" name="Rounded Rectangle 2"/>
          <p:cNvSpPr>
            <a:spLocks noChangeArrowheads="1"/>
          </p:cNvSpPr>
          <p:nvPr/>
        </p:nvSpPr>
        <p:spPr bwMode="auto">
          <a:xfrm>
            <a:off x="149425" y="2930410"/>
            <a:ext cx="3884612" cy="9652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499" y="2540864"/>
            <a:ext cx="63245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generation 4-core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Nehalem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line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30231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9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9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9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9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29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9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29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29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90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90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290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90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90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90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290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290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290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902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0" grpId="0"/>
      <p:bldP spid="129031" grpId="0"/>
      <p:bldP spid="12903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4" descr="x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292130"/>
            <a:ext cx="4238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7" name="Picture 5" descr="P55-block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647730"/>
            <a:ext cx="4383087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9060" name="Text Box 14"/>
          <p:cNvSpPr txBox="1">
            <a:spLocks noChangeArrowheads="1"/>
          </p:cNvSpPr>
          <p:nvPr/>
        </p:nvSpPr>
        <p:spPr bwMode="auto">
          <a:xfrm>
            <a:off x="230499" y="863715"/>
            <a:ext cx="8502649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d) It supports only 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two DDR3 memory channels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instead of three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in the previous solution.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e) Its socket needs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less connections (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LGA-1156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) than the Bloomfield chip (LGA-1366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).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989" name="Oval 15"/>
          <p:cNvSpPr>
            <a:spLocks noChangeArrowheads="1"/>
          </p:cNvSpPr>
          <p:nvPr/>
        </p:nvSpPr>
        <p:spPr bwMode="auto">
          <a:xfrm>
            <a:off x="2987675" y="2123855"/>
            <a:ext cx="1512888" cy="7921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990" name="Oval 16"/>
          <p:cNvSpPr>
            <a:spLocks noChangeArrowheads="1"/>
          </p:cNvSpPr>
          <p:nvPr/>
        </p:nvSpPr>
        <p:spPr bwMode="auto">
          <a:xfrm>
            <a:off x="7596188" y="2627093"/>
            <a:ext cx="1576387" cy="10810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991" name="Rectangle 17"/>
          <p:cNvSpPr>
            <a:spLocks noChangeArrowheads="1"/>
          </p:cNvSpPr>
          <p:nvPr/>
        </p:nvSpPr>
        <p:spPr bwMode="auto">
          <a:xfrm>
            <a:off x="71500" y="494150"/>
            <a:ext cx="81371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2. generation Nehalem line (Lynnfield)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(3)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(cont.)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992" name="Text Box 6"/>
          <p:cNvSpPr txBox="1">
            <a:spLocks noChangeArrowheads="1"/>
          </p:cNvSpPr>
          <p:nvPr/>
        </p:nvSpPr>
        <p:spPr bwMode="auto">
          <a:xfrm>
            <a:off x="-36513" y="6170393"/>
            <a:ext cx="4672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Bloomfield based platform (X58 + ICH10 / LGA-1366)</a:t>
            </a:r>
          </a:p>
        </p:txBody>
      </p:sp>
      <p:sp>
        <p:nvSpPr>
          <p:cNvPr id="169993" name="Text Box 9"/>
          <p:cNvSpPr txBox="1">
            <a:spLocks noChangeArrowheads="1"/>
          </p:cNvSpPr>
          <p:nvPr/>
        </p:nvSpPr>
        <p:spPr bwMode="auto">
          <a:xfrm>
            <a:off x="4837113" y="6151343"/>
            <a:ext cx="38385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Lynnfield based platform (P55 / LGA-1156)</a:t>
            </a:r>
          </a:p>
        </p:txBody>
      </p:sp>
      <p:sp>
        <p:nvSpPr>
          <p:cNvPr id="11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kern="0" dirty="0" smtClean="0">
                <a:solidFill>
                  <a:srgbClr val="FFFFFF"/>
                </a:solidFill>
              </a:rPr>
              <a:t>3.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3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 Major innovations of the 2. generation Nehalem line (Lynnfield) (6)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500" y="1420615"/>
            <a:ext cx="8092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All in all the Lynnfield chip is a </a:t>
            </a:r>
            <a:r>
              <a:rPr lang="en-US" altLang="en-US" sz="1400">
                <a:solidFill>
                  <a:srgbClr val="0070C0"/>
                </a:solidFill>
              </a:rPr>
              <a:t>cheaper and more effective successor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Bloomfield chip,</a:t>
            </a:r>
          </a:p>
          <a:p>
            <a:pPr fontAlgn="base">
              <a:spcBef>
                <a:spcPct val="0"/>
              </a:spcBef>
              <a:spcAft>
                <a:spcPct val="2500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aiming primarily </a:t>
            </a:r>
            <a:r>
              <a:rPr lang="en-US" altLang="en-US" sz="140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for mobiles and desktops</a:t>
            </a:r>
            <a:endParaRPr lang="en-US" sz="1400" dirty="0" smtClean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1261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9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9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1" name="Picture 6" descr="Lynnfield di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3602038"/>
            <a:ext cx="51466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Text Box 7"/>
          <p:cNvSpPr txBox="1">
            <a:spLocks noChangeArrowheads="1"/>
          </p:cNvSpPr>
          <p:nvPr/>
        </p:nvSpPr>
        <p:spPr bwMode="auto">
          <a:xfrm>
            <a:off x="-7938" y="6393346"/>
            <a:ext cx="4402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Second generation: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Lynnfield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 (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9/2009)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 nm, 296 mm</a:t>
            </a:r>
            <a:r>
              <a:rPr lang="en-US" altLang="en-US" sz="1200" baseline="300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774 </a:t>
            </a:r>
            <a:r>
              <a:rPr lang="en-US" alt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mtrs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LGA-1156) [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5] [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6] [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8]</a:t>
            </a:r>
          </a:p>
        </p:txBody>
      </p:sp>
      <p:pic>
        <p:nvPicPr>
          <p:cNvPr id="17101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6" r="6180"/>
          <a:stretch>
            <a:fillRect/>
          </a:stretch>
        </p:blipFill>
        <p:spPr bwMode="auto">
          <a:xfrm>
            <a:off x="611188" y="1312863"/>
            <a:ext cx="295275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5" name="Picture 10" descr="Bloomfield die 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38163"/>
            <a:ext cx="4570412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6" name="Text Box 11"/>
          <p:cNvSpPr txBox="1">
            <a:spLocks noChangeArrowheads="1"/>
          </p:cNvSpPr>
          <p:nvPr/>
        </p:nvSpPr>
        <p:spPr bwMode="auto">
          <a:xfrm>
            <a:off x="179388" y="3213100"/>
            <a:ext cx="3698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First generation: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Bloomfield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 (11/2008)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(45 nm, 263 mm</a:t>
            </a:r>
            <a:r>
              <a:rPr lang="en-US" altLang="en-US" sz="1200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731 mtrs, LGA-1366)</a:t>
            </a:r>
          </a:p>
        </p:txBody>
      </p:sp>
      <p:sp>
        <p:nvSpPr>
          <p:cNvPr id="171017" name="Text Box 12"/>
          <p:cNvSpPr txBox="1">
            <a:spLocks noChangeArrowheads="1"/>
          </p:cNvSpPr>
          <p:nvPr/>
        </p:nvSpPr>
        <p:spPr bwMode="auto">
          <a:xfrm>
            <a:off x="71500" y="494150"/>
            <a:ext cx="3349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Die photos of the 1. and 2. gen.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Nehalem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desktop chips</a:t>
            </a:r>
          </a:p>
        </p:txBody>
      </p:sp>
      <p:sp>
        <p:nvSpPr>
          <p:cNvPr id="171018" name="Text Box 58"/>
          <p:cNvSpPr txBox="1">
            <a:spLocks noChangeArrowheads="1"/>
          </p:cNvSpPr>
          <p:nvPr/>
        </p:nvSpPr>
        <p:spPr bwMode="auto">
          <a:xfrm>
            <a:off x="1166813" y="35925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[45]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[46]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[47]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kern="0" dirty="0" smtClean="0">
                <a:solidFill>
                  <a:srgbClr val="FFFFFF"/>
                </a:solidFill>
              </a:rPr>
              <a:t>3.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3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 Major innovations of the 2. generation Nehalem line (Lynnfield) (7)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16613"/>
          <a:stretch/>
        </p:blipFill>
        <p:spPr>
          <a:xfrm>
            <a:off x="-1" y="4007254"/>
            <a:ext cx="3933883" cy="23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3"/>
          <p:cNvSpPr>
            <a:spLocks noChangeArrowheads="1"/>
          </p:cNvSpPr>
          <p:nvPr/>
        </p:nvSpPr>
        <p:spPr bwMode="auto">
          <a:xfrm>
            <a:off x="927101" y="967587"/>
            <a:ext cx="7313612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cs typeface="Arial" charset="0"/>
              </a:rPr>
              <a:t>4.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The Sandy Bridge line</a:t>
            </a:r>
          </a:p>
        </p:txBody>
      </p:sp>
      <p:grpSp>
        <p:nvGrpSpPr>
          <p:cNvPr id="191491" name="Group 4"/>
          <p:cNvGrpSpPr>
            <a:grpSpLocks/>
          </p:cNvGrpSpPr>
          <p:nvPr/>
        </p:nvGrpSpPr>
        <p:grpSpPr bwMode="auto">
          <a:xfrm>
            <a:off x="987425" y="1904211"/>
            <a:ext cx="7265988" cy="457760"/>
            <a:chOff x="707" y="1638"/>
            <a:chExt cx="4440" cy="342"/>
          </a:xfrm>
        </p:grpSpPr>
        <p:sp>
          <p:nvSpPr>
            <p:cNvPr id="191519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1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Introduction</a:t>
              </a:r>
            </a:p>
          </p:txBody>
        </p:sp>
        <p:sp>
          <p:nvSpPr>
            <p:cNvPr id="191520" name="Text Box 6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2" name="Group 7"/>
          <p:cNvGrpSpPr>
            <a:grpSpLocks/>
          </p:cNvGrpSpPr>
          <p:nvPr/>
        </p:nvGrpSpPr>
        <p:grpSpPr bwMode="auto">
          <a:xfrm>
            <a:off x="984250" y="2440507"/>
            <a:ext cx="7265988" cy="619125"/>
            <a:chOff x="707" y="1638"/>
            <a:chExt cx="4440" cy="463"/>
          </a:xfrm>
        </p:grpSpPr>
        <p:sp>
          <p:nvSpPr>
            <p:cNvPr id="19151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2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Major innovations of the Sandy Bridge line vs. </a:t>
              </a:r>
              <a:endParaRPr lang="hu-HU" altLang="en-US" sz="19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        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the 1. generation Nehalem line </a:t>
              </a:r>
            </a:p>
          </p:txBody>
        </p:sp>
        <p:sp>
          <p:nvSpPr>
            <p:cNvPr id="191518" name="Text Box 9"/>
            <p:cNvSpPr txBox="1">
              <a:spLocks noChangeArrowheads="1"/>
            </p:cNvSpPr>
            <p:nvPr/>
          </p:nvSpPr>
          <p:spPr bwMode="auto">
            <a:xfrm>
              <a:off x="707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9" name="Group 25"/>
          <p:cNvGrpSpPr>
            <a:grpSpLocks/>
          </p:cNvGrpSpPr>
          <p:nvPr/>
        </p:nvGrpSpPr>
        <p:grpSpPr bwMode="auto">
          <a:xfrm>
            <a:off x="974823" y="3149640"/>
            <a:ext cx="7281765" cy="592378"/>
            <a:chOff x="697" y="1638"/>
            <a:chExt cx="4450" cy="293"/>
          </a:xfrm>
        </p:grpSpPr>
        <p:sp>
          <p:nvSpPr>
            <p:cNvPr id="19150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4.3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Example for a Sandy Bridge based desktop </a:t>
              </a:r>
              <a:endParaRPr lang="hu-HU" altLang="hu-HU" sz="19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1900" dirty="0">
                  <a:solidFill>
                    <a:srgbClr val="FFFFFF"/>
                  </a:solidFill>
                  <a:cs typeface="Arial" charset="0"/>
                </a:rPr>
                <a:t>         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platform with the H67 chipset 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4" name="Text Box 27"/>
            <p:cNvSpPr txBox="1">
              <a:spLocks noChangeArrowheads="1"/>
            </p:cNvSpPr>
            <p:nvPr/>
          </p:nvSpPr>
          <p:spPr bwMode="auto">
            <a:xfrm>
              <a:off x="697" y="1670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772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7402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279859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4.1 Introduction (1)</a:t>
            </a:r>
          </a:p>
        </p:txBody>
      </p:sp>
      <p:sp>
        <p:nvSpPr>
          <p:cNvPr id="192515" name="Text Box 4"/>
          <p:cNvSpPr txBox="1">
            <a:spLocks noChangeArrowheads="1"/>
          </p:cNvSpPr>
          <p:nvPr/>
        </p:nvSpPr>
        <p:spPr bwMode="auto">
          <a:xfrm>
            <a:off x="192088" y="875715"/>
            <a:ext cx="7100277" cy="11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Sandy Bridge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is Intel’s next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new microarchitecture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using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32 nm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line width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Designed by Intel's Haifa design center, originally called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</a:t>
            </a:r>
            <a:r>
              <a:rPr lang="en-US" altLang="en-US" sz="1400" dirty="0" err="1" smtClean="0">
                <a:solidFill>
                  <a:srgbClr val="000000"/>
                </a:solidFill>
                <a:cs typeface="Arial" charset="0"/>
              </a:rPr>
              <a:t>esher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.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ts val="4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First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delivered in 1/2011</a:t>
            </a:r>
            <a:r>
              <a:rPr lang="en-US" altLang="en-US" sz="1400" dirty="0">
                <a:solidFill>
                  <a:srgbClr val="0000FF"/>
                </a:solidFill>
                <a:cs typeface="Arial" charset="0"/>
              </a:rPr>
              <a:t>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It is termed also as Intel’s </a:t>
            </a: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second generation Core processors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192516" name="Text Box 5"/>
          <p:cNvSpPr txBox="1">
            <a:spLocks noChangeArrowheads="1"/>
          </p:cNvSpPr>
          <p:nvPr/>
        </p:nvSpPr>
        <p:spPr bwMode="auto">
          <a:xfrm>
            <a:off x="71500" y="494150"/>
            <a:ext cx="1839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1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Introduction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743179" y="4734145"/>
            <a:ext cx="56449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786" y="2168860"/>
            <a:ext cx="8964000" cy="2330753"/>
            <a:chOff x="14786" y="4510088"/>
            <a:chExt cx="8964000" cy="2330753"/>
          </a:xfrm>
        </p:grpSpPr>
        <p:sp>
          <p:nvSpPr>
            <p:cNvPr id="192517" name="Text Box 4"/>
            <p:cNvSpPr txBox="1">
              <a:spLocks noChangeArrowheads="1"/>
            </p:cNvSpPr>
            <p:nvPr/>
          </p:nvSpPr>
          <p:spPr bwMode="auto">
            <a:xfrm>
              <a:off x="1506538" y="4510088"/>
              <a:ext cx="61182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Figure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hu-HU" altLang="en-US" sz="1400" dirty="0" smtClean="0">
                  <a:solidFill>
                    <a:srgbClr val="000000"/>
                  </a:solidFill>
                  <a:cs typeface="Times New Roman" pitchFamily="18" charset="0"/>
                </a:rPr>
                <a:t>4.1.1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: Intel</a:t>
              </a:r>
              <a:r>
                <a:rPr lang="en-US" altLang="en-US" sz="1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’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s Tick-Tock development model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(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Based on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[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1]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)</a:t>
              </a:r>
              <a:endParaRPr lang="en-US" altLang="en-US" sz="14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8" name="Téglalap 3"/>
            <p:cNvSpPr/>
            <p:nvPr/>
          </p:nvSpPr>
          <p:spPr bwMode="auto">
            <a:xfrm>
              <a:off x="14786" y="4589766"/>
              <a:ext cx="8964000" cy="2251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29" name="Téglalap 4"/>
            <p:cNvSpPr/>
            <p:nvPr/>
          </p:nvSpPr>
          <p:spPr bwMode="auto">
            <a:xfrm>
              <a:off x="15520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0" name="Téglalap 5"/>
            <p:cNvSpPr/>
            <p:nvPr/>
          </p:nvSpPr>
          <p:spPr bwMode="auto">
            <a:xfrm>
              <a:off x="1135890" y="5001705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1" name="Téglalap 11"/>
            <p:cNvSpPr/>
            <p:nvPr/>
          </p:nvSpPr>
          <p:spPr bwMode="auto">
            <a:xfrm>
              <a:off x="2089819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2" name="Téglalap 12"/>
            <p:cNvSpPr/>
            <p:nvPr/>
          </p:nvSpPr>
          <p:spPr bwMode="auto">
            <a:xfrm>
              <a:off x="3073025" y="5002369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3" name="Téglalap 13"/>
            <p:cNvSpPr/>
            <p:nvPr/>
          </p:nvSpPr>
          <p:spPr bwMode="auto">
            <a:xfrm>
              <a:off x="404337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4" name="Téglalap 14"/>
            <p:cNvSpPr/>
            <p:nvPr/>
          </p:nvSpPr>
          <p:spPr bwMode="auto">
            <a:xfrm>
              <a:off x="5031408" y="4999052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5" name="Téglalap 15"/>
            <p:cNvSpPr/>
            <p:nvPr/>
          </p:nvSpPr>
          <p:spPr bwMode="auto">
            <a:xfrm>
              <a:off x="5991637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6" name="Szövegdoboz 16"/>
            <p:cNvSpPr txBox="1">
              <a:spLocks noChangeArrowheads="1"/>
            </p:cNvSpPr>
            <p:nvPr/>
          </p:nvSpPr>
          <p:spPr bwMode="auto">
            <a:xfrm>
              <a:off x="296954" y="6422048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37" name="Szövegdoboz 17"/>
            <p:cNvSpPr txBox="1">
              <a:spLocks noChangeArrowheads="1"/>
            </p:cNvSpPr>
            <p:nvPr/>
          </p:nvSpPr>
          <p:spPr bwMode="auto">
            <a:xfrm>
              <a:off x="1333209" y="6423914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38" name="Szövegdoboz 18"/>
            <p:cNvSpPr txBox="1">
              <a:spLocks noChangeArrowheads="1"/>
            </p:cNvSpPr>
            <p:nvPr/>
          </p:nvSpPr>
          <p:spPr bwMode="auto">
            <a:xfrm>
              <a:off x="2311954" y="6422524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39" name="Szövegdoboz 19"/>
            <p:cNvSpPr txBox="1">
              <a:spLocks noChangeArrowheads="1"/>
            </p:cNvSpPr>
            <p:nvPr/>
          </p:nvSpPr>
          <p:spPr bwMode="auto">
            <a:xfrm>
              <a:off x="3295430" y="6424390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40" name="Szövegdoboz 20"/>
            <p:cNvSpPr txBox="1">
              <a:spLocks noChangeArrowheads="1"/>
            </p:cNvSpPr>
            <p:nvPr/>
          </p:nvSpPr>
          <p:spPr bwMode="auto">
            <a:xfrm>
              <a:off x="4223700" y="6424390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41" name="Szövegdoboz 21"/>
            <p:cNvSpPr txBox="1">
              <a:spLocks noChangeArrowheads="1"/>
            </p:cNvSpPr>
            <p:nvPr/>
          </p:nvSpPr>
          <p:spPr bwMode="auto">
            <a:xfrm>
              <a:off x="5271201" y="6426256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42" name="Szövegdoboz 22"/>
            <p:cNvSpPr txBox="1">
              <a:spLocks noChangeArrowheads="1"/>
            </p:cNvSpPr>
            <p:nvPr/>
          </p:nvSpPr>
          <p:spPr bwMode="auto">
            <a:xfrm>
              <a:off x="6174378" y="642486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43" name="Szövegdoboz 25"/>
            <p:cNvSpPr txBox="1"/>
            <p:nvPr/>
          </p:nvSpPr>
          <p:spPr bwMode="auto">
            <a:xfrm>
              <a:off x="339090" y="4677078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4" name="Szövegdoboz 26"/>
            <p:cNvSpPr txBox="1"/>
            <p:nvPr/>
          </p:nvSpPr>
          <p:spPr bwMode="auto">
            <a:xfrm>
              <a:off x="4199401" y="4680253"/>
              <a:ext cx="647835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5" name="Szövegdoboz 27"/>
            <p:cNvSpPr txBox="1"/>
            <p:nvPr/>
          </p:nvSpPr>
          <p:spPr bwMode="auto">
            <a:xfrm>
              <a:off x="5220572" y="4681841"/>
              <a:ext cx="646431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6" name="Szövegdoboz 28"/>
            <p:cNvSpPr txBox="1"/>
            <p:nvPr/>
          </p:nvSpPr>
          <p:spPr bwMode="auto">
            <a:xfrm>
              <a:off x="6153680" y="4680253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7" name="TextBox 46"/>
            <p:cNvSpPr txBox="1"/>
            <p:nvPr/>
          </p:nvSpPr>
          <p:spPr bwMode="auto">
            <a:xfrm>
              <a:off x="7124419" y="4696128"/>
              <a:ext cx="64502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</p:txBody>
        </p:sp>
        <p:sp>
          <p:nvSpPr>
            <p:cNvPr id="48" name="Téglalap 14"/>
            <p:cNvSpPr/>
            <p:nvPr/>
          </p:nvSpPr>
          <p:spPr bwMode="auto">
            <a:xfrm>
              <a:off x="6968491" y="4999043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9" name="Szövegdoboz 21"/>
            <p:cNvSpPr txBox="1">
              <a:spLocks noChangeArrowheads="1"/>
            </p:cNvSpPr>
            <p:nvPr/>
          </p:nvSpPr>
          <p:spPr bwMode="auto">
            <a:xfrm>
              <a:off x="7185398" y="6419598"/>
              <a:ext cx="50538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0" name="Téglalap 15"/>
            <p:cNvSpPr/>
            <p:nvPr/>
          </p:nvSpPr>
          <p:spPr bwMode="auto">
            <a:xfrm>
              <a:off x="7949055" y="500324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1" name="Szövegdoboz 22"/>
            <p:cNvSpPr txBox="1">
              <a:spLocks noChangeArrowheads="1"/>
            </p:cNvSpPr>
            <p:nvPr/>
          </p:nvSpPr>
          <p:spPr bwMode="auto">
            <a:xfrm>
              <a:off x="8138045" y="642739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2" name="Szövegdoboz 28"/>
            <p:cNvSpPr txBox="1"/>
            <p:nvPr/>
          </p:nvSpPr>
          <p:spPr bwMode="auto">
            <a:xfrm>
              <a:off x="8093206" y="4682783"/>
              <a:ext cx="704039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  <a:r>
                <a:rPr lang="hu-HU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55" name="Oval 4"/>
          <p:cNvSpPr>
            <a:spLocks noChangeArrowheads="1"/>
          </p:cNvSpPr>
          <p:nvPr/>
        </p:nvSpPr>
        <p:spPr bwMode="auto">
          <a:xfrm>
            <a:off x="3941040" y="2248538"/>
            <a:ext cx="1216025" cy="20821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2216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4.</a:t>
            </a:r>
            <a:r>
              <a:rPr lang="hu-HU" altLang="en-US" sz="1600" dirty="0"/>
              <a:t>1. </a:t>
            </a:r>
            <a:r>
              <a:rPr lang="en-US" altLang="en-US" sz="1600" dirty="0"/>
              <a:t>Introduction</a:t>
            </a:r>
            <a:r>
              <a:rPr lang="hu-HU" altLang="en-US" sz="1600" dirty="0"/>
              <a:t> (</a:t>
            </a:r>
            <a:r>
              <a:rPr lang="en-US" altLang="en-US" sz="1600" dirty="0"/>
              <a:t>2</a:t>
            </a:r>
            <a:r>
              <a:rPr lang="hu-HU" altLang="en-US" sz="1600" dirty="0"/>
              <a:t>)</a:t>
            </a:r>
            <a:endParaRPr lang="en-US" sz="1600" dirty="0"/>
          </a:p>
        </p:txBody>
      </p:sp>
      <p:sp>
        <p:nvSpPr>
          <p:cNvPr id="107" name="TextBox 10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3850" y="951986"/>
            <a:ext cx="8874796" cy="5453141"/>
            <a:chOff x="323850" y="951986"/>
            <a:chExt cx="8874796" cy="5453141"/>
          </a:xfrm>
        </p:grpSpPr>
        <p:grpSp>
          <p:nvGrpSpPr>
            <p:cNvPr id="3" name="Group 2"/>
            <p:cNvGrpSpPr/>
            <p:nvPr/>
          </p:nvGrpSpPr>
          <p:grpSpPr>
            <a:xfrm>
              <a:off x="323850" y="951986"/>
              <a:ext cx="8841977" cy="5452070"/>
              <a:chOff x="323850" y="951986"/>
              <a:chExt cx="8841977" cy="5684972"/>
            </a:xfrm>
          </p:grpSpPr>
          <p:sp>
            <p:nvSpPr>
              <p:cNvPr id="25" name="Text Box 28"/>
              <p:cNvSpPr txBox="1">
                <a:spLocks noChangeArrowheads="1"/>
              </p:cNvSpPr>
              <p:nvPr/>
            </p:nvSpPr>
            <p:spPr bwMode="auto">
              <a:xfrm rot="-5400000">
                <a:off x="225037" y="1285868"/>
                <a:ext cx="69927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49" name="Text Box 53"/>
              <p:cNvSpPr txBox="1">
                <a:spLocks noChangeArrowheads="1"/>
              </p:cNvSpPr>
              <p:nvPr/>
            </p:nvSpPr>
            <p:spPr bwMode="auto">
              <a:xfrm>
                <a:off x="5957354" y="951986"/>
                <a:ext cx="266451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Key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new features of the ISP 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and the microarchitecture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0" name="Rectangle 54"/>
              <p:cNvSpPr>
                <a:spLocks noChangeArrowheads="1"/>
              </p:cNvSpPr>
              <p:nvPr/>
            </p:nvSpPr>
            <p:spPr bwMode="auto">
              <a:xfrm>
                <a:off x="5820671" y="984356"/>
                <a:ext cx="2990850" cy="438718"/>
              </a:xfrm>
              <a:prstGeom prst="rect">
                <a:avLst/>
              </a:prstGeom>
              <a:solidFill>
                <a:srgbClr val="333333">
                  <a:alpha val="14902"/>
                </a:srgb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4" name="Rectangle 46"/>
              <p:cNvSpPr>
                <a:spLocks noChangeArrowheads="1"/>
              </p:cNvSpPr>
              <p:nvPr/>
            </p:nvSpPr>
            <p:spPr bwMode="auto">
              <a:xfrm>
                <a:off x="2546775" y="1164089"/>
                <a:ext cx="3108960" cy="5472869"/>
              </a:xfrm>
              <a:prstGeom prst="rect">
                <a:avLst/>
              </a:prstGeom>
              <a:solidFill>
                <a:srgbClr val="0000FF">
                  <a:alpha val="14117"/>
                </a:srgb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dirty="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" name="Text Box 5"/>
              <p:cNvSpPr txBox="1">
                <a:spLocks noChangeArrowheads="1"/>
              </p:cNvSpPr>
              <p:nvPr/>
            </p:nvSpPr>
            <p:spPr bwMode="auto">
              <a:xfrm>
                <a:off x="5472100" y="1513400"/>
                <a:ext cx="3693727" cy="779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4-wide core,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128-bit SIMD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FX/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FP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EUs,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shared L2 , no HT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" name="Text Box 6"/>
              <p:cNvSpPr txBox="1">
                <a:spLocks noChangeArrowheads="1"/>
              </p:cNvSpPr>
              <p:nvPr/>
            </p:nvSpPr>
            <p:spPr bwMode="auto">
              <a:xfrm>
                <a:off x="4643438" y="2033632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11/2007</a:t>
                </a:r>
                <a:endPara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4608513" y="1329725"/>
                <a:ext cx="1022350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6</a:t>
                </a:r>
              </a:p>
            </p:txBody>
          </p:sp>
          <p:sp>
            <p:nvSpPr>
              <p:cNvPr id="28" name="Rectangle 31"/>
              <p:cNvSpPr>
                <a:spLocks noChangeArrowheads="1"/>
              </p:cNvSpPr>
              <p:nvPr/>
            </p:nvSpPr>
            <p:spPr bwMode="auto">
              <a:xfrm>
                <a:off x="323850" y="1223719"/>
                <a:ext cx="4121150" cy="737155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29" name="AutoShape 32"/>
              <p:cNvSpPr>
                <a:spLocks noChangeArrowheads="1"/>
              </p:cNvSpPr>
              <p:nvPr/>
            </p:nvSpPr>
            <p:spPr bwMode="auto">
              <a:xfrm>
                <a:off x="393700" y="1194910"/>
                <a:ext cx="3735388" cy="768097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30" name="Oval 33"/>
              <p:cNvSpPr>
                <a:spLocks noChangeArrowheads="1"/>
              </p:cNvSpPr>
              <p:nvPr/>
            </p:nvSpPr>
            <p:spPr bwMode="auto">
              <a:xfrm>
                <a:off x="3665538" y="1204528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" name="Text Box 34"/>
              <p:cNvSpPr txBox="1">
                <a:spLocks noChangeArrowheads="1"/>
              </p:cNvSpPr>
              <p:nvPr/>
            </p:nvSpPr>
            <p:spPr bwMode="auto">
              <a:xfrm>
                <a:off x="3878263" y="1430505"/>
                <a:ext cx="590550" cy="29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65nm</a:t>
                </a:r>
              </a:p>
            </p:txBody>
          </p:sp>
          <p:sp>
            <p:nvSpPr>
              <p:cNvPr id="32" name="Rectangle 35"/>
              <p:cNvSpPr>
                <a:spLocks noChangeArrowheads="1"/>
              </p:cNvSpPr>
              <p:nvPr/>
            </p:nvSpPr>
            <p:spPr bwMode="auto">
              <a:xfrm>
                <a:off x="736600" y="1202599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33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1296402"/>
                <a:ext cx="3121025" cy="414527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ts val="1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50" b="1" i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50" b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  Pentium 4 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( </a:t>
                </a:r>
                <a:r>
                  <a:rPr lang="hu-HU" altLang="en-US" sz="1150" b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Cedar </a:t>
                </a:r>
                <a:r>
                  <a:rPr lang="hu-HU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Mill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)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Pentium D (</a:t>
                </a:r>
                <a:r>
                  <a:rPr lang="en-US" altLang="en-US" sz="1150" b="1" dirty="0" err="1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Presler</a:t>
                </a:r>
                <a:r>
                  <a:rPr lang="en-US" altLang="en-US" sz="1150" b="1" dirty="0" smtClean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rPr>
                  <a:t>)           </a:t>
                </a:r>
                <a:endParaRPr lang="en-US" altLang="en-US" sz="1150" b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4" name="Text Box 37"/>
              <p:cNvSpPr txBox="1">
                <a:spLocks noChangeArrowheads="1"/>
              </p:cNvSpPr>
              <p:nvPr/>
            </p:nvSpPr>
            <p:spPr bwMode="auto">
              <a:xfrm>
                <a:off x="754063" y="1660488"/>
                <a:ext cx="3121025" cy="274320"/>
              </a:xfrm>
              <a:prstGeom prst="rect">
                <a:avLst/>
              </a:prstGeom>
              <a:solidFill>
                <a:srgbClr val="6148F6">
                  <a:alpha val="22745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4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</a:t>
                </a:r>
                <a:r>
                  <a:rPr lang="hu-HU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Core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2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43" name="Text Box 44"/>
              <p:cNvSpPr txBox="1">
                <a:spLocks noChangeArrowheads="1"/>
              </p:cNvSpPr>
              <p:nvPr/>
            </p:nvSpPr>
            <p:spPr bwMode="auto">
              <a:xfrm>
                <a:off x="4622800" y="1695109"/>
                <a:ext cx="989013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 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7/2006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44" name="Text Box 45"/>
              <p:cNvSpPr txBox="1">
                <a:spLocks noChangeArrowheads="1"/>
              </p:cNvSpPr>
              <p:nvPr/>
            </p:nvSpPr>
            <p:spPr bwMode="auto">
              <a:xfrm>
                <a:off x="4643438" y="2401252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11/2008</a:t>
                </a:r>
                <a:endPara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5" name="Rectangle 48"/>
              <p:cNvSpPr>
                <a:spLocks noChangeArrowheads="1"/>
              </p:cNvSpPr>
              <p:nvPr/>
            </p:nvSpPr>
            <p:spPr bwMode="auto">
              <a:xfrm>
                <a:off x="5673693" y="3121636"/>
                <a:ext cx="3291286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 smtClean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.: 256-bit </a:t>
                </a:r>
                <a:r>
                  <a:rPr lang="hu-HU" altLang="en-US" sz="1200" b="1" dirty="0" smtClean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(FP) </a:t>
                </a:r>
                <a:r>
                  <a:rPr lang="en-US" altLang="en-US" sz="1200" b="1" dirty="0" smtClean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AVX,</a:t>
                </a:r>
                <a:endParaRPr lang="en-US" altLang="en-US" sz="1200" b="1" dirty="0">
                  <a:solidFill>
                    <a:srgbClr val="FF0000"/>
                  </a:solidFill>
                  <a:latin typeface="Verdana" pitchFamily="34" charset="0"/>
                  <a:cs typeface="Times New Roman" pitchFamily="18" charset="0"/>
                </a:endParaRP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ring bus, integrated GPU</a:t>
                </a:r>
                <a:endParaRPr lang="en-US" altLang="en-US" sz="1200" b="1" dirty="0">
                  <a:solidFill>
                    <a:srgbClr val="FF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52" name="Line 57"/>
              <p:cNvSpPr>
                <a:spLocks noChangeShapeType="1"/>
              </p:cNvSpPr>
              <p:nvPr/>
            </p:nvSpPr>
            <p:spPr bwMode="auto">
              <a:xfrm>
                <a:off x="361950" y="1699827"/>
                <a:ext cx="5292000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53" name="Text Box 58"/>
              <p:cNvSpPr txBox="1">
                <a:spLocks noChangeArrowheads="1"/>
              </p:cNvSpPr>
              <p:nvPr/>
            </p:nvSpPr>
            <p:spPr bwMode="auto">
              <a:xfrm>
                <a:off x="4643438" y="3220738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</a:t>
                </a: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11</a:t>
                </a:r>
              </a:p>
            </p:txBody>
          </p:sp>
          <p:sp>
            <p:nvSpPr>
              <p:cNvPr id="54" name="Text Box 61"/>
              <p:cNvSpPr txBox="1">
                <a:spLocks noChangeArrowheads="1"/>
              </p:cNvSpPr>
              <p:nvPr/>
            </p:nvSpPr>
            <p:spPr bwMode="auto">
              <a:xfrm>
                <a:off x="4643438" y="2822483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1/20</a:t>
                </a: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55" name="Rectangle 16"/>
              <p:cNvSpPr>
                <a:spLocks noChangeArrowheads="1"/>
              </p:cNvSpPr>
              <p:nvPr/>
            </p:nvSpPr>
            <p:spPr bwMode="auto">
              <a:xfrm>
                <a:off x="323850" y="2818654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6" name="AutoShape 17"/>
              <p:cNvSpPr>
                <a:spLocks noChangeArrowheads="1"/>
              </p:cNvSpPr>
              <p:nvPr/>
            </p:nvSpPr>
            <p:spPr bwMode="auto">
              <a:xfrm>
                <a:off x="393700" y="2820568"/>
                <a:ext cx="3735388" cy="739069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57" name="Oval 18"/>
              <p:cNvSpPr>
                <a:spLocks noChangeArrowheads="1"/>
              </p:cNvSpPr>
              <p:nvPr/>
            </p:nvSpPr>
            <p:spPr bwMode="auto">
              <a:xfrm>
                <a:off x="3665538" y="2799507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58" name="Text Box 19"/>
              <p:cNvSpPr txBox="1">
                <a:spLocks noChangeArrowheads="1"/>
              </p:cNvSpPr>
              <p:nvPr/>
            </p:nvSpPr>
            <p:spPr bwMode="auto">
              <a:xfrm>
                <a:off x="3865743" y="3042672"/>
                <a:ext cx="593725" cy="296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32nm</a:t>
                </a:r>
              </a:p>
            </p:txBody>
          </p:sp>
          <p:sp>
            <p:nvSpPr>
              <p:cNvPr id="59" name="Rectangle 22"/>
              <p:cNvSpPr>
                <a:spLocks noChangeArrowheads="1"/>
              </p:cNvSpPr>
              <p:nvPr/>
            </p:nvSpPr>
            <p:spPr bwMode="auto">
              <a:xfrm>
                <a:off x="323850" y="1985764"/>
                <a:ext cx="4121150" cy="737155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0" name="AutoShape 23"/>
              <p:cNvSpPr>
                <a:spLocks noChangeArrowheads="1"/>
              </p:cNvSpPr>
              <p:nvPr/>
            </p:nvSpPr>
            <p:spPr bwMode="auto">
              <a:xfrm>
                <a:off x="393700" y="1999168"/>
                <a:ext cx="3735388" cy="739069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1" name="Oval 24"/>
              <p:cNvSpPr>
                <a:spLocks noChangeArrowheads="1"/>
              </p:cNvSpPr>
              <p:nvPr/>
            </p:nvSpPr>
            <p:spPr bwMode="auto">
              <a:xfrm>
                <a:off x="3665538" y="2004911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2" name="Text Box 25"/>
              <p:cNvSpPr txBox="1">
                <a:spLocks noChangeArrowheads="1"/>
              </p:cNvSpPr>
              <p:nvPr/>
            </p:nvSpPr>
            <p:spPr bwMode="auto">
              <a:xfrm>
                <a:off x="3876675" y="2217442"/>
                <a:ext cx="593725" cy="296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45nm</a:t>
                </a:r>
              </a:p>
            </p:txBody>
          </p:sp>
          <p:sp>
            <p:nvSpPr>
              <p:cNvPr id="63" name="Text Box 29"/>
              <p:cNvSpPr txBox="1">
                <a:spLocks noChangeArrowheads="1"/>
              </p:cNvSpPr>
              <p:nvPr/>
            </p:nvSpPr>
            <p:spPr bwMode="auto">
              <a:xfrm rot="16200000">
                <a:off x="137194" y="2981577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64" name="Text Box 30"/>
              <p:cNvSpPr txBox="1">
                <a:spLocks noChangeArrowheads="1"/>
              </p:cNvSpPr>
              <p:nvPr/>
            </p:nvSpPr>
            <p:spPr bwMode="auto">
              <a:xfrm rot="16200000">
                <a:off x="127669" y="2156051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65" name="Rectangle 31"/>
              <p:cNvSpPr>
                <a:spLocks noChangeArrowheads="1"/>
              </p:cNvSpPr>
              <p:nvPr/>
            </p:nvSpPr>
            <p:spPr bwMode="auto">
              <a:xfrm>
                <a:off x="323850" y="3634311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6" name="AutoShape 32"/>
              <p:cNvSpPr>
                <a:spLocks noChangeArrowheads="1"/>
              </p:cNvSpPr>
              <p:nvPr/>
            </p:nvSpPr>
            <p:spPr bwMode="auto">
              <a:xfrm>
                <a:off x="393700" y="3618993"/>
                <a:ext cx="3735388" cy="737154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67" name="Oval 33"/>
              <p:cNvSpPr>
                <a:spLocks noChangeArrowheads="1"/>
              </p:cNvSpPr>
              <p:nvPr/>
            </p:nvSpPr>
            <p:spPr bwMode="auto">
              <a:xfrm>
                <a:off x="3665538" y="3634266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68" name="Text Box 34"/>
              <p:cNvSpPr txBox="1">
                <a:spLocks noChangeArrowheads="1"/>
              </p:cNvSpPr>
              <p:nvPr/>
            </p:nvSpPr>
            <p:spPr bwMode="auto">
              <a:xfrm>
                <a:off x="3870325" y="3864073"/>
                <a:ext cx="595313" cy="296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22nm</a:t>
                </a:r>
              </a:p>
            </p:txBody>
          </p:sp>
          <p:sp>
            <p:nvSpPr>
              <p:cNvPr id="69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41957" y="3805903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70" name="Rectangle 35"/>
              <p:cNvSpPr>
                <a:spLocks noChangeArrowheads="1"/>
              </p:cNvSpPr>
              <p:nvPr/>
            </p:nvSpPr>
            <p:spPr bwMode="auto">
              <a:xfrm>
                <a:off x="736600" y="2004911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1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2012570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Penryn</a:t>
                </a:r>
                <a:r>
                  <a:rPr lang="hu-HU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1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Family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72" name="Text Box 37"/>
              <p:cNvSpPr txBox="1">
                <a:spLocks noChangeArrowheads="1"/>
              </p:cNvSpPr>
              <p:nvPr/>
            </p:nvSpPr>
            <p:spPr bwMode="auto">
              <a:xfrm>
                <a:off x="746125" y="2399337"/>
                <a:ext cx="3121025" cy="276999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ehalem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73" name="Rectangle 35"/>
              <p:cNvSpPr>
                <a:spLocks noChangeArrowheads="1"/>
              </p:cNvSpPr>
              <p:nvPr/>
            </p:nvSpPr>
            <p:spPr bwMode="auto">
              <a:xfrm>
                <a:off x="736600" y="2805250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4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2814825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W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estmere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75" name="Text Box 37"/>
              <p:cNvSpPr txBox="1">
                <a:spLocks noChangeArrowheads="1"/>
              </p:cNvSpPr>
              <p:nvPr/>
            </p:nvSpPr>
            <p:spPr bwMode="auto">
              <a:xfrm>
                <a:off x="746125" y="3199676"/>
                <a:ext cx="3121025" cy="288832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S</a:t>
                </a:r>
                <a:r>
                  <a:rPr lang="en-US" altLang="en-US" sz="1200" b="1" dirty="0" err="1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andy</a:t>
                </a:r>
                <a:r>
                  <a:rPr lang="en-US" altLang="en-US" sz="1200" b="1" dirty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rPr>
                  <a:t> Bridge</a:t>
                </a:r>
              </a:p>
            </p:txBody>
          </p:sp>
          <p:sp>
            <p:nvSpPr>
              <p:cNvPr id="76" name="Rectangle 35"/>
              <p:cNvSpPr>
                <a:spLocks noChangeArrowheads="1"/>
              </p:cNvSpPr>
              <p:nvPr/>
            </p:nvSpPr>
            <p:spPr bwMode="auto">
              <a:xfrm>
                <a:off x="736600" y="3622823"/>
                <a:ext cx="3240088" cy="7371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77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3661116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vy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Bridge</a:t>
                </a:r>
              </a:p>
            </p:txBody>
          </p:sp>
          <p:sp>
            <p:nvSpPr>
              <p:cNvPr id="78" name="Text Box 37"/>
              <p:cNvSpPr txBox="1">
                <a:spLocks noChangeArrowheads="1"/>
              </p:cNvSpPr>
              <p:nvPr/>
            </p:nvSpPr>
            <p:spPr bwMode="auto">
              <a:xfrm>
                <a:off x="754063" y="4032566"/>
                <a:ext cx="3108960" cy="333156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H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aswell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79" name="Text Box 58"/>
              <p:cNvSpPr txBox="1">
                <a:spLocks noChangeArrowheads="1"/>
              </p:cNvSpPr>
              <p:nvPr/>
            </p:nvSpPr>
            <p:spPr bwMode="auto">
              <a:xfrm>
                <a:off x="4643438" y="3664736"/>
                <a:ext cx="944562" cy="3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4/20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1" name="Rectangle 48"/>
              <p:cNvSpPr>
                <a:spLocks noChangeArrowheads="1"/>
              </p:cNvSpPr>
              <p:nvPr/>
            </p:nvSpPr>
            <p:spPr bwMode="auto">
              <a:xfrm>
                <a:off x="5787135" y="3921514"/>
                <a:ext cx="3352201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256-bit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(FX)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AVX2, 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L4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cache (discrete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eDRAM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),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TSX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2" name="Text Box 58"/>
              <p:cNvSpPr txBox="1">
                <a:spLocks noChangeArrowheads="1"/>
              </p:cNvSpPr>
              <p:nvPr/>
            </p:nvSpPr>
            <p:spPr bwMode="auto">
              <a:xfrm>
                <a:off x="4649788" y="4050637"/>
                <a:ext cx="944562" cy="3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06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13</a:t>
                </a:r>
              </a:p>
            </p:txBody>
          </p:sp>
          <p:sp>
            <p:nvSpPr>
              <p:cNvPr id="83" name="Text Box 58"/>
              <p:cNvSpPr txBox="1">
                <a:spLocks noChangeArrowheads="1"/>
              </p:cNvSpPr>
              <p:nvPr/>
            </p:nvSpPr>
            <p:spPr bwMode="auto">
              <a:xfrm>
                <a:off x="4625975" y="4480603"/>
                <a:ext cx="944489" cy="33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09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14</a:t>
                </a:r>
              </a:p>
            </p:txBody>
          </p:sp>
          <p:sp>
            <p:nvSpPr>
              <p:cNvPr id="84" name="Rectangle 48"/>
              <p:cNvSpPr>
                <a:spLocks noChangeArrowheads="1"/>
              </p:cNvSpPr>
              <p:nvPr/>
            </p:nvSpPr>
            <p:spPr bwMode="auto">
              <a:xfrm>
                <a:off x="6185627" y="4466731"/>
                <a:ext cx="2279791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chemeClr val="bg2"/>
                    </a:solidFill>
                    <a:latin typeface="Verdana" pitchFamily="34" charset="0"/>
                    <a:cs typeface="Times New Roman" pitchFamily="18" charset="0"/>
                  </a:rPr>
                  <a:t>Shared Virtual Memory</a:t>
                </a:r>
                <a:endParaRPr lang="en-US" altLang="en-US" sz="1200" b="1" dirty="0">
                  <a:solidFill>
                    <a:schemeClr val="bg2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5" name="Text Box 58"/>
              <p:cNvSpPr txBox="1">
                <a:spLocks noChangeArrowheads="1"/>
              </p:cNvSpPr>
              <p:nvPr/>
            </p:nvSpPr>
            <p:spPr bwMode="auto">
              <a:xfrm>
                <a:off x="4535488" y="4850137"/>
                <a:ext cx="1050288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15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6" name="Rectangle 48"/>
              <p:cNvSpPr>
                <a:spLocks noChangeArrowheads="1"/>
              </p:cNvSpPr>
              <p:nvPr/>
            </p:nvSpPr>
            <p:spPr bwMode="auto">
              <a:xfrm>
                <a:off x="5759014" y="4722746"/>
                <a:ext cx="3403496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5-wide core,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ISP, Memory Side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L4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cache, no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FIVR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7" name="Rectangle 48"/>
              <p:cNvSpPr>
                <a:spLocks noChangeArrowheads="1"/>
              </p:cNvSpPr>
              <p:nvPr/>
            </p:nvSpPr>
            <p:spPr bwMode="auto">
              <a:xfrm>
                <a:off x="5828857" y="2802695"/>
                <a:ext cx="2677336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chemeClr val="bg2"/>
                    </a:solidFill>
                    <a:latin typeface="Verdana" pitchFamily="34" charset="0"/>
                    <a:cs typeface="Times New Roman" pitchFamily="18" charset="0"/>
                  </a:rPr>
                  <a:t>In package integrated GPU</a:t>
                </a:r>
                <a:endParaRPr lang="en-US" altLang="en-US" sz="1200" b="1" dirty="0">
                  <a:solidFill>
                    <a:schemeClr val="bg2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8" name="Rectangle 31"/>
              <p:cNvSpPr>
                <a:spLocks noChangeArrowheads="1"/>
              </p:cNvSpPr>
              <p:nvPr/>
            </p:nvSpPr>
            <p:spPr bwMode="auto">
              <a:xfrm>
                <a:off x="338718" y="4407955"/>
                <a:ext cx="4087345" cy="1432072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89" name="AutoShape 32"/>
              <p:cNvSpPr>
                <a:spLocks noChangeArrowheads="1"/>
              </p:cNvSpPr>
              <p:nvPr/>
            </p:nvSpPr>
            <p:spPr bwMode="auto">
              <a:xfrm>
                <a:off x="397795" y="4437277"/>
                <a:ext cx="3657600" cy="1371600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90" name="Oval 33"/>
              <p:cNvSpPr>
                <a:spLocks noChangeArrowheads="1"/>
              </p:cNvSpPr>
              <p:nvPr/>
            </p:nvSpPr>
            <p:spPr bwMode="auto">
              <a:xfrm>
                <a:off x="3690938" y="4432942"/>
                <a:ext cx="774700" cy="1414631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91" name="Text Box 34"/>
              <p:cNvSpPr txBox="1">
                <a:spLocks noChangeArrowheads="1"/>
              </p:cNvSpPr>
              <p:nvPr/>
            </p:nvSpPr>
            <p:spPr bwMode="auto">
              <a:xfrm>
                <a:off x="3886955" y="5001523"/>
                <a:ext cx="595035" cy="296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1</a:t>
                </a:r>
                <a:r>
                  <a:rPr lang="en-US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4</a:t>
                </a:r>
                <a:r>
                  <a:rPr lang="hu-HU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nm</a:t>
                </a:r>
              </a:p>
            </p:txBody>
          </p:sp>
          <p:sp>
            <p:nvSpPr>
              <p:cNvPr id="92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29557" y="4860181"/>
                <a:ext cx="905186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dirty="0" smtClean="0">
                    <a:solidFill>
                      <a:srgbClr val="FFFFFF"/>
                    </a:solidFill>
                    <a:cs typeface="Arial" charset="0"/>
                  </a:rPr>
                  <a:t>4</a:t>
                </a:r>
                <a:r>
                  <a:rPr lang="hu-HU" altLang="en-US" sz="1000" dirty="0" smtClean="0">
                    <a:solidFill>
                      <a:srgbClr val="FFFFFF"/>
                    </a:solidFill>
                    <a:cs typeface="Arial" charset="0"/>
                  </a:rPr>
                  <a:t> </a:t>
                </a: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YEARS</a:t>
                </a:r>
              </a:p>
            </p:txBody>
          </p:sp>
          <p:sp>
            <p:nvSpPr>
              <p:cNvPr id="93" name="Rectangle 35"/>
              <p:cNvSpPr>
                <a:spLocks noChangeArrowheads="1"/>
              </p:cNvSpPr>
              <p:nvPr/>
            </p:nvSpPr>
            <p:spPr bwMode="auto">
              <a:xfrm>
                <a:off x="762000" y="4447800"/>
                <a:ext cx="3240088" cy="14095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94" name="Text Box 36"/>
              <p:cNvSpPr txBox="1">
                <a:spLocks noChangeArrowheads="1"/>
              </p:cNvSpPr>
              <p:nvPr/>
            </p:nvSpPr>
            <p:spPr bwMode="auto">
              <a:xfrm>
                <a:off x="759573" y="4451838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1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Broadwell</a:t>
                </a:r>
                <a:endParaRPr lang="en-US" altLang="en-US" sz="11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5" name="Text Box 37"/>
              <p:cNvSpPr txBox="1">
                <a:spLocks noChangeArrowheads="1"/>
              </p:cNvSpPr>
              <p:nvPr/>
            </p:nvSpPr>
            <p:spPr bwMode="auto">
              <a:xfrm>
                <a:off x="767511" y="4797162"/>
                <a:ext cx="3108960" cy="316726"/>
              </a:xfrm>
              <a:prstGeom prst="rect">
                <a:avLst/>
              </a:prstGeom>
              <a:solidFill>
                <a:srgbClr val="6148F6">
                  <a:alpha val="22745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Skylake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7" name="Text Box 7"/>
              <p:cNvSpPr txBox="1">
                <a:spLocks noChangeArrowheads="1"/>
              </p:cNvSpPr>
              <p:nvPr/>
            </p:nvSpPr>
            <p:spPr bwMode="auto">
              <a:xfrm>
                <a:off x="5726833" y="2285059"/>
                <a:ext cx="3390672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New </a:t>
                </a:r>
                <a:r>
                  <a:rPr lang="en-US" altLang="en-US" sz="1200" b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microarch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.: 4 cores,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integr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. MC,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QPI, private L2, (inclusive) L3, HT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9" name="Text Box 37"/>
              <p:cNvSpPr txBox="1">
                <a:spLocks noChangeArrowheads="1"/>
              </p:cNvSpPr>
              <p:nvPr/>
            </p:nvSpPr>
            <p:spPr bwMode="auto">
              <a:xfrm>
                <a:off x="764688" y="5504936"/>
                <a:ext cx="3108960" cy="316726"/>
              </a:xfrm>
              <a:prstGeom prst="rect">
                <a:avLst/>
              </a:prstGeom>
              <a:solidFill>
                <a:srgbClr val="6148F6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Coffee 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0" name="Text Box 37"/>
              <p:cNvSpPr txBox="1">
                <a:spLocks noChangeArrowheads="1"/>
              </p:cNvSpPr>
              <p:nvPr/>
            </p:nvSpPr>
            <p:spPr bwMode="auto">
              <a:xfrm>
                <a:off x="766181" y="5156083"/>
                <a:ext cx="3108960" cy="316726"/>
              </a:xfrm>
              <a:prstGeom prst="rect">
                <a:avLst/>
              </a:prstGeom>
              <a:solidFill>
                <a:srgbClr val="6148F6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Kaby</a:t>
                </a:r>
                <a:r>
                  <a:rPr lang="en-US" altLang="en-US" sz="1200" b="1" i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1" name="Text Box 58"/>
              <p:cNvSpPr txBox="1">
                <a:spLocks noChangeArrowheads="1"/>
              </p:cNvSpPr>
              <p:nvPr/>
            </p:nvSpPr>
            <p:spPr bwMode="auto">
              <a:xfrm>
                <a:off x="4526995" y="5232981"/>
                <a:ext cx="1050288" cy="33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08/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16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2" name="Text Box 58"/>
              <p:cNvSpPr txBox="1">
                <a:spLocks noChangeArrowheads="1"/>
              </p:cNvSpPr>
              <p:nvPr/>
            </p:nvSpPr>
            <p:spPr bwMode="auto">
              <a:xfrm>
                <a:off x="4567336" y="5547829"/>
                <a:ext cx="997389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10/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17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6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41957" y="1371918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000" dirty="0">
                    <a:solidFill>
                      <a:srgbClr val="FFFFFF"/>
                    </a:solidFill>
                    <a:cs typeface="Arial" charset="0"/>
                  </a:rPr>
                  <a:t>2 YEARS</a:t>
                </a:r>
              </a:p>
            </p:txBody>
          </p:sp>
          <p:sp>
            <p:nvSpPr>
              <p:cNvPr id="103" name="Rectangle 31"/>
              <p:cNvSpPr>
                <a:spLocks noChangeArrowheads="1"/>
              </p:cNvSpPr>
              <p:nvPr/>
            </p:nvSpPr>
            <p:spPr bwMode="auto">
              <a:xfrm>
                <a:off x="336615" y="5894703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4" name="AutoShape 32"/>
              <p:cNvSpPr>
                <a:spLocks noChangeArrowheads="1"/>
              </p:cNvSpPr>
              <p:nvPr/>
            </p:nvSpPr>
            <p:spPr bwMode="auto">
              <a:xfrm>
                <a:off x="406465" y="5893406"/>
                <a:ext cx="3735388" cy="667423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5" name="Oval 33"/>
              <p:cNvSpPr>
                <a:spLocks noChangeArrowheads="1"/>
              </p:cNvSpPr>
              <p:nvPr/>
            </p:nvSpPr>
            <p:spPr bwMode="auto">
              <a:xfrm>
                <a:off x="3678303" y="5894658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2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06" name="Text Box 34"/>
              <p:cNvSpPr txBox="1">
                <a:spLocks noChangeArrowheads="1"/>
              </p:cNvSpPr>
              <p:nvPr/>
            </p:nvSpPr>
            <p:spPr bwMode="auto">
              <a:xfrm>
                <a:off x="3883090" y="6124465"/>
                <a:ext cx="59503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10</a:t>
                </a:r>
                <a:r>
                  <a:rPr lang="hu-HU" altLang="en-US" sz="1000" b="1" dirty="0" smtClean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nm</a:t>
                </a:r>
                <a:endParaRPr lang="hu-HU" altLang="en-US" sz="10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8" name="Rectangle 35"/>
              <p:cNvSpPr>
                <a:spLocks noChangeArrowheads="1"/>
              </p:cNvSpPr>
              <p:nvPr/>
            </p:nvSpPr>
            <p:spPr bwMode="auto">
              <a:xfrm>
                <a:off x="749365" y="5883215"/>
                <a:ext cx="3240088" cy="7371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09" name="Text Box 36"/>
              <p:cNvSpPr txBox="1">
                <a:spLocks noChangeArrowheads="1"/>
              </p:cNvSpPr>
              <p:nvPr/>
            </p:nvSpPr>
            <p:spPr bwMode="auto">
              <a:xfrm>
                <a:off x="758890" y="5935529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TICK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 </a:t>
                </a:r>
                <a:r>
                  <a:rPr lang="en-US" altLang="en-US" sz="1200" b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Cannonlake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0" name="Text Box 37"/>
              <p:cNvSpPr txBox="1">
                <a:spLocks noChangeArrowheads="1"/>
              </p:cNvSpPr>
              <p:nvPr/>
            </p:nvSpPr>
            <p:spPr bwMode="auto">
              <a:xfrm>
                <a:off x="766828" y="6280659"/>
                <a:ext cx="3108960" cy="288832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TOCK</a:t>
                </a:r>
                <a:r>
                  <a:rPr lang="hu-HU" altLang="en-US" sz="1200" b="1" i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 </a:t>
                </a:r>
                <a:r>
                  <a:rPr lang="en-US" altLang="en-US" sz="1200" b="1" i="1" dirty="0" err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I</a:t>
                </a:r>
                <a:r>
                  <a:rPr lang="en-US" altLang="en-US" sz="1200" b="1" i="1" dirty="0" err="1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celake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1" name="Text Box 58"/>
              <p:cNvSpPr txBox="1">
                <a:spLocks noChangeArrowheads="1"/>
              </p:cNvSpPr>
              <p:nvPr/>
            </p:nvSpPr>
            <p:spPr bwMode="auto">
              <a:xfrm>
                <a:off x="4656203" y="5925128"/>
                <a:ext cx="944489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05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18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2" name="Text Box 58"/>
              <p:cNvSpPr txBox="1">
                <a:spLocks noChangeArrowheads="1"/>
              </p:cNvSpPr>
              <p:nvPr/>
            </p:nvSpPr>
            <p:spPr bwMode="auto">
              <a:xfrm>
                <a:off x="4662553" y="6311029"/>
                <a:ext cx="91563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??</a:t>
                </a:r>
                <a:r>
                  <a:rPr lang="hu-HU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/</a:t>
                </a:r>
                <a:r>
                  <a:rPr lang="hu-HU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20</a:t>
                </a:r>
                <a:r>
                  <a:rPr lang="en-US" altLang="en-US" sz="1200" b="1" dirty="0" smtClean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rPr>
                  <a:t>19</a:t>
                </a:r>
                <a:endPara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 rot="16200000">
              <a:off x="206798" y="5901373"/>
              <a:ext cx="76128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 smtClean="0">
                  <a:solidFill>
                    <a:srgbClr val="FFFFFF"/>
                  </a:solidFill>
                  <a:cs typeface="Arial" charset="0"/>
                </a:rPr>
                <a:t>?? </a:t>
              </a:r>
              <a:r>
                <a:rPr lang="hu-HU" altLang="en-US" sz="1000" dirty="0" smtClean="0">
                  <a:solidFill>
                    <a:srgbClr val="FFFFFF"/>
                  </a:solidFill>
                  <a:cs typeface="Arial" charset="0"/>
                </a:rPr>
                <a:t>YEARS</a:t>
              </a:r>
              <a:endParaRPr lang="hu-HU" altLang="en-US" sz="1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32140" y="4973310"/>
              <a:ext cx="3361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 smtClean="0">
                  <a:latin typeface="+mj-lt"/>
                </a:rPr>
                <a:t>Optane</a:t>
              </a:r>
              <a:r>
                <a:rPr lang="en-US" sz="1200" b="1" dirty="0" smtClean="0">
                  <a:latin typeface="+mj-lt"/>
                </a:rPr>
                <a:t> memory, in KBL G series:</a:t>
              </a:r>
            </a:p>
            <a:p>
              <a:pPr algn="ctr"/>
              <a:r>
                <a:rPr lang="en-US" sz="1200" b="1" dirty="0">
                  <a:latin typeface="+mj-lt"/>
                </a:rPr>
                <a:t>i</a:t>
              </a:r>
              <a:r>
                <a:rPr lang="en-US" sz="1200" b="1" dirty="0" smtClean="0">
                  <a:latin typeface="+mj-lt"/>
                </a:rPr>
                <a:t>n package </a:t>
              </a:r>
              <a:r>
                <a:rPr lang="en-US" sz="1200" b="1" dirty="0" err="1" smtClean="0">
                  <a:latin typeface="+mj-lt"/>
                </a:rPr>
                <a:t>integr</a:t>
              </a:r>
              <a:r>
                <a:rPr lang="en-US" sz="1200" b="1" dirty="0" smtClean="0">
                  <a:latin typeface="+mj-lt"/>
                </a:rPr>
                <a:t>. CPU, GPU, HBM2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27524" y="5739306"/>
              <a:ext cx="86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+mj-lt"/>
                </a:rPr>
                <a:t>AVX512</a:t>
              </a:r>
            </a:p>
          </p:txBody>
        </p:sp>
        <p:sp>
          <p:nvSpPr>
            <p:cNvPr id="114" name="Left Brace 113"/>
            <p:cNvSpPr/>
            <p:nvPr/>
          </p:nvSpPr>
          <p:spPr bwMode="auto">
            <a:xfrm>
              <a:off x="5742129" y="464413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6" name="Left Brace 115"/>
            <p:cNvSpPr/>
            <p:nvPr/>
          </p:nvSpPr>
          <p:spPr bwMode="auto">
            <a:xfrm>
              <a:off x="5742130" y="390546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7" name="Left Brace 116"/>
            <p:cNvSpPr/>
            <p:nvPr/>
          </p:nvSpPr>
          <p:spPr bwMode="auto">
            <a:xfrm>
              <a:off x="5740015" y="3105000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8" name="Left Brace 117"/>
            <p:cNvSpPr/>
            <p:nvPr/>
          </p:nvSpPr>
          <p:spPr bwMode="auto">
            <a:xfrm>
              <a:off x="5742130" y="2303875"/>
              <a:ext cx="936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9" name="Left Brace 118"/>
            <p:cNvSpPr/>
            <p:nvPr/>
          </p:nvSpPr>
          <p:spPr bwMode="auto">
            <a:xfrm>
              <a:off x="5742130" y="1541910"/>
              <a:ext cx="93600" cy="50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1" name="Left Brace 120"/>
            <p:cNvSpPr/>
            <p:nvPr/>
          </p:nvSpPr>
          <p:spPr bwMode="auto">
            <a:xfrm>
              <a:off x="5742130" y="504021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787135" y="5383465"/>
              <a:ext cx="34115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+mj-lt"/>
                </a:rPr>
                <a:t>(USB Gen. 2, </a:t>
              </a:r>
              <a:r>
                <a:rPr lang="en-US" sz="1200" b="1" dirty="0" err="1" smtClean="0">
                  <a:latin typeface="+mj-lt"/>
                </a:rPr>
                <a:t>integr</a:t>
              </a:r>
              <a:r>
                <a:rPr lang="en-US" sz="1200" b="1" dirty="0" smtClean="0">
                  <a:latin typeface="+mj-lt"/>
                </a:rPr>
                <a:t>. conn., </a:t>
              </a:r>
              <a:r>
                <a:rPr lang="en-US" sz="1200" b="1" dirty="0" err="1" smtClean="0">
                  <a:latin typeface="+mj-lt"/>
                </a:rPr>
                <a:t>Optane</a:t>
              </a:r>
              <a:r>
                <a:rPr lang="en-US" sz="1200" b="1" dirty="0" smtClean="0">
                  <a:latin typeface="+mj-lt"/>
                </a:rPr>
                <a:t> 2)</a:t>
              </a:r>
            </a:p>
          </p:txBody>
        </p:sp>
      </p:grpSp>
      <p:sp>
        <p:nvSpPr>
          <p:cNvPr id="115" name="Text Box 56"/>
          <p:cNvSpPr txBox="1">
            <a:spLocks noChangeArrowheads="1"/>
          </p:cNvSpPr>
          <p:nvPr/>
        </p:nvSpPr>
        <p:spPr bwMode="auto">
          <a:xfrm>
            <a:off x="71500" y="496770"/>
            <a:ext cx="26548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Sandy Bridge line -1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0" name="Text Box 3"/>
          <p:cNvSpPr txBox="1">
            <a:spLocks noChangeArrowheads="1"/>
          </p:cNvSpPr>
          <p:nvPr/>
        </p:nvSpPr>
        <p:spPr bwMode="auto">
          <a:xfrm>
            <a:off x="283780" y="6503103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97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4.</a:t>
            </a:r>
            <a:r>
              <a:rPr lang="hu-HU" altLang="en-US" sz="1600" dirty="0"/>
              <a:t>1. </a:t>
            </a:r>
            <a:r>
              <a:rPr lang="en-US" altLang="en-US" sz="1600" dirty="0"/>
              <a:t>Introduction</a:t>
            </a:r>
            <a:r>
              <a:rPr lang="hu-HU" altLang="en-US" sz="1600" dirty="0"/>
              <a:t> (</a:t>
            </a:r>
            <a:r>
              <a:rPr lang="en-US" altLang="en-US" sz="1600" dirty="0" smtClean="0"/>
              <a:t>2B</a:t>
            </a:r>
            <a:r>
              <a:rPr lang="hu-HU" altLang="en-US" sz="1600" dirty="0" smtClean="0"/>
              <a:t>)</a:t>
            </a:r>
            <a:endParaRPr lang="en-US" sz="1600" dirty="0"/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 rot="16200000">
            <a:off x="239361" y="1263997"/>
            <a:ext cx="670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" name="Text Box 53"/>
          <p:cNvSpPr txBox="1">
            <a:spLocks noChangeArrowheads="1"/>
          </p:cNvSpPr>
          <p:nvPr/>
        </p:nvSpPr>
        <p:spPr bwMode="auto">
          <a:xfrm>
            <a:off x="6198610" y="951990"/>
            <a:ext cx="21820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in power management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Rectangle 54"/>
          <p:cNvSpPr>
            <a:spLocks noChangeArrowheads="1"/>
          </p:cNvSpPr>
          <p:nvPr/>
        </p:nvSpPr>
        <p:spPr bwMode="auto">
          <a:xfrm>
            <a:off x="5820671" y="978439"/>
            <a:ext cx="2990850" cy="420745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Rectangle 46"/>
          <p:cNvSpPr>
            <a:spLocks noChangeArrowheads="1"/>
          </p:cNvSpPr>
          <p:nvPr/>
        </p:nvSpPr>
        <p:spPr bwMode="auto">
          <a:xfrm>
            <a:off x="2546775" y="1155403"/>
            <a:ext cx="3108960" cy="5248652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3438" y="1989322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608513" y="1266125"/>
            <a:ext cx="1022350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323850" y="1212590"/>
            <a:ext cx="4121150" cy="70695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AutoShape 32"/>
          <p:cNvSpPr>
            <a:spLocks noChangeArrowheads="1"/>
          </p:cNvSpPr>
          <p:nvPr/>
        </p:nvSpPr>
        <p:spPr bwMode="auto">
          <a:xfrm>
            <a:off x="393700" y="1184962"/>
            <a:ext cx="3735388" cy="736629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Oval 33"/>
          <p:cNvSpPr>
            <a:spLocks noChangeArrowheads="1"/>
          </p:cNvSpPr>
          <p:nvPr/>
        </p:nvSpPr>
        <p:spPr bwMode="auto">
          <a:xfrm>
            <a:off x="3665538" y="1194186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3878263" y="1410905"/>
            <a:ext cx="590550" cy="28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16" name="Rectangle 35"/>
          <p:cNvSpPr>
            <a:spLocks noChangeArrowheads="1"/>
          </p:cNvSpPr>
          <p:nvPr/>
        </p:nvSpPr>
        <p:spPr bwMode="auto">
          <a:xfrm>
            <a:off x="736600" y="1192336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Text Box 36"/>
          <p:cNvSpPr txBox="1">
            <a:spLocks noChangeArrowheads="1"/>
          </p:cNvSpPr>
          <p:nvPr/>
        </p:nvSpPr>
        <p:spPr bwMode="auto">
          <a:xfrm>
            <a:off x="746125" y="1282296"/>
            <a:ext cx="3121025" cy="397544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50" b="1" i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5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  Pentium 4 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( </a:t>
            </a:r>
            <a:r>
              <a:rPr lang="hu-HU" altLang="en-US" sz="115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Cedar </a:t>
            </a:r>
            <a:r>
              <a:rPr lang="hu-HU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Mill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Pentium D (</a:t>
            </a:r>
            <a:r>
              <a:rPr lang="en-US" altLang="en-US" sz="1150" b="1" dirty="0" err="1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Presler</a:t>
            </a:r>
            <a:r>
              <a:rPr lang="en-US" altLang="en-US" sz="1150" b="1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rPr>
              <a:t>)           </a:t>
            </a:r>
            <a:endParaRPr lang="en-US" altLang="en-US" sz="1150" b="1" dirty="0">
              <a:solidFill>
                <a:schemeClr val="bg2">
                  <a:lumMod val="75000"/>
                </a:schemeClr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8" name="Text Box 37"/>
          <p:cNvSpPr txBox="1">
            <a:spLocks noChangeArrowheads="1"/>
          </p:cNvSpPr>
          <p:nvPr/>
        </p:nvSpPr>
        <p:spPr bwMode="auto">
          <a:xfrm>
            <a:off x="754063" y="1631466"/>
            <a:ext cx="3121025" cy="263081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4622800" y="1626165"/>
            <a:ext cx="989013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4643438" y="2341881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3" name="Text Box 58"/>
          <p:cNvSpPr txBox="1">
            <a:spLocks noChangeArrowheads="1"/>
          </p:cNvSpPr>
          <p:nvPr/>
        </p:nvSpPr>
        <p:spPr bwMode="auto">
          <a:xfrm>
            <a:off x="4643438" y="3127794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4643438" y="2745855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323850" y="2742183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393700" y="2744019"/>
            <a:ext cx="3735388" cy="70879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7" name="Oval 18"/>
          <p:cNvSpPr>
            <a:spLocks noChangeArrowheads="1"/>
          </p:cNvSpPr>
          <p:nvPr/>
        </p:nvSpPr>
        <p:spPr bwMode="auto">
          <a:xfrm>
            <a:off x="3665538" y="2723820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3865743" y="2957023"/>
            <a:ext cx="593725" cy="28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323850" y="1943415"/>
            <a:ext cx="4121150" cy="70695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393700" y="1956270"/>
            <a:ext cx="3735388" cy="70879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3665538" y="1961778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3876675" y="2165602"/>
            <a:ext cx="593725" cy="2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 rot="16200000">
            <a:off x="154922" y="2893423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4" name="Text Box 30"/>
          <p:cNvSpPr txBox="1">
            <a:spLocks noChangeArrowheads="1"/>
          </p:cNvSpPr>
          <p:nvPr/>
        </p:nvSpPr>
        <p:spPr bwMode="auto">
          <a:xfrm rot="16200000">
            <a:off x="145397" y="2101718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323850" y="3524423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6" name="AutoShape 32"/>
          <p:cNvSpPr>
            <a:spLocks noChangeArrowheads="1"/>
          </p:cNvSpPr>
          <p:nvPr/>
        </p:nvSpPr>
        <p:spPr bwMode="auto">
          <a:xfrm>
            <a:off x="393700" y="3509733"/>
            <a:ext cx="3735388" cy="706954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7" name="Oval 33"/>
          <p:cNvSpPr>
            <a:spLocks noChangeArrowheads="1"/>
          </p:cNvSpPr>
          <p:nvPr/>
        </p:nvSpPr>
        <p:spPr bwMode="auto">
          <a:xfrm>
            <a:off x="3665538" y="3524380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3870325" y="3744772"/>
            <a:ext cx="595313" cy="2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 rot="16200000">
            <a:off x="159685" y="3683978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>
            <a:off x="736600" y="1961778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46125" y="1969123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42" name="Text Box 37"/>
          <p:cNvSpPr txBox="1">
            <a:spLocks noChangeArrowheads="1"/>
          </p:cNvSpPr>
          <p:nvPr/>
        </p:nvSpPr>
        <p:spPr bwMode="auto">
          <a:xfrm>
            <a:off x="746125" y="2340045"/>
            <a:ext cx="3121025" cy="265651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43" name="Rectangle 35"/>
          <p:cNvSpPr>
            <a:spLocks noChangeArrowheads="1"/>
          </p:cNvSpPr>
          <p:nvPr/>
        </p:nvSpPr>
        <p:spPr bwMode="auto">
          <a:xfrm>
            <a:off x="736600" y="2729328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746125" y="2738511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5" name="Text Box 37"/>
          <p:cNvSpPr txBox="1">
            <a:spLocks noChangeArrowheads="1"/>
          </p:cNvSpPr>
          <p:nvPr/>
        </p:nvSpPr>
        <p:spPr bwMode="auto">
          <a:xfrm>
            <a:off x="746125" y="3107595"/>
            <a:ext cx="3121025" cy="276999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200" b="1" dirty="0" err="1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andy</a:t>
            </a:r>
            <a:r>
              <a:rPr lang="en-US" altLang="en-US" sz="1200" b="1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46" name="Rectangle 35"/>
          <p:cNvSpPr>
            <a:spLocks noChangeArrowheads="1"/>
          </p:cNvSpPr>
          <p:nvPr/>
        </p:nvSpPr>
        <p:spPr bwMode="auto">
          <a:xfrm>
            <a:off x="736600" y="3513406"/>
            <a:ext cx="3240088" cy="70695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36"/>
          <p:cNvSpPr txBox="1">
            <a:spLocks noChangeArrowheads="1"/>
          </p:cNvSpPr>
          <p:nvPr/>
        </p:nvSpPr>
        <p:spPr bwMode="auto">
          <a:xfrm>
            <a:off x="746125" y="3550130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48" name="Text Box 37"/>
          <p:cNvSpPr txBox="1">
            <a:spLocks noChangeArrowheads="1"/>
          </p:cNvSpPr>
          <p:nvPr/>
        </p:nvSpPr>
        <p:spPr bwMode="auto">
          <a:xfrm>
            <a:off x="754063" y="3906362"/>
            <a:ext cx="3108960" cy="319507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9" name="Text Box 58"/>
          <p:cNvSpPr txBox="1">
            <a:spLocks noChangeArrowheads="1"/>
          </p:cNvSpPr>
          <p:nvPr/>
        </p:nvSpPr>
        <p:spPr bwMode="auto">
          <a:xfrm>
            <a:off x="4643438" y="3553602"/>
            <a:ext cx="944562" cy="3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4649788" y="3923693"/>
            <a:ext cx="944562" cy="3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52" name="Text Box 58"/>
          <p:cNvSpPr txBox="1">
            <a:spLocks noChangeArrowheads="1"/>
          </p:cNvSpPr>
          <p:nvPr/>
        </p:nvSpPr>
        <p:spPr bwMode="auto">
          <a:xfrm>
            <a:off x="4625975" y="4336044"/>
            <a:ext cx="944489" cy="3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54" name="Text Box 58"/>
          <p:cNvSpPr txBox="1">
            <a:spLocks noChangeArrowheads="1"/>
          </p:cNvSpPr>
          <p:nvPr/>
        </p:nvSpPr>
        <p:spPr bwMode="auto">
          <a:xfrm>
            <a:off x="4535488" y="4690439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7" name="Rectangle 31"/>
          <p:cNvSpPr>
            <a:spLocks noChangeArrowheads="1"/>
          </p:cNvSpPr>
          <p:nvPr/>
        </p:nvSpPr>
        <p:spPr bwMode="auto">
          <a:xfrm>
            <a:off x="338718" y="4266372"/>
            <a:ext cx="4087345" cy="137340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" name="AutoShape 32"/>
          <p:cNvSpPr>
            <a:spLocks noChangeArrowheads="1"/>
          </p:cNvSpPr>
          <p:nvPr/>
        </p:nvSpPr>
        <p:spPr bwMode="auto">
          <a:xfrm>
            <a:off x="397795" y="4294493"/>
            <a:ext cx="3657600" cy="131540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9" name="Oval 33"/>
          <p:cNvSpPr>
            <a:spLocks noChangeArrowheads="1"/>
          </p:cNvSpPr>
          <p:nvPr/>
        </p:nvSpPr>
        <p:spPr bwMode="auto">
          <a:xfrm>
            <a:off x="3690938" y="4290336"/>
            <a:ext cx="774700" cy="13566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0" name="Text Box 34"/>
          <p:cNvSpPr txBox="1">
            <a:spLocks noChangeArrowheads="1"/>
          </p:cNvSpPr>
          <p:nvPr/>
        </p:nvSpPr>
        <p:spPr bwMode="auto">
          <a:xfrm>
            <a:off x="3886955" y="4835623"/>
            <a:ext cx="595035" cy="28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61" name="Text Box 38"/>
          <p:cNvSpPr txBox="1">
            <a:spLocks noChangeArrowheads="1"/>
          </p:cNvSpPr>
          <p:nvPr/>
        </p:nvSpPr>
        <p:spPr bwMode="auto">
          <a:xfrm rot="16200000">
            <a:off x="148099" y="4695063"/>
            <a:ext cx="86810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dirty="0" smtClean="0">
                <a:solidFill>
                  <a:srgbClr val="FFFFFF"/>
                </a:solidFill>
                <a:cs typeface="Arial" charset="0"/>
              </a:rPr>
              <a:t>4</a:t>
            </a:r>
            <a:r>
              <a:rPr lang="hu-HU" altLang="en-US" sz="10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YEARS</a:t>
            </a:r>
          </a:p>
        </p:txBody>
      </p:sp>
      <p:sp>
        <p:nvSpPr>
          <p:cNvPr id="62" name="Rectangle 35"/>
          <p:cNvSpPr>
            <a:spLocks noChangeArrowheads="1"/>
          </p:cNvSpPr>
          <p:nvPr/>
        </p:nvSpPr>
        <p:spPr bwMode="auto">
          <a:xfrm>
            <a:off x="762000" y="4304585"/>
            <a:ext cx="3240088" cy="1351806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759573" y="4308457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767511" y="4639634"/>
            <a:ext cx="3108960" cy="303750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6" name="Text Box 37"/>
          <p:cNvSpPr txBox="1">
            <a:spLocks noChangeArrowheads="1"/>
          </p:cNvSpPr>
          <p:nvPr/>
        </p:nvSpPr>
        <p:spPr bwMode="auto">
          <a:xfrm>
            <a:off x="764688" y="5318411"/>
            <a:ext cx="3108960" cy="303750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Coffee 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7" name="Text Box 37"/>
          <p:cNvSpPr txBox="1">
            <a:spLocks noChangeArrowheads="1"/>
          </p:cNvSpPr>
          <p:nvPr/>
        </p:nvSpPr>
        <p:spPr bwMode="auto">
          <a:xfrm>
            <a:off x="766181" y="4983850"/>
            <a:ext cx="3108960" cy="303750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Kaby</a:t>
            </a:r>
            <a:r>
              <a:rPr lang="en-US" altLang="en-US" sz="1200" b="1" i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8" name="Text Box 58"/>
          <p:cNvSpPr txBox="1">
            <a:spLocks noChangeArrowheads="1"/>
          </p:cNvSpPr>
          <p:nvPr/>
        </p:nvSpPr>
        <p:spPr bwMode="auto">
          <a:xfrm>
            <a:off x="4526995" y="5057598"/>
            <a:ext cx="1050288" cy="3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16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9" name="Text Box 58"/>
          <p:cNvSpPr txBox="1">
            <a:spLocks noChangeArrowheads="1"/>
          </p:cNvSpPr>
          <p:nvPr/>
        </p:nvSpPr>
        <p:spPr bwMode="auto">
          <a:xfrm>
            <a:off x="4567336" y="5359547"/>
            <a:ext cx="9973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17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1" name="Text Box 38"/>
          <p:cNvSpPr txBox="1">
            <a:spLocks noChangeArrowheads="1"/>
          </p:cNvSpPr>
          <p:nvPr/>
        </p:nvSpPr>
        <p:spPr bwMode="auto">
          <a:xfrm rot="16200000">
            <a:off x="159685" y="1349710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72" name="Rectangle 31"/>
          <p:cNvSpPr>
            <a:spLocks noChangeArrowheads="1"/>
          </p:cNvSpPr>
          <p:nvPr/>
        </p:nvSpPr>
        <p:spPr bwMode="auto">
          <a:xfrm>
            <a:off x="336615" y="5692210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3" name="AutoShape 32"/>
          <p:cNvSpPr>
            <a:spLocks noChangeArrowheads="1"/>
          </p:cNvSpPr>
          <p:nvPr/>
        </p:nvSpPr>
        <p:spPr bwMode="auto">
          <a:xfrm>
            <a:off x="406465" y="5690966"/>
            <a:ext cx="3735388" cy="64008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" name="Oval 33"/>
          <p:cNvSpPr>
            <a:spLocks noChangeArrowheads="1"/>
          </p:cNvSpPr>
          <p:nvPr/>
        </p:nvSpPr>
        <p:spPr bwMode="auto">
          <a:xfrm>
            <a:off x="3678303" y="5692167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5" name="Text Box 34"/>
          <p:cNvSpPr txBox="1">
            <a:spLocks noChangeArrowheads="1"/>
          </p:cNvSpPr>
          <p:nvPr/>
        </p:nvSpPr>
        <p:spPr bwMode="auto">
          <a:xfrm>
            <a:off x="3883090" y="5912559"/>
            <a:ext cx="595035" cy="23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</a:t>
            </a:r>
            <a:r>
              <a:rPr lang="hu-HU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  <a:endParaRPr lang="hu-HU" altLang="en-US" sz="10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749365" y="5681193"/>
            <a:ext cx="3240088" cy="70695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7" name="Text Box 36"/>
          <p:cNvSpPr txBox="1">
            <a:spLocks noChangeArrowheads="1"/>
          </p:cNvSpPr>
          <p:nvPr/>
        </p:nvSpPr>
        <p:spPr bwMode="auto">
          <a:xfrm>
            <a:off x="758890" y="5731363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Cannonlake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766828" y="6062354"/>
            <a:ext cx="3108960" cy="276999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200" b="1" i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celake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56203" y="5721389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05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18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4662553" y="6091480"/>
            <a:ext cx="915635" cy="2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??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19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715635" y="1468426"/>
            <a:ext cx="313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Clock gating,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PECI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Platform Thermal Control by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 party controller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989215" y="2033845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EDAT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985665" y="2236235"/>
            <a:ext cx="2816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Integrated Power Gates,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PCU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Turbo Boost</a:t>
            </a:r>
          </a:p>
        </p:txBody>
      </p:sp>
      <p:sp>
        <p:nvSpPr>
          <p:cNvPr id="86" name="Rectangle 48"/>
          <p:cNvSpPr>
            <a:spLocks noChangeArrowheads="1"/>
          </p:cNvSpPr>
          <p:nvPr/>
        </p:nvSpPr>
        <p:spPr bwMode="auto">
          <a:xfrm>
            <a:off x="6373147" y="3132076"/>
            <a:ext cx="16642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Turbo Boost 2.0</a:t>
            </a:r>
            <a:endParaRPr lang="en-US" altLang="en-US" sz="1200" b="1" dirty="0">
              <a:solidFill>
                <a:srgbClr val="FF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7" name="Rectangle 48"/>
          <p:cNvSpPr>
            <a:spLocks noChangeArrowheads="1"/>
          </p:cNvSpPr>
          <p:nvPr/>
        </p:nvSpPr>
        <p:spPr bwMode="auto">
          <a:xfrm>
            <a:off x="6944005" y="3924055"/>
            <a:ext cx="6046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8" name="Rectangle 48"/>
          <p:cNvSpPr>
            <a:spLocks noChangeArrowheads="1"/>
          </p:cNvSpPr>
          <p:nvPr/>
        </p:nvSpPr>
        <p:spPr bwMode="auto">
          <a:xfrm>
            <a:off x="6674789" y="4266492"/>
            <a:ext cx="12506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Times New Roman" pitchFamily="18" charset="0"/>
              </a:rPr>
              <a:t>2. gen. </a:t>
            </a:r>
            <a:r>
              <a:rPr lang="en-US" altLang="en-US" sz="1200" b="1" dirty="0" err="1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Times New Roman" pitchFamily="18" charset="0"/>
              </a:rPr>
              <a:t>FIVR</a:t>
            </a:r>
            <a:endParaRPr lang="en-US" altLang="en-US" sz="1200" b="1" dirty="0">
              <a:solidFill>
                <a:schemeClr val="bg1">
                  <a:lumMod val="50000"/>
                </a:schemeClr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0" name="Rectangle 48"/>
          <p:cNvSpPr>
            <a:spLocks noChangeArrowheads="1"/>
          </p:cNvSpPr>
          <p:nvPr/>
        </p:nvSpPr>
        <p:spPr bwMode="auto">
          <a:xfrm>
            <a:off x="5970569" y="4479948"/>
            <a:ext cx="26340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Speed Shift Technology,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Duty Cycle control, No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(except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X)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089425" y="5069118"/>
            <a:ext cx="2473754" cy="25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Speed Shift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Technology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v2</a:t>
            </a:r>
            <a:endParaRPr lang="en-US" sz="1400" dirty="0" smtClean="0">
              <a:latin typeface="+mj-l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6057165" y="5274205"/>
            <a:ext cx="23503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H-series: TVB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(Thermal Velocity Boost)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5" name="Left Brace 94"/>
          <p:cNvSpPr/>
          <p:nvPr/>
        </p:nvSpPr>
        <p:spPr bwMode="auto">
          <a:xfrm>
            <a:off x="5912773" y="5355250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7" name="Left Brace 96"/>
          <p:cNvSpPr/>
          <p:nvPr/>
        </p:nvSpPr>
        <p:spPr bwMode="auto">
          <a:xfrm>
            <a:off x="5922150" y="4567772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8" name="Left Brace 97"/>
          <p:cNvSpPr/>
          <p:nvPr/>
        </p:nvSpPr>
        <p:spPr bwMode="auto">
          <a:xfrm>
            <a:off x="5922150" y="2317522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9" name="Left Brace 98"/>
          <p:cNvSpPr/>
          <p:nvPr/>
        </p:nvSpPr>
        <p:spPr bwMode="auto">
          <a:xfrm>
            <a:off x="5922150" y="1529845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9" name="Text Box 56"/>
          <p:cNvSpPr txBox="1">
            <a:spLocks noChangeArrowheads="1"/>
          </p:cNvSpPr>
          <p:nvPr/>
        </p:nvSpPr>
        <p:spPr bwMode="auto">
          <a:xfrm>
            <a:off x="71500" y="496770"/>
            <a:ext cx="26548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Sandy Bridge line -2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1" name="Text Box 3"/>
          <p:cNvSpPr txBox="1">
            <a:spLocks noChangeArrowheads="1"/>
          </p:cNvSpPr>
          <p:nvPr/>
        </p:nvSpPr>
        <p:spPr bwMode="auto">
          <a:xfrm>
            <a:off x="283780" y="6503103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33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Box 1"/>
          <p:cNvSpPr txBox="1">
            <a:spLocks noChangeArrowheads="1"/>
          </p:cNvSpPr>
          <p:nvPr/>
        </p:nvSpPr>
        <p:spPr bwMode="auto">
          <a:xfrm>
            <a:off x="1141413" y="1792288"/>
            <a:ext cx="12382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Sandy Bridge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Up to 4 cores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(This Section)</a:t>
            </a:r>
          </a:p>
        </p:txBody>
      </p:sp>
      <p:sp>
        <p:nvSpPr>
          <p:cNvPr id="193539" name="TextBox 2"/>
          <p:cNvSpPr txBox="1">
            <a:spLocks noChangeArrowheads="1"/>
          </p:cNvSpPr>
          <p:nvPr/>
        </p:nvSpPr>
        <p:spPr bwMode="auto">
          <a:xfrm>
            <a:off x="3694321" y="1792288"/>
            <a:ext cx="1401346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Sandy Bridge-E</a:t>
            </a:r>
            <a:endParaRPr lang="en-US" altLang="en-US" sz="1100" dirty="0">
              <a:solidFill>
                <a:srgbClr val="000000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err="1" smtClean="0">
                <a:solidFill>
                  <a:srgbClr val="000000"/>
                </a:solidFill>
                <a:cs typeface="Arial" charset="0"/>
              </a:rPr>
              <a:t>HEDs</a:t>
            </a:r>
            <a:endParaRPr lang="en-US" altLang="en-US" sz="1100" dirty="0" smtClean="0">
              <a:solidFill>
                <a:srgbClr val="000000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cs typeface="Arial" charset="0"/>
              </a:rPr>
              <a:t>Up </a:t>
            </a: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to 6 cores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cs typeface="Arial" charset="0"/>
              </a:rPr>
              <a:t>(Not discussed)</a:t>
            </a:r>
            <a:endParaRPr lang="en-US" alt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40" name="Text Box 16"/>
          <p:cNvSpPr txBox="1">
            <a:spLocks noChangeArrowheads="1"/>
          </p:cNvSpPr>
          <p:nvPr/>
        </p:nvSpPr>
        <p:spPr bwMode="auto">
          <a:xfrm>
            <a:off x="3109913" y="3798888"/>
            <a:ext cx="2452687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i7-3960X EE, 6C, 11/2011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i7-3930K,      6C, 11/2011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i7-3820,        4C, 11/2011</a:t>
            </a:r>
          </a:p>
        </p:txBody>
      </p:sp>
      <p:sp>
        <p:nvSpPr>
          <p:cNvPr id="193541" name="Text Box 4"/>
          <p:cNvSpPr txBox="1">
            <a:spLocks noChangeArrowheads="1"/>
          </p:cNvSpPr>
          <p:nvPr/>
        </p:nvSpPr>
        <p:spPr bwMode="auto">
          <a:xfrm>
            <a:off x="173038" y="3516313"/>
            <a:ext cx="9159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FF3505"/>
                </a:solidFill>
                <a:cs typeface="Arial" charset="0"/>
              </a:rPr>
              <a:t>Desktops</a:t>
            </a:r>
          </a:p>
        </p:txBody>
      </p:sp>
      <p:sp>
        <p:nvSpPr>
          <p:cNvPr id="193545" name="Text Box 11"/>
          <p:cNvSpPr txBox="1">
            <a:spLocks noChangeArrowheads="1"/>
          </p:cNvSpPr>
          <p:nvPr/>
        </p:nvSpPr>
        <p:spPr bwMode="auto">
          <a:xfrm>
            <a:off x="174625" y="2465388"/>
            <a:ext cx="7858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FF3505"/>
                </a:solidFill>
                <a:cs typeface="Arial" charset="0"/>
              </a:rPr>
              <a:t>Mobiles</a:t>
            </a:r>
          </a:p>
        </p:txBody>
      </p:sp>
      <p:sp>
        <p:nvSpPr>
          <p:cNvPr id="193546" name="Text Box 12"/>
          <p:cNvSpPr txBox="1">
            <a:spLocks noChangeArrowheads="1"/>
          </p:cNvSpPr>
          <p:nvPr/>
        </p:nvSpPr>
        <p:spPr bwMode="auto">
          <a:xfrm>
            <a:off x="463550" y="2751138"/>
            <a:ext cx="35607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i3-23xxM, 2C, 2/2011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i5-24xxM//25xxM, 2C, 2/2011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i7-26xxQM/27xxQM/28xxQM, 4C, 1/2011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 Extreme-29xxXM , 4C, Q1 2011</a:t>
            </a:r>
          </a:p>
        </p:txBody>
      </p:sp>
      <p:sp>
        <p:nvSpPr>
          <p:cNvPr id="193547" name="Text Box 13"/>
          <p:cNvSpPr txBox="1">
            <a:spLocks noChangeArrowheads="1"/>
          </p:cNvSpPr>
          <p:nvPr/>
        </p:nvSpPr>
        <p:spPr bwMode="auto">
          <a:xfrm>
            <a:off x="444500" y="3802063"/>
            <a:ext cx="2638425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i3-21xx, 2C, 2/2011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i5-23xx 4C+G, 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i5/24xx/25xx, 4C+G, 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i7-26xx, 4C+G, 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i7-2700K, 4C+G10/2011</a:t>
            </a:r>
          </a:p>
        </p:txBody>
      </p:sp>
      <p:sp>
        <p:nvSpPr>
          <p:cNvPr id="193548" name="Line 8"/>
          <p:cNvSpPr>
            <a:spLocks noChangeShapeType="1"/>
          </p:cNvSpPr>
          <p:nvPr/>
        </p:nvSpPr>
        <p:spPr bwMode="auto">
          <a:xfrm flipH="1">
            <a:off x="6994525" y="2355850"/>
            <a:ext cx="793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49" name="Line 10"/>
          <p:cNvSpPr>
            <a:spLocks noChangeShapeType="1"/>
          </p:cNvSpPr>
          <p:nvPr/>
        </p:nvSpPr>
        <p:spPr bwMode="auto">
          <a:xfrm flipV="1">
            <a:off x="6007100" y="2530475"/>
            <a:ext cx="1993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50" name="Line 11"/>
          <p:cNvSpPr>
            <a:spLocks noChangeShapeType="1"/>
          </p:cNvSpPr>
          <p:nvPr/>
        </p:nvSpPr>
        <p:spPr bwMode="auto">
          <a:xfrm flipH="1">
            <a:off x="7986713" y="2530475"/>
            <a:ext cx="635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51" name="Line 13"/>
          <p:cNvSpPr>
            <a:spLocks noChangeShapeType="1"/>
          </p:cNvSpPr>
          <p:nvPr/>
        </p:nvSpPr>
        <p:spPr bwMode="auto">
          <a:xfrm flipH="1">
            <a:off x="6011863" y="2530475"/>
            <a:ext cx="7937" cy="16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52" name="Text Box 4"/>
          <p:cNvSpPr txBox="1">
            <a:spLocks noChangeArrowheads="1"/>
          </p:cNvSpPr>
          <p:nvPr/>
        </p:nvSpPr>
        <p:spPr bwMode="auto">
          <a:xfrm>
            <a:off x="5959475" y="1806575"/>
            <a:ext cx="20764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Sandy Bridge-EN/EP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Up to 8 cores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cs typeface="Arial" charset="0"/>
              </a:rPr>
              <a:t>(Not discussed)</a:t>
            </a:r>
            <a:endParaRPr lang="hu-HU" alt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53" name="Text Box 5"/>
          <p:cNvSpPr txBox="1">
            <a:spLocks noChangeArrowheads="1"/>
          </p:cNvSpPr>
          <p:nvPr/>
        </p:nvSpPr>
        <p:spPr bwMode="auto">
          <a:xfrm>
            <a:off x="6958013" y="2800350"/>
            <a:ext cx="20510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Sandy Bridge-EP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(Efficient Performance)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(Socket: LGA 2011)</a:t>
            </a:r>
            <a:endParaRPr lang="hu-HU" alt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55" name="Rectangle 33"/>
          <p:cNvSpPr>
            <a:spLocks noChangeArrowheads="1"/>
          </p:cNvSpPr>
          <p:nvPr/>
        </p:nvSpPr>
        <p:spPr bwMode="auto">
          <a:xfrm>
            <a:off x="5027613" y="6207553"/>
            <a:ext cx="1933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E5-24xx 4/6/8C, 5/2012</a:t>
            </a:r>
          </a:p>
        </p:txBody>
      </p:sp>
      <p:sp>
        <p:nvSpPr>
          <p:cNvPr id="193556" name="Text Box 5"/>
          <p:cNvSpPr txBox="1">
            <a:spLocks noChangeArrowheads="1"/>
          </p:cNvSpPr>
          <p:nvPr/>
        </p:nvSpPr>
        <p:spPr bwMode="auto">
          <a:xfrm>
            <a:off x="5168900" y="2800350"/>
            <a:ext cx="1646238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Sandy Bridge-EN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(Entry</a:t>
            </a: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(Socket: LGA 1356) </a:t>
            </a:r>
            <a:endParaRPr lang="hu-HU" alt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58" name="Rectangle 33"/>
          <p:cNvSpPr>
            <a:spLocks noChangeArrowheads="1"/>
          </p:cNvSpPr>
          <p:nvPr/>
        </p:nvSpPr>
        <p:spPr bwMode="auto">
          <a:xfrm>
            <a:off x="7015163" y="6205965"/>
            <a:ext cx="19335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E5-26xx 4/6/8C, 3/2012</a:t>
            </a:r>
          </a:p>
        </p:txBody>
      </p:sp>
      <p:sp>
        <p:nvSpPr>
          <p:cNvPr id="193559" name="Rectangle 34"/>
          <p:cNvSpPr>
            <a:spLocks noChangeArrowheads="1"/>
          </p:cNvSpPr>
          <p:nvPr/>
        </p:nvSpPr>
        <p:spPr bwMode="auto">
          <a:xfrm>
            <a:off x="7002270" y="6579350"/>
            <a:ext cx="19859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E5-46xx 4/6/8C, 5/2012</a:t>
            </a:r>
          </a:p>
        </p:txBody>
      </p:sp>
      <p:sp>
        <p:nvSpPr>
          <p:cNvPr id="193560" name="Text Box 16"/>
          <p:cNvSpPr txBox="1">
            <a:spLocks noChangeArrowheads="1"/>
          </p:cNvSpPr>
          <p:nvPr/>
        </p:nvSpPr>
        <p:spPr bwMode="auto">
          <a:xfrm>
            <a:off x="263525" y="6086503"/>
            <a:ext cx="9826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4AEB"/>
                </a:solidFill>
                <a:cs typeface="Arial" charset="0"/>
              </a:rPr>
              <a:t>DP-Servers</a:t>
            </a:r>
          </a:p>
        </p:txBody>
      </p:sp>
      <p:sp>
        <p:nvSpPr>
          <p:cNvPr id="193561" name="Text Box 25"/>
          <p:cNvSpPr txBox="1">
            <a:spLocks noChangeArrowheads="1"/>
          </p:cNvSpPr>
          <p:nvPr/>
        </p:nvSpPr>
        <p:spPr bwMode="auto">
          <a:xfrm>
            <a:off x="246063" y="6444335"/>
            <a:ext cx="993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4AEB"/>
                </a:solidFill>
                <a:cs typeface="Arial" charset="0"/>
              </a:rPr>
              <a:t>MP-Servers</a:t>
            </a:r>
          </a:p>
        </p:txBody>
      </p:sp>
      <p:sp>
        <p:nvSpPr>
          <p:cNvPr id="193562" name="Oval 12"/>
          <p:cNvSpPr>
            <a:spLocks noChangeArrowheads="1"/>
          </p:cNvSpPr>
          <p:nvPr/>
        </p:nvSpPr>
        <p:spPr bwMode="auto">
          <a:xfrm>
            <a:off x="5980113" y="266382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63" name="Oval 7"/>
          <p:cNvSpPr>
            <a:spLocks noChangeArrowheads="1"/>
          </p:cNvSpPr>
          <p:nvPr/>
        </p:nvSpPr>
        <p:spPr bwMode="auto">
          <a:xfrm>
            <a:off x="7948613" y="266700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64" name="Line 8"/>
          <p:cNvSpPr>
            <a:spLocks noChangeShapeType="1"/>
          </p:cNvSpPr>
          <p:nvPr/>
        </p:nvSpPr>
        <p:spPr bwMode="auto">
          <a:xfrm>
            <a:off x="4391025" y="1346200"/>
            <a:ext cx="158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5" name="Line 10"/>
          <p:cNvSpPr>
            <a:spLocks noChangeShapeType="1"/>
          </p:cNvSpPr>
          <p:nvPr/>
        </p:nvSpPr>
        <p:spPr bwMode="auto">
          <a:xfrm flipV="1">
            <a:off x="1784350" y="1522413"/>
            <a:ext cx="5214938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6" name="Line 11"/>
          <p:cNvSpPr>
            <a:spLocks noChangeShapeType="1"/>
          </p:cNvSpPr>
          <p:nvPr/>
        </p:nvSpPr>
        <p:spPr bwMode="auto">
          <a:xfrm flipH="1">
            <a:off x="6991350" y="1522413"/>
            <a:ext cx="635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7" name="Line 13"/>
          <p:cNvSpPr>
            <a:spLocks noChangeShapeType="1"/>
          </p:cNvSpPr>
          <p:nvPr/>
        </p:nvSpPr>
        <p:spPr bwMode="auto">
          <a:xfrm flipH="1">
            <a:off x="1781175" y="1522413"/>
            <a:ext cx="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8" name="Oval 12"/>
          <p:cNvSpPr>
            <a:spLocks noChangeArrowheads="1"/>
          </p:cNvSpPr>
          <p:nvPr/>
        </p:nvSpPr>
        <p:spPr bwMode="auto">
          <a:xfrm>
            <a:off x="1741488" y="16557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69" name="Oval 7"/>
          <p:cNvSpPr>
            <a:spLocks noChangeArrowheads="1"/>
          </p:cNvSpPr>
          <p:nvPr/>
        </p:nvSpPr>
        <p:spPr bwMode="auto">
          <a:xfrm>
            <a:off x="6953250" y="165893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70" name="TextBox 9"/>
          <p:cNvSpPr txBox="1">
            <a:spLocks noChangeArrowheads="1"/>
          </p:cNvSpPr>
          <p:nvPr/>
        </p:nvSpPr>
        <p:spPr bwMode="auto">
          <a:xfrm>
            <a:off x="3357563" y="1116013"/>
            <a:ext cx="21145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The Sandy Bridge family</a:t>
            </a:r>
          </a:p>
        </p:txBody>
      </p:sp>
      <p:sp>
        <p:nvSpPr>
          <p:cNvPr id="193571" name="TextBox 11"/>
          <p:cNvSpPr txBox="1">
            <a:spLocks noChangeArrowheads="1"/>
          </p:cNvSpPr>
          <p:nvPr/>
        </p:nvSpPr>
        <p:spPr bwMode="auto">
          <a:xfrm>
            <a:off x="71500" y="501055"/>
            <a:ext cx="3865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Overview of the Sandy Bridge family</a:t>
            </a:r>
          </a:p>
        </p:txBody>
      </p:sp>
      <p:sp>
        <p:nvSpPr>
          <p:cNvPr id="193572" name="Line 11"/>
          <p:cNvSpPr>
            <a:spLocks noChangeShapeType="1"/>
          </p:cNvSpPr>
          <p:nvPr/>
        </p:nvSpPr>
        <p:spPr bwMode="auto">
          <a:xfrm flipH="1">
            <a:off x="4392613" y="1527175"/>
            <a:ext cx="0" cy="207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73" name="Oval 7"/>
          <p:cNvSpPr>
            <a:spLocks noChangeArrowheads="1"/>
          </p:cNvSpPr>
          <p:nvPr/>
        </p:nvSpPr>
        <p:spPr bwMode="auto">
          <a:xfrm>
            <a:off x="4357688" y="167481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4.1 Introduction (3)</a:t>
            </a:r>
          </a:p>
        </p:txBody>
      </p:sp>
      <p:sp>
        <p:nvSpPr>
          <p:cNvPr id="193575" name="Rounded Rectangle 1"/>
          <p:cNvSpPr>
            <a:spLocks noChangeArrowheads="1"/>
          </p:cNvSpPr>
          <p:nvPr/>
        </p:nvSpPr>
        <p:spPr bwMode="auto">
          <a:xfrm>
            <a:off x="173038" y="1433513"/>
            <a:ext cx="3768725" cy="405729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76" name="Rectangle 19"/>
          <p:cNvSpPr>
            <a:spLocks noChangeArrowheads="1"/>
          </p:cNvSpPr>
          <p:nvPr/>
        </p:nvSpPr>
        <p:spPr bwMode="auto">
          <a:xfrm>
            <a:off x="2911153" y="6579350"/>
            <a:ext cx="2020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Arial" charset="0"/>
              </a:rPr>
              <a:t>Based on [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62</a:t>
            </a:r>
            <a:r>
              <a:rPr lang="en-US" altLang="en-US" sz="1200" dirty="0">
                <a:solidFill>
                  <a:srgbClr val="000000"/>
                </a:solidFill>
                <a:cs typeface="Arial" charset="0"/>
              </a:rPr>
              <a:t>]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200" dirty="0">
                <a:solidFill>
                  <a:srgbClr val="000000"/>
                </a:solidFill>
                <a:cs typeface="Arial" charset="0"/>
              </a:rPr>
              <a:t>and [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63</a:t>
            </a:r>
            <a:r>
              <a:rPr lang="en-US" altLang="en-US" sz="12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341530" y="4959170"/>
            <a:ext cx="108074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err="1" smtClean="0">
                <a:solidFill>
                  <a:srgbClr val="004AEB"/>
                </a:solidFill>
                <a:cs typeface="Arial" charset="0"/>
              </a:rPr>
              <a:t>Microservers</a:t>
            </a:r>
            <a:endParaRPr lang="en-US" altLang="en-US" sz="1100" i="1" dirty="0">
              <a:solidFill>
                <a:srgbClr val="004AEB"/>
              </a:solidFill>
              <a:cs typeface="Arial" charset="0"/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791580" y="5191100"/>
            <a:ext cx="306045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E3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1220L/1230L/1260L, 2C/4C, 4/2011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306388" y="5454225"/>
            <a:ext cx="97815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4AEB"/>
                </a:solidFill>
                <a:cs typeface="Arial" charset="0"/>
              </a:rPr>
              <a:t>UP-Servers</a:t>
            </a:r>
            <a:endParaRPr lang="en-US" altLang="en-US" sz="1100" i="1" dirty="0">
              <a:solidFill>
                <a:srgbClr val="004AEB"/>
              </a:solidFill>
              <a:cs typeface="Arial" charset="0"/>
            </a:endParaRP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792163" y="5679250"/>
            <a:ext cx="19446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E3 12x0, 4C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4/2011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E3 12x5,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4C+G,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4/2011</a:t>
            </a:r>
          </a:p>
        </p:txBody>
      </p:sp>
      <p:sp>
        <p:nvSpPr>
          <p:cNvPr id="45" name="Rectangle 32"/>
          <p:cNvSpPr>
            <a:spLocks noChangeArrowheads="1"/>
          </p:cNvSpPr>
          <p:nvPr/>
        </p:nvSpPr>
        <p:spPr bwMode="auto">
          <a:xfrm>
            <a:off x="5132388" y="5680837"/>
            <a:ext cx="17795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E5-14xx 4/6C, 5/2012</a:t>
            </a:r>
          </a:p>
        </p:txBody>
      </p:sp>
      <p:sp>
        <p:nvSpPr>
          <p:cNvPr id="46" name="Rectangle 32"/>
          <p:cNvSpPr>
            <a:spLocks noChangeArrowheads="1"/>
          </p:cNvSpPr>
          <p:nvPr/>
        </p:nvSpPr>
        <p:spPr bwMode="auto">
          <a:xfrm>
            <a:off x="7047275" y="5679250"/>
            <a:ext cx="17795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E5-16xx 4/6C, 3/2012</a:t>
            </a: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193675" y="4748213"/>
            <a:ext cx="787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FF3505"/>
                </a:solidFill>
                <a:cs typeface="Arial" charset="0"/>
              </a:rPr>
              <a:t>Servers</a:t>
            </a:r>
          </a:p>
        </p:txBody>
      </p:sp>
    </p:spTree>
    <p:extLst>
      <p:ext uri="{BB962C8B-B14F-4D97-AF65-F5344CB8AC3E}">
        <p14:creationId xmlns:p14="http://schemas.microsoft.com/office/powerpoint/2010/main" val="135580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3" descr="Intel Sandy Bridge Revie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277238"/>
            <a:ext cx="8470900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3" name="Text Box 4"/>
          <p:cNvSpPr txBox="1">
            <a:spLocks noChangeArrowheads="1"/>
          </p:cNvSpPr>
          <p:nvPr/>
        </p:nvSpPr>
        <p:spPr bwMode="auto">
          <a:xfrm>
            <a:off x="2233613" y="2879025"/>
            <a:ext cx="1417637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 32K L1D (3 clk)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AVX 256 bit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4 Operands</a:t>
            </a:r>
          </a:p>
        </p:txBody>
      </p:sp>
      <p:sp>
        <p:nvSpPr>
          <p:cNvPr id="194564" name="Text Box 5"/>
          <p:cNvSpPr txBox="1">
            <a:spLocks noChangeArrowheads="1"/>
          </p:cNvSpPr>
          <p:nvPr/>
        </p:nvSpPr>
        <p:spPr bwMode="auto">
          <a:xfrm>
            <a:off x="2460625" y="1505838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5" name="Text Box 6"/>
          <p:cNvSpPr txBox="1">
            <a:spLocks noChangeArrowheads="1"/>
          </p:cNvSpPr>
          <p:nvPr/>
        </p:nvSpPr>
        <p:spPr bwMode="auto">
          <a:xfrm>
            <a:off x="3538538" y="2702813"/>
            <a:ext cx="14541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 Hyperthreading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AES Instr.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VMX Unrestrict.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20 nm</a:t>
            </a:r>
            <a:r>
              <a:rPr lang="en-US" altLang="en-US" sz="1300" b="1" baseline="30000">
                <a:solidFill>
                  <a:srgbClr val="FFFFFF"/>
                </a:solidFill>
                <a:latin typeface="Arial" charset="0"/>
                <a:cs typeface="Arial" charset="0"/>
              </a:rPr>
              <a:t>2</a:t>
            </a: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 / Core</a:t>
            </a:r>
          </a:p>
        </p:txBody>
      </p:sp>
      <p:sp>
        <p:nvSpPr>
          <p:cNvPr id="194566" name="Text Box 7"/>
          <p:cNvSpPr txBox="1">
            <a:spLocks noChangeArrowheads="1"/>
          </p:cNvSpPr>
          <p:nvPr/>
        </p:nvSpPr>
        <p:spPr bwMode="auto">
          <a:xfrm>
            <a:off x="2460625" y="1505838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7" name="Text Box 8"/>
          <p:cNvSpPr txBox="1">
            <a:spLocks noChangeArrowheads="1"/>
          </p:cNvSpPr>
          <p:nvPr/>
        </p:nvSpPr>
        <p:spPr bwMode="auto">
          <a:xfrm>
            <a:off x="2460625" y="1505838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8" name="Text Box 9"/>
          <p:cNvSpPr txBox="1">
            <a:spLocks noChangeArrowheads="1"/>
          </p:cNvSpPr>
          <p:nvPr/>
        </p:nvSpPr>
        <p:spPr bwMode="auto">
          <a:xfrm>
            <a:off x="2460625" y="1505838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9" name="Text Box 10"/>
          <p:cNvSpPr txBox="1">
            <a:spLocks noChangeArrowheads="1"/>
          </p:cNvSpPr>
          <p:nvPr/>
        </p:nvSpPr>
        <p:spPr bwMode="auto">
          <a:xfrm>
            <a:off x="3732213" y="1507425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70" name="Text Box 11"/>
          <p:cNvSpPr txBox="1">
            <a:spLocks noChangeArrowheads="1"/>
          </p:cNvSpPr>
          <p:nvPr/>
        </p:nvSpPr>
        <p:spPr bwMode="auto">
          <a:xfrm>
            <a:off x="5027613" y="1520125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71" name="Text Box 12"/>
          <p:cNvSpPr txBox="1">
            <a:spLocks noChangeArrowheads="1"/>
          </p:cNvSpPr>
          <p:nvPr/>
        </p:nvSpPr>
        <p:spPr bwMode="auto">
          <a:xfrm>
            <a:off x="6323013" y="1545525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72" name="Text Box 13"/>
          <p:cNvSpPr txBox="1">
            <a:spLocks noChangeArrowheads="1"/>
          </p:cNvSpPr>
          <p:nvPr/>
        </p:nvSpPr>
        <p:spPr bwMode="auto">
          <a:xfrm>
            <a:off x="7534275" y="4399850"/>
            <a:ext cx="103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PCIe 2.0</a:t>
            </a:r>
          </a:p>
        </p:txBody>
      </p:sp>
      <p:sp>
        <p:nvSpPr>
          <p:cNvPr id="194573" name="Text Box 14"/>
          <p:cNvSpPr txBox="1">
            <a:spLocks noChangeArrowheads="1"/>
          </p:cNvSpPr>
          <p:nvPr/>
        </p:nvSpPr>
        <p:spPr bwMode="auto">
          <a:xfrm>
            <a:off x="360363" y="3955350"/>
            <a:ext cx="19669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@ 1.0 1.4 GHz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(to L3 connected)</a:t>
            </a:r>
          </a:p>
        </p:txBody>
      </p:sp>
      <p:sp>
        <p:nvSpPr>
          <p:cNvPr id="194574" name="Text Box 15"/>
          <p:cNvSpPr txBox="1">
            <a:spLocks noChangeArrowheads="1"/>
          </p:cNvSpPr>
          <p:nvPr/>
        </p:nvSpPr>
        <p:spPr bwMode="auto">
          <a:xfrm>
            <a:off x="3486150" y="4482400"/>
            <a:ext cx="3182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256 b/cycle Ring Architecture</a:t>
            </a:r>
          </a:p>
        </p:txBody>
      </p:sp>
      <p:sp>
        <p:nvSpPr>
          <p:cNvPr id="194575" name="Text Box 16"/>
          <p:cNvSpPr txBox="1">
            <a:spLocks noChangeArrowheads="1"/>
          </p:cNvSpPr>
          <p:nvPr/>
        </p:nvSpPr>
        <p:spPr bwMode="auto">
          <a:xfrm>
            <a:off x="6107113" y="4152200"/>
            <a:ext cx="976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(25 clk)</a:t>
            </a:r>
          </a:p>
        </p:txBody>
      </p:sp>
      <p:sp>
        <p:nvSpPr>
          <p:cNvPr id="194576" name="Text Box 17"/>
          <p:cNvSpPr txBox="1">
            <a:spLocks noChangeArrowheads="1"/>
          </p:cNvSpPr>
          <p:nvPr/>
        </p:nvSpPr>
        <p:spPr bwMode="auto">
          <a:xfrm>
            <a:off x="3460750" y="5111050"/>
            <a:ext cx="133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DDR3-1600</a:t>
            </a:r>
          </a:p>
        </p:txBody>
      </p:sp>
      <p:sp>
        <p:nvSpPr>
          <p:cNvPr id="194577" name="Text Box 18"/>
          <p:cNvSpPr txBox="1">
            <a:spLocks noChangeArrowheads="1"/>
          </p:cNvSpPr>
          <p:nvPr/>
        </p:nvSpPr>
        <p:spPr bwMode="auto">
          <a:xfrm>
            <a:off x="7300913" y="5104700"/>
            <a:ext cx="1195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25.6 GB/s</a:t>
            </a:r>
          </a:p>
        </p:txBody>
      </p:sp>
      <p:sp>
        <p:nvSpPr>
          <p:cNvPr id="194578" name="Text Box 19"/>
          <p:cNvSpPr txBox="1">
            <a:spLocks noChangeArrowheads="1"/>
          </p:cNvSpPr>
          <p:nvPr/>
        </p:nvSpPr>
        <p:spPr bwMode="auto">
          <a:xfrm>
            <a:off x="71500" y="501055"/>
            <a:ext cx="441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Main functional units of Sandy Bridge</a:t>
            </a:r>
            <a:r>
              <a:rPr lang="en-US" altLang="en-US" sz="14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96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194579" name="Text Box 21"/>
          <p:cNvSpPr txBox="1">
            <a:spLocks noChangeArrowheads="1"/>
          </p:cNvSpPr>
          <p:nvPr/>
        </p:nvSpPr>
        <p:spPr bwMode="auto">
          <a:xfrm>
            <a:off x="1825186" y="5712713"/>
            <a:ext cx="54158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32 nm process / ~225 nm</a:t>
            </a:r>
            <a:r>
              <a:rPr lang="en-US" altLang="en-US" sz="1400" baseline="30000" dirty="0">
                <a:solidFill>
                  <a:srgbClr val="000000"/>
                </a:solidFill>
                <a:cs typeface="Arial" charset="0"/>
              </a:rPr>
              <a:t>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die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size. 995 </a:t>
            </a:r>
            <a:r>
              <a:rPr lang="en-US" altLang="en-US" sz="1400" dirty="0" err="1" smtClean="0">
                <a:solidFill>
                  <a:srgbClr val="000000"/>
                </a:solidFill>
                <a:cs typeface="Arial" charset="0"/>
              </a:rPr>
              <a:t>mtrs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85W TDP</a:t>
            </a:r>
          </a:p>
        </p:txBody>
      </p:sp>
      <p:sp>
        <p:nvSpPr>
          <p:cNvPr id="194580" name="Rectangle 2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4.1 Introduction (4)</a:t>
            </a:r>
          </a:p>
        </p:txBody>
      </p:sp>
      <p:sp>
        <p:nvSpPr>
          <p:cNvPr id="194581" name="Text Box 21"/>
          <p:cNvSpPr txBox="1">
            <a:spLocks noChangeArrowheads="1"/>
          </p:cNvSpPr>
          <p:nvPr/>
        </p:nvSpPr>
        <p:spPr bwMode="auto">
          <a:xfrm>
            <a:off x="4624388" y="3701350"/>
            <a:ext cx="814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8 MB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2109" y="6267700"/>
            <a:ext cx="5926751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 smtClean="0">
                <a:solidFill>
                  <a:srgbClr val="FF0000"/>
                </a:solidFill>
              </a:rPr>
              <a:t>Remark</a:t>
            </a:r>
          </a:p>
          <a:p>
            <a:r>
              <a:rPr lang="en-US" sz="1400" dirty="0" smtClean="0"/>
              <a:t>Intel designates t</a:t>
            </a:r>
            <a:r>
              <a:rPr lang="en-US" sz="1400" dirty="0" smtClean="0"/>
              <a:t>he integrated GPU as Processor Graphics (PG)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37915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141607"/>
            <a:ext cx="7404100" cy="702256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Major innovations of the Sandy Bridge line vs.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1. generation Nehalem line</a:t>
            </a:r>
          </a:p>
        </p:txBody>
      </p: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979488" y="2293913"/>
            <a:ext cx="7265987" cy="409575"/>
            <a:chOff x="707" y="1638"/>
            <a:chExt cx="4440" cy="306"/>
          </a:xfrm>
        </p:grpSpPr>
        <p:sp>
          <p:nvSpPr>
            <p:cNvPr id="13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4.2.1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22"/>
          <p:cNvGrpSpPr>
            <a:grpSpLocks/>
          </p:cNvGrpSpPr>
          <p:nvPr/>
        </p:nvGrpSpPr>
        <p:grpSpPr bwMode="auto">
          <a:xfrm>
            <a:off x="979488" y="2749525"/>
            <a:ext cx="7275512" cy="619125"/>
            <a:chOff x="701" y="1638"/>
            <a:chExt cx="4446" cy="463"/>
          </a:xfrm>
        </p:grpSpPr>
        <p:sp>
          <p:nvSpPr>
            <p:cNvPr id="1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4.2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Extension of the ISA 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by 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the 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256-bit</a:t>
              </a:r>
              <a:endParaRPr lang="hu-HU" altLang="hu-HU" sz="19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             AVX 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instruction set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Text Box 24"/>
            <p:cNvSpPr txBox="1">
              <a:spLocks noChangeArrowheads="1"/>
            </p:cNvSpPr>
            <p:nvPr/>
          </p:nvSpPr>
          <p:spPr bwMode="auto">
            <a:xfrm>
              <a:off x="701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8" name="Group 25"/>
          <p:cNvGrpSpPr>
            <a:grpSpLocks/>
          </p:cNvGrpSpPr>
          <p:nvPr/>
        </p:nvGrpSpPr>
        <p:grpSpPr bwMode="auto">
          <a:xfrm>
            <a:off x="971550" y="3428975"/>
            <a:ext cx="7285038" cy="409575"/>
            <a:chOff x="695" y="1625"/>
            <a:chExt cx="4452" cy="306"/>
          </a:xfrm>
        </p:grpSpPr>
        <p:sp>
          <p:nvSpPr>
            <p:cNvPr id="19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4.2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3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New microarchitecture of the cores 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" name="Text Box 27"/>
            <p:cNvSpPr txBox="1">
              <a:spLocks noChangeArrowheads="1"/>
            </p:cNvSpPr>
            <p:nvPr/>
          </p:nvSpPr>
          <p:spPr bwMode="auto">
            <a:xfrm>
              <a:off x="695" y="1625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1" name="Group 25"/>
          <p:cNvGrpSpPr>
            <a:grpSpLocks/>
          </p:cNvGrpSpPr>
          <p:nvPr/>
        </p:nvGrpSpPr>
        <p:grpSpPr bwMode="auto">
          <a:xfrm>
            <a:off x="974725" y="3894113"/>
            <a:ext cx="7285038" cy="409575"/>
            <a:chOff x="695" y="1626"/>
            <a:chExt cx="4452" cy="305"/>
          </a:xfrm>
        </p:grpSpPr>
        <p:sp>
          <p:nvSpPr>
            <p:cNvPr id="22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4.2.4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On die ring interconnect bus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4" name="Group 25"/>
          <p:cNvGrpSpPr>
            <a:grpSpLocks/>
          </p:cNvGrpSpPr>
          <p:nvPr/>
        </p:nvGrpSpPr>
        <p:grpSpPr bwMode="auto">
          <a:xfrm>
            <a:off x="968375" y="4354488"/>
            <a:ext cx="7285038" cy="409575"/>
            <a:chOff x="695" y="1625"/>
            <a:chExt cx="4452" cy="306"/>
          </a:xfrm>
        </p:grpSpPr>
        <p:sp>
          <p:nvSpPr>
            <p:cNvPr id="25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4.2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On die graphics unit </a:t>
              </a:r>
            </a:p>
          </p:txBody>
        </p:sp>
        <p:sp>
          <p:nvSpPr>
            <p:cNvPr id="26" name="Text Box 27"/>
            <p:cNvSpPr txBox="1">
              <a:spLocks noChangeArrowheads="1"/>
            </p:cNvSpPr>
            <p:nvPr/>
          </p:nvSpPr>
          <p:spPr bwMode="auto">
            <a:xfrm>
              <a:off x="695" y="1625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971550" y="4819625"/>
            <a:ext cx="7285038" cy="409575"/>
            <a:chOff x="695" y="1626"/>
            <a:chExt cx="4452" cy="305"/>
          </a:xfrm>
        </p:grpSpPr>
        <p:sp>
          <p:nvSpPr>
            <p:cNvPr id="28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4.2.6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Turbo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Boost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2.0 technology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9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061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75804" y="494150"/>
            <a:ext cx="39084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Integrated memory controller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07752" y="818710"/>
            <a:ext cx="8982075" cy="10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Traditional system architectures</a:t>
            </a:r>
            <a:r>
              <a:rPr lang="en-US" altLang="en-US" sz="1400" dirty="0" smtClean="0">
                <a:latin typeface="+mj-lt"/>
                <a:cs typeface="Times New Roman" pitchFamily="18" charset="0"/>
              </a:rPr>
              <a:t>, as shown below for the Core 2 Duo processor, can</a:t>
            </a:r>
          </a:p>
          <a:p>
            <a:r>
              <a:rPr lang="en-US" altLang="en-US" sz="1400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400" dirty="0" smtClean="0">
                <a:latin typeface="+mj-lt"/>
                <a:cs typeface="Times New Roman" pitchFamily="18" charset="0"/>
              </a:rPr>
              <a:t>     implement </a:t>
            </a:r>
            <a:r>
              <a:rPr lang="en-US" altLang="en-US" sz="1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not more than two high speed memory channels connected to the MCH</a:t>
            </a:r>
          </a:p>
          <a:p>
            <a:pPr>
              <a:spcAft>
                <a:spcPts val="400"/>
              </a:spcAft>
            </a:pPr>
            <a:r>
              <a:rPr lang="en-US" altLang="en-US" sz="14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     due to electrical and physical constraints, to be discussed in Chapter on Intel’s Servers</a:t>
            </a:r>
            <a:r>
              <a:rPr lang="en-US" altLang="en-US" sz="1400" dirty="0" smtClean="0">
                <a:latin typeface="+mj-lt"/>
                <a:cs typeface="Times New Roman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dirty="0">
                <a:cs typeface="Times New Roman" pitchFamily="18" charset="0"/>
              </a:rPr>
              <a:t>Two memory channels can however, provide enough bandwidth </a:t>
            </a:r>
            <a:r>
              <a:rPr lang="en-US" altLang="en-US" sz="1400" dirty="0">
                <a:solidFill>
                  <a:srgbClr val="0070C0"/>
                </a:solidFill>
                <a:cs typeface="Times New Roman" pitchFamily="18" charset="0"/>
              </a:rPr>
              <a:t>only for up to dual core processors</a:t>
            </a:r>
            <a:r>
              <a:rPr lang="en-US" altLang="en-US" sz="1400" dirty="0">
                <a:cs typeface="Times New Roman" pitchFamily="18" charset="0"/>
              </a:rPr>
              <a:t>.</a:t>
            </a:r>
            <a:endParaRPr lang="en-US" sz="1400" dirty="0">
              <a:latin typeface="+mj-lt"/>
            </a:endParaRPr>
          </a:p>
        </p:txBody>
      </p:sp>
      <p:pic>
        <p:nvPicPr>
          <p:cNvPr id="6" name="Picture 2" descr="p965di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t="7942" r="4892" b="17200"/>
          <a:stretch/>
        </p:blipFill>
        <p:spPr bwMode="auto">
          <a:xfrm>
            <a:off x="251520" y="1853825"/>
            <a:ext cx="6300700" cy="482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4436985" y="3068960"/>
            <a:ext cx="2070230" cy="103511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>
              <a:tabLst>
                <a:tab pos="3594100" algn="l"/>
                <a:tab pos="3683000" algn="l"/>
              </a:tabLst>
            </a:pPr>
            <a:r>
              <a:rPr lang="en-US" altLang="en-US" sz="1600" dirty="0" smtClean="0"/>
              <a:t>3.</a:t>
            </a:r>
            <a:r>
              <a:rPr lang="hu-HU" altLang="en-US" sz="1600" dirty="0" smtClean="0"/>
              <a:t>2.</a:t>
            </a:r>
            <a:r>
              <a:rPr lang="en-US" altLang="en-US" sz="1600" dirty="0" smtClean="0"/>
              <a:t>1 Integrated memory controller (1)</a:t>
            </a:r>
          </a:p>
        </p:txBody>
      </p:sp>
      <p:pic>
        <p:nvPicPr>
          <p:cNvPr id="10" name="Picture 2" descr="p965di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1" t="84304" r="8790" b="10817"/>
          <a:stretch/>
        </p:blipFill>
        <p:spPr bwMode="auto">
          <a:xfrm>
            <a:off x="4751285" y="6445045"/>
            <a:ext cx="14859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42230" y="5814265"/>
            <a:ext cx="2504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Figure: Core 2 Duo based</a:t>
            </a:r>
          </a:p>
          <a:p>
            <a:pPr algn="ctr"/>
            <a:r>
              <a:rPr lang="en-US" sz="1400" dirty="0" smtClean="0">
                <a:latin typeface="+mj-lt"/>
              </a:rPr>
              <a:t>platform</a:t>
            </a:r>
            <a:r>
              <a:rPr lang="hu-HU" sz="1400" dirty="0" smtClean="0">
                <a:latin typeface="+mj-lt"/>
              </a:rPr>
              <a:t> [</a:t>
            </a:r>
            <a:r>
              <a:rPr lang="en-US" sz="1400" dirty="0" smtClean="0">
                <a:latin typeface="+mj-lt"/>
              </a:rPr>
              <a:t>166] </a:t>
            </a:r>
            <a:endParaRPr lang="en-US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1436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7" t="27464" r="14845" b="12325"/>
          <a:stretch>
            <a:fillRect/>
          </a:stretch>
        </p:blipFill>
        <p:spPr bwMode="auto">
          <a:xfrm>
            <a:off x="5562600" y="1446213"/>
            <a:ext cx="3195638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Rectangle 2"/>
          <p:cNvSpPr>
            <a:spLocks noChangeArrowheads="1"/>
          </p:cNvSpPr>
          <p:nvPr/>
        </p:nvSpPr>
        <p:spPr bwMode="auto">
          <a:xfrm>
            <a:off x="5427663" y="5768975"/>
            <a:ext cx="674687" cy="1035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5588" name="Text Box 7"/>
          <p:cNvSpPr txBox="1">
            <a:spLocks noChangeArrowheads="1"/>
          </p:cNvSpPr>
          <p:nvPr/>
        </p:nvSpPr>
        <p:spPr bwMode="auto">
          <a:xfrm>
            <a:off x="71500" y="494150"/>
            <a:ext cx="89646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Major innovations of the Sandy Bridge line</a:t>
            </a:r>
            <a:r>
              <a:rPr lang="en-US" altLang="en-US" sz="14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vs. the 2. generation Nehalem line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2D2D8A"/>
                </a:solidFill>
                <a:cs typeface="Arial" charset="0"/>
              </a:rPr>
              <a:t>2.1 </a:t>
            </a:r>
            <a:r>
              <a:rPr lang="en-US" altLang="en-US" sz="1400" b="1" dirty="0">
                <a:solidFill>
                  <a:srgbClr val="2D2D8A"/>
                </a:solidFill>
                <a:cs typeface="Arial" charset="0"/>
              </a:rPr>
              <a:t>Overview</a:t>
            </a: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kern="0" dirty="0" smtClean="0">
                <a:solidFill>
                  <a:srgbClr val="FFFFFF"/>
                </a:solidFill>
              </a:rPr>
              <a:t>4.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2.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1 Overview (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1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559" y="1373188"/>
            <a:ext cx="3848554" cy="24519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Extension of the ISA by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256-bit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AVX instruction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set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2.2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New microarchitecture for the cores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2.3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On die ring interconnect bus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2.4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On-die graphics unit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2.5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Turbo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Boost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technology 2.0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2.6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6671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extBox 1"/>
          <p:cNvSpPr txBox="1">
            <a:spLocks noChangeArrowheads="1"/>
          </p:cNvSpPr>
          <p:nvPr/>
        </p:nvSpPr>
        <p:spPr bwMode="auto">
          <a:xfrm>
            <a:off x="71500" y="494150"/>
            <a:ext cx="63161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2.2 Extension of the ISA by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the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256-bit AVX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instruction set</a:t>
            </a:r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sz="1600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 Extension of the ISA by the AVX instruction set (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1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96612" name="TextBox 3"/>
          <p:cNvSpPr txBox="1">
            <a:spLocks noChangeArrowheads="1"/>
          </p:cNvSpPr>
          <p:nvPr/>
        </p:nvSpPr>
        <p:spPr bwMode="auto">
          <a:xfrm>
            <a:off x="71500" y="880363"/>
            <a:ext cx="328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AVX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Advanced Vector Extensions</a:t>
            </a:r>
          </a:p>
        </p:txBody>
      </p:sp>
      <p:sp>
        <p:nvSpPr>
          <p:cNvPr id="196613" name="TextBox 4"/>
          <p:cNvSpPr txBox="1">
            <a:spLocks noChangeArrowheads="1"/>
          </p:cNvSpPr>
          <p:nvPr/>
        </p:nvSpPr>
        <p:spPr bwMode="auto">
          <a:xfrm>
            <a:off x="71499" y="1195590"/>
            <a:ext cx="895599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In the course of ISA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extensions Intel expanded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the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previous </a:t>
            </a:r>
            <a:r>
              <a:rPr lang="en-US" altLang="en-US" sz="1400" dirty="0">
                <a:solidFill>
                  <a:srgbClr val="0070C0"/>
                </a:solidFill>
                <a:cs typeface="Arial" charset="0"/>
              </a:rPr>
              <a:t>128-bit </a:t>
            </a:r>
            <a:r>
              <a:rPr lang="en-US" altLang="en-US" sz="1400" dirty="0" smtClean="0">
                <a:solidFill>
                  <a:srgbClr val="0070C0"/>
                </a:solidFill>
                <a:cs typeface="Arial" charset="0"/>
              </a:rPr>
              <a:t>SSE SIMD </a:t>
            </a:r>
            <a:r>
              <a:rPr lang="en-US" altLang="en-US" sz="1400" dirty="0">
                <a:solidFill>
                  <a:srgbClr val="0070C0"/>
                </a:solidFill>
                <a:cs typeface="Arial" charset="0"/>
              </a:rPr>
              <a:t>instruction </a:t>
            </a:r>
            <a:r>
              <a:rPr lang="en-US" altLang="en-US" sz="1400" dirty="0" smtClean="0">
                <a:solidFill>
                  <a:srgbClr val="0070C0"/>
                </a:solidFill>
                <a:cs typeface="Arial" charset="0"/>
              </a:rPr>
              <a:t>set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introduced with the Pentium III in 1999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        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by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256-bit AVX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SIMD instruction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set in the Sandy Bridge</a:t>
            </a:r>
            <a:r>
              <a:rPr lang="en-US" altLang="en-US" sz="1400" dirty="0" smtClean="0">
                <a:solidFill>
                  <a:srgbClr val="0000FF"/>
                </a:solidFill>
                <a:cs typeface="Arial" charset="0"/>
              </a:rPr>
              <a:t>,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as follows: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390" y="2200855"/>
            <a:ext cx="877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Remark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107" y="2464698"/>
            <a:ext cx="7403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256-bit AVX instruction set is then expanded to the </a:t>
            </a:r>
            <a:r>
              <a:rPr lang="en-US" sz="1400" dirty="0" smtClean="0">
                <a:solidFill>
                  <a:srgbClr val="FF0000"/>
                </a:solidFill>
              </a:rPr>
              <a:t>AVX512</a:t>
            </a:r>
            <a:r>
              <a:rPr lang="en-US" sz="1400" dirty="0" smtClean="0"/>
              <a:t> instruction set</a:t>
            </a:r>
            <a:endParaRPr lang="en-US" sz="1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21550" y="2798930"/>
            <a:ext cx="6200608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in the 14 nm </a:t>
            </a:r>
            <a:r>
              <a:rPr lang="en-US" sz="1400" dirty="0" err="1" smtClean="0"/>
              <a:t>Skylake</a:t>
            </a:r>
            <a:r>
              <a:rPr lang="en-US" sz="1400" dirty="0" smtClean="0"/>
              <a:t>-SP server processor (2017) and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in the 10 nm Cannon Lake mobile (notebook) processor (2018)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41631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Box 1"/>
          <p:cNvSpPr txBox="1">
            <a:spLocks noChangeArrowheads="1"/>
          </p:cNvSpPr>
          <p:nvPr/>
        </p:nvSpPr>
        <p:spPr bwMode="auto">
          <a:xfrm>
            <a:off x="71500" y="494150"/>
            <a:ext cx="6308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Width of Intel’s subsequent SIMD extensions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(Based on [18]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)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97635" name="Group 14"/>
          <p:cNvGrpSpPr>
            <a:grpSpLocks/>
          </p:cNvGrpSpPr>
          <p:nvPr/>
        </p:nvGrpSpPr>
        <p:grpSpPr bwMode="auto">
          <a:xfrm>
            <a:off x="1379264" y="1143000"/>
            <a:ext cx="6366040" cy="5661025"/>
            <a:chOff x="-1" y="232"/>
            <a:chExt cx="4263" cy="3833"/>
          </a:xfrm>
        </p:grpSpPr>
        <p:pic>
          <p:nvPicPr>
            <p:cNvPr id="197638" name="Picture 3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39" name="Text Box 4"/>
            <p:cNvSpPr txBox="1">
              <a:spLocks noChangeArrowheads="1"/>
            </p:cNvSpPr>
            <p:nvPr/>
          </p:nvSpPr>
          <p:spPr bwMode="auto">
            <a:xfrm>
              <a:off x="1053" y="1903"/>
              <a:ext cx="5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Norhwood</a:t>
              </a:r>
            </a:p>
          </p:txBody>
        </p:sp>
        <p:sp>
          <p:nvSpPr>
            <p:cNvPr id="197640" name="Rectangle 5"/>
            <p:cNvSpPr>
              <a:spLocks noChangeArrowheads="1"/>
            </p:cNvSpPr>
            <p:nvPr/>
          </p:nvSpPr>
          <p:spPr bwMode="auto">
            <a:xfrm>
              <a:off x="880" y="1933"/>
              <a:ext cx="907" cy="19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pic>
          <p:nvPicPr>
            <p:cNvPr id="197641" name="Picture 6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42" name="Rectangle 7"/>
            <p:cNvSpPr>
              <a:spLocks noChangeArrowheads="1"/>
            </p:cNvSpPr>
            <p:nvPr/>
          </p:nvSpPr>
          <p:spPr bwMode="auto">
            <a:xfrm>
              <a:off x="884" y="1835"/>
              <a:ext cx="907" cy="18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sp>
          <p:nvSpPr>
            <p:cNvPr id="197643" name="Text Box 8"/>
            <p:cNvSpPr txBox="1">
              <a:spLocks noChangeArrowheads="1"/>
            </p:cNvSpPr>
            <p:nvPr/>
          </p:nvSpPr>
          <p:spPr bwMode="auto">
            <a:xfrm>
              <a:off x="4105" y="499"/>
              <a:ext cx="157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cs typeface="Arial" charset="0"/>
                </a:rPr>
                <a:t> </a:t>
              </a:r>
            </a:p>
          </p:txBody>
        </p:sp>
        <p:sp>
          <p:nvSpPr>
            <p:cNvPr id="197644" name="Rectangle 9"/>
            <p:cNvSpPr>
              <a:spLocks noChangeArrowheads="1"/>
            </p:cNvSpPr>
            <p:nvPr/>
          </p:nvSpPr>
          <p:spPr bwMode="auto">
            <a:xfrm>
              <a:off x="4105" y="845"/>
              <a:ext cx="157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cs typeface="Arial" charset="0"/>
                </a:rPr>
                <a:t> </a:t>
              </a:r>
            </a:p>
          </p:txBody>
        </p:sp>
        <p:sp>
          <p:nvSpPr>
            <p:cNvPr id="197645" name="Text Box 10"/>
            <p:cNvSpPr txBox="1">
              <a:spLocks noChangeArrowheads="1"/>
            </p:cNvSpPr>
            <p:nvPr/>
          </p:nvSpPr>
          <p:spPr bwMode="auto">
            <a:xfrm>
              <a:off x="4105" y="1344"/>
              <a:ext cx="124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1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7646" name="Text Box 11"/>
            <p:cNvSpPr txBox="1">
              <a:spLocks noChangeArrowheads="1"/>
            </p:cNvSpPr>
            <p:nvPr/>
          </p:nvSpPr>
          <p:spPr bwMode="auto">
            <a:xfrm>
              <a:off x="4059" y="3538"/>
              <a:ext cx="124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1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7647" name="Rectangle 14"/>
            <p:cNvSpPr>
              <a:spLocks noChangeArrowheads="1"/>
            </p:cNvSpPr>
            <p:nvPr/>
          </p:nvSpPr>
          <p:spPr bwMode="auto">
            <a:xfrm>
              <a:off x="864" y="3832"/>
              <a:ext cx="912" cy="144"/>
            </a:xfrm>
            <a:prstGeom prst="rect">
              <a:avLst/>
            </a:prstGeom>
            <a:solidFill>
              <a:srgbClr val="FF00FF">
                <a:alpha val="25882"/>
              </a:srgbClr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Times New Roman" pitchFamily="18" charset="0"/>
                </a:rPr>
                <a:t>Ivy Bridge</a:t>
              </a:r>
            </a:p>
          </p:txBody>
        </p:sp>
      </p:grpSp>
      <p:sp>
        <p:nvSpPr>
          <p:cNvPr id="16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sz="1600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 Extension of the ISA by the AVX instruction set (</a:t>
            </a:r>
            <a:r>
              <a:rPr lang="hu-HU" altLang="en-US" sz="1600" kern="0" dirty="0">
                <a:solidFill>
                  <a:srgbClr val="FFFFFF"/>
                </a:solidFill>
              </a:rPr>
              <a:t>2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97637" name="Rounded Rectangle 1"/>
          <p:cNvSpPr>
            <a:spLocks noChangeArrowheads="1"/>
          </p:cNvSpPr>
          <p:nvPr/>
        </p:nvSpPr>
        <p:spPr bwMode="auto">
          <a:xfrm>
            <a:off x="1331640" y="6013450"/>
            <a:ext cx="5371610" cy="3286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42809" y="145603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697804" y="2683873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</a:t>
            </a:r>
            <a:r>
              <a:rPr lang="hu-HU" sz="1400" b="1" dirty="0" smtClean="0"/>
              <a:t>4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922829" y="4484073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4211960" y="2048350"/>
            <a:ext cx="2491290" cy="63552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2350" y="2267290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128-bit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7767355" y="1673805"/>
            <a:ext cx="6110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64-bit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7729255" y="6032385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256-bit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3581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1500" y="501055"/>
            <a:ext cx="28761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The 256-bit AVX extension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863715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It includes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51519" y="1171492"/>
            <a:ext cx="904600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AutoNum type="alphaLcParenR"/>
            </a:pPr>
            <a:r>
              <a:rPr lang="en-US" sz="1400" dirty="0" smtClean="0">
                <a:solidFill>
                  <a:srgbClr val="FF0000"/>
                </a:solidFill>
              </a:rPr>
              <a:t>Extension</a:t>
            </a:r>
            <a:r>
              <a:rPr lang="en-US" sz="1400" dirty="0" smtClean="0">
                <a:solidFill>
                  <a:schemeClr val="accent6"/>
                </a:solidFill>
              </a:rPr>
              <a:t> </a:t>
            </a:r>
            <a:endParaRPr lang="en-US" sz="1400" dirty="0" smtClean="0">
              <a:solidFill>
                <a:schemeClr val="accent6"/>
              </a:solidFill>
            </a:endParaRPr>
          </a:p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en-US" sz="14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chemeClr val="accent6"/>
                </a:solidFill>
                <a:latin typeface="+mj-lt"/>
              </a:rPr>
              <a:t>      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of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the 128-bit wide XMM [0, 15] SIMD </a:t>
            </a:r>
            <a:r>
              <a:rPr lang="en-US" sz="1400" dirty="0" smtClean="0">
                <a:solidFill>
                  <a:srgbClr val="FF0000"/>
                </a:solidFill>
              </a:rPr>
              <a:t>register set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to the 256-bit YMM [0, 15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] register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set.</a:t>
            </a:r>
          </a:p>
          <a:p>
            <a:r>
              <a:rPr lang="en-US" sz="1400" dirty="0" smtClean="0"/>
              <a:t>b) 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Extension</a:t>
            </a:r>
            <a:r>
              <a:rPr lang="en-US" sz="1400" dirty="0" smtClean="0"/>
              <a:t> </a:t>
            </a:r>
          </a:p>
          <a:p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  </a:t>
            </a:r>
            <a:r>
              <a:rPr lang="en-US" sz="1400" dirty="0" smtClean="0">
                <a:solidFill>
                  <a:srgbClr val="0070C0"/>
                </a:solidFill>
              </a:rPr>
              <a:t>of </a:t>
            </a:r>
            <a:r>
              <a:rPr lang="en-US" sz="1400" dirty="0" smtClean="0">
                <a:solidFill>
                  <a:srgbClr val="0070C0"/>
                </a:solidFill>
              </a:rPr>
              <a:t>the 128-bit SSE </a:t>
            </a:r>
            <a:r>
              <a:rPr lang="en-US" sz="1400" dirty="0" smtClean="0">
                <a:solidFill>
                  <a:srgbClr val="FF0000"/>
                </a:solidFill>
              </a:rPr>
              <a:t>instruction </a:t>
            </a:r>
            <a:r>
              <a:rPr lang="en-US" sz="1400" dirty="0" smtClean="0">
                <a:solidFill>
                  <a:srgbClr val="FF0000"/>
                </a:solidFill>
              </a:rPr>
              <a:t>set </a:t>
            </a:r>
            <a:r>
              <a:rPr lang="en-US" sz="1400" dirty="0" smtClean="0">
                <a:solidFill>
                  <a:srgbClr val="0070C0"/>
                </a:solidFill>
              </a:rPr>
              <a:t>to the 256-bit instruction set. 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sz="1600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 Extension of the ISA by the AVX instruction set (</a:t>
            </a:r>
            <a:r>
              <a:rPr lang="en-US" altLang="en-US" sz="1600" kern="0" dirty="0">
                <a:solidFill>
                  <a:srgbClr val="FFFFFF"/>
                </a:solidFill>
              </a:rPr>
              <a:t>3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8860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5" name="Group 14"/>
          <p:cNvGrpSpPr>
            <a:grpSpLocks/>
          </p:cNvGrpSpPr>
          <p:nvPr/>
        </p:nvGrpSpPr>
        <p:grpSpPr bwMode="auto">
          <a:xfrm>
            <a:off x="238125" y="1143000"/>
            <a:ext cx="8609013" cy="5661025"/>
            <a:chOff x="-1" y="232"/>
            <a:chExt cx="5765" cy="3833"/>
          </a:xfrm>
        </p:grpSpPr>
        <p:pic>
          <p:nvPicPr>
            <p:cNvPr id="197638" name="Picture 3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39" name="Text Box 4"/>
            <p:cNvSpPr txBox="1">
              <a:spLocks noChangeArrowheads="1"/>
            </p:cNvSpPr>
            <p:nvPr/>
          </p:nvSpPr>
          <p:spPr bwMode="auto">
            <a:xfrm>
              <a:off x="1053" y="1903"/>
              <a:ext cx="5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Norhwood</a:t>
              </a:r>
            </a:p>
          </p:txBody>
        </p:sp>
        <p:sp>
          <p:nvSpPr>
            <p:cNvPr id="197640" name="Rectangle 5"/>
            <p:cNvSpPr>
              <a:spLocks noChangeArrowheads="1"/>
            </p:cNvSpPr>
            <p:nvPr/>
          </p:nvSpPr>
          <p:spPr bwMode="auto">
            <a:xfrm>
              <a:off x="880" y="1933"/>
              <a:ext cx="907" cy="19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pic>
          <p:nvPicPr>
            <p:cNvPr id="197641" name="Picture 6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42" name="Rectangle 7"/>
            <p:cNvSpPr>
              <a:spLocks noChangeArrowheads="1"/>
            </p:cNvSpPr>
            <p:nvPr/>
          </p:nvSpPr>
          <p:spPr bwMode="auto">
            <a:xfrm>
              <a:off x="884" y="1835"/>
              <a:ext cx="907" cy="18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sp>
          <p:nvSpPr>
            <p:cNvPr id="197643" name="Text Box 8"/>
            <p:cNvSpPr txBox="1">
              <a:spLocks noChangeArrowheads="1"/>
            </p:cNvSpPr>
            <p:nvPr/>
          </p:nvSpPr>
          <p:spPr bwMode="auto">
            <a:xfrm>
              <a:off x="4105" y="499"/>
              <a:ext cx="1659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 8 MM registers (64-bit),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   aliased on the FP Stack registers</a:t>
              </a:r>
            </a:p>
          </p:txBody>
        </p:sp>
        <p:sp>
          <p:nvSpPr>
            <p:cNvPr id="197644" name="Rectangle 9"/>
            <p:cNvSpPr>
              <a:spLocks noChangeArrowheads="1"/>
            </p:cNvSpPr>
            <p:nvPr/>
          </p:nvSpPr>
          <p:spPr bwMode="auto">
            <a:xfrm>
              <a:off x="4105" y="845"/>
              <a:ext cx="1292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 8 XMM registers (128-bit)</a:t>
              </a:r>
            </a:p>
          </p:txBody>
        </p:sp>
        <p:sp>
          <p:nvSpPr>
            <p:cNvPr id="197645" name="Text Box 10"/>
            <p:cNvSpPr txBox="1">
              <a:spLocks noChangeArrowheads="1"/>
            </p:cNvSpPr>
            <p:nvPr/>
          </p:nvSpPr>
          <p:spPr bwMode="auto">
            <a:xfrm>
              <a:off x="4105" y="1344"/>
              <a:ext cx="1317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16 XMM registers (128-bit)</a:t>
              </a:r>
            </a:p>
          </p:txBody>
        </p:sp>
        <p:sp>
          <p:nvSpPr>
            <p:cNvPr id="197646" name="Text Box 11"/>
            <p:cNvSpPr txBox="1">
              <a:spLocks noChangeArrowheads="1"/>
            </p:cNvSpPr>
            <p:nvPr/>
          </p:nvSpPr>
          <p:spPr bwMode="auto">
            <a:xfrm>
              <a:off x="4059" y="3538"/>
              <a:ext cx="1311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16 YMM registers (256-bit)</a:t>
              </a:r>
            </a:p>
          </p:txBody>
        </p:sp>
        <p:sp>
          <p:nvSpPr>
            <p:cNvPr id="197647" name="Rectangle 14"/>
            <p:cNvSpPr>
              <a:spLocks noChangeArrowheads="1"/>
            </p:cNvSpPr>
            <p:nvPr/>
          </p:nvSpPr>
          <p:spPr bwMode="auto">
            <a:xfrm>
              <a:off x="864" y="3832"/>
              <a:ext cx="912" cy="144"/>
            </a:xfrm>
            <a:prstGeom prst="rect">
              <a:avLst/>
            </a:prstGeom>
            <a:solidFill>
              <a:srgbClr val="FF00FF">
                <a:alpha val="25882"/>
              </a:srgbClr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Times New Roman" pitchFamily="18" charset="0"/>
                </a:rPr>
                <a:t>Ivy Bridge</a:t>
              </a:r>
            </a:p>
          </p:txBody>
        </p:sp>
      </p:grpSp>
      <p:sp>
        <p:nvSpPr>
          <p:cNvPr id="16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sz="1600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 Extension of the ISA by the AVX instruction set (4)</a:t>
            </a:r>
          </a:p>
        </p:txBody>
      </p:sp>
      <p:sp>
        <p:nvSpPr>
          <p:cNvPr id="197637" name="Rounded Rectangle 1"/>
          <p:cNvSpPr>
            <a:spLocks noChangeArrowheads="1"/>
          </p:cNvSpPr>
          <p:nvPr/>
        </p:nvSpPr>
        <p:spPr bwMode="auto">
          <a:xfrm>
            <a:off x="190500" y="6013450"/>
            <a:ext cx="8431213" cy="3286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1670" y="145603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556665" y="2683873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</a:t>
            </a:r>
            <a:r>
              <a:rPr lang="hu-HU" sz="1400" b="1" dirty="0" smtClean="0"/>
              <a:t>4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781690" y="4484073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327195" y="1178750"/>
            <a:ext cx="18694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Available register set</a:t>
            </a:r>
            <a:endParaRPr lang="en-US" sz="1100" b="1" dirty="0"/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71500" y="494150"/>
            <a:ext cx="86789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Available SIMD register sets in Intel’s subsequent SIMD extensions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(Based on [18]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)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51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503675"/>
            <a:ext cx="809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AutoNum type="alphaLcParenR"/>
            </a:pPr>
            <a:r>
              <a:rPr lang="en-US" sz="1400" b="1" dirty="0" smtClean="0">
                <a:solidFill>
                  <a:schemeClr val="accent6"/>
                </a:solidFill>
              </a:rPr>
              <a:t>Extension </a:t>
            </a:r>
            <a:r>
              <a:rPr lang="en-US" sz="1400" b="1" dirty="0">
                <a:solidFill>
                  <a:schemeClr val="accent6"/>
                </a:solidFill>
              </a:rPr>
              <a:t>of the 128-bit wide XMM [0, 15] SIMD register set to the </a:t>
            </a:r>
            <a:r>
              <a:rPr lang="en-US" sz="1400" b="1" dirty="0" smtClean="0">
                <a:solidFill>
                  <a:schemeClr val="accent6"/>
                </a:solidFill>
              </a:rPr>
              <a:t>256-bit</a:t>
            </a:r>
          </a:p>
          <a:p>
            <a:pPr lvl="0"/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       </a:t>
            </a:r>
            <a:r>
              <a:rPr lang="en-US" sz="1400" b="1" dirty="0">
                <a:solidFill>
                  <a:schemeClr val="accent6"/>
                </a:solidFill>
              </a:rPr>
              <a:t>YMM [0, 15</a:t>
            </a:r>
            <a:r>
              <a:rPr lang="en-US" sz="1400" b="1" dirty="0" smtClean="0">
                <a:solidFill>
                  <a:schemeClr val="accent6"/>
                </a:solidFill>
              </a:rPr>
              <a:t>] </a:t>
            </a:r>
            <a:r>
              <a:rPr lang="en-US" sz="1400" b="1" dirty="0">
                <a:solidFill>
                  <a:schemeClr val="accent6"/>
                </a:solidFill>
              </a:rPr>
              <a:t>register </a:t>
            </a:r>
            <a:r>
              <a:rPr lang="en-US" sz="1400" b="1" dirty="0" smtClean="0">
                <a:solidFill>
                  <a:schemeClr val="accent6"/>
                </a:solidFill>
              </a:rPr>
              <a:t>set </a:t>
            </a:r>
            <a:r>
              <a:rPr lang="en-US" sz="1400" dirty="0" smtClean="0"/>
              <a:t>[97], [168]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422744" y="1264075"/>
            <a:ext cx="3679426" cy="3586709"/>
            <a:chOff x="2107709" y="1912521"/>
            <a:chExt cx="3679426" cy="358670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89"/>
            <a:stretch/>
          </p:blipFill>
          <p:spPr bwMode="auto">
            <a:xfrm>
              <a:off x="2332891" y="1912521"/>
              <a:ext cx="3454244" cy="3103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1" t="53712" r="29717" b="37009"/>
            <a:stretch/>
          </p:blipFill>
          <p:spPr bwMode="auto">
            <a:xfrm>
              <a:off x="2107709" y="5092830"/>
              <a:ext cx="3454401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sz="1600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 Extension of the ISA by the AVX instruction set (5)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76917" b="15411"/>
          <a:stretch/>
        </p:blipFill>
        <p:spPr bwMode="auto">
          <a:xfrm>
            <a:off x="1925715" y="5769260"/>
            <a:ext cx="5796635" cy="31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62670" b="20891"/>
          <a:stretch/>
        </p:blipFill>
        <p:spPr bwMode="auto">
          <a:xfrm>
            <a:off x="1943099" y="5139190"/>
            <a:ext cx="5796635" cy="6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94452" b="68"/>
          <a:stretch/>
        </p:blipFill>
        <p:spPr bwMode="auto">
          <a:xfrm>
            <a:off x="2078115" y="6084295"/>
            <a:ext cx="5796635" cy="22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1162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500" y="494150"/>
            <a:ext cx="66960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b) Extension of the 128-bit SSE instruction set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5" y="1531590"/>
            <a:ext cx="860107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8840" y="1046355"/>
            <a:ext cx="2763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Supported data types </a:t>
            </a:r>
            <a:r>
              <a:rPr lang="en-US" sz="1400" dirty="0" smtClean="0"/>
              <a:t>[168] </a:t>
            </a:r>
            <a:endParaRPr lang="en-US" sz="1400" dirty="0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sz="1600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 Extension of the ISA by the AVX instruction set (6)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41877" y="2194196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float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7258913" y="5222231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float</a:t>
            </a:r>
            <a:endParaRPr lang="en-US" sz="1200" dirty="0"/>
          </a:p>
        </p:txBody>
      </p:sp>
      <p:sp>
        <p:nvSpPr>
          <p:cNvPr id="8" name="Right Brace 7"/>
          <p:cNvSpPr/>
          <p:nvPr/>
        </p:nvSpPr>
        <p:spPr bwMode="auto">
          <a:xfrm>
            <a:off x="8494340" y="2638515"/>
            <a:ext cx="315035" cy="18002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83975" y="3390900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FX</a:t>
            </a:r>
            <a:endParaRPr lang="en-US" sz="1200" dirty="0"/>
          </a:p>
        </p:txBody>
      </p:sp>
      <p:sp>
        <p:nvSpPr>
          <p:cNvPr id="10" name="Right Brace 9"/>
          <p:cNvSpPr/>
          <p:nvPr/>
        </p:nvSpPr>
        <p:spPr bwMode="auto">
          <a:xfrm>
            <a:off x="8487435" y="1808820"/>
            <a:ext cx="315035" cy="6480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76712" y="1988840"/>
            <a:ext cx="365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</a:t>
            </a:r>
            <a:r>
              <a:rPr lang="hu-HU" sz="1200" dirty="0" smtClean="0"/>
              <a:t>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0308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1584325"/>
            <a:ext cx="6672262" cy="42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3" name="TextBox 1"/>
          <p:cNvSpPr txBox="1">
            <a:spLocks noChangeArrowheads="1"/>
          </p:cNvSpPr>
          <p:nvPr/>
        </p:nvSpPr>
        <p:spPr bwMode="auto">
          <a:xfrm>
            <a:off x="71500" y="503675"/>
            <a:ext cx="606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Note</a:t>
            </a:r>
          </a:p>
        </p:txBody>
      </p:sp>
      <p:sp>
        <p:nvSpPr>
          <p:cNvPr id="199684" name="TextBox 4"/>
          <p:cNvSpPr txBox="1">
            <a:spLocks noChangeArrowheads="1"/>
          </p:cNvSpPr>
          <p:nvPr/>
        </p:nvSpPr>
        <p:spPr bwMode="auto">
          <a:xfrm>
            <a:off x="71500" y="863715"/>
            <a:ext cx="6743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AVX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doubled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only FP vector width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as indicated in the Figure below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[97]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sz="1600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 Extension of the ISA by the AVX instruction set (7)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566444" y="1718810"/>
            <a:ext cx="3515946" cy="153017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40" y="2311133"/>
            <a:ext cx="2845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AVX doubled FP vector width </a:t>
            </a:r>
          </a:p>
          <a:p>
            <a:pPr algn="ctr"/>
            <a:r>
              <a:rPr lang="en-US" sz="1400" dirty="0" smtClean="0">
                <a:latin typeface="+mj-lt"/>
              </a:rPr>
              <a:t>and register file width</a:t>
            </a:r>
            <a:endParaRPr lang="en-US" sz="1400" dirty="0">
              <a:latin typeface="+mj-lt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5080078" y="3076218"/>
            <a:ext cx="54006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0148" y="2941203"/>
            <a:ext cx="2225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Doubling peak FLPOPS</a:t>
            </a:r>
            <a:endParaRPr lang="en-US" sz="14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84246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Box 2"/>
          <p:cNvSpPr txBox="1">
            <a:spLocks noChangeArrowheads="1"/>
          </p:cNvSpPr>
          <p:nvPr/>
        </p:nvSpPr>
        <p:spPr bwMode="auto">
          <a:xfrm>
            <a:off x="71500" y="501055"/>
            <a:ext cx="28232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Implementation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AVX -1</a:t>
            </a:r>
            <a:endParaRPr lang="en-US" altLang="hu-HU" sz="1400" b="1" dirty="0">
              <a:solidFill>
                <a:srgbClr val="2D2D8A"/>
              </a:solidFill>
              <a:cs typeface="Arial" charset="0"/>
            </a:endParaRPr>
          </a:p>
        </p:txBody>
      </p:sp>
      <p:sp>
        <p:nvSpPr>
          <p:cNvPr id="200707" name="TextBox 3"/>
          <p:cNvSpPr txBox="1">
            <a:spLocks noChangeArrowheads="1"/>
          </p:cNvSpPr>
          <p:nvPr/>
        </p:nvSpPr>
        <p:spPr bwMode="auto">
          <a:xfrm>
            <a:off x="196865" y="863715"/>
            <a:ext cx="9279592" cy="146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To implement 256-bit FP operations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Intel did not widen related data paths and FP execution units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to 256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bit,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instead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designers made use of </a:t>
            </a: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two 128-bit data paths and two 128-bit 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FF0000"/>
                </a:solidFill>
                <a:cs typeface="Arial" charset="0"/>
              </a:rPr>
              <a:t>     </a:t>
            </a: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FP execution units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in the same time, as indicated in the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next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Figure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98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Sandy Bridge do not support </a:t>
            </a:r>
            <a:r>
              <a:rPr lang="en-US" altLang="en-US" sz="1400" dirty="0" err="1" smtClean="0">
                <a:solidFill>
                  <a:srgbClr val="000000"/>
                </a:solidFill>
                <a:cs typeface="Arial" charset="0"/>
              </a:rPr>
              <a:t>FMA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operations but it can execute up to 8 DP FP or 16 SP FP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    operations (additionally 4 DP SP operations or 8 SP FP operations can be executed over the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   Port 5).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sz="1600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 Extension of the ISA by the AVX instruction set (8)</a:t>
            </a:r>
          </a:p>
        </p:txBody>
      </p:sp>
    </p:spTree>
    <p:extLst>
      <p:ext uri="{BB962C8B-B14F-4D97-AF65-F5344CB8AC3E}">
        <p14:creationId xmlns:p14="http://schemas.microsoft.com/office/powerpoint/2010/main" val="93718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http://www.hardwaresecrets.com/imageview.php?image=309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9" b="5600"/>
          <a:stretch>
            <a:fillRect/>
          </a:stretch>
        </p:blipFill>
        <p:spPr bwMode="auto">
          <a:xfrm>
            <a:off x="777875" y="1628775"/>
            <a:ext cx="7620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7" name="TextBox 4"/>
          <p:cNvSpPr txBox="1">
            <a:spLocks noChangeArrowheads="1"/>
          </p:cNvSpPr>
          <p:nvPr/>
        </p:nvSpPr>
        <p:spPr bwMode="auto">
          <a:xfrm>
            <a:off x="71500" y="873340"/>
            <a:ext cx="8763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redesigned large parts of the microarchitecture of the cores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as indicated by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yellow boxes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in the Figure below.</a:t>
            </a:r>
          </a:p>
        </p:txBody>
      </p:sp>
      <p:sp>
        <p:nvSpPr>
          <p:cNvPr id="202758" name="TextBox 5"/>
          <p:cNvSpPr txBox="1">
            <a:spLocks noChangeArrowheads="1"/>
          </p:cNvSpPr>
          <p:nvPr/>
        </p:nvSpPr>
        <p:spPr bwMode="auto">
          <a:xfrm>
            <a:off x="1447800" y="6443663"/>
            <a:ext cx="6253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4.2.2.1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 Microarchitecture of the cores of Sandy Bridge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2759" name="Rectangle 6"/>
          <p:cNvSpPr>
            <a:spLocks noChangeArrowheads="1"/>
          </p:cNvSpPr>
          <p:nvPr/>
        </p:nvSpPr>
        <p:spPr bwMode="auto">
          <a:xfrm>
            <a:off x="7947025" y="5678488"/>
            <a:ext cx="450850" cy="630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151619" y="4741050"/>
            <a:ext cx="2475275" cy="31503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71500" y="502670"/>
            <a:ext cx="28232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Implementation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AVX -2</a:t>
            </a:r>
            <a:endParaRPr lang="en-US" altLang="hu-HU" sz="1400" b="1" dirty="0">
              <a:solidFill>
                <a:srgbClr val="2D2D8A"/>
              </a:solidFill>
              <a:cs typeface="Arial" charset="0"/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sz="1600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 Extension of the ISA by the AVX instruction set (</a:t>
            </a:r>
            <a:r>
              <a:rPr lang="en-US" altLang="en-US" sz="1600" kern="0" dirty="0" err="1" smtClean="0">
                <a:solidFill>
                  <a:srgbClr val="FFFFFF"/>
                </a:solidFill>
              </a:rPr>
              <a:t>9a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1225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3594100" algn="l"/>
                <a:tab pos="3683000" algn="l"/>
              </a:tabLst>
            </a:pPr>
            <a:r>
              <a:rPr lang="en-US" altLang="en-US" sz="1600" dirty="0" smtClean="0"/>
              <a:t>3.</a:t>
            </a:r>
            <a:r>
              <a:rPr lang="hu-HU" altLang="en-US" sz="1600" dirty="0" smtClean="0"/>
              <a:t>2.</a:t>
            </a:r>
            <a:r>
              <a:rPr lang="en-US" altLang="en-US" sz="1600" dirty="0" smtClean="0"/>
              <a:t>1 Integrated memory controller (2)</a:t>
            </a:r>
          </a:p>
        </p:txBody>
      </p:sp>
      <p:sp>
        <p:nvSpPr>
          <p:cNvPr id="138244" name="Text Box 7"/>
          <p:cNvSpPr txBox="1">
            <a:spLocks noChangeArrowheads="1"/>
          </p:cNvSpPr>
          <p:nvPr/>
        </p:nvSpPr>
        <p:spPr bwMode="auto">
          <a:xfrm>
            <a:off x="75907" y="494150"/>
            <a:ext cx="86966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need for integrated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memory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controller in a dual processor QC Nehalem platform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6375" y="860595"/>
            <a:ext cx="8402583" cy="532745"/>
            <a:chOff x="206375" y="908720"/>
            <a:chExt cx="8402583" cy="532745"/>
          </a:xfrm>
        </p:grpSpPr>
        <p:sp>
          <p:nvSpPr>
            <p:cNvPr id="2" name="TextBox 1"/>
            <p:cNvSpPr txBox="1"/>
            <p:nvPr/>
          </p:nvSpPr>
          <p:spPr>
            <a:xfrm>
              <a:off x="206375" y="908720"/>
              <a:ext cx="90281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 smtClean="0">
                  <a:solidFill>
                    <a:srgbClr val="0070C0"/>
                  </a:solidFill>
                  <a:latin typeface="Verdana"/>
                  <a:cs typeface="Arial" pitchFamily="34" charset="0"/>
                </a:rPr>
                <a:t>n cores </a:t>
              </a:r>
              <a:endParaRPr lang="en-US" sz="1400" dirty="0">
                <a:solidFill>
                  <a:srgbClr val="0070C0"/>
                </a:solidFill>
                <a:latin typeface="Verdana"/>
                <a:cs typeface="Arial" pitchFamily="34" charset="0"/>
              </a:endParaRPr>
            </a:p>
          </p:txBody>
        </p:sp>
        <p:cxnSp>
          <p:nvCxnSpPr>
            <p:cNvPr id="4" name="Straight Arrow Connector 3"/>
            <p:cNvCxnSpPr>
              <a:cxnSpLocks noChangeShapeType="1"/>
            </p:cNvCxnSpPr>
            <p:nvPr/>
          </p:nvCxnSpPr>
          <p:spPr bwMode="auto">
            <a:xfrm>
              <a:off x="1183178" y="1069058"/>
              <a:ext cx="377825" cy="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" name="TextBox 4"/>
            <p:cNvSpPr txBox="1"/>
            <p:nvPr/>
          </p:nvSpPr>
          <p:spPr>
            <a:xfrm>
              <a:off x="1691680" y="918245"/>
              <a:ext cx="6917278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 smtClean="0">
                  <a:solidFill>
                    <a:srgbClr val="FF0000"/>
                  </a:solidFill>
                  <a:latin typeface="Verdana"/>
                  <a:cs typeface="Arial" pitchFamily="34" charset="0"/>
                </a:rPr>
                <a:t>n times higher </a:t>
              </a:r>
              <a:r>
                <a:rPr lang="en-US" sz="1400" dirty="0">
                  <a:solidFill>
                    <a:srgbClr val="FF0000"/>
                  </a:solidFill>
                  <a:latin typeface="Verdana"/>
                  <a:cs typeface="Arial" pitchFamily="34" charset="0"/>
                </a:rPr>
                <a:t>memory </a:t>
              </a:r>
              <a:r>
                <a:rPr lang="en-US" sz="1400" dirty="0" smtClean="0">
                  <a:solidFill>
                    <a:srgbClr val="FF0000"/>
                  </a:solidFill>
                  <a:latin typeface="Verdana"/>
                  <a:cs typeface="Arial" pitchFamily="34" charset="0"/>
                </a:rPr>
                <a:t>bandwidth </a:t>
              </a:r>
              <a:r>
                <a:rPr lang="en-US" sz="1400" dirty="0" smtClean="0">
                  <a:solidFill>
                    <a:srgbClr val="0070C0"/>
                  </a:solidFill>
                  <a:latin typeface="Verdana"/>
                  <a:cs typeface="Arial" pitchFamily="34" charset="0"/>
                </a:rPr>
                <a:t>need per processor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 smtClean="0">
                  <a:solidFill>
                    <a:srgbClr val="FF0000"/>
                  </a:solidFill>
                  <a:latin typeface="Verdana"/>
                  <a:cs typeface="Arial" pitchFamily="34" charset="0"/>
                </a:rPr>
                <a:t>New design </a:t>
              </a:r>
              <a:r>
                <a:rPr lang="en-US" sz="1400" dirty="0" smtClean="0">
                  <a:latin typeface="Verdana"/>
                  <a:cs typeface="Arial" pitchFamily="34" charset="0"/>
                </a:rPr>
                <a:t>for attaching memory</a:t>
              </a:r>
              <a:r>
                <a:rPr lang="en-US" sz="1400" dirty="0" smtClean="0">
                  <a:solidFill>
                    <a:srgbClr val="0070C0"/>
                  </a:solidFill>
                  <a:latin typeface="Verdana"/>
                  <a:cs typeface="Arial" pitchFamily="34" charset="0"/>
                </a:rPr>
                <a:t>: placing memory controllers on the dies</a:t>
              </a:r>
              <a:endParaRPr lang="en-US" sz="1400" dirty="0">
                <a:solidFill>
                  <a:srgbClr val="0070C0"/>
                </a:solidFill>
                <a:latin typeface="Verdana"/>
                <a:cs typeface="Arial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1448780"/>
            <a:ext cx="9144000" cy="3863370"/>
            <a:chOff x="0" y="1448780"/>
            <a:chExt cx="9144000" cy="3863370"/>
          </a:xfrm>
        </p:grpSpPr>
        <p:grpSp>
          <p:nvGrpSpPr>
            <p:cNvPr id="120835" name="Group 6"/>
            <p:cNvGrpSpPr>
              <a:grpSpLocks/>
            </p:cNvGrpSpPr>
            <p:nvPr/>
          </p:nvGrpSpPr>
          <p:grpSpPr bwMode="auto">
            <a:xfrm>
              <a:off x="0" y="1448780"/>
              <a:ext cx="9144000" cy="3427413"/>
              <a:chOff x="0" y="500"/>
              <a:chExt cx="5760" cy="2159"/>
            </a:xfrm>
          </p:grpSpPr>
          <p:pic>
            <p:nvPicPr>
              <p:cNvPr id="138253" name="Picture 3" descr="Click on Slide Image to Clos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26" b="42690"/>
              <a:stretch>
                <a:fillRect/>
              </a:stretch>
            </p:blipFill>
            <p:spPr bwMode="auto">
              <a:xfrm>
                <a:off x="0" y="500"/>
                <a:ext cx="5760" cy="20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8254" name="Rectangle 4"/>
              <p:cNvSpPr>
                <a:spLocks noChangeArrowheads="1"/>
              </p:cNvSpPr>
              <p:nvPr/>
            </p:nvSpPr>
            <p:spPr bwMode="auto">
              <a:xfrm>
                <a:off x="158" y="2341"/>
                <a:ext cx="2132" cy="31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38255" name="Rectangle 5"/>
              <p:cNvSpPr>
                <a:spLocks noChangeArrowheads="1"/>
              </p:cNvSpPr>
              <p:nvPr/>
            </p:nvSpPr>
            <p:spPr bwMode="auto">
              <a:xfrm>
                <a:off x="3470" y="2341"/>
                <a:ext cx="2290" cy="31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</p:grpSp>
        <p:sp>
          <p:nvSpPr>
            <p:cNvPr id="120839" name="Text Box 11"/>
            <p:cNvSpPr txBox="1">
              <a:spLocks noChangeArrowheads="1"/>
            </p:cNvSpPr>
            <p:nvPr/>
          </p:nvSpPr>
          <p:spPr bwMode="auto">
            <a:xfrm>
              <a:off x="1646238" y="5004175"/>
              <a:ext cx="58324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tabLst>
                  <a:tab pos="2247900" algn="l"/>
                </a:tabLst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tabLst>
                  <a:tab pos="2247900" algn="l"/>
                </a:tabLst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tabLst>
                  <a:tab pos="22479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tabLst>
                  <a:tab pos="22479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tabLst>
                  <a:tab pos="22479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479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479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479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479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Figure</a:t>
              </a:r>
              <a:r>
                <a:rPr lang="hu-HU" altLang="en-US" sz="14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3.2.1.1</a:t>
              </a:r>
              <a:r>
                <a:rPr lang="en-US" altLang="en-US" sz="14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: Integrated memory controller of Nehalem [33]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319917" y="3787153"/>
              <a:ext cx="6303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 smtClean="0">
                  <a:latin typeface="+mj-lt"/>
                </a:rPr>
                <a:t>DDR3</a:t>
              </a:r>
              <a:endParaRPr lang="en-US" sz="1100" b="1" dirty="0" smtClean="0"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182290" y="3789040"/>
              <a:ext cx="6303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 smtClean="0">
                  <a:latin typeface="+mj-lt"/>
                </a:rPr>
                <a:t>DDR3</a:t>
              </a:r>
              <a:endParaRPr lang="en-US" sz="1100" b="1" dirty="0" smtClean="0">
                <a:latin typeface="+mj-lt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1206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842835"/>
            <a:ext cx="6419851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6"/>
          <p:cNvSpPr>
            <a:spLocks noChangeArrowheads="1"/>
          </p:cNvSpPr>
          <p:nvPr/>
        </p:nvSpPr>
        <p:spPr bwMode="auto">
          <a:xfrm>
            <a:off x="1397000" y="3335210"/>
            <a:ext cx="1439863" cy="306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 4)</a:t>
            </a:r>
          </a:p>
        </p:txBody>
      </p:sp>
      <p:sp>
        <p:nvSpPr>
          <p:cNvPr id="95236" name="Text Box 7"/>
          <p:cNvSpPr txBox="1">
            <a:spLocks noChangeArrowheads="1"/>
          </p:cNvSpPr>
          <p:nvPr/>
        </p:nvSpPr>
        <p:spPr bwMode="auto">
          <a:xfrm>
            <a:off x="6469063" y="2608135"/>
            <a:ext cx="2678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 full + 1 simple (moves/stores)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64-bit FP/SSE EUs  </a:t>
            </a:r>
          </a:p>
        </p:txBody>
      </p:sp>
      <p:sp>
        <p:nvSpPr>
          <p:cNvPr id="95237" name="Text Box 8"/>
          <p:cNvSpPr txBox="1">
            <a:spLocks noChangeArrowheads="1"/>
          </p:cNvSpPr>
          <p:nvPr/>
        </p:nvSpPr>
        <p:spPr bwMode="auto">
          <a:xfrm>
            <a:off x="6545515" y="4533605"/>
            <a:ext cx="18069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 128-bit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FP EUs +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 x 128-bit SSE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EUs</a:t>
            </a:r>
          </a:p>
        </p:txBody>
      </p:sp>
      <p:sp>
        <p:nvSpPr>
          <p:cNvPr id="95238" name="Text Box 9"/>
          <p:cNvSpPr txBox="1">
            <a:spLocks noChangeArrowheads="1"/>
          </p:cNvSpPr>
          <p:nvPr/>
        </p:nvSpPr>
        <p:spPr bwMode="auto">
          <a:xfrm>
            <a:off x="6499225" y="6050268"/>
            <a:ext cx="15167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2x128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-bit FP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EUs</a:t>
            </a:r>
          </a:p>
        </p:txBody>
      </p:sp>
      <p:sp>
        <p:nvSpPr>
          <p:cNvPr id="95240" name="Text Box 12"/>
          <p:cNvSpPr txBox="1">
            <a:spLocks noChangeArrowheads="1"/>
          </p:cNvSpPr>
          <p:nvPr/>
        </p:nvSpPr>
        <p:spPr bwMode="auto">
          <a:xfrm>
            <a:off x="6496050" y="1330198"/>
            <a:ext cx="19970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FX MMX EUs </a:t>
            </a:r>
          </a:p>
        </p:txBody>
      </p:sp>
      <p:sp>
        <p:nvSpPr>
          <p:cNvPr id="95241" name="Text Box 13"/>
          <p:cNvSpPr txBox="1">
            <a:spLocks noChangeArrowheads="1"/>
          </p:cNvSpPr>
          <p:nvPr/>
        </p:nvSpPr>
        <p:spPr bwMode="auto">
          <a:xfrm>
            <a:off x="6496050" y="1906460"/>
            <a:ext cx="1641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MMX,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SSE EUs</a:t>
            </a:r>
          </a:p>
        </p:txBody>
      </p:sp>
      <p:sp>
        <p:nvSpPr>
          <p:cNvPr id="95243" name="Rectangle 16"/>
          <p:cNvSpPr>
            <a:spLocks noChangeArrowheads="1"/>
          </p:cNvSpPr>
          <p:nvPr/>
        </p:nvSpPr>
        <p:spPr bwMode="auto">
          <a:xfrm>
            <a:off x="1365250" y="6567360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5244" name="Text Box 17"/>
          <p:cNvSpPr txBox="1">
            <a:spLocks noChangeArrowheads="1"/>
          </p:cNvSpPr>
          <p:nvPr/>
        </p:nvSpPr>
        <p:spPr bwMode="auto">
          <a:xfrm>
            <a:off x="1600200" y="6526085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5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>
                <a:solidFill>
                  <a:srgbClr val="FFFFFF"/>
                </a:solidFill>
              </a:rPr>
              <a:t>4.2.2</a:t>
            </a:r>
            <a:r>
              <a:rPr lang="en-US" altLang="en-US" sz="1600" dirty="0">
                <a:solidFill>
                  <a:srgbClr val="FFFFFF"/>
                </a:solidFill>
              </a:rPr>
              <a:t> Extension of the ISA by the </a:t>
            </a:r>
            <a:r>
              <a:rPr lang="en-US" altLang="en-US" sz="1600" dirty="0" err="1">
                <a:solidFill>
                  <a:srgbClr val="FFFFFF"/>
                </a:solidFill>
              </a:rPr>
              <a:t>AVX</a:t>
            </a:r>
            <a:r>
              <a:rPr lang="en-US" altLang="en-US" sz="1600" dirty="0">
                <a:solidFill>
                  <a:srgbClr val="FFFFFF"/>
                </a:solidFill>
              </a:rPr>
              <a:t> instruction set </a:t>
            </a:r>
            <a:r>
              <a:rPr lang="en-US" altLang="en-US" sz="1600" dirty="0" smtClean="0">
                <a:solidFill>
                  <a:srgbClr val="FFFFFF"/>
                </a:solidFill>
              </a:rPr>
              <a:t>(</a:t>
            </a:r>
            <a:r>
              <a:rPr lang="en-US" altLang="en-US" sz="1600" dirty="0" err="1" smtClean="0">
                <a:solidFill>
                  <a:srgbClr val="FFFFFF"/>
                </a:solidFill>
              </a:rPr>
              <a:t>9b</a:t>
            </a:r>
            <a:r>
              <a:rPr lang="en-US" altLang="en-US" sz="1600" dirty="0" smtClean="0">
                <a:solidFill>
                  <a:srgbClr val="FFFFFF"/>
                </a:solidFill>
              </a:rPr>
              <a:t>)</a:t>
            </a:r>
            <a:endParaRPr lang="en-US" altLang="en-US" sz="16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641120" y="1210493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III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6665" y="2560643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4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36685" y="4426583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Core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71500" y="465575"/>
            <a:ext cx="71962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SIMD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execution resources in Intel’s basic processors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(based on [18])</a:t>
            </a:r>
          </a:p>
        </p:txBody>
      </p:sp>
    </p:spTree>
    <p:extLst>
      <p:ext uri="{BB962C8B-B14F-4D97-AF65-F5344CB8AC3E}">
        <p14:creationId xmlns:p14="http://schemas.microsoft.com/office/powerpoint/2010/main" val="299635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http://www.hardwaresecrets.com/imageview.php?image=309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9" b="5600"/>
          <a:stretch>
            <a:fillRect/>
          </a:stretch>
        </p:blipFill>
        <p:spPr bwMode="auto">
          <a:xfrm>
            <a:off x="777875" y="1628775"/>
            <a:ext cx="7620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sz="1600" kern="0" dirty="0" smtClean="0">
                <a:solidFill>
                  <a:srgbClr val="FFFFFF"/>
                </a:solidFill>
              </a:rPr>
              <a:t>4.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2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.3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 New microarchitectures of the cores (1)</a:t>
            </a:r>
            <a:endParaRPr lang="hu-HU" altLang="en-US" sz="1600" kern="0" dirty="0" smtClean="0">
              <a:solidFill>
                <a:srgbClr val="FFFFFF"/>
              </a:solidFill>
            </a:endParaRPr>
          </a:p>
        </p:txBody>
      </p:sp>
      <p:sp>
        <p:nvSpPr>
          <p:cNvPr id="202756" name="TextBox 1"/>
          <p:cNvSpPr txBox="1">
            <a:spLocks noChangeArrowheads="1"/>
          </p:cNvSpPr>
          <p:nvPr/>
        </p:nvSpPr>
        <p:spPr bwMode="auto">
          <a:xfrm>
            <a:off x="71500" y="494150"/>
            <a:ext cx="4381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2.3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New microarchitecture of the cores </a:t>
            </a:r>
          </a:p>
        </p:txBody>
      </p:sp>
      <p:sp>
        <p:nvSpPr>
          <p:cNvPr id="202757" name="TextBox 4"/>
          <p:cNvSpPr txBox="1">
            <a:spLocks noChangeArrowheads="1"/>
          </p:cNvSpPr>
          <p:nvPr/>
        </p:nvSpPr>
        <p:spPr bwMode="auto">
          <a:xfrm>
            <a:off x="71500" y="873340"/>
            <a:ext cx="8763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redesigned large parts of the microarchitecture of the cores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as indicated by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yellow boxes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in the Figure below.</a:t>
            </a:r>
          </a:p>
        </p:txBody>
      </p:sp>
      <p:sp>
        <p:nvSpPr>
          <p:cNvPr id="202758" name="TextBox 5"/>
          <p:cNvSpPr txBox="1">
            <a:spLocks noChangeArrowheads="1"/>
          </p:cNvSpPr>
          <p:nvPr/>
        </p:nvSpPr>
        <p:spPr bwMode="auto">
          <a:xfrm>
            <a:off x="1447800" y="6443663"/>
            <a:ext cx="56012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Figure: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Microarchitecture of the cores of Sandy Bridge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2759" name="Rectangle 6"/>
          <p:cNvSpPr>
            <a:spLocks noChangeArrowheads="1"/>
          </p:cNvSpPr>
          <p:nvPr/>
        </p:nvSpPr>
        <p:spPr bwMode="auto">
          <a:xfrm>
            <a:off x="7947025" y="5678488"/>
            <a:ext cx="450850" cy="630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24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http://www.hardwaresecrets.com/imageview.php?image=309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9" b="5600"/>
          <a:stretch>
            <a:fillRect/>
          </a:stretch>
        </p:blipFill>
        <p:spPr bwMode="auto">
          <a:xfrm>
            <a:off x="777875" y="1178750"/>
            <a:ext cx="7620000" cy="4572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sz="1600" kern="0" dirty="0" smtClean="0">
                <a:solidFill>
                  <a:srgbClr val="FFFFFF"/>
                </a:solidFill>
              </a:rPr>
              <a:t>4.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2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.3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 New microarchitectures of the cores (</a:t>
            </a:r>
            <a:r>
              <a:rPr lang="hu-HU" altLang="en-US" sz="1600" kern="0" dirty="0" smtClean="0">
                <a:solidFill>
                  <a:srgbClr val="FFFFFF"/>
                </a:solidFill>
              </a:rPr>
              <a:t>2a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)</a:t>
            </a:r>
            <a:endParaRPr lang="hu-HU" altLang="en-US" sz="1600" kern="0" dirty="0" smtClean="0">
              <a:solidFill>
                <a:srgbClr val="FFFFFF"/>
              </a:solidFill>
            </a:endParaRPr>
          </a:p>
        </p:txBody>
      </p:sp>
      <p:sp>
        <p:nvSpPr>
          <p:cNvPr id="202759" name="Rectangle 6"/>
          <p:cNvSpPr>
            <a:spLocks noChangeArrowheads="1"/>
          </p:cNvSpPr>
          <p:nvPr/>
        </p:nvSpPr>
        <p:spPr bwMode="auto">
          <a:xfrm>
            <a:off x="7947025" y="5228463"/>
            <a:ext cx="450850" cy="630237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502670"/>
            <a:ext cx="3076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chemeClr val="accent6"/>
                </a:solidFill>
              </a:rPr>
              <a:t>The micro-op cache </a:t>
            </a:r>
            <a:r>
              <a:rPr lang="hu-HU" sz="1400" dirty="0" smtClean="0"/>
              <a:t>[213]</a:t>
            </a:r>
            <a:r>
              <a:rPr lang="hu-HU" sz="1400" b="1" dirty="0" smtClean="0">
                <a:solidFill>
                  <a:schemeClr val="accent6"/>
                </a:solidFill>
              </a:rPr>
              <a:t> -1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4574045" y="1768495"/>
            <a:ext cx="2741214" cy="48352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64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>
                <a:solidFill>
                  <a:srgbClr val="FFFFFF"/>
                </a:solidFill>
              </a:rPr>
              <a:t>4.</a:t>
            </a:r>
            <a:r>
              <a:rPr lang="en-US" altLang="en-US" sz="1600" dirty="0">
                <a:solidFill>
                  <a:srgbClr val="FFFFFF"/>
                </a:solidFill>
              </a:rPr>
              <a:t>2</a:t>
            </a:r>
            <a:r>
              <a:rPr lang="hu-HU" altLang="en-US" sz="1600" dirty="0">
                <a:solidFill>
                  <a:srgbClr val="FFFFFF"/>
                </a:solidFill>
              </a:rPr>
              <a:t>.3</a:t>
            </a:r>
            <a:r>
              <a:rPr lang="en-US" altLang="en-US" sz="1600" dirty="0">
                <a:solidFill>
                  <a:srgbClr val="FFFFFF"/>
                </a:solidFill>
              </a:rPr>
              <a:t> New microarchitectures of the cores </a:t>
            </a:r>
            <a:r>
              <a:rPr lang="en-US" altLang="en-US" sz="1600" dirty="0" smtClean="0">
                <a:solidFill>
                  <a:srgbClr val="FFFFFF"/>
                </a:solidFill>
              </a:rPr>
              <a:t>(</a:t>
            </a:r>
            <a:r>
              <a:rPr lang="hu-HU" altLang="en-US" sz="1600" dirty="0" smtClean="0">
                <a:solidFill>
                  <a:srgbClr val="FFFFFF"/>
                </a:solidFill>
              </a:rPr>
              <a:t>2b</a:t>
            </a:r>
            <a:r>
              <a:rPr lang="en-US" altLang="en-US" sz="1600" dirty="0" smtClean="0">
                <a:solidFill>
                  <a:srgbClr val="FFFFFF"/>
                </a:solidFill>
              </a:rPr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96863" y="66243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500" y="494150"/>
            <a:ext cx="3076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chemeClr val="accent6"/>
                </a:solidFill>
              </a:rPr>
              <a:t>The micro-op cache </a:t>
            </a:r>
            <a:r>
              <a:rPr lang="hu-HU" sz="1400" dirty="0" smtClean="0"/>
              <a:t>[213]</a:t>
            </a:r>
            <a:r>
              <a:rPr lang="hu-HU" sz="1400" b="1" dirty="0" smtClean="0">
                <a:solidFill>
                  <a:schemeClr val="accent6"/>
                </a:solidFill>
              </a:rPr>
              <a:t> -2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000" y="879845"/>
            <a:ext cx="8950014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/>
              <a:t>It can hold </a:t>
            </a:r>
            <a:r>
              <a:rPr lang="en-US" sz="1400" dirty="0" smtClean="0">
                <a:solidFill>
                  <a:srgbClr val="0070C0"/>
                </a:solidFill>
              </a:rPr>
              <a:t>1</a:t>
            </a:r>
            <a:r>
              <a:rPr lang="hu-HU" sz="1400" dirty="0" smtClean="0">
                <a:solidFill>
                  <a:srgbClr val="0070C0"/>
                </a:solidFill>
              </a:rPr>
              <a:t>.5 K micro-operations</a:t>
            </a:r>
            <a:r>
              <a:rPr lang="hu-HU" sz="1400" dirty="0" smtClean="0"/>
              <a:t> (micro-ops).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/>
              <a:t>Assuming an average x86 instruction length of 3.5 byte the micro-op cache is equivalent to</a:t>
            </a:r>
          </a:p>
          <a:p>
            <a:pPr>
              <a:spcAft>
                <a:spcPts val="600"/>
              </a:spcAft>
            </a:pPr>
            <a:r>
              <a:rPr lang="hu-HU" sz="1400" dirty="0"/>
              <a:t> </a:t>
            </a:r>
            <a:r>
              <a:rPr lang="hu-HU" sz="1400" dirty="0" smtClean="0"/>
              <a:t>      an instruction cache of about 5.2 kB.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/>
              <a:t>The micro-op cache replaces Nehalem's </a:t>
            </a:r>
            <a:r>
              <a:rPr lang="hu-HU" sz="1400" dirty="0" smtClean="0">
                <a:solidFill>
                  <a:srgbClr val="FF0000"/>
                </a:solidFill>
              </a:rPr>
              <a:t>loop-buffer</a:t>
            </a:r>
            <a:r>
              <a:rPr lang="hu-HU" sz="1400" dirty="0" smtClean="0"/>
              <a:t> that also stores micro-ops, nevertheless</a:t>
            </a:r>
          </a:p>
          <a:p>
            <a:pPr>
              <a:spcAft>
                <a:spcPts val="600"/>
              </a:spcAft>
            </a:pPr>
            <a:r>
              <a:rPr lang="hu-HU" sz="1400" dirty="0"/>
              <a:t> </a:t>
            </a:r>
            <a:r>
              <a:rPr lang="hu-HU" sz="1400" dirty="0" smtClean="0"/>
              <a:t>      only up to 28 items.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/>
              <a:t>The micro-op cache </a:t>
            </a:r>
            <a:r>
              <a:rPr lang="hu-HU" sz="1400" dirty="0" smtClean="0">
                <a:solidFill>
                  <a:srgbClr val="0070C0"/>
                </a:solidFill>
              </a:rPr>
              <a:t>holds already decoded instructions.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/>
              <a:t>Thus </a:t>
            </a:r>
            <a:r>
              <a:rPr lang="hu-HU" sz="1400" dirty="0">
                <a:solidFill>
                  <a:srgbClr val="0070C0"/>
                </a:solidFill>
              </a:rPr>
              <a:t>instructions whose </a:t>
            </a:r>
            <a:r>
              <a:rPr lang="hu-HU" sz="1400" dirty="0" smtClean="0">
                <a:solidFill>
                  <a:srgbClr val="0070C0"/>
                </a:solidFill>
              </a:rPr>
              <a:t>micro-ops are </a:t>
            </a:r>
            <a:r>
              <a:rPr lang="hu-HU" sz="1400" dirty="0">
                <a:solidFill>
                  <a:srgbClr val="0070C0"/>
                </a:solidFill>
              </a:rPr>
              <a:t>already available in the micro-op cache do not </a:t>
            </a:r>
            <a:r>
              <a:rPr lang="hu-HU" sz="1400" dirty="0" smtClean="0">
                <a:solidFill>
                  <a:srgbClr val="0070C0"/>
                </a:solidFill>
              </a:rPr>
              <a:t>need</a:t>
            </a:r>
          </a:p>
          <a:p>
            <a:pPr>
              <a:spcAft>
                <a:spcPts val="600"/>
              </a:spcAft>
            </a:pPr>
            <a:r>
              <a:rPr lang="hu-HU" sz="1400" dirty="0">
                <a:solidFill>
                  <a:srgbClr val="0070C0"/>
                </a:solidFill>
              </a:rPr>
              <a:t> </a:t>
            </a:r>
            <a:r>
              <a:rPr lang="hu-HU" sz="1400" dirty="0" smtClean="0">
                <a:solidFill>
                  <a:srgbClr val="0070C0"/>
                </a:solidFill>
              </a:rPr>
              <a:t>       </a:t>
            </a:r>
            <a:r>
              <a:rPr lang="hu-HU" sz="1400" dirty="0">
                <a:solidFill>
                  <a:srgbClr val="0070C0"/>
                </a:solidFill>
              </a:rPr>
              <a:t>to be fetched, predecoded, </a:t>
            </a:r>
            <a:r>
              <a:rPr lang="hu-HU" sz="1400" dirty="0" smtClean="0">
                <a:solidFill>
                  <a:srgbClr val="0070C0"/>
                </a:solidFill>
              </a:rPr>
              <a:t>decoded </a:t>
            </a:r>
            <a:r>
              <a:rPr lang="hu-HU" sz="1400" dirty="0">
                <a:solidFill>
                  <a:srgbClr val="0070C0"/>
                </a:solidFill>
              </a:rPr>
              <a:t>and converted to micro-ops a new</a:t>
            </a:r>
            <a:r>
              <a:rPr lang="hu-HU" sz="1400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/>
              <a:t>Here we assume that the micro-op cache has its </a:t>
            </a:r>
            <a:r>
              <a:rPr lang="hu-HU" sz="1400" dirty="0" smtClean="0">
                <a:solidFill>
                  <a:srgbClr val="0070C0"/>
                </a:solidFill>
              </a:rPr>
              <a:t>own branch unit </a:t>
            </a:r>
            <a:r>
              <a:rPr lang="hu-HU" sz="1400" dirty="0" smtClean="0"/>
              <a:t>to follow instruction traces.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/>
              <a:t>A</a:t>
            </a:r>
            <a:r>
              <a:rPr lang="hu-HU" sz="1400" dirty="0" smtClean="0"/>
              <a:t>ccording to Intel, the </a:t>
            </a:r>
            <a:r>
              <a:rPr lang="hu-HU" sz="1400" dirty="0" smtClean="0">
                <a:solidFill>
                  <a:srgbClr val="0070C0"/>
                </a:solidFill>
              </a:rPr>
              <a:t>hit rate </a:t>
            </a:r>
            <a:r>
              <a:rPr lang="hu-HU" sz="1400" dirty="0" smtClean="0"/>
              <a:t>of the micro-op cache is </a:t>
            </a:r>
            <a:r>
              <a:rPr lang="hu-HU" sz="1400" dirty="0" smtClean="0">
                <a:solidFill>
                  <a:srgbClr val="0070C0"/>
                </a:solidFill>
              </a:rPr>
              <a:t>about 80 %.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/>
              <a:t>This </a:t>
            </a:r>
            <a:r>
              <a:rPr lang="hu-HU" sz="1400" dirty="0" smtClean="0">
                <a:solidFill>
                  <a:srgbClr val="0070C0"/>
                </a:solidFill>
              </a:rPr>
              <a:t>raises performance and reduces power consumption</a:t>
            </a:r>
            <a:r>
              <a:rPr lang="hu-HU" sz="1400" dirty="0" smtClean="0"/>
              <a:t>. 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08657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>
                <a:solidFill>
                  <a:srgbClr val="FFFFFF"/>
                </a:solidFill>
              </a:rPr>
              <a:t>4.</a:t>
            </a:r>
            <a:r>
              <a:rPr lang="en-US" altLang="en-US" sz="1600" dirty="0">
                <a:solidFill>
                  <a:srgbClr val="FFFFFF"/>
                </a:solidFill>
              </a:rPr>
              <a:t>2</a:t>
            </a:r>
            <a:r>
              <a:rPr lang="hu-HU" altLang="en-US" sz="1600" dirty="0">
                <a:solidFill>
                  <a:srgbClr val="FFFFFF"/>
                </a:solidFill>
              </a:rPr>
              <a:t>.3</a:t>
            </a:r>
            <a:r>
              <a:rPr lang="en-US" altLang="en-US" sz="1600" dirty="0">
                <a:solidFill>
                  <a:srgbClr val="FFFFFF"/>
                </a:solidFill>
              </a:rPr>
              <a:t> New microarchitectures of the cores </a:t>
            </a:r>
            <a:r>
              <a:rPr lang="en-US" altLang="en-US" sz="1600" dirty="0" smtClean="0">
                <a:solidFill>
                  <a:srgbClr val="FFFFFF"/>
                </a:solidFill>
              </a:rPr>
              <a:t>(</a:t>
            </a:r>
            <a:r>
              <a:rPr lang="hu-HU" altLang="en-US" sz="1600" dirty="0" smtClean="0">
                <a:solidFill>
                  <a:srgbClr val="FFFFFF"/>
                </a:solidFill>
              </a:rPr>
              <a:t>3</a:t>
            </a:r>
            <a:r>
              <a:rPr lang="en-US" altLang="en-US" sz="1600" dirty="0" smtClean="0">
                <a:solidFill>
                  <a:srgbClr val="FFFFFF"/>
                </a:solidFill>
              </a:rPr>
              <a:t>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6292"/>
          <a:stretch/>
        </p:blipFill>
        <p:spPr>
          <a:xfrm>
            <a:off x="4797025" y="901462"/>
            <a:ext cx="3505145" cy="58579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500" y="494150"/>
            <a:ext cx="877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FF0000"/>
                </a:solidFill>
              </a:rPr>
              <a:t>Remark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879845"/>
            <a:ext cx="4953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The micro-op cache is </a:t>
            </a:r>
            <a:r>
              <a:rPr lang="hu-HU" sz="1400" dirty="0" smtClean="0">
                <a:solidFill>
                  <a:srgbClr val="0070C0"/>
                </a:solidFill>
              </a:rPr>
              <a:t>similar to Intel's Trace Cache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introduced in their </a:t>
            </a:r>
            <a:r>
              <a:rPr lang="hu-HU" sz="1400" dirty="0" smtClean="0">
                <a:solidFill>
                  <a:srgbClr val="0070C0"/>
                </a:solidFill>
              </a:rPr>
              <a:t>Pentium 4 family </a:t>
            </a:r>
            <a:r>
              <a:rPr lang="hu-HU" sz="1400" dirty="0" smtClean="0"/>
              <a:t>in 2000.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5755009" y="2348880"/>
            <a:ext cx="2560040" cy="108012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515" y="6361583"/>
            <a:ext cx="4104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Figure: Trace Cache of the Pentium 4 [214]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484975" y="2933945"/>
            <a:ext cx="2111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12 K microoperations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7333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Box 4"/>
          <p:cNvSpPr txBox="1">
            <a:spLocks noChangeArrowheads="1"/>
          </p:cNvSpPr>
          <p:nvPr/>
        </p:nvSpPr>
        <p:spPr bwMode="auto">
          <a:xfrm>
            <a:off x="73592" y="640033"/>
            <a:ext cx="86725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Here we do not want to go into details of the microarchitecture, but refer to two very detailed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descriptions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],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sz="1600" dirty="0">
                <a:solidFill>
                  <a:srgbClr val="FFFFFF"/>
                </a:solidFill>
              </a:rPr>
              <a:t>4.</a:t>
            </a:r>
            <a:r>
              <a:rPr lang="en-US" altLang="en-US" sz="1600" dirty="0">
                <a:solidFill>
                  <a:srgbClr val="FFFFFF"/>
                </a:solidFill>
              </a:rPr>
              <a:t>2</a:t>
            </a:r>
            <a:r>
              <a:rPr lang="hu-HU" altLang="en-US" sz="1600" dirty="0">
                <a:solidFill>
                  <a:srgbClr val="FFFFFF"/>
                </a:solidFill>
              </a:rPr>
              <a:t>.3</a:t>
            </a:r>
            <a:r>
              <a:rPr lang="en-US" altLang="en-US" sz="1600" dirty="0">
                <a:solidFill>
                  <a:srgbClr val="FFFFFF"/>
                </a:solidFill>
              </a:rPr>
              <a:t> New microarchitectures of the cores </a:t>
            </a:r>
            <a:r>
              <a:rPr lang="en-US" altLang="en-US" sz="1600" dirty="0" smtClean="0">
                <a:solidFill>
                  <a:srgbClr val="FFFFFF"/>
                </a:solidFill>
              </a:rPr>
              <a:t>(4)</a:t>
            </a:r>
            <a:endParaRPr lang="hu-HU" altLang="en-US" sz="1600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9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/>
              <a:t>4.2.4</a:t>
            </a:r>
            <a:r>
              <a:rPr lang="en-US" altLang="en-US" sz="1600" dirty="0"/>
              <a:t> On-die ring interconnect bus </a:t>
            </a:r>
            <a:r>
              <a:rPr lang="en-US" altLang="en-US" sz="1600" dirty="0" smtClean="0"/>
              <a:t>(1)</a:t>
            </a:r>
          </a:p>
        </p:txBody>
      </p:sp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"/>
          <a:stretch>
            <a:fillRect/>
          </a:stretch>
        </p:blipFill>
        <p:spPr bwMode="auto">
          <a:xfrm>
            <a:off x="2492375" y="1268413"/>
            <a:ext cx="4959350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5"/>
          <p:cNvSpPr txBox="1">
            <a:spLocks noChangeArrowheads="1"/>
          </p:cNvSpPr>
          <p:nvPr/>
        </p:nvSpPr>
        <p:spPr bwMode="auto">
          <a:xfrm>
            <a:off x="6130925" y="61706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04805" name="Text Box 7"/>
          <p:cNvSpPr txBox="1">
            <a:spLocks noChangeArrowheads="1"/>
          </p:cNvSpPr>
          <p:nvPr/>
        </p:nvSpPr>
        <p:spPr bwMode="auto">
          <a:xfrm>
            <a:off x="71500" y="494150"/>
            <a:ext cx="407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2.4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On die ring interconnect bus</a:t>
            </a:r>
            <a:r>
              <a:rPr lang="hu-HU" altLang="en-US" sz="14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[66]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4806" name="Text Box 8"/>
          <p:cNvSpPr txBox="1">
            <a:spLocks noChangeArrowheads="1"/>
          </p:cNvSpPr>
          <p:nvPr/>
        </p:nvSpPr>
        <p:spPr bwMode="auto">
          <a:xfrm>
            <a:off x="206515" y="2201165"/>
            <a:ext cx="29642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The ring has </a:t>
            </a:r>
            <a:r>
              <a:rPr lang="en-US" altLang="en-US" sz="1400" dirty="0" smtClean="0">
                <a:solidFill>
                  <a:srgbClr val="0070C0"/>
                </a:solidFill>
                <a:cs typeface="Arial" charset="0"/>
              </a:rPr>
              <a:t>six </a:t>
            </a:r>
            <a:r>
              <a:rPr lang="en-US" altLang="en-US" sz="1400" dirty="0">
                <a:solidFill>
                  <a:srgbClr val="0070C0"/>
                </a:solidFill>
                <a:cs typeface="Arial" charset="0"/>
              </a:rPr>
              <a:t>bus </a:t>
            </a:r>
            <a:r>
              <a:rPr lang="en-US" altLang="en-US" sz="1400" dirty="0" smtClean="0">
                <a:solidFill>
                  <a:srgbClr val="0070C0"/>
                </a:solidFill>
                <a:cs typeface="Arial" charset="0"/>
              </a:rPr>
              <a:t>stops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for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interconnecting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4807" name="Text Box 9"/>
          <p:cNvSpPr txBox="1">
            <a:spLocks noChangeArrowheads="1"/>
          </p:cNvSpPr>
          <p:nvPr/>
        </p:nvSpPr>
        <p:spPr bwMode="auto">
          <a:xfrm>
            <a:off x="323850" y="3766570"/>
            <a:ext cx="25314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four cores and the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L3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slices share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the same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interfaces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6555" y="2719516"/>
            <a:ext cx="2089611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four cores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four L3 slices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GPU and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System Agent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7452320" y="1681063"/>
            <a:ext cx="1446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System Agent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9684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extBox 2"/>
          <p:cNvSpPr txBox="1">
            <a:spLocks noChangeArrowheads="1"/>
          </p:cNvSpPr>
          <p:nvPr/>
        </p:nvSpPr>
        <p:spPr bwMode="auto">
          <a:xfrm>
            <a:off x="71500" y="499830"/>
            <a:ext cx="5119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Main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feature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of the on-die interconnect bus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pic>
        <p:nvPicPr>
          <p:cNvPr id="2058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6" b="61335"/>
          <a:stretch/>
        </p:blipFill>
        <p:spPr bwMode="auto">
          <a:xfrm>
            <a:off x="161925" y="2120470"/>
            <a:ext cx="6403975" cy="67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9" name="Rectangle 7"/>
          <p:cNvSpPr>
            <a:spLocks noChangeArrowheads="1"/>
          </p:cNvSpPr>
          <p:nvPr/>
        </p:nvSpPr>
        <p:spPr bwMode="auto">
          <a:xfrm>
            <a:off x="4886325" y="2390088"/>
            <a:ext cx="1841500" cy="1260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58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3" t="30797" b="8978"/>
          <a:stretch>
            <a:fillRect/>
          </a:stretch>
        </p:blipFill>
        <p:spPr bwMode="auto">
          <a:xfrm>
            <a:off x="5427095" y="1011744"/>
            <a:ext cx="3015230" cy="497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 smtClean="0"/>
              <a:t>4.2.4</a:t>
            </a:r>
            <a:r>
              <a:rPr lang="en-US" altLang="en-US" sz="1600" dirty="0" smtClean="0"/>
              <a:t> On-die ring interconnect bus (</a:t>
            </a:r>
            <a:r>
              <a:rPr lang="hu-HU" altLang="en-US" sz="1600" dirty="0" smtClean="0"/>
              <a:t>2</a:t>
            </a:r>
            <a:r>
              <a:rPr lang="en-US" altLang="en-US" sz="1600" dirty="0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6525" y="2795545"/>
            <a:ext cx="4671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•   It operates at core frequency (One stop/clock)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296525" y="3155585"/>
            <a:ext cx="467153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The </a:t>
            </a:r>
            <a:r>
              <a:rPr lang="en-GB" sz="1400" dirty="0"/>
              <a:t>four </a:t>
            </a:r>
            <a:r>
              <a:rPr lang="en-GB" sz="1400" dirty="0" smtClean="0"/>
              <a:t>rings need </a:t>
            </a:r>
            <a:r>
              <a:rPr lang="en-GB" sz="1400" dirty="0"/>
              <a:t>a considerable amount of </a:t>
            </a:r>
            <a:r>
              <a:rPr lang="en-GB" sz="1400" dirty="0" smtClean="0"/>
              <a:t> </a:t>
            </a:r>
          </a:p>
          <a:p>
            <a:pPr>
              <a:spcAft>
                <a:spcPts val="600"/>
              </a:spcAft>
            </a:pPr>
            <a:r>
              <a:rPr lang="en-GB" sz="1400" dirty="0"/>
              <a:t> </a:t>
            </a:r>
            <a:r>
              <a:rPr lang="en-GB" sz="1400" dirty="0" smtClean="0"/>
              <a:t>      wiring </a:t>
            </a:r>
            <a:r>
              <a:rPr lang="en-GB" sz="1400" dirty="0"/>
              <a:t>and routing. </a:t>
            </a:r>
            <a:endParaRPr lang="en-GB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As the </a:t>
            </a:r>
            <a:r>
              <a:rPr lang="en-GB" sz="1400" dirty="0">
                <a:solidFill>
                  <a:srgbClr val="0070C0"/>
                </a:solidFill>
              </a:rPr>
              <a:t>routing runs in the upper metal </a:t>
            </a:r>
            <a:r>
              <a:rPr lang="en-GB" sz="1400" dirty="0" smtClean="0">
                <a:solidFill>
                  <a:srgbClr val="0070C0"/>
                </a:solidFill>
              </a:rPr>
              <a:t>layers</a:t>
            </a:r>
          </a:p>
          <a:p>
            <a:r>
              <a:rPr lang="en-GB" sz="1400" dirty="0">
                <a:solidFill>
                  <a:srgbClr val="0070C0"/>
                </a:solidFill>
              </a:rPr>
              <a:t> </a:t>
            </a:r>
            <a:r>
              <a:rPr lang="en-GB" sz="1400" dirty="0" smtClean="0">
                <a:solidFill>
                  <a:srgbClr val="0070C0"/>
                </a:solidFill>
              </a:rPr>
              <a:t>      </a:t>
            </a:r>
            <a:r>
              <a:rPr lang="en-GB" sz="1400" dirty="0">
                <a:solidFill>
                  <a:srgbClr val="0070C0"/>
                </a:solidFill>
              </a:rPr>
              <a:t>over the LLC</a:t>
            </a:r>
            <a:r>
              <a:rPr lang="en-GB" sz="1400" dirty="0"/>
              <a:t>, </a:t>
            </a:r>
            <a:r>
              <a:rPr lang="en-GB" sz="1400" dirty="0" smtClean="0"/>
              <a:t>thus the </a:t>
            </a:r>
            <a:r>
              <a:rPr lang="en-GB" sz="1400" dirty="0"/>
              <a:t>rings have no real </a:t>
            </a:r>
            <a:endParaRPr lang="en-GB" sz="1400" dirty="0" smtClean="0"/>
          </a:p>
          <a:p>
            <a:r>
              <a:rPr lang="en-GB" sz="1400" dirty="0"/>
              <a:t> </a:t>
            </a:r>
            <a:r>
              <a:rPr lang="en-GB" sz="1400" dirty="0" smtClean="0"/>
              <a:t>      </a:t>
            </a:r>
            <a:r>
              <a:rPr lang="en-GB" sz="1400" smtClean="0"/>
              <a:t>impact on the  </a:t>
            </a:r>
            <a:r>
              <a:rPr lang="en-GB" sz="1400" dirty="0"/>
              <a:t>die area. </a:t>
            </a:r>
            <a:endParaRPr lang="en-US" sz="1100" b="1" dirty="0" smtClean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8793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 smtClean="0"/>
              <a:t>4.2.5 </a:t>
            </a:r>
            <a:r>
              <a:rPr lang="en-US" altLang="en-US" sz="1600" dirty="0" smtClean="0"/>
              <a:t>On die graphics unit </a:t>
            </a:r>
            <a:r>
              <a:rPr lang="hu-HU" altLang="en-US" sz="1600" dirty="0" smtClean="0"/>
              <a:t>(1)</a:t>
            </a:r>
            <a:endParaRPr lang="en-US" altLang="en-US" sz="1600" dirty="0" smtClean="0"/>
          </a:p>
        </p:txBody>
      </p:sp>
      <p:sp>
        <p:nvSpPr>
          <p:cNvPr id="206851" name="TextBox 2"/>
          <p:cNvSpPr txBox="1">
            <a:spLocks noChangeArrowheads="1"/>
          </p:cNvSpPr>
          <p:nvPr/>
        </p:nvSpPr>
        <p:spPr bwMode="auto">
          <a:xfrm>
            <a:off x="71500" y="823013"/>
            <a:ext cx="7705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Evolution of graphics implementation from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Westmere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to Sandy Bridge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pic>
        <p:nvPicPr>
          <p:cNvPr id="2068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493838"/>
            <a:ext cx="683895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3" name="Right Arrow 9"/>
          <p:cNvSpPr>
            <a:spLocks noChangeArrowheads="1"/>
          </p:cNvSpPr>
          <p:nvPr/>
        </p:nvSpPr>
        <p:spPr bwMode="auto">
          <a:xfrm>
            <a:off x="4392613" y="1677988"/>
            <a:ext cx="539750" cy="88900"/>
          </a:xfrm>
          <a:prstGeom prst="rightArrow">
            <a:avLst>
              <a:gd name="adj1" fmla="val 50000"/>
              <a:gd name="adj2" fmla="val 50595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6854" name="Text Box 7"/>
          <p:cNvSpPr txBox="1">
            <a:spLocks noChangeArrowheads="1"/>
          </p:cNvSpPr>
          <p:nvPr/>
        </p:nvSpPr>
        <p:spPr bwMode="auto">
          <a:xfrm>
            <a:off x="71500" y="499830"/>
            <a:ext cx="3240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2.5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On die graphics unit</a:t>
            </a:r>
            <a:r>
              <a:rPr lang="en-US" altLang="en-US" sz="14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85945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 b="757"/>
          <a:stretch>
            <a:fillRect/>
          </a:stretch>
        </p:blipFill>
        <p:spPr bwMode="auto">
          <a:xfrm>
            <a:off x="366713" y="1131388"/>
            <a:ext cx="84105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TextBox 2"/>
          <p:cNvSpPr txBox="1">
            <a:spLocks noChangeArrowheads="1"/>
          </p:cNvSpPr>
          <p:nvPr/>
        </p:nvSpPr>
        <p:spPr bwMode="auto">
          <a:xfrm>
            <a:off x="71500" y="496990"/>
            <a:ext cx="7473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Support of both media and graphics processing by the graphics unit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7876" name="Rectangle 3"/>
          <p:cNvSpPr>
            <a:spLocks noChangeArrowheads="1"/>
          </p:cNvSpPr>
          <p:nvPr/>
        </p:nvSpPr>
        <p:spPr bwMode="auto">
          <a:xfrm>
            <a:off x="8062913" y="5674813"/>
            <a:ext cx="701675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78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 smtClean="0"/>
              <a:t>4.2.5 </a:t>
            </a:r>
            <a:r>
              <a:rPr lang="en-US" altLang="en-US" sz="1600" dirty="0" smtClean="0"/>
              <a:t>On die graphics unit </a:t>
            </a:r>
            <a:r>
              <a:rPr lang="hu-HU" altLang="en-US" sz="1600" dirty="0" smtClean="0"/>
              <a:t>(2)</a:t>
            </a:r>
            <a:endParaRPr lang="en-US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12637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3.</a:t>
            </a:r>
            <a:r>
              <a:rPr lang="hu-HU" altLang="en-US" sz="1600" dirty="0"/>
              <a:t>2.</a:t>
            </a:r>
            <a:r>
              <a:rPr lang="en-US" altLang="en-US" sz="1600" dirty="0"/>
              <a:t>1 Integrated memory controller (</a:t>
            </a:r>
            <a:r>
              <a:rPr lang="en-US" altLang="en-US" sz="1600" dirty="0" smtClean="0"/>
              <a:t>2b)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7699" y="494347"/>
            <a:ext cx="27494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Connecting 3 </a:t>
            </a:r>
            <a:r>
              <a:rPr lang="en-US" sz="1400" b="1" dirty="0" err="1" smtClean="0">
                <a:solidFill>
                  <a:schemeClr val="accent6"/>
                </a:solidFill>
                <a:latin typeface="+mj-lt"/>
              </a:rPr>
              <a:t>DDR3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 </a:t>
            </a:r>
          </a:p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  memory channels to the</a:t>
            </a:r>
          </a:p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  processor socket [242]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1387" t="17188" r="21700" b="5904"/>
          <a:stretch/>
        </p:blipFill>
        <p:spPr>
          <a:xfrm>
            <a:off x="3311860" y="494346"/>
            <a:ext cx="5345707" cy="626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5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ext Box 7"/>
          <p:cNvSpPr txBox="1">
            <a:spLocks noChangeArrowheads="1"/>
          </p:cNvSpPr>
          <p:nvPr/>
        </p:nvSpPr>
        <p:spPr bwMode="auto">
          <a:xfrm>
            <a:off x="71500" y="494150"/>
            <a:ext cx="4725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Main features of the on die graphics unit</a:t>
            </a:r>
            <a:r>
              <a:rPr lang="en-US" altLang="en-US" sz="14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8899" name="Text Box 9"/>
          <p:cNvSpPr txBox="1">
            <a:spLocks noChangeArrowheads="1"/>
          </p:cNvSpPr>
          <p:nvPr/>
        </p:nvSpPr>
        <p:spPr bwMode="auto">
          <a:xfrm>
            <a:off x="5787135" y="4637975"/>
            <a:ext cx="20826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cs typeface="Arial" charset="0"/>
              </a:rPr>
              <a:t>GT1:</a:t>
            </a:r>
            <a:r>
              <a:rPr lang="en-US" altLang="en-US" sz="12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200" b="1" dirty="0" smtClean="0">
                <a:solidFill>
                  <a:srgbClr val="000000"/>
                </a:solidFill>
                <a:cs typeface="Arial" charset="0"/>
              </a:rPr>
              <a:t>6 or GT2: </a:t>
            </a:r>
            <a:r>
              <a:rPr lang="en-US" altLang="en-US" sz="1200" b="1" dirty="0" smtClean="0">
                <a:solidFill>
                  <a:srgbClr val="000000"/>
                </a:solidFill>
                <a:cs typeface="Arial" charset="0"/>
              </a:rPr>
              <a:t>12 </a:t>
            </a:r>
            <a:r>
              <a:rPr lang="en-US" altLang="en-US" sz="1200" b="1" dirty="0">
                <a:solidFill>
                  <a:srgbClr val="000000"/>
                </a:solidFill>
                <a:cs typeface="Arial" charset="0"/>
              </a:rPr>
              <a:t>EUs</a:t>
            </a:r>
          </a:p>
        </p:txBody>
      </p:sp>
      <p:pic>
        <p:nvPicPr>
          <p:cNvPr id="20890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4" r="1155"/>
          <a:stretch>
            <a:fillRect/>
          </a:stretch>
        </p:blipFill>
        <p:spPr bwMode="auto">
          <a:xfrm>
            <a:off x="240372" y="1112138"/>
            <a:ext cx="8247063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8903" name="Straight Connector 7"/>
          <p:cNvCxnSpPr>
            <a:cxnSpLocks noChangeShapeType="1"/>
          </p:cNvCxnSpPr>
          <p:nvPr/>
        </p:nvCxnSpPr>
        <p:spPr bwMode="auto">
          <a:xfrm>
            <a:off x="1016000" y="2347213"/>
            <a:ext cx="25654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904" name="Straight Connector 9"/>
          <p:cNvCxnSpPr>
            <a:cxnSpLocks noChangeShapeType="1"/>
          </p:cNvCxnSpPr>
          <p:nvPr/>
        </p:nvCxnSpPr>
        <p:spPr bwMode="auto">
          <a:xfrm>
            <a:off x="1016000" y="3575938"/>
            <a:ext cx="3330575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hu-HU" altLang="en-US" kern="0" smtClean="0">
                <a:solidFill>
                  <a:srgbClr val="FFFFFF"/>
                </a:solidFill>
              </a:rPr>
              <a:t>8.2.5 </a:t>
            </a:r>
            <a:r>
              <a:rPr lang="en-US" altLang="en-US" kern="0" smtClean="0">
                <a:solidFill>
                  <a:srgbClr val="FFFFFF"/>
                </a:solidFill>
              </a:rPr>
              <a:t>On die graphics unit </a:t>
            </a:r>
            <a:r>
              <a:rPr lang="hu-HU" altLang="en-US" kern="0" smtClean="0">
                <a:solidFill>
                  <a:srgbClr val="FFFFFF"/>
                </a:solidFill>
              </a:rPr>
              <a:t>(1)</a:t>
            </a:r>
            <a:endParaRPr lang="en-US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208906" name="Title 1"/>
          <p:cNvSpPr>
            <a:spLocks noGrp="1"/>
          </p:cNvSpPr>
          <p:nvPr>
            <p:ph type="title"/>
          </p:nvPr>
        </p:nvSpPr>
        <p:spPr>
          <a:xfrm>
            <a:off x="0" y="-1588"/>
            <a:ext cx="9144000" cy="393701"/>
          </a:xfrm>
        </p:spPr>
        <p:txBody>
          <a:bodyPr/>
          <a:lstStyle/>
          <a:p>
            <a:r>
              <a:rPr lang="hu-HU" altLang="en-US" sz="1600" dirty="0" smtClean="0"/>
              <a:t>4.2.5 </a:t>
            </a:r>
            <a:r>
              <a:rPr lang="en-US" altLang="en-US" sz="1600" dirty="0" smtClean="0"/>
              <a:t>On die graphics unit </a:t>
            </a:r>
            <a:r>
              <a:rPr lang="hu-HU" altLang="en-US" sz="1600" dirty="0" smtClean="0"/>
              <a:t>(3)</a:t>
            </a:r>
            <a:endParaRPr lang="en-US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85385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22" name="Group 3"/>
          <p:cNvGrpSpPr>
            <a:grpSpLocks/>
          </p:cNvGrpSpPr>
          <p:nvPr/>
        </p:nvGrpSpPr>
        <p:grpSpPr bwMode="auto">
          <a:xfrm>
            <a:off x="0" y="1262250"/>
            <a:ext cx="9145588" cy="2743200"/>
            <a:chOff x="0" y="1632"/>
            <a:chExt cx="5761" cy="1728"/>
          </a:xfrm>
        </p:grpSpPr>
        <p:pic>
          <p:nvPicPr>
            <p:cNvPr id="20993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0" t="45563" r="2563" b="26863"/>
            <a:stretch>
              <a:fillRect/>
            </a:stretch>
          </p:blipFill>
          <p:spPr bwMode="auto">
            <a:xfrm>
              <a:off x="0" y="2213"/>
              <a:ext cx="5760" cy="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93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0" t="72343" r="2563" b="12895"/>
            <a:stretch>
              <a:fillRect/>
            </a:stretch>
          </p:blipFill>
          <p:spPr bwMode="auto">
            <a:xfrm>
              <a:off x="1" y="1632"/>
              <a:ext cx="5760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9923" name="Text Box 8"/>
          <p:cNvSpPr txBox="1">
            <a:spLocks noChangeArrowheads="1"/>
          </p:cNvSpPr>
          <p:nvPr/>
        </p:nvSpPr>
        <p:spPr bwMode="auto">
          <a:xfrm>
            <a:off x="71500" y="494150"/>
            <a:ext cx="6661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Specification data of the HD 2000 and HD 3000 graphics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00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  <a:r>
              <a:rPr lang="en-US" altLang="en-US" sz="1400" b="1" dirty="0">
                <a:solidFill>
                  <a:srgbClr val="0046CC"/>
                </a:solidFill>
                <a:cs typeface="Arial" charset="0"/>
              </a:rPr>
              <a:t> </a:t>
            </a:r>
          </a:p>
        </p:txBody>
      </p:sp>
      <p:sp>
        <p:nvSpPr>
          <p:cNvPr id="209924" name="Oval 9"/>
          <p:cNvSpPr>
            <a:spLocks noChangeArrowheads="1"/>
          </p:cNvSpPr>
          <p:nvPr/>
        </p:nvSpPr>
        <p:spPr bwMode="auto">
          <a:xfrm>
            <a:off x="4445000" y="2236975"/>
            <a:ext cx="482600" cy="145097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9925" name="Oval 10"/>
          <p:cNvSpPr>
            <a:spLocks noChangeArrowheads="1"/>
          </p:cNvSpPr>
          <p:nvPr/>
        </p:nvSpPr>
        <p:spPr bwMode="auto">
          <a:xfrm>
            <a:off x="5765800" y="2236975"/>
            <a:ext cx="409575" cy="145097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9926" name="Oval 11"/>
          <p:cNvSpPr>
            <a:spLocks noChangeArrowheads="1"/>
          </p:cNvSpPr>
          <p:nvPr/>
        </p:nvSpPr>
        <p:spPr bwMode="auto">
          <a:xfrm>
            <a:off x="6718300" y="2222688"/>
            <a:ext cx="317500" cy="1503362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9927" name="Text Box 12"/>
          <p:cNvSpPr txBox="1">
            <a:spLocks noChangeArrowheads="1"/>
          </p:cNvSpPr>
          <p:nvPr/>
        </p:nvSpPr>
        <p:spPr bwMode="auto">
          <a:xfrm>
            <a:off x="6743700" y="2822763"/>
            <a:ext cx="317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-</a:t>
            </a:r>
          </a:p>
        </p:txBody>
      </p:sp>
      <p:sp>
        <p:nvSpPr>
          <p:cNvPr id="209928" name="Oval 9"/>
          <p:cNvSpPr>
            <a:spLocks noChangeArrowheads="1"/>
          </p:cNvSpPr>
          <p:nvPr/>
        </p:nvSpPr>
        <p:spPr bwMode="auto">
          <a:xfrm>
            <a:off x="6350" y="2214750"/>
            <a:ext cx="554038" cy="145097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hu-HU" altLang="en-US" kern="0" smtClean="0">
                <a:solidFill>
                  <a:srgbClr val="FFFFFF"/>
                </a:solidFill>
              </a:rPr>
              <a:t>8.2.5 </a:t>
            </a:r>
            <a:r>
              <a:rPr lang="en-US" altLang="en-US" kern="0" smtClean="0">
                <a:solidFill>
                  <a:srgbClr val="FFFFFF"/>
                </a:solidFill>
              </a:rPr>
              <a:t>On die graphics unit </a:t>
            </a:r>
            <a:r>
              <a:rPr lang="hu-HU" altLang="en-US" kern="0" smtClean="0">
                <a:solidFill>
                  <a:srgbClr val="FFFFFF"/>
                </a:solidFill>
              </a:rPr>
              <a:t>(1)</a:t>
            </a:r>
            <a:endParaRPr lang="en-US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209930" name="Title 1"/>
          <p:cNvSpPr>
            <a:spLocks noGrp="1"/>
          </p:cNvSpPr>
          <p:nvPr>
            <p:ph type="title"/>
          </p:nvPr>
        </p:nvSpPr>
        <p:spPr>
          <a:xfrm>
            <a:off x="0" y="-1588"/>
            <a:ext cx="9144000" cy="393701"/>
          </a:xfrm>
        </p:spPr>
        <p:txBody>
          <a:bodyPr/>
          <a:lstStyle/>
          <a:p>
            <a:r>
              <a:rPr lang="hu-HU" altLang="en-US" sz="1600" dirty="0" smtClean="0"/>
              <a:t>4.2.5 </a:t>
            </a:r>
            <a:r>
              <a:rPr lang="en-US" altLang="en-US" sz="1600" dirty="0" smtClean="0"/>
              <a:t>On die graphics unit </a:t>
            </a:r>
            <a:r>
              <a:rPr lang="hu-HU" altLang="en-US" sz="1600" dirty="0" smtClean="0"/>
              <a:t>(4)</a:t>
            </a:r>
            <a:endParaRPr lang="en-US" altLang="en-US" sz="16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424106" y="2596795"/>
            <a:ext cx="5790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(</a:t>
            </a:r>
            <a:r>
              <a:rPr lang="en-US" sz="1050" dirty="0" err="1" smtClean="0"/>
              <a:t>GT1</a:t>
            </a:r>
            <a:r>
              <a:rPr lang="en-US" sz="1050" dirty="0" smtClean="0"/>
              <a:t>)</a:t>
            </a:r>
            <a:endParaRPr lang="en-US" sz="1050" dirty="0"/>
          </a:p>
        </p:txBody>
      </p:sp>
      <p:sp>
        <p:nvSpPr>
          <p:cNvPr id="14" name="TextBox 13"/>
          <p:cNvSpPr txBox="1"/>
          <p:nvPr/>
        </p:nvSpPr>
        <p:spPr>
          <a:xfrm>
            <a:off x="4417287" y="2889205"/>
            <a:ext cx="5790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(</a:t>
            </a:r>
            <a:r>
              <a:rPr lang="en-US" sz="1050" dirty="0" err="1" smtClean="0"/>
              <a:t>GT2</a:t>
            </a:r>
            <a:r>
              <a:rPr lang="en-US" sz="1050" dirty="0" smtClean="0"/>
              <a:t>)</a:t>
            </a:r>
            <a:endParaRPr lang="en-US" sz="1050" dirty="0"/>
          </a:p>
        </p:txBody>
      </p:sp>
      <p:sp>
        <p:nvSpPr>
          <p:cNvPr id="15" name="TextBox 1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980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/>
              <a:t>4.2.5 </a:t>
            </a:r>
            <a:r>
              <a:rPr lang="en-US" altLang="en-US" sz="1600" dirty="0"/>
              <a:t>On die graphics unit </a:t>
            </a:r>
            <a:r>
              <a:rPr lang="hu-HU" altLang="en-US" sz="1600" dirty="0" smtClean="0"/>
              <a:t>(</a:t>
            </a:r>
            <a:r>
              <a:rPr lang="en-US" altLang="en-US" sz="1600" dirty="0" smtClean="0"/>
              <a:t>5</a:t>
            </a:r>
            <a:r>
              <a:rPr lang="hu-HU" altLang="en-US" sz="1600" dirty="0" smtClean="0"/>
              <a:t>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94150"/>
            <a:ext cx="6532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Execution units (EU) of the graphics unit in Sandy Bridge </a:t>
            </a:r>
            <a:r>
              <a:rPr lang="en-US" sz="1400" dirty="0" smtClean="0"/>
              <a:t>[</a:t>
            </a:r>
            <a:r>
              <a:rPr lang="hu-HU" sz="1400" dirty="0" smtClean="0"/>
              <a:t>197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26222" y="879845"/>
            <a:ext cx="8769260" cy="1703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Each EU is basically a </a:t>
            </a:r>
            <a:r>
              <a:rPr lang="en-US" sz="1400" dirty="0" smtClean="0">
                <a:solidFill>
                  <a:srgbClr val="FF0000"/>
                </a:solidFill>
              </a:rPr>
              <a:t>4-wide SP FP </a:t>
            </a:r>
            <a:r>
              <a:rPr lang="en-US" sz="1400" dirty="0">
                <a:solidFill>
                  <a:srgbClr val="FF0000"/>
                </a:solidFill>
              </a:rPr>
              <a:t>SIMD </a:t>
            </a:r>
            <a:r>
              <a:rPr lang="en-US" sz="1400" dirty="0"/>
              <a:t>unit intended </a:t>
            </a:r>
            <a:r>
              <a:rPr lang="en-US" sz="1400" dirty="0" smtClean="0"/>
              <a:t>to operate on </a:t>
            </a:r>
            <a:r>
              <a:rPr lang="en-US" sz="1400" dirty="0"/>
              <a:t>4-component </a:t>
            </a:r>
            <a:r>
              <a:rPr lang="en-US" sz="1400" dirty="0" smtClean="0"/>
              <a:t>data</a:t>
            </a:r>
          </a:p>
          <a:p>
            <a:pPr>
              <a:spcAft>
                <a:spcPts val="2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</a:t>
            </a:r>
            <a:r>
              <a:rPr lang="en-US" sz="1400" dirty="0"/>
              <a:t>(</a:t>
            </a:r>
            <a:r>
              <a:rPr lang="en-US" sz="1400" dirty="0" smtClean="0"/>
              <a:t>RGBA), capable of executing </a:t>
            </a:r>
            <a:r>
              <a:rPr lang="en-US" sz="1400" dirty="0" smtClean="0">
                <a:solidFill>
                  <a:srgbClr val="0070C0"/>
                </a:solidFill>
              </a:rPr>
              <a:t>2-operation MAD </a:t>
            </a:r>
            <a:r>
              <a:rPr lang="en-US" sz="1400" dirty="0" smtClean="0"/>
              <a:t>instructions and also FX instructions.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EUs are </a:t>
            </a:r>
            <a:r>
              <a:rPr lang="en-US" sz="1400" dirty="0" smtClean="0">
                <a:solidFill>
                  <a:srgbClr val="FF0000"/>
                </a:solidFill>
              </a:rPr>
              <a:t>5-way multithreaded </a:t>
            </a:r>
            <a:r>
              <a:rPr lang="en-US" sz="1400" dirty="0" smtClean="0">
                <a:solidFill>
                  <a:srgbClr val="0070C0"/>
                </a:solidFill>
              </a:rPr>
              <a:t>for GT2 </a:t>
            </a:r>
            <a:r>
              <a:rPr lang="en-US" sz="1400" dirty="0" smtClean="0"/>
              <a:t>graphics and </a:t>
            </a:r>
            <a:r>
              <a:rPr lang="en-US" sz="1400" dirty="0" smtClean="0">
                <a:solidFill>
                  <a:srgbClr val="FF0000"/>
                </a:solidFill>
              </a:rPr>
              <a:t>4-way multithreaded</a:t>
            </a:r>
            <a:r>
              <a:rPr lang="en-US" sz="1400" dirty="0" smtClean="0"/>
              <a:t> for </a:t>
            </a:r>
            <a:r>
              <a:rPr lang="en-US" sz="1400" dirty="0" smtClean="0">
                <a:solidFill>
                  <a:srgbClr val="0070C0"/>
                </a:solidFill>
              </a:rPr>
              <a:t>GT1 </a:t>
            </a:r>
            <a:r>
              <a:rPr lang="en-US" sz="1400" dirty="0" smtClean="0"/>
              <a:t>graphics.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Each thread </a:t>
            </a:r>
            <a:r>
              <a:rPr lang="en-US" sz="1400" dirty="0" smtClean="0"/>
              <a:t>has a register set of </a:t>
            </a:r>
            <a:r>
              <a:rPr lang="en-US" sz="1400" dirty="0" smtClean="0">
                <a:solidFill>
                  <a:srgbClr val="FF0000"/>
                </a:solidFill>
              </a:rPr>
              <a:t>120 </a:t>
            </a:r>
            <a:r>
              <a:rPr lang="hu-HU" sz="1400" dirty="0" smtClean="0">
                <a:solidFill>
                  <a:srgbClr val="FF0000"/>
                </a:solidFill>
              </a:rPr>
              <a:t>x 256 bit </a:t>
            </a:r>
            <a:r>
              <a:rPr lang="en-US" sz="1400" dirty="0" smtClean="0">
                <a:solidFill>
                  <a:srgbClr val="FF0000"/>
                </a:solidFill>
              </a:rPr>
              <a:t>registers</a:t>
            </a:r>
            <a:r>
              <a:rPr lang="en-US" sz="1400" dirty="0" smtClean="0"/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There is also a </a:t>
            </a:r>
            <a:r>
              <a:rPr lang="en-US" sz="1400" dirty="0" smtClean="0">
                <a:solidFill>
                  <a:srgbClr val="FF0000"/>
                </a:solidFill>
              </a:rPr>
              <a:t>fixed function Math Box </a:t>
            </a:r>
            <a:r>
              <a:rPr lang="en-US" sz="1400" dirty="0" smtClean="0"/>
              <a:t>for executing</a:t>
            </a:r>
            <a:r>
              <a:rPr lang="en-US" sz="1400" dirty="0" smtClean="0">
                <a:solidFill>
                  <a:srgbClr val="0070C0"/>
                </a:solidFill>
              </a:rPr>
              <a:t> transcendental, e.g. trigonometric</a:t>
            </a:r>
          </a:p>
          <a:p>
            <a:pPr>
              <a:spcAft>
                <a:spcPts val="200"/>
              </a:spcAft>
            </a:pP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 instructions and also FP divide.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EUs do not support DP FP operations. </a:t>
            </a:r>
            <a:endParaRPr lang="en-US" sz="1400" dirty="0"/>
          </a:p>
        </p:txBody>
      </p:sp>
      <p:pic>
        <p:nvPicPr>
          <p:cNvPr id="8" name="Picture 2" descr="http://www.realworldtech.com/includes/images/articles/snbgpu-6.png?2f4df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7" r="74372" b="54332"/>
          <a:stretch/>
        </p:blipFill>
        <p:spPr bwMode="auto">
          <a:xfrm>
            <a:off x="3653502" y="2751643"/>
            <a:ext cx="1818598" cy="364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8753" y="6496598"/>
            <a:ext cx="6383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Block diagram of an EU of the graphics unit of Sandy Bridge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922150" y="5949280"/>
            <a:ext cx="2670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RGBA: RGB Alpha (opacity)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915245" y="5685045"/>
            <a:ext cx="2892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GT: Graphics Technology level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268831" y="5699965"/>
            <a:ext cx="13580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300" dirty="0" smtClean="0"/>
              <a:t>4 x SP FP</a:t>
            </a:r>
          </a:p>
          <a:p>
            <a:pPr algn="ctr"/>
            <a:r>
              <a:rPr lang="hu-HU" sz="1300" dirty="0" smtClean="0"/>
              <a:t>MAD (AxB+C)</a:t>
            </a:r>
            <a:endParaRPr lang="en-US" sz="1300" dirty="0"/>
          </a:p>
        </p:txBody>
      </p:sp>
      <p:sp>
        <p:nvSpPr>
          <p:cNvPr id="10" name="TextBox 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6978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3" descr="World of Warcra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289938"/>
            <a:ext cx="6692900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7" name="Text Box 4"/>
          <p:cNvSpPr txBox="1">
            <a:spLocks noChangeArrowheads="1"/>
          </p:cNvSpPr>
          <p:nvPr/>
        </p:nvSpPr>
        <p:spPr bwMode="auto">
          <a:xfrm>
            <a:off x="7164388" y="6219125"/>
            <a:ext cx="1508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frames per sec</a:t>
            </a:r>
          </a:p>
        </p:txBody>
      </p:sp>
      <p:sp>
        <p:nvSpPr>
          <p:cNvPr id="210948" name="Text Box 6"/>
          <p:cNvSpPr txBox="1">
            <a:spLocks noChangeArrowheads="1"/>
          </p:cNvSpPr>
          <p:nvPr/>
        </p:nvSpPr>
        <p:spPr bwMode="auto">
          <a:xfrm>
            <a:off x="7191375" y="2605975"/>
            <a:ext cx="166687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i5/i7 2xxx/3xxx: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Sandy Bridge</a:t>
            </a:r>
          </a:p>
        </p:txBody>
      </p:sp>
      <p:sp>
        <p:nvSpPr>
          <p:cNvPr id="210949" name="Text Box 9"/>
          <p:cNvSpPr txBox="1">
            <a:spLocks noChangeArrowheads="1"/>
          </p:cNvSpPr>
          <p:nvPr/>
        </p:nvSpPr>
        <p:spPr bwMode="auto">
          <a:xfrm>
            <a:off x="7451725" y="5526975"/>
            <a:ext cx="105092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i5 6xx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Arrandale</a:t>
            </a:r>
          </a:p>
        </p:txBody>
      </p:sp>
      <p:sp>
        <p:nvSpPr>
          <p:cNvPr id="210950" name="Oval 10"/>
          <p:cNvSpPr>
            <a:spLocks noChangeArrowheads="1"/>
          </p:cNvSpPr>
          <p:nvPr/>
        </p:nvSpPr>
        <p:spPr bwMode="auto">
          <a:xfrm>
            <a:off x="609600" y="1996375"/>
            <a:ext cx="6554788" cy="510156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0951" name="Text Box 11"/>
          <p:cNvSpPr txBox="1">
            <a:spLocks noChangeArrowheads="1"/>
          </p:cNvSpPr>
          <p:nvPr/>
        </p:nvSpPr>
        <p:spPr bwMode="auto">
          <a:xfrm>
            <a:off x="7440613" y="2047175"/>
            <a:ext cx="1036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HD 5570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400 ALUs</a:t>
            </a:r>
          </a:p>
        </p:txBody>
      </p:sp>
      <p:sp>
        <p:nvSpPr>
          <p:cNvPr id="210952" name="Text Box 10"/>
          <p:cNvSpPr txBox="1">
            <a:spLocks noChangeArrowheads="1"/>
          </p:cNvSpPr>
          <p:nvPr/>
        </p:nvSpPr>
        <p:spPr bwMode="auto">
          <a:xfrm>
            <a:off x="71500" y="494150"/>
            <a:ext cx="7575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Performance comparison of the Sandy Bridge’s graphics: gaming</a:t>
            </a:r>
            <a:r>
              <a:rPr lang="en-US" altLang="en-US" sz="14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01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10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 smtClean="0"/>
              <a:t>4.2.5 </a:t>
            </a:r>
            <a:r>
              <a:rPr lang="en-US" altLang="en-US" sz="1600" dirty="0" smtClean="0"/>
              <a:t>On die graphics unit </a:t>
            </a:r>
            <a:r>
              <a:rPr lang="hu-HU" altLang="en-US" sz="1600" dirty="0" smtClean="0"/>
              <a:t>(</a:t>
            </a:r>
            <a:r>
              <a:rPr lang="en-US" altLang="en-US" sz="1600" dirty="0" smtClean="0"/>
              <a:t>6</a:t>
            </a:r>
            <a:r>
              <a:rPr lang="hu-HU" altLang="en-US" sz="1600" dirty="0" smtClean="0"/>
              <a:t>)</a:t>
            </a:r>
            <a:endParaRPr lang="en-US" altLang="en-US" sz="1600" dirty="0" smtClean="0"/>
          </a:p>
        </p:txBody>
      </p:sp>
      <p:sp>
        <p:nvSpPr>
          <p:cNvPr id="2" name="Oval 1"/>
          <p:cNvSpPr/>
          <p:nvPr/>
        </p:nvSpPr>
        <p:spPr bwMode="auto">
          <a:xfrm>
            <a:off x="182563" y="3631655"/>
            <a:ext cx="5424552" cy="495055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6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 smtClean="0"/>
              <a:t>4.2.6</a:t>
            </a:r>
            <a:r>
              <a:rPr lang="en-US" altLang="en-US" sz="1600" dirty="0" smtClean="0"/>
              <a:t> Turbo Boost technology 2.0 (1)</a:t>
            </a:r>
          </a:p>
        </p:txBody>
      </p:sp>
      <p:pic>
        <p:nvPicPr>
          <p:cNvPr id="2119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4"/>
          <a:stretch>
            <a:fillRect/>
          </a:stretch>
        </p:blipFill>
        <p:spPr bwMode="auto">
          <a:xfrm>
            <a:off x="814388" y="2185988"/>
            <a:ext cx="7142162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7"/>
          <p:cNvSpPr txBox="1">
            <a:spLocks noChangeArrowheads="1"/>
          </p:cNvSpPr>
          <p:nvPr/>
        </p:nvSpPr>
        <p:spPr bwMode="auto">
          <a:xfrm>
            <a:off x="3924300" y="4141788"/>
            <a:ext cx="733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cs typeface="Arial" charset="0"/>
              </a:rPr>
              <a:t>Cooler</a:t>
            </a:r>
          </a:p>
        </p:txBody>
      </p:sp>
      <p:sp>
        <p:nvSpPr>
          <p:cNvPr id="211973" name="Text Box 8"/>
          <p:cNvSpPr txBox="1">
            <a:spLocks noChangeArrowheads="1"/>
          </p:cNvSpPr>
          <p:nvPr/>
        </p:nvSpPr>
        <p:spPr bwMode="auto">
          <a:xfrm>
            <a:off x="71500" y="877088"/>
            <a:ext cx="5799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Designated also as the </a:t>
            </a: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2.0 generation Turbo Boost technology.</a:t>
            </a:r>
          </a:p>
        </p:txBody>
      </p:sp>
      <p:sp>
        <p:nvSpPr>
          <p:cNvPr id="211974" name="Text Box 9"/>
          <p:cNvSpPr txBox="1">
            <a:spLocks noChangeArrowheads="1"/>
          </p:cNvSpPr>
          <p:nvPr/>
        </p:nvSpPr>
        <p:spPr bwMode="auto">
          <a:xfrm>
            <a:off x="6300788" y="4005263"/>
            <a:ext cx="2247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Thermal capacitance</a:t>
            </a:r>
          </a:p>
        </p:txBody>
      </p:sp>
      <p:sp>
        <p:nvSpPr>
          <p:cNvPr id="211975" name="Text Box 10"/>
          <p:cNvSpPr txBox="1">
            <a:spLocks noChangeArrowheads="1"/>
          </p:cNvSpPr>
          <p:nvPr/>
        </p:nvSpPr>
        <p:spPr bwMode="auto">
          <a:xfrm>
            <a:off x="71500" y="1146963"/>
            <a:ext cx="77057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concept utilizes the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real temperature response of processors to power changes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in order to increase the extent of overclocking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].</a:t>
            </a:r>
          </a:p>
        </p:txBody>
      </p:sp>
      <p:sp>
        <p:nvSpPr>
          <p:cNvPr id="211976" name="Text Box 11"/>
          <p:cNvSpPr txBox="1">
            <a:spLocks noChangeArrowheads="1"/>
          </p:cNvSpPr>
          <p:nvPr/>
        </p:nvSpPr>
        <p:spPr bwMode="auto">
          <a:xfrm>
            <a:off x="71500" y="494150"/>
            <a:ext cx="39853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2.6 Turbo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Boost 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2.0 technology</a:t>
            </a: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[64]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1977" name="Rectangle 1"/>
          <p:cNvSpPr>
            <a:spLocks noChangeArrowheads="1"/>
          </p:cNvSpPr>
          <p:nvPr/>
        </p:nvSpPr>
        <p:spPr bwMode="auto">
          <a:xfrm>
            <a:off x="7424738" y="6084888"/>
            <a:ext cx="531812" cy="728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1978" name="Rectangle 2"/>
          <p:cNvSpPr>
            <a:spLocks noChangeArrowheads="1"/>
          </p:cNvSpPr>
          <p:nvPr/>
        </p:nvSpPr>
        <p:spPr bwMode="auto">
          <a:xfrm>
            <a:off x="6686550" y="6648450"/>
            <a:ext cx="900113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7170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/>
              <a:t>4.2.6</a:t>
            </a:r>
            <a:r>
              <a:rPr lang="en-US" altLang="en-US" sz="1600" dirty="0"/>
              <a:t> </a:t>
            </a:r>
            <a:r>
              <a:rPr lang="en-US" altLang="en-US" sz="1600" dirty="0" smtClean="0"/>
              <a:t>Turbo </a:t>
            </a:r>
            <a:r>
              <a:rPr lang="en-US" altLang="en-US" sz="1600" dirty="0"/>
              <a:t>Boost technology </a:t>
            </a:r>
            <a:r>
              <a:rPr lang="en-US" altLang="en-US" sz="1600" dirty="0" smtClean="0"/>
              <a:t>2.0 (2)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94150"/>
            <a:ext cx="4990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chemeClr val="accent6"/>
                </a:solidFill>
              </a:rPr>
              <a:t>Aim</a:t>
            </a:r>
            <a:r>
              <a:rPr lang="en-US" sz="1400" b="1" dirty="0" smtClean="0">
                <a:solidFill>
                  <a:schemeClr val="accent6"/>
                </a:solidFill>
              </a:rPr>
              <a:t> of Intel’s Turbo Boost Technology 2.0 </a:t>
            </a:r>
            <a:r>
              <a:rPr lang="en-US" sz="1400" dirty="0" smtClean="0"/>
              <a:t>[</a:t>
            </a:r>
            <a:r>
              <a:rPr lang="hu-HU" sz="1400" dirty="0" smtClean="0"/>
              <a:t>198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5" b="19943"/>
          <a:stretch/>
        </p:blipFill>
        <p:spPr bwMode="auto">
          <a:xfrm>
            <a:off x="133350" y="912105"/>
            <a:ext cx="88773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590495" y="1142925"/>
            <a:ext cx="4230470" cy="2582663"/>
            <a:chOff x="4590495" y="1229550"/>
            <a:chExt cx="4230470" cy="2582663"/>
          </a:xfrm>
        </p:grpSpPr>
        <p:sp>
          <p:nvSpPr>
            <p:cNvPr id="4" name="Rectangle 3"/>
            <p:cNvSpPr/>
            <p:nvPr/>
          </p:nvSpPr>
          <p:spPr bwMode="auto">
            <a:xfrm>
              <a:off x="7002270" y="1448780"/>
              <a:ext cx="135015" cy="27003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4590495" y="1229550"/>
              <a:ext cx="4230470" cy="1664463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93" t="15575" b="40727"/>
            <a:stretch/>
          </p:blipFill>
          <p:spPr bwMode="auto">
            <a:xfrm>
              <a:off x="5253219" y="2123855"/>
              <a:ext cx="3504246" cy="1688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476545" y="5859270"/>
            <a:ext cx="46552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User experience: Felhasználói élmény</a:t>
            </a:r>
          </a:p>
          <a:p>
            <a:r>
              <a:rPr lang="hu-HU" sz="1400" dirty="0" smtClean="0"/>
              <a:t>Responsiveness: Reakcióképesség</a:t>
            </a:r>
          </a:p>
          <a:p>
            <a:r>
              <a:rPr lang="hu-HU" sz="1400" dirty="0" smtClean="0"/>
              <a:t>Throughput:       Áteresztőképesség/Teljesítmény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5119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5"/>
          <a:stretch>
            <a:fillRect/>
          </a:stretch>
        </p:blipFill>
        <p:spPr bwMode="auto">
          <a:xfrm>
            <a:off x="323850" y="1721200"/>
            <a:ext cx="8131175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Text Box 6"/>
          <p:cNvSpPr txBox="1">
            <a:spLocks noChangeArrowheads="1"/>
          </p:cNvSpPr>
          <p:nvPr/>
        </p:nvSpPr>
        <p:spPr bwMode="auto">
          <a:xfrm>
            <a:off x="185738" y="863715"/>
            <a:ext cx="8822223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Based on the real temperature </a:t>
            </a:r>
            <a:r>
              <a:rPr lang="en-US" altLang="en-US" sz="1400" dirty="0" smtClean="0">
                <a:solidFill>
                  <a:srgbClr val="FF0000"/>
                </a:solidFill>
                <a:cs typeface="Arial" charset="0"/>
              </a:rPr>
              <a:t>response</a:t>
            </a:r>
            <a:endParaRPr lang="hu-HU" altLang="en-US" sz="1400" dirty="0" smtClean="0">
              <a:solidFill>
                <a:srgbClr val="FF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  <a:buNone/>
            </a:pPr>
            <a:r>
              <a:rPr lang="en-US" altLang="en-US" sz="1400" dirty="0" smtClean="0">
                <a:solidFill>
                  <a:srgbClr val="FF0000"/>
                </a:solidFill>
                <a:cs typeface="Arial" charset="0"/>
              </a:rPr>
              <a:t>       </a:t>
            </a:r>
            <a:r>
              <a:rPr lang="en-US" altLang="en-US" sz="1400" dirty="0">
                <a:solidFill>
                  <a:srgbClr val="0070C0"/>
                </a:solidFill>
                <a:cs typeface="Arial" charset="0"/>
              </a:rPr>
              <a:t>the thermal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energy budget accumulated during idle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periods</a:t>
            </a:r>
            <a:endParaRPr lang="hu-HU" altLang="en-US" sz="1400" dirty="0" smtClean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  <a:buNone/>
            </a:pPr>
            <a:r>
              <a:rPr lang="en-US" altLang="en-US" sz="1400" dirty="0" smtClean="0">
                <a:solidFill>
                  <a:srgbClr val="FF0000"/>
                </a:solidFill>
                <a:latin typeface="+mj-lt"/>
              </a:rPr>
              <a:t>      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c</a:t>
            </a:r>
            <a:r>
              <a:rPr lang="hu-HU" altLang="en-US" sz="1400" dirty="0" smtClean="0">
                <a:solidFill>
                  <a:srgbClr val="0070C0"/>
                </a:solidFill>
                <a:latin typeface="+mj-lt"/>
              </a:rPr>
              <a:t>an</a:t>
            </a:r>
            <a:r>
              <a:rPr lang="en-US" altLang="en-US" sz="1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be utilized to push the core beyond the TDP for short periods of time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(e.g. for 20 sec).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sz="1600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 Turbo Boost technology 2.0 (3)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047275" y="6174900"/>
            <a:ext cx="1407750" cy="62947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95655" y="5634840"/>
            <a:ext cx="2636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Multiple algorithms manage in parallel 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current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power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and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die temperature.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[64]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494150"/>
            <a:ext cx="5801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chemeClr val="accent6"/>
                </a:solidFill>
              </a:rPr>
              <a:t>Principle of the implementation of Turbo Boost 2.0 </a:t>
            </a:r>
            <a:r>
              <a:rPr lang="hu-HU" sz="1400" dirty="0" smtClean="0"/>
              <a:t>[64]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6955" y="3006533"/>
            <a:ext cx="106176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/>
              <a:t>Stepped </a:t>
            </a:r>
          </a:p>
          <a:p>
            <a:pPr algn="ctr"/>
            <a:r>
              <a:rPr lang="en-US" sz="1300" dirty="0" smtClean="0"/>
              <a:t>voltage</a:t>
            </a:r>
          </a:p>
          <a:p>
            <a:pPr algn="ctr"/>
            <a:r>
              <a:rPr lang="en-US" sz="1300" dirty="0" smtClean="0"/>
              <a:t>transitions</a:t>
            </a:r>
            <a:endParaRPr lang="en-US" sz="130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456765" y="4149080"/>
            <a:ext cx="207023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2878214" y="3914430"/>
            <a:ext cx="8386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6"/>
                </a:solidFill>
              </a:rPr>
              <a:t>30-60sec</a:t>
            </a:r>
            <a:endParaRPr lang="en-US" sz="1100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1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>
                <a:solidFill>
                  <a:srgbClr val="FFFFFF"/>
                </a:solidFill>
              </a:rPr>
              <a:t>4.2.6</a:t>
            </a:r>
            <a:r>
              <a:rPr lang="en-US" altLang="en-US" sz="1600" dirty="0">
                <a:solidFill>
                  <a:srgbClr val="FFFFFF"/>
                </a:solidFill>
              </a:rPr>
              <a:t> Turbo Boost technology 2.0 (</a:t>
            </a:r>
            <a:r>
              <a:rPr lang="en-US" altLang="en-US" sz="1600" dirty="0" err="1" smtClean="0">
                <a:solidFill>
                  <a:srgbClr val="FFFFFF"/>
                </a:solidFill>
              </a:rPr>
              <a:t>3b</a:t>
            </a:r>
            <a:r>
              <a:rPr lang="en-US" altLang="en-US" sz="1600" dirty="0" smtClean="0">
                <a:solidFill>
                  <a:srgbClr val="FFFFFF"/>
                </a:solidFill>
              </a:rPr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 bwMode="auto">
          <a:xfrm>
            <a:off x="274498" y="1105869"/>
            <a:ext cx="8523615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Turbo Boost Max 3.0 offers an </a:t>
            </a:r>
            <a:r>
              <a:rPr lang="en-US" sz="1400" dirty="0">
                <a:solidFill>
                  <a:srgbClr val="0070C0"/>
                </a:solidFill>
                <a:cs typeface="Arial" charset="0"/>
              </a:rPr>
              <a:t>additional 100 to 200 MHz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clock boost for single threaded 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applications. 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cs typeface="Arial" charset="0"/>
              </a:rPr>
              <a:t>Max. core speeds are measured during testing the chip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.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The core with the highest possible clock speed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is called the 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Arial" charset="0"/>
              </a:rPr>
              <a:t>"favored core".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It will be 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activated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for Turbo Boosting in case </a:t>
            </a: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when only a single core is needed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It needs BIOS and OS support.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124311" y="2816187"/>
            <a:ext cx="453098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Verdana"/>
                <a:cs typeface="Arial" charset="0"/>
              </a:rPr>
              <a:t>Remarks to the Turbo Boost Max </a:t>
            </a:r>
            <a:r>
              <a:rPr lang="en-US" sz="1400" smtClean="0">
                <a:solidFill>
                  <a:srgbClr val="FF0000"/>
                </a:solidFill>
                <a:latin typeface="Verdana"/>
                <a:cs typeface="Arial" charset="0"/>
              </a:rPr>
              <a:t>3.0 technology</a:t>
            </a:r>
            <a:endParaRPr lang="en-US" sz="1400" dirty="0" smtClean="0">
              <a:solidFill>
                <a:srgbClr val="FF0000"/>
              </a:solidFill>
              <a:latin typeface="Verdan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299122" y="3108447"/>
            <a:ext cx="8863388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/>
                <a:cs typeface="Arial" charset="0"/>
              </a:rPr>
              <a:t>In practice, motherboard manufacturers often didn't support it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or they doe disabled it in the 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      BIOS by default.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I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f users intend to make use of it they have to install the drivers and the BIOS as well.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71500" y="503239"/>
            <a:ext cx="9226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chemeClr val="accent6"/>
                </a:solidFill>
                <a:latin typeface="Verdana"/>
                <a:cs typeface="Arial" charset="0"/>
              </a:rPr>
              <a:t>Introduction of the Turbo Boost 3.0 (aka Turbo Boost Max 3.0) technology in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chemeClr val="accent6"/>
                </a:solidFill>
                <a:latin typeface="Verdana"/>
                <a:cs typeface="Arial" charset="0"/>
              </a:rPr>
              <a:t>   Broadwell-E line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(2016) </a:t>
            </a:r>
            <a:r>
              <a:rPr lang="hu-HU" sz="1400" dirty="0" smtClean="0">
                <a:latin typeface="Verdana"/>
              </a:rPr>
              <a:t>[</a:t>
            </a:r>
            <a:r>
              <a:rPr lang="en-US" sz="1400" dirty="0" smtClean="0">
                <a:latin typeface="Verdana"/>
              </a:rPr>
              <a:t>248</a:t>
            </a:r>
            <a:r>
              <a:rPr lang="hu-HU" sz="1400" dirty="0" smtClean="0">
                <a:latin typeface="Verdana"/>
              </a:rPr>
              <a:t>]</a:t>
            </a:r>
            <a:r>
              <a:rPr lang="hu-HU" sz="1400" b="1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  <a:latin typeface="Verdana"/>
                <a:cs typeface="Arial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43493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Text Box 6"/>
          <p:cNvSpPr txBox="1">
            <a:spLocks noChangeArrowheads="1"/>
          </p:cNvSpPr>
          <p:nvPr/>
        </p:nvSpPr>
        <p:spPr bwMode="auto">
          <a:xfrm>
            <a:off x="71500" y="494150"/>
            <a:ext cx="84641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Intelligent power sharing between the cores and the 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processor graphics (PG)</a:t>
            </a:r>
            <a:r>
              <a:rPr lang="en-US" altLang="en-US" sz="1400" dirty="0" smtClean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sz="1600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 Enhanced Turbo Boost technology (4)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69"/>
          <a:stretch/>
        </p:blipFill>
        <p:spPr bwMode="auto">
          <a:xfrm>
            <a:off x="1107753" y="1245015"/>
            <a:ext cx="6929632" cy="105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17163" y="6264315"/>
            <a:ext cx="4891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Power sharing between CPU and GPU [207] </a:t>
            </a:r>
            <a:endParaRPr lang="en-US" sz="1400" dirty="0"/>
          </a:p>
        </p:txBody>
      </p:sp>
      <p:grpSp>
        <p:nvGrpSpPr>
          <p:cNvPr id="3" name="Group 2"/>
          <p:cNvGrpSpPr/>
          <p:nvPr/>
        </p:nvGrpSpPr>
        <p:grpSpPr>
          <a:xfrm>
            <a:off x="747713" y="2559013"/>
            <a:ext cx="7648575" cy="3501361"/>
            <a:chOff x="747713" y="2559013"/>
            <a:chExt cx="7648575" cy="350136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19"/>
            <a:stretch/>
          </p:blipFill>
          <p:spPr bwMode="auto">
            <a:xfrm>
              <a:off x="747713" y="2559013"/>
              <a:ext cx="7648575" cy="3500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546" r="86193" b="5727"/>
            <a:stretch/>
          </p:blipFill>
          <p:spPr bwMode="auto">
            <a:xfrm>
              <a:off x="747713" y="5761974"/>
              <a:ext cx="1056035" cy="29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82090" y="3879050"/>
            <a:ext cx="198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(CPU = </a:t>
            </a:r>
            <a:r>
              <a:rPr lang="en-US" sz="1400" dirty="0" err="1" smtClean="0">
                <a:solidFill>
                  <a:schemeClr val="bg1"/>
                </a:solidFill>
              </a:rPr>
              <a:t>const</a:t>
            </a:r>
            <a:r>
              <a:rPr lang="en-US" sz="1400" dirty="0" smtClean="0">
                <a:solidFill>
                  <a:schemeClr val="bg1"/>
                </a:solidFill>
              </a:rPr>
              <a:t> - PG)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0577" y="3248980"/>
            <a:ext cx="4700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CPU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30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12209" r="13971" b="5000"/>
          <a:stretch>
            <a:fillRect/>
          </a:stretch>
        </p:blipFill>
        <p:spPr bwMode="auto">
          <a:xfrm>
            <a:off x="433388" y="549275"/>
            <a:ext cx="8531225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Text Box 5"/>
          <p:cNvSpPr txBox="1">
            <a:spLocks noChangeArrowheads="1"/>
          </p:cNvSpPr>
          <p:nvPr/>
        </p:nvSpPr>
        <p:spPr bwMode="auto">
          <a:xfrm>
            <a:off x="8547100" y="709613"/>
            <a:ext cx="571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[61]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5044" name="Text Box 6"/>
          <p:cNvSpPr txBox="1">
            <a:spLocks noChangeArrowheads="1"/>
          </p:cNvSpPr>
          <p:nvPr/>
        </p:nvSpPr>
        <p:spPr bwMode="auto">
          <a:xfrm>
            <a:off x="5473700" y="1326291"/>
            <a:ext cx="746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cs typeface="Arial" charset="0"/>
              </a:rPr>
              <a:t>WSM/M</a:t>
            </a:r>
          </a:p>
        </p:txBody>
      </p:sp>
      <p:sp>
        <p:nvSpPr>
          <p:cNvPr id="215045" name="Text Box 7"/>
          <p:cNvSpPr txBox="1">
            <a:spLocks noChangeArrowheads="1"/>
          </p:cNvSpPr>
          <p:nvPr/>
        </p:nvSpPr>
        <p:spPr bwMode="auto">
          <a:xfrm>
            <a:off x="4562947" y="1635691"/>
            <a:ext cx="692818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50" b="1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WSM</a:t>
            </a:r>
            <a:r>
              <a:rPr lang="en-US" altLang="en-US" sz="1150" b="1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/D</a:t>
            </a:r>
          </a:p>
        </p:txBody>
      </p:sp>
      <p:sp>
        <p:nvSpPr>
          <p:cNvPr id="215046" name="Text Box 8"/>
          <p:cNvSpPr txBox="1">
            <a:spLocks noChangeArrowheads="1"/>
          </p:cNvSpPr>
          <p:nvPr/>
        </p:nvSpPr>
        <p:spPr bwMode="auto">
          <a:xfrm>
            <a:off x="3574895" y="1314544"/>
            <a:ext cx="727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cs typeface="Arial" charset="0"/>
              </a:rPr>
              <a:t>NHM/M</a:t>
            </a:r>
          </a:p>
        </p:txBody>
      </p:sp>
      <p:sp>
        <p:nvSpPr>
          <p:cNvPr id="215047" name="Text Box 9"/>
          <p:cNvSpPr txBox="1">
            <a:spLocks noChangeArrowheads="1"/>
          </p:cNvSpPr>
          <p:nvPr/>
        </p:nvSpPr>
        <p:spPr bwMode="auto">
          <a:xfrm>
            <a:off x="2422225" y="1643042"/>
            <a:ext cx="667170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50" b="1" dirty="0" err="1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NHM</a:t>
            </a:r>
            <a:r>
              <a:rPr lang="en-US" altLang="en-US" sz="1150" b="1" dirty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/D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sz="1600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 Enhanced Turbo Boost technology (</a:t>
            </a:r>
            <a:r>
              <a:rPr lang="en-US" altLang="en-US" sz="1600" kern="0" dirty="0">
                <a:solidFill>
                  <a:srgbClr val="FFFFFF"/>
                </a:solidFill>
              </a:rPr>
              <a:t>5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)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771800" y="1178749"/>
            <a:ext cx="0" cy="82296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1444065" y="1098067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(</a:t>
            </a:r>
            <a:r>
              <a:rPr lang="en-US" sz="1050" b="1" dirty="0" err="1" smtClean="0"/>
              <a:t>EDAT</a:t>
            </a:r>
            <a:r>
              <a:rPr lang="en-US" sz="1050" b="1" dirty="0" smtClean="0"/>
              <a:t>)</a:t>
            </a:r>
            <a:endParaRPr lang="en-US" sz="1050" b="1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2" t="19880" r="55908" b="76577"/>
          <a:stretch/>
        </p:blipFill>
        <p:spPr bwMode="auto">
          <a:xfrm>
            <a:off x="1511300" y="1133745"/>
            <a:ext cx="5310950" cy="8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07508" y="1574394"/>
            <a:ext cx="942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Penryn/M</a:t>
            </a:r>
            <a:endParaRPr lang="en-US" sz="105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33736" y="1486054"/>
            <a:ext cx="21579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/>
              <a:t>Nehalem/M (</a:t>
            </a:r>
            <a:r>
              <a:rPr lang="en-US" sz="1100" b="1" dirty="0" err="1" smtClean="0"/>
              <a:t>Clarksfield</a:t>
            </a:r>
            <a:r>
              <a:rPr lang="en-US" sz="1100" b="1" dirty="0" smtClean="0"/>
              <a:t>)</a:t>
            </a:r>
          </a:p>
          <a:p>
            <a:pPr algn="ctr"/>
            <a:r>
              <a:rPr lang="en-US" sz="1100" b="1" dirty="0" smtClean="0"/>
              <a:t>Nehalem/D (Lynnfield)</a:t>
            </a:r>
            <a:endParaRPr lang="en-US" sz="11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752847" y="1481698"/>
            <a:ext cx="22028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err="1" smtClean="0"/>
              <a:t>Westmere</a:t>
            </a:r>
            <a:r>
              <a:rPr lang="en-US" sz="1100" b="1" dirty="0" smtClean="0"/>
              <a:t>/M (</a:t>
            </a:r>
            <a:r>
              <a:rPr lang="en-US" sz="1100" b="1" dirty="0" err="1" smtClean="0"/>
              <a:t>Arrandale</a:t>
            </a:r>
            <a:r>
              <a:rPr lang="en-US" sz="1100" b="1" dirty="0" smtClean="0"/>
              <a:t>)</a:t>
            </a:r>
          </a:p>
          <a:p>
            <a:pPr algn="ctr"/>
            <a:r>
              <a:rPr lang="en-US" sz="1100" b="1" dirty="0" err="1" smtClean="0"/>
              <a:t>Westmere</a:t>
            </a:r>
            <a:r>
              <a:rPr lang="en-US" sz="1100" b="1" dirty="0" smtClean="0"/>
              <a:t>/D (Clarkdale)</a:t>
            </a:r>
            <a:endParaRPr lang="en-US" sz="11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327015" y="1216024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Nehalem</a:t>
            </a:r>
            <a:endParaRPr lang="en-US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744832" y="1138409"/>
            <a:ext cx="7569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/>
              <a:t>Penryn</a:t>
            </a:r>
          </a:p>
          <a:p>
            <a:pPr algn="ctr"/>
            <a:r>
              <a:rPr lang="en-US" sz="1100" b="1" dirty="0" smtClean="0"/>
              <a:t>(</a:t>
            </a:r>
            <a:r>
              <a:rPr lang="en-US" sz="1100" b="1" dirty="0" err="1" smtClean="0"/>
              <a:t>EDAT</a:t>
            </a:r>
            <a:r>
              <a:rPr lang="en-US" sz="1100" b="1" dirty="0" smtClean="0"/>
              <a:t>)</a:t>
            </a:r>
            <a:endParaRPr lang="en-US" sz="11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303457" y="1202577"/>
            <a:ext cx="989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/>
              <a:t>Westmere</a:t>
            </a:r>
            <a:endParaRPr lang="en-US" sz="1100" b="1" dirty="0"/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771800" y="1120875"/>
            <a:ext cx="0" cy="82296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4842030" y="1120875"/>
            <a:ext cx="0" cy="82296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8567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</a:t>
            </a:r>
            <a:r>
              <a:rPr lang="hu-HU" altLang="en-US" dirty="0"/>
              <a:t>2.</a:t>
            </a:r>
            <a:r>
              <a:rPr lang="en-US" altLang="en-US" dirty="0"/>
              <a:t>1 Integrated memory controller </a:t>
            </a:r>
            <a:r>
              <a:rPr lang="en-US" altLang="en-US" dirty="0" smtClean="0"/>
              <a:t>(2c)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615" y="1641155"/>
            <a:ext cx="4761905" cy="4038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2714" y="2580083"/>
            <a:ext cx="2199641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400" b="1" dirty="0" err="1" smtClean="0">
                <a:latin typeface="+mj-lt"/>
              </a:rPr>
              <a:t>Harpertown</a:t>
            </a:r>
            <a:endParaRPr lang="en-US" sz="1400" b="1" dirty="0" smtClean="0">
              <a:latin typeface="+mj-lt"/>
            </a:endParaRPr>
          </a:p>
          <a:p>
            <a:pPr algn="ctr"/>
            <a:r>
              <a:rPr lang="en-US" sz="1400" dirty="0" smtClean="0">
                <a:latin typeface="+mj-lt"/>
              </a:rPr>
              <a:t>(45 nm, 2 chips</a:t>
            </a:r>
          </a:p>
          <a:p>
            <a:pPr algn="ctr"/>
            <a:r>
              <a:rPr lang="en-US" sz="1400" dirty="0" smtClean="0">
                <a:latin typeface="+mj-lt"/>
              </a:rPr>
              <a:t> in the same package)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47175" y="4200263"/>
            <a:ext cx="2002471" cy="1195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b="1" dirty="0" smtClean="0">
                <a:latin typeface="+mj-lt"/>
              </a:rPr>
              <a:t>FB-DIMM memory</a:t>
            </a:r>
          </a:p>
          <a:p>
            <a:pPr algn="ctr"/>
            <a:r>
              <a:rPr lang="en-US" sz="1400" dirty="0" smtClean="0">
                <a:latin typeface="+mj-lt"/>
              </a:rPr>
              <a:t>(connected via </a:t>
            </a:r>
          </a:p>
          <a:p>
            <a:pPr algn="ctr"/>
            <a:r>
              <a:rPr lang="en-US" sz="1400" dirty="0" smtClean="0">
                <a:latin typeface="+mj-lt"/>
              </a:rPr>
              <a:t>low-line count</a:t>
            </a:r>
          </a:p>
          <a:p>
            <a:pPr algn="ctr"/>
            <a:r>
              <a:rPr lang="en-US" sz="1400" dirty="0" smtClean="0">
                <a:latin typeface="+mj-lt"/>
              </a:rPr>
              <a:t>serial differential</a:t>
            </a:r>
          </a:p>
          <a:p>
            <a:pPr algn="ctr"/>
            <a:r>
              <a:rPr lang="en-US" sz="1400" dirty="0" smtClean="0">
                <a:latin typeface="+mj-lt"/>
              </a:rPr>
              <a:t>interfaces)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503675"/>
            <a:ext cx="8731188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  <a:latin typeface="+mj-lt"/>
              </a:rPr>
              <a:t>Alternative solution: Connecting memory via (connected via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low-line count serial</a:t>
            </a:r>
          </a:p>
          <a:p>
            <a:pPr>
              <a:spcAft>
                <a:spcPts val="400"/>
              </a:spcAft>
            </a:pPr>
            <a:r>
              <a:rPr lang="en-US" sz="14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 differential interfaces</a:t>
            </a:r>
            <a:r>
              <a:rPr lang="en-US" sz="1400" b="1" dirty="0">
                <a:solidFill>
                  <a:schemeClr val="accent6"/>
                </a:solidFill>
                <a:latin typeface="+mj-lt"/>
              </a:rPr>
              <a:t>)</a:t>
            </a:r>
          </a:p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(</a:t>
            </a:r>
            <a:r>
              <a:rPr lang="en-US" sz="1400" b="1" dirty="0" err="1" smtClean="0">
                <a:solidFill>
                  <a:schemeClr val="accent6"/>
                </a:solidFill>
                <a:latin typeface="+mj-lt"/>
              </a:rPr>
              <a:t>Harpertown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 (2x2 cores, 45 nm Penryn) based DP server processor [277]</a:t>
            </a:r>
          </a:p>
        </p:txBody>
      </p:sp>
    </p:spTree>
    <p:extLst>
      <p:ext uri="{BB962C8B-B14F-4D97-AF65-F5344CB8AC3E}">
        <p14:creationId xmlns:p14="http://schemas.microsoft.com/office/powerpoint/2010/main" val="371722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4"/>
          <p:cNvSpPr txBox="1">
            <a:spLocks noChangeArrowheads="1"/>
          </p:cNvSpPr>
          <p:nvPr/>
        </p:nvSpPr>
        <p:spPr bwMode="auto">
          <a:xfrm>
            <a:off x="71500" y="501055"/>
            <a:ext cx="874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Remark</a:t>
            </a:r>
          </a:p>
        </p:txBody>
      </p:sp>
      <p:sp>
        <p:nvSpPr>
          <p:cNvPr id="216067" name="Text Box 6"/>
          <p:cNvSpPr txBox="1">
            <a:spLocks noChangeArrowheads="1"/>
          </p:cNvSpPr>
          <p:nvPr/>
        </p:nvSpPr>
        <p:spPr bwMode="auto">
          <a:xfrm>
            <a:off x="231775" y="41433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6068" name="Text Box 7"/>
          <p:cNvSpPr txBox="1">
            <a:spLocks noChangeArrowheads="1"/>
          </p:cNvSpPr>
          <p:nvPr/>
        </p:nvSpPr>
        <p:spPr bwMode="auto">
          <a:xfrm>
            <a:off x="198642" y="879845"/>
            <a:ext cx="8767762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FF0000"/>
                </a:solidFill>
                <a:cs typeface="Arial" charset="0"/>
              </a:rPr>
              <a:t>Active cores</a:t>
            </a:r>
            <a:r>
              <a:rPr lang="en-US" altLang="en-US" sz="1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run at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the same clock frequency and share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the same power plane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FF0000"/>
                </a:solidFill>
                <a:cs typeface="Arial" charset="0"/>
              </a:rPr>
              <a:t>Idle 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cores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may be shut down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by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power gates.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sz="1600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sz="1600" kern="0" dirty="0" smtClean="0">
                <a:solidFill>
                  <a:srgbClr val="FFFFFF"/>
                </a:solidFill>
              </a:rPr>
              <a:t> Enhanced Turbo Boost technology (6)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2370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01619"/>
            <a:ext cx="7404100" cy="657251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Example for a Sandy Bridge based desktop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platform with the H67 chipset</a:t>
            </a:r>
          </a:p>
        </p:txBody>
      </p:sp>
    </p:spTree>
    <p:extLst>
      <p:ext uri="{BB962C8B-B14F-4D97-AF65-F5344CB8AC3E}">
        <p14:creationId xmlns:p14="http://schemas.microsoft.com/office/powerpoint/2010/main" val="299338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http://static.techspot.com/articles-info/353/images/H67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762" r="2316" b="19783"/>
          <a:stretch>
            <a:fillRect/>
          </a:stretch>
        </p:blipFill>
        <p:spPr bwMode="auto">
          <a:xfrm>
            <a:off x="700088" y="1143288"/>
            <a:ext cx="7237412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4.3 </a:t>
            </a:r>
            <a:r>
              <a:rPr lang="en-US" altLang="en-US" sz="1700" dirty="0" smtClean="0"/>
              <a:t>Example for a Sandy Bridge based desktop platform with the H67 chipset </a:t>
            </a:r>
            <a:r>
              <a:rPr lang="hu-HU" altLang="en-US" sz="1700" dirty="0" smtClean="0"/>
              <a:t>(1)</a:t>
            </a:r>
            <a:endParaRPr lang="en-US" altLang="en-US" sz="1700" dirty="0" smtClean="0"/>
          </a:p>
        </p:txBody>
      </p:sp>
      <p:sp>
        <p:nvSpPr>
          <p:cNvPr id="217092" name="TextBox 3"/>
          <p:cNvSpPr txBox="1">
            <a:spLocks noChangeArrowheads="1"/>
          </p:cNvSpPr>
          <p:nvPr/>
        </p:nvSpPr>
        <p:spPr bwMode="auto">
          <a:xfrm>
            <a:off x="71500" y="494150"/>
            <a:ext cx="8515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3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Example for a Sandy Bridge based desktop platform with the H67 chipset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102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829680" y="3066150"/>
            <a:ext cx="2250250" cy="76508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7100" y="6274088"/>
            <a:ext cx="2922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FDI: Flexible Display Interface</a:t>
            </a:r>
            <a:endParaRPr lang="en-US" sz="1400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3536885" y="2763815"/>
            <a:ext cx="810090" cy="63007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50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3"/>
          <p:cNvSpPr>
            <a:spLocks noChangeArrowheads="1"/>
          </p:cNvSpPr>
          <p:nvPr/>
        </p:nvSpPr>
        <p:spPr bwMode="auto">
          <a:xfrm>
            <a:off x="927099" y="1043735"/>
            <a:ext cx="7313613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5. The </a:t>
            </a:r>
            <a:r>
              <a:rPr lang="en-US" altLang="en-US" sz="1900" dirty="0" err="1" smtClean="0">
                <a:solidFill>
                  <a:srgbClr val="FFFFFF"/>
                </a:solidFill>
                <a:cs typeface="Arial" charset="0"/>
              </a:rPr>
              <a:t>Haswell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 line</a:t>
            </a:r>
            <a:endParaRPr lang="en-US" altLang="en-US" sz="1900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91491" name="Group 4"/>
          <p:cNvGrpSpPr>
            <a:grpSpLocks/>
          </p:cNvGrpSpPr>
          <p:nvPr/>
        </p:nvGrpSpPr>
        <p:grpSpPr bwMode="auto">
          <a:xfrm>
            <a:off x="987425" y="1980359"/>
            <a:ext cx="7265988" cy="457760"/>
            <a:chOff x="707" y="1638"/>
            <a:chExt cx="4440" cy="342"/>
          </a:xfrm>
        </p:grpSpPr>
        <p:sp>
          <p:nvSpPr>
            <p:cNvPr id="191519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5.1 Introduction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20" name="Text Box 6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2" name="Group 7"/>
          <p:cNvGrpSpPr>
            <a:grpSpLocks/>
          </p:cNvGrpSpPr>
          <p:nvPr/>
        </p:nvGrpSpPr>
        <p:grpSpPr bwMode="auto">
          <a:xfrm>
            <a:off x="984250" y="2526180"/>
            <a:ext cx="7265988" cy="619125"/>
            <a:chOff x="707" y="1638"/>
            <a:chExt cx="4440" cy="463"/>
          </a:xfrm>
        </p:grpSpPr>
        <p:sp>
          <p:nvSpPr>
            <p:cNvPr id="19151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5.2 Major enhancements of the </a:t>
              </a:r>
              <a:r>
                <a:rPr lang="en-US" altLang="en-US" sz="1900" dirty="0" err="1" smtClean="0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line vs.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       the Sandy Bridge line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18" name="Text Box 9"/>
            <p:cNvSpPr txBox="1">
              <a:spLocks noChangeArrowheads="1"/>
            </p:cNvSpPr>
            <p:nvPr/>
          </p:nvSpPr>
          <p:spPr bwMode="auto">
            <a:xfrm>
              <a:off x="707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9" name="Group 25"/>
          <p:cNvGrpSpPr>
            <a:grpSpLocks/>
          </p:cNvGrpSpPr>
          <p:nvPr/>
        </p:nvGrpSpPr>
        <p:grpSpPr bwMode="auto">
          <a:xfrm>
            <a:off x="974823" y="3161909"/>
            <a:ext cx="7281765" cy="503419"/>
            <a:chOff x="697" y="1615"/>
            <a:chExt cx="4450" cy="249"/>
          </a:xfrm>
        </p:grpSpPr>
        <p:sp>
          <p:nvSpPr>
            <p:cNvPr id="19150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2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5.3 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Major innovations of the </a:t>
              </a:r>
              <a:r>
                <a:rPr lang="en-US" altLang="hu-HU" sz="1900" dirty="0" err="1" smtClean="0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 line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4" name="Text Box 27"/>
            <p:cNvSpPr txBox="1">
              <a:spLocks noChangeArrowheads="1"/>
            </p:cNvSpPr>
            <p:nvPr/>
          </p:nvSpPr>
          <p:spPr bwMode="auto">
            <a:xfrm>
              <a:off x="697" y="1615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500" name="Group 25"/>
          <p:cNvGrpSpPr>
            <a:grpSpLocks/>
          </p:cNvGrpSpPr>
          <p:nvPr/>
        </p:nvGrpSpPr>
        <p:grpSpPr bwMode="auto">
          <a:xfrm>
            <a:off x="974725" y="3724766"/>
            <a:ext cx="7285038" cy="457200"/>
            <a:chOff x="695" y="1626"/>
            <a:chExt cx="4452" cy="305"/>
          </a:xfrm>
        </p:grpSpPr>
        <p:sp>
          <p:nvSpPr>
            <p:cNvPr id="191501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5.4 </a:t>
              </a:r>
              <a:r>
                <a:rPr lang="en-US" altLang="hu-HU" sz="1900" dirty="0" err="1" smtClean="0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 based mobile and desktop processors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2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25"/>
          <p:cNvGrpSpPr>
            <a:grpSpLocks/>
          </p:cNvGrpSpPr>
          <p:nvPr/>
        </p:nvGrpSpPr>
        <p:grpSpPr bwMode="auto">
          <a:xfrm>
            <a:off x="971600" y="4225228"/>
            <a:ext cx="7285038" cy="457200"/>
            <a:chOff x="695" y="1626"/>
            <a:chExt cx="4452" cy="305"/>
          </a:xfrm>
        </p:grpSpPr>
        <p:sp>
          <p:nvSpPr>
            <p:cNvPr id="16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5.5 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Haswell based server processors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35301" y="5350353"/>
            <a:ext cx="3276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Only Section 5.1 is discussed!</a:t>
            </a:r>
          </a:p>
        </p:txBody>
      </p:sp>
    </p:spTree>
    <p:extLst>
      <p:ext uri="{BB962C8B-B14F-4D97-AF65-F5344CB8AC3E}">
        <p14:creationId xmlns:p14="http://schemas.microsoft.com/office/powerpoint/2010/main" val="91387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7402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392247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 smtClean="0"/>
              <a:t>5.1</a:t>
            </a:r>
            <a:r>
              <a:rPr lang="en-US" altLang="en-US" sz="1600" dirty="0" smtClean="0"/>
              <a:t> Introduction (1)</a:t>
            </a:r>
          </a:p>
        </p:txBody>
      </p:sp>
      <p:sp>
        <p:nvSpPr>
          <p:cNvPr id="247811" name="Text Box 4"/>
          <p:cNvSpPr txBox="1">
            <a:spLocks noChangeArrowheads="1"/>
          </p:cNvSpPr>
          <p:nvPr/>
        </p:nvSpPr>
        <p:spPr bwMode="auto">
          <a:xfrm>
            <a:off x="187325" y="4696200"/>
            <a:ext cx="31273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Launched</a:t>
            </a:r>
            <a:r>
              <a:rPr lang="en-US" altLang="en-US" sz="1400" dirty="0">
                <a:solidFill>
                  <a:srgbClr val="0000FF"/>
                </a:solidFill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6/2013</a:t>
            </a:r>
            <a:r>
              <a:rPr lang="en-US" altLang="en-US" sz="1400" dirty="0">
                <a:solidFill>
                  <a:srgbClr val="0046CC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at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Computex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247813" name="Text Box 37"/>
          <p:cNvSpPr txBox="1">
            <a:spLocks noChangeArrowheads="1"/>
          </p:cNvSpPr>
          <p:nvPr/>
        </p:nvSpPr>
        <p:spPr bwMode="auto">
          <a:xfrm>
            <a:off x="71500" y="501055"/>
            <a:ext cx="190148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5.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1 Introduction</a:t>
            </a:r>
            <a:endParaRPr lang="en-US" altLang="en-US" sz="1400" b="1" dirty="0">
              <a:solidFill>
                <a:srgbClr val="333399"/>
              </a:solidFill>
              <a:cs typeface="Arial" charset="0"/>
            </a:endParaRPr>
          </a:p>
        </p:txBody>
      </p:sp>
      <p:sp>
        <p:nvSpPr>
          <p:cNvPr id="247814" name="Rectangle 2"/>
          <p:cNvSpPr>
            <a:spLocks noChangeArrowheads="1"/>
          </p:cNvSpPr>
          <p:nvPr/>
        </p:nvSpPr>
        <p:spPr bwMode="auto">
          <a:xfrm>
            <a:off x="71500" y="873413"/>
            <a:ext cx="8897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processors are termed also as the </a:t>
            </a: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4. gen. Intel Core processors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as indicated below. 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743179" y="4110722"/>
            <a:ext cx="56449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786" y="1545437"/>
            <a:ext cx="8964000" cy="2330753"/>
            <a:chOff x="14786" y="4510088"/>
            <a:chExt cx="8964000" cy="2330753"/>
          </a:xfrm>
        </p:grpSpPr>
        <p:sp>
          <p:nvSpPr>
            <p:cNvPr id="38" name="Text Box 4"/>
            <p:cNvSpPr txBox="1">
              <a:spLocks noChangeArrowheads="1"/>
            </p:cNvSpPr>
            <p:nvPr/>
          </p:nvSpPr>
          <p:spPr bwMode="auto">
            <a:xfrm>
              <a:off x="1506538" y="4510088"/>
              <a:ext cx="61182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Figure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hu-HU" altLang="en-US" sz="1400" dirty="0" smtClean="0">
                  <a:solidFill>
                    <a:srgbClr val="000000"/>
                  </a:solidFill>
                  <a:cs typeface="Times New Roman" pitchFamily="18" charset="0"/>
                </a:rPr>
                <a:t>4.1.1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: Intel</a:t>
              </a:r>
              <a:r>
                <a:rPr lang="en-US" altLang="en-US" sz="1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’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s Tick-Tock development model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(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Based on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[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1]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)</a:t>
              </a:r>
              <a:endParaRPr lang="en-US" altLang="en-US" sz="14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39" name="Téglalap 3"/>
            <p:cNvSpPr/>
            <p:nvPr/>
          </p:nvSpPr>
          <p:spPr bwMode="auto">
            <a:xfrm>
              <a:off x="14786" y="4589766"/>
              <a:ext cx="8964000" cy="2251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40" name="Téglalap 4"/>
            <p:cNvSpPr/>
            <p:nvPr/>
          </p:nvSpPr>
          <p:spPr bwMode="auto">
            <a:xfrm>
              <a:off x="15520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1" name="Téglalap 5"/>
            <p:cNvSpPr/>
            <p:nvPr/>
          </p:nvSpPr>
          <p:spPr bwMode="auto">
            <a:xfrm>
              <a:off x="1135890" y="5001705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2" name="Téglalap 11"/>
            <p:cNvSpPr/>
            <p:nvPr/>
          </p:nvSpPr>
          <p:spPr bwMode="auto">
            <a:xfrm>
              <a:off x="2089819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3" name="Téglalap 12"/>
            <p:cNvSpPr/>
            <p:nvPr/>
          </p:nvSpPr>
          <p:spPr bwMode="auto">
            <a:xfrm>
              <a:off x="3073025" y="5002369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4" name="Téglalap 13"/>
            <p:cNvSpPr/>
            <p:nvPr/>
          </p:nvSpPr>
          <p:spPr bwMode="auto">
            <a:xfrm>
              <a:off x="404337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9" name="Téglalap 14"/>
            <p:cNvSpPr/>
            <p:nvPr/>
          </p:nvSpPr>
          <p:spPr bwMode="auto">
            <a:xfrm>
              <a:off x="5031408" y="4999052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0" name="Téglalap 15"/>
            <p:cNvSpPr/>
            <p:nvPr/>
          </p:nvSpPr>
          <p:spPr bwMode="auto">
            <a:xfrm>
              <a:off x="5991637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1" name="Szövegdoboz 16"/>
            <p:cNvSpPr txBox="1">
              <a:spLocks noChangeArrowheads="1"/>
            </p:cNvSpPr>
            <p:nvPr/>
          </p:nvSpPr>
          <p:spPr bwMode="auto">
            <a:xfrm>
              <a:off x="296954" y="6422048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2" name="Szövegdoboz 17"/>
            <p:cNvSpPr txBox="1">
              <a:spLocks noChangeArrowheads="1"/>
            </p:cNvSpPr>
            <p:nvPr/>
          </p:nvSpPr>
          <p:spPr bwMode="auto">
            <a:xfrm>
              <a:off x="1333209" y="6423914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3" name="Szövegdoboz 18"/>
            <p:cNvSpPr txBox="1">
              <a:spLocks noChangeArrowheads="1"/>
            </p:cNvSpPr>
            <p:nvPr/>
          </p:nvSpPr>
          <p:spPr bwMode="auto">
            <a:xfrm>
              <a:off x="2311954" y="6422524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4" name="Szövegdoboz 19"/>
            <p:cNvSpPr txBox="1">
              <a:spLocks noChangeArrowheads="1"/>
            </p:cNvSpPr>
            <p:nvPr/>
          </p:nvSpPr>
          <p:spPr bwMode="auto">
            <a:xfrm>
              <a:off x="3295430" y="6424390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5" name="Szövegdoboz 20"/>
            <p:cNvSpPr txBox="1">
              <a:spLocks noChangeArrowheads="1"/>
            </p:cNvSpPr>
            <p:nvPr/>
          </p:nvSpPr>
          <p:spPr bwMode="auto">
            <a:xfrm>
              <a:off x="4223700" y="6424390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6" name="Szövegdoboz 21"/>
            <p:cNvSpPr txBox="1">
              <a:spLocks noChangeArrowheads="1"/>
            </p:cNvSpPr>
            <p:nvPr/>
          </p:nvSpPr>
          <p:spPr bwMode="auto">
            <a:xfrm>
              <a:off x="5271201" y="6426256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7" name="Szövegdoboz 22"/>
            <p:cNvSpPr txBox="1">
              <a:spLocks noChangeArrowheads="1"/>
            </p:cNvSpPr>
            <p:nvPr/>
          </p:nvSpPr>
          <p:spPr bwMode="auto">
            <a:xfrm>
              <a:off x="6174378" y="642486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8" name="Szövegdoboz 25"/>
            <p:cNvSpPr txBox="1"/>
            <p:nvPr/>
          </p:nvSpPr>
          <p:spPr bwMode="auto">
            <a:xfrm>
              <a:off x="339090" y="4677078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9" name="Szövegdoboz 26"/>
            <p:cNvSpPr txBox="1"/>
            <p:nvPr/>
          </p:nvSpPr>
          <p:spPr bwMode="auto">
            <a:xfrm>
              <a:off x="4199401" y="4680253"/>
              <a:ext cx="647835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60" name="Szövegdoboz 27"/>
            <p:cNvSpPr txBox="1"/>
            <p:nvPr/>
          </p:nvSpPr>
          <p:spPr bwMode="auto">
            <a:xfrm>
              <a:off x="5220572" y="4681841"/>
              <a:ext cx="646431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61" name="Szövegdoboz 28"/>
            <p:cNvSpPr txBox="1"/>
            <p:nvPr/>
          </p:nvSpPr>
          <p:spPr bwMode="auto">
            <a:xfrm>
              <a:off x="6153680" y="4680253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62" name="TextBox 61"/>
            <p:cNvSpPr txBox="1"/>
            <p:nvPr/>
          </p:nvSpPr>
          <p:spPr bwMode="auto">
            <a:xfrm>
              <a:off x="7124419" y="4696128"/>
              <a:ext cx="64502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</p:txBody>
        </p:sp>
        <p:sp>
          <p:nvSpPr>
            <p:cNvPr id="63" name="Téglalap 14"/>
            <p:cNvSpPr/>
            <p:nvPr/>
          </p:nvSpPr>
          <p:spPr bwMode="auto">
            <a:xfrm>
              <a:off x="6968491" y="4999043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4" name="Szövegdoboz 21"/>
            <p:cNvSpPr txBox="1">
              <a:spLocks noChangeArrowheads="1"/>
            </p:cNvSpPr>
            <p:nvPr/>
          </p:nvSpPr>
          <p:spPr bwMode="auto">
            <a:xfrm>
              <a:off x="7185398" y="6419598"/>
              <a:ext cx="50538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65" name="Téglalap 15"/>
            <p:cNvSpPr/>
            <p:nvPr/>
          </p:nvSpPr>
          <p:spPr bwMode="auto">
            <a:xfrm>
              <a:off x="7949055" y="500324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6" name="Szövegdoboz 22"/>
            <p:cNvSpPr txBox="1">
              <a:spLocks noChangeArrowheads="1"/>
            </p:cNvSpPr>
            <p:nvPr/>
          </p:nvSpPr>
          <p:spPr bwMode="auto">
            <a:xfrm>
              <a:off x="8138045" y="642739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67" name="Szövegdoboz 28"/>
            <p:cNvSpPr txBox="1"/>
            <p:nvPr/>
          </p:nvSpPr>
          <p:spPr bwMode="auto">
            <a:xfrm>
              <a:off x="8093206" y="4682783"/>
              <a:ext cx="704039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  <a:r>
                <a:rPr lang="hu-HU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68" name="Oval 4"/>
          <p:cNvSpPr>
            <a:spLocks noChangeArrowheads="1"/>
          </p:cNvSpPr>
          <p:nvPr/>
        </p:nvSpPr>
        <p:spPr bwMode="auto">
          <a:xfrm>
            <a:off x="5856650" y="1625115"/>
            <a:ext cx="1216025" cy="20821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23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1500" y="3530160"/>
            <a:ext cx="7526035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b="1" dirty="0" smtClean="0">
                <a:solidFill>
                  <a:schemeClr val="accent6"/>
                </a:solidFill>
              </a:rPr>
              <a:t>DP/MP servers (Haswell-EP, Haswell-EX)</a:t>
            </a:r>
          </a:p>
          <a:p>
            <a:r>
              <a:rPr lang="en-US" sz="1400" dirty="0" smtClean="0"/>
              <a:t>They were launched later, in </a:t>
            </a:r>
            <a:r>
              <a:rPr lang="en-US" sz="1400" dirty="0" smtClean="0">
                <a:solidFill>
                  <a:srgbClr val="0070C0"/>
                </a:solidFill>
              </a:rPr>
              <a:t>09/2014</a:t>
            </a:r>
            <a:r>
              <a:rPr lang="en-US" sz="1400" dirty="0" smtClean="0"/>
              <a:t> and</a:t>
            </a:r>
            <a:r>
              <a:rPr lang="en-US" sz="1400" dirty="0" smtClean="0">
                <a:solidFill>
                  <a:srgbClr val="0070C0"/>
                </a:solidFill>
              </a:rPr>
              <a:t> 05/2015, </a:t>
            </a:r>
            <a:r>
              <a:rPr lang="en-US" sz="1400" dirty="0" smtClean="0"/>
              <a:t>as indicated subsequently.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24259" y="1750745"/>
            <a:ext cx="8955657" cy="1220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 </a:t>
            </a:r>
            <a:r>
              <a:rPr lang="en-US" sz="1400" dirty="0" smtClean="0">
                <a:solidFill>
                  <a:srgbClr val="0070C0"/>
                </a:solidFill>
              </a:rPr>
              <a:t>second wave </a:t>
            </a:r>
            <a:r>
              <a:rPr lang="en-US" sz="1400" dirty="0" smtClean="0"/>
              <a:t>of </a:t>
            </a:r>
            <a:r>
              <a:rPr lang="en-US" sz="1400" dirty="0" err="1" smtClean="0"/>
              <a:t>Haswell</a:t>
            </a:r>
            <a:r>
              <a:rPr lang="en-US" sz="1400" dirty="0" smtClean="0"/>
              <a:t> processors, called the </a:t>
            </a:r>
            <a:r>
              <a:rPr lang="en-US" sz="1400" dirty="0" err="1" smtClean="0">
                <a:solidFill>
                  <a:srgbClr val="FF0000"/>
                </a:solidFill>
              </a:rPr>
              <a:t>Haswell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refresh </a:t>
            </a:r>
            <a:r>
              <a:rPr lang="en-US" sz="1400" dirty="0"/>
              <a:t>processors </a:t>
            </a:r>
            <a:r>
              <a:rPr lang="en-US" sz="1400" dirty="0" smtClean="0"/>
              <a:t>launched in</a:t>
            </a:r>
          </a:p>
          <a:p>
            <a:pPr>
              <a:spcAft>
                <a:spcPts val="2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</a:t>
            </a:r>
            <a:r>
              <a:rPr lang="en-US" sz="1400" dirty="0" smtClean="0">
                <a:solidFill>
                  <a:srgbClr val="0070C0"/>
                </a:solidFill>
              </a:rPr>
              <a:t>5/2014.</a:t>
            </a:r>
            <a:r>
              <a:rPr lang="en-US" sz="1400" dirty="0" smtClean="0"/>
              <a:t> </a:t>
            </a:r>
          </a:p>
          <a:p>
            <a:pPr>
              <a:spcAft>
                <a:spcPts val="200"/>
              </a:spcAft>
            </a:pPr>
            <a:r>
              <a:rPr lang="en-US" sz="1400" dirty="0" smtClean="0"/>
              <a:t>    They do not provide any significant changes vs. the first release</a:t>
            </a:r>
            <a:r>
              <a:rPr lang="hu-HU" sz="1400" dirty="0" smtClean="0"/>
              <a:t>d</a:t>
            </a:r>
            <a:r>
              <a:rPr lang="en-US" sz="1400" dirty="0" smtClean="0"/>
              <a:t> processors.</a:t>
            </a:r>
          </a:p>
          <a:p>
            <a:r>
              <a:rPr lang="en-US" sz="1400" dirty="0" smtClean="0"/>
              <a:t>     Actually, the manufacturing process could be made more efficient and this resulted in slight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improvements in clock speeds.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1500" y="1435710"/>
            <a:ext cx="3914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Haswell refresh processors</a:t>
            </a:r>
            <a:r>
              <a:rPr lang="hu-HU" sz="1400" b="1" dirty="0" smtClean="0">
                <a:solidFill>
                  <a:schemeClr val="accent6"/>
                </a:solidFill>
              </a:rPr>
              <a:t> </a:t>
            </a:r>
            <a:r>
              <a:rPr lang="hu-HU" sz="1400" dirty="0" smtClean="0"/>
              <a:t>[176]</a:t>
            </a:r>
            <a:endParaRPr lang="en-US" sz="1400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z="1600" dirty="0" smtClean="0"/>
              <a:t>5.1</a:t>
            </a:r>
            <a:r>
              <a:rPr lang="en-US" altLang="en-US" sz="1600" dirty="0" smtClean="0"/>
              <a:t> Introduction (2)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500" y="510933"/>
            <a:ext cx="1861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</a:t>
            </a:r>
            <a:r>
              <a:rPr lang="en-US" sz="1400" b="1" dirty="0">
                <a:solidFill>
                  <a:schemeClr val="accent6"/>
                </a:solidFill>
              </a:rPr>
              <a:t> Haswell </a:t>
            </a:r>
            <a:r>
              <a:rPr lang="en-US" sz="1400" b="1" dirty="0" smtClean="0">
                <a:solidFill>
                  <a:schemeClr val="accent6"/>
                </a:solidFill>
              </a:rPr>
              <a:t>line</a:t>
            </a:r>
            <a:r>
              <a:rPr lang="hu-HU" sz="1400" b="1" dirty="0" smtClean="0">
                <a:solidFill>
                  <a:schemeClr val="accent6"/>
                </a:solidFill>
              </a:rPr>
              <a:t> 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218073" y="866835"/>
            <a:ext cx="238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Launched in </a:t>
            </a:r>
            <a:r>
              <a:rPr lang="en-US" sz="1400" dirty="0" smtClean="0">
                <a:solidFill>
                  <a:srgbClr val="0070C0"/>
                </a:solidFill>
              </a:rPr>
              <a:t>06/2013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22 nm </a:t>
            </a:r>
            <a:r>
              <a:rPr lang="en-US" sz="1400" dirty="0" smtClean="0"/>
              <a:t>IC technology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000" y="2908898"/>
            <a:ext cx="8712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 </a:t>
            </a:r>
            <a:r>
              <a:rPr lang="en-US" sz="1400" dirty="0" smtClean="0"/>
              <a:t>third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</a:rPr>
              <a:t>wave </a:t>
            </a:r>
            <a:r>
              <a:rPr lang="en-US" sz="1400" dirty="0"/>
              <a:t>of Haswell processors, called the </a:t>
            </a:r>
            <a:r>
              <a:rPr lang="en-US" sz="1400" dirty="0" smtClean="0">
                <a:solidFill>
                  <a:srgbClr val="FF0000"/>
                </a:solidFill>
              </a:rPr>
              <a:t>Devil's Canon line</a:t>
            </a:r>
            <a:r>
              <a:rPr lang="en-US" sz="1400" dirty="0" smtClean="0"/>
              <a:t> </a:t>
            </a:r>
            <a:r>
              <a:rPr lang="en-US" sz="1400" dirty="0"/>
              <a:t>launched </a:t>
            </a:r>
            <a:r>
              <a:rPr lang="en-US" sz="1400" dirty="0" smtClean="0"/>
              <a:t>in </a:t>
            </a:r>
            <a:r>
              <a:rPr lang="en-US" sz="1400" dirty="0" smtClean="0">
                <a:solidFill>
                  <a:srgbClr val="0070C0"/>
                </a:solidFill>
              </a:rPr>
              <a:t>6/2014.</a:t>
            </a:r>
            <a:r>
              <a:rPr lang="en-US" sz="1400" dirty="0" smtClean="0"/>
              <a:t> </a:t>
            </a:r>
            <a:endParaRPr lang="en-US" sz="1400" dirty="0"/>
          </a:p>
          <a:p>
            <a:pPr>
              <a:spcAft>
                <a:spcPts val="200"/>
              </a:spcAft>
            </a:pPr>
            <a:r>
              <a:rPr lang="en-US" sz="1400" dirty="0"/>
              <a:t>    They </a:t>
            </a:r>
            <a:r>
              <a:rPr lang="en-US" sz="1400" dirty="0" smtClean="0"/>
              <a:t>provide higher clock speeds vs</a:t>
            </a:r>
            <a:r>
              <a:rPr lang="en-US" sz="1400" dirty="0"/>
              <a:t>. the </a:t>
            </a:r>
            <a:r>
              <a:rPr lang="en-US" sz="1400" dirty="0" smtClean="0"/>
              <a:t>previous processors.</a:t>
            </a:r>
            <a:endParaRPr lang="en-US" sz="1400" b="1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1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5" grpId="0"/>
      <p:bldP spid="6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5.</a:t>
            </a:r>
            <a:r>
              <a:rPr lang="hu-HU" altLang="en-US" sz="1600" dirty="0"/>
              <a:t>1 </a:t>
            </a:r>
            <a:r>
              <a:rPr lang="en-US" altLang="en-US" sz="1600" dirty="0"/>
              <a:t>Introduction</a:t>
            </a:r>
            <a:r>
              <a:rPr lang="hu-HU" altLang="en-US" sz="1600" dirty="0"/>
              <a:t> (</a:t>
            </a:r>
            <a:r>
              <a:rPr lang="en-US" altLang="en-US" sz="1600" dirty="0"/>
              <a:t>3</a:t>
            </a:r>
            <a:r>
              <a:rPr lang="hu-HU" altLang="en-US" sz="1600" dirty="0"/>
              <a:t>)</a:t>
            </a:r>
            <a:endParaRPr lang="en-US" sz="1600" dirty="0"/>
          </a:p>
        </p:txBody>
      </p:sp>
      <p:sp>
        <p:nvSpPr>
          <p:cNvPr id="107" name="TextBox 10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3850" y="951986"/>
            <a:ext cx="8874796" cy="5453141"/>
            <a:chOff x="323850" y="951986"/>
            <a:chExt cx="8874796" cy="5453141"/>
          </a:xfrm>
        </p:grpSpPr>
        <p:grpSp>
          <p:nvGrpSpPr>
            <p:cNvPr id="3" name="Group 2"/>
            <p:cNvGrpSpPr/>
            <p:nvPr/>
          </p:nvGrpSpPr>
          <p:grpSpPr>
            <a:xfrm>
              <a:off x="323850" y="951986"/>
              <a:ext cx="8841977" cy="5452070"/>
              <a:chOff x="323850" y="951986"/>
              <a:chExt cx="8841977" cy="5684972"/>
            </a:xfrm>
          </p:grpSpPr>
          <p:sp>
            <p:nvSpPr>
              <p:cNvPr id="25" name="Text Box 28"/>
              <p:cNvSpPr txBox="1">
                <a:spLocks noChangeArrowheads="1"/>
              </p:cNvSpPr>
              <p:nvPr/>
            </p:nvSpPr>
            <p:spPr bwMode="auto">
              <a:xfrm rot="-5400000">
                <a:off x="225037" y="1285868"/>
                <a:ext cx="69927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2 YEARS</a:t>
                </a:r>
              </a:p>
            </p:txBody>
          </p:sp>
          <p:sp>
            <p:nvSpPr>
              <p:cNvPr id="49" name="Text Box 53"/>
              <p:cNvSpPr txBox="1">
                <a:spLocks noChangeArrowheads="1"/>
              </p:cNvSpPr>
              <p:nvPr/>
            </p:nvSpPr>
            <p:spPr bwMode="auto">
              <a:xfrm>
                <a:off x="5957354" y="951986"/>
                <a:ext cx="266451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Key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new features of the ISP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and the microarchitecture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0" name="Rectangle 54"/>
              <p:cNvSpPr>
                <a:spLocks noChangeArrowheads="1"/>
              </p:cNvSpPr>
              <p:nvPr/>
            </p:nvSpPr>
            <p:spPr bwMode="auto">
              <a:xfrm>
                <a:off x="5820671" y="984356"/>
                <a:ext cx="2990850" cy="438718"/>
              </a:xfrm>
              <a:prstGeom prst="rect">
                <a:avLst/>
              </a:prstGeom>
              <a:solidFill>
                <a:srgbClr val="333333">
                  <a:alpha val="14902"/>
                </a:srgb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" name="Rectangle 46"/>
              <p:cNvSpPr>
                <a:spLocks noChangeArrowheads="1"/>
              </p:cNvSpPr>
              <p:nvPr/>
            </p:nvSpPr>
            <p:spPr bwMode="auto">
              <a:xfrm>
                <a:off x="2546775" y="1164089"/>
                <a:ext cx="3108960" cy="5472869"/>
              </a:xfrm>
              <a:prstGeom prst="rect">
                <a:avLst/>
              </a:prstGeom>
              <a:solidFill>
                <a:srgbClr val="0000FF">
                  <a:alpha val="14117"/>
                </a:srgb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" name="Text Box 5"/>
              <p:cNvSpPr txBox="1">
                <a:spLocks noChangeArrowheads="1"/>
              </p:cNvSpPr>
              <p:nvPr/>
            </p:nvSpPr>
            <p:spPr bwMode="auto">
              <a:xfrm>
                <a:off x="5472100" y="1513400"/>
                <a:ext cx="3693727" cy="779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New </a:t>
                </a:r>
                <a:r>
                  <a:rPr kumimoji="0" lang="en-US" altLang="en-US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microarch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.: 4-wide core,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128-bit SIMD</a:t>
                </a:r>
                <a:r>
                  <a:rPr kumimoji="0" lang="hu-HU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FX/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FP</a:t>
                </a:r>
                <a:r>
                  <a:rPr kumimoji="0" lang="hu-HU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EUs,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shared L2 , no HT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8" name="Text Box 6"/>
              <p:cNvSpPr txBox="1">
                <a:spLocks noChangeArrowheads="1"/>
              </p:cNvSpPr>
              <p:nvPr/>
            </p:nvSpPr>
            <p:spPr bwMode="auto">
              <a:xfrm>
                <a:off x="4643438" y="2033632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11/2007</a:t>
                </a:r>
                <a:endPara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4608513" y="1329725"/>
                <a:ext cx="1022350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0</a:t>
                </a: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1/200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6</a:t>
                </a:r>
              </a:p>
            </p:txBody>
          </p:sp>
          <p:sp>
            <p:nvSpPr>
              <p:cNvPr id="28" name="Rectangle 31"/>
              <p:cNvSpPr>
                <a:spLocks noChangeArrowheads="1"/>
              </p:cNvSpPr>
              <p:nvPr/>
            </p:nvSpPr>
            <p:spPr bwMode="auto">
              <a:xfrm>
                <a:off x="323850" y="1223719"/>
                <a:ext cx="4121150" cy="737155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" name="AutoShape 32"/>
              <p:cNvSpPr>
                <a:spLocks noChangeArrowheads="1"/>
              </p:cNvSpPr>
              <p:nvPr/>
            </p:nvSpPr>
            <p:spPr bwMode="auto">
              <a:xfrm>
                <a:off x="393700" y="1194910"/>
                <a:ext cx="3735388" cy="768097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" name="Oval 33"/>
              <p:cNvSpPr>
                <a:spLocks noChangeArrowheads="1"/>
              </p:cNvSpPr>
              <p:nvPr/>
            </p:nvSpPr>
            <p:spPr bwMode="auto">
              <a:xfrm>
                <a:off x="3665538" y="1204528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1" name="Text Box 34"/>
              <p:cNvSpPr txBox="1">
                <a:spLocks noChangeArrowheads="1"/>
              </p:cNvSpPr>
              <p:nvPr/>
            </p:nvSpPr>
            <p:spPr bwMode="auto">
              <a:xfrm>
                <a:off x="3878263" y="1430505"/>
                <a:ext cx="590550" cy="29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65nm</a:t>
                </a:r>
              </a:p>
            </p:txBody>
          </p:sp>
          <p:sp>
            <p:nvSpPr>
              <p:cNvPr id="32" name="Rectangle 35"/>
              <p:cNvSpPr>
                <a:spLocks noChangeArrowheads="1"/>
              </p:cNvSpPr>
              <p:nvPr/>
            </p:nvSpPr>
            <p:spPr bwMode="auto">
              <a:xfrm>
                <a:off x="736600" y="1202599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1296402"/>
                <a:ext cx="3121025" cy="414527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ts val="1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5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808080">
                        <a:lumMod val="75000"/>
                      </a:srgbClr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TICK</a:t>
                </a:r>
                <a:r>
                  <a:rPr kumimoji="0" lang="en-US" altLang="en-US" sz="11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8080">
                        <a:lumMod val="75000"/>
                      </a:srgbClr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Pentium 4 </a:t>
                </a:r>
                <a:r>
                  <a:rPr kumimoji="0" lang="en-US" altLang="en-US" sz="11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808080">
                        <a:lumMod val="75000"/>
                      </a:srgbClr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( </a:t>
                </a:r>
                <a:r>
                  <a:rPr kumimoji="0" lang="hu-HU" altLang="en-US" sz="11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8080">
                        <a:lumMod val="75000"/>
                      </a:srgbClr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Cedar </a:t>
                </a:r>
                <a:r>
                  <a:rPr kumimoji="0" lang="hu-HU" altLang="en-US" sz="11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808080">
                        <a:lumMod val="75000"/>
                      </a:srgbClr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Mill</a:t>
                </a:r>
                <a:r>
                  <a:rPr kumimoji="0" lang="en-US" altLang="en-US" sz="11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808080">
                        <a:lumMod val="75000"/>
                      </a:srgbClr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808080">
                        <a:lumMod val="75000"/>
                      </a:srgbClr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Pentium D (</a:t>
                </a:r>
                <a:r>
                  <a:rPr kumimoji="0" lang="en-US" altLang="en-US" sz="11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808080">
                        <a:lumMod val="75000"/>
                      </a:srgbClr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Presler</a:t>
                </a:r>
                <a:r>
                  <a:rPr kumimoji="0" lang="en-US" altLang="en-US" sz="11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808080">
                        <a:lumMod val="75000"/>
                      </a:srgbClr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)           </a:t>
                </a:r>
                <a:endParaRPr kumimoji="0" lang="en-US" altLang="en-US" sz="115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4" name="Text Box 37"/>
              <p:cNvSpPr txBox="1">
                <a:spLocks noChangeArrowheads="1"/>
              </p:cNvSpPr>
              <p:nvPr/>
            </p:nvSpPr>
            <p:spPr bwMode="auto">
              <a:xfrm>
                <a:off x="754063" y="1660488"/>
                <a:ext cx="3121025" cy="274320"/>
              </a:xfrm>
              <a:prstGeom prst="rect">
                <a:avLst/>
              </a:prstGeom>
              <a:solidFill>
                <a:srgbClr val="6148F6">
                  <a:alpha val="22745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TOCK</a:t>
                </a: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 </a:t>
                </a:r>
                <a:r>
                  <a:rPr kumimoji="0" lang="hu-HU" alt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Core</a:t>
                </a: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2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43" name="Text Box 44"/>
              <p:cNvSpPr txBox="1">
                <a:spLocks noChangeArrowheads="1"/>
              </p:cNvSpPr>
              <p:nvPr/>
            </p:nvSpPr>
            <p:spPr bwMode="auto">
              <a:xfrm>
                <a:off x="4622800" y="1695109"/>
                <a:ext cx="989013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 0</a:t>
                </a: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7/2006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4" name="Text Box 45"/>
              <p:cNvSpPr txBox="1">
                <a:spLocks noChangeArrowheads="1"/>
              </p:cNvSpPr>
              <p:nvPr/>
            </p:nvSpPr>
            <p:spPr bwMode="auto">
              <a:xfrm>
                <a:off x="4643438" y="2401252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11/2008</a:t>
                </a:r>
                <a:endPara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5" name="Rectangle 48"/>
              <p:cNvSpPr>
                <a:spLocks noChangeArrowheads="1"/>
              </p:cNvSpPr>
              <p:nvPr/>
            </p:nvSpPr>
            <p:spPr bwMode="auto">
              <a:xfrm>
                <a:off x="5673693" y="3121636"/>
                <a:ext cx="3291286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New </a:t>
                </a:r>
                <a:r>
                  <a:rPr kumimoji="0" lang="en-US" altLang="en-US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microarch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.: 256-bit </a:t>
                </a:r>
                <a:r>
                  <a:rPr kumimoji="0" lang="hu-HU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(FP)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AVX,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ring bus, integrated GPU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2" name="Line 57"/>
              <p:cNvSpPr>
                <a:spLocks noChangeShapeType="1"/>
              </p:cNvSpPr>
              <p:nvPr/>
            </p:nvSpPr>
            <p:spPr bwMode="auto">
              <a:xfrm>
                <a:off x="361950" y="1699827"/>
                <a:ext cx="5292000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53" name="Text Box 58"/>
              <p:cNvSpPr txBox="1">
                <a:spLocks noChangeArrowheads="1"/>
              </p:cNvSpPr>
              <p:nvPr/>
            </p:nvSpPr>
            <p:spPr bwMode="auto">
              <a:xfrm>
                <a:off x="4643438" y="3220738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0</a:t>
                </a:r>
                <a:r>
                  <a:rPr kumimoji="0" lang="hu-HU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1/20</a:t>
                </a: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11</a:t>
                </a:r>
              </a:p>
            </p:txBody>
          </p:sp>
          <p:sp>
            <p:nvSpPr>
              <p:cNvPr id="54" name="Text Box 61"/>
              <p:cNvSpPr txBox="1">
                <a:spLocks noChangeArrowheads="1"/>
              </p:cNvSpPr>
              <p:nvPr/>
            </p:nvSpPr>
            <p:spPr bwMode="auto">
              <a:xfrm>
                <a:off x="4643438" y="2822483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0</a:t>
                </a:r>
                <a:r>
                  <a:rPr kumimoji="0" lang="hu-HU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1/20</a:t>
                </a: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55" name="Rectangle 16"/>
              <p:cNvSpPr>
                <a:spLocks noChangeArrowheads="1"/>
              </p:cNvSpPr>
              <p:nvPr/>
            </p:nvSpPr>
            <p:spPr bwMode="auto">
              <a:xfrm>
                <a:off x="323850" y="2818654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6" name="AutoShape 17"/>
              <p:cNvSpPr>
                <a:spLocks noChangeArrowheads="1"/>
              </p:cNvSpPr>
              <p:nvPr/>
            </p:nvSpPr>
            <p:spPr bwMode="auto">
              <a:xfrm>
                <a:off x="393700" y="2820568"/>
                <a:ext cx="3735388" cy="739069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7" name="Oval 18"/>
              <p:cNvSpPr>
                <a:spLocks noChangeArrowheads="1"/>
              </p:cNvSpPr>
              <p:nvPr/>
            </p:nvSpPr>
            <p:spPr bwMode="auto">
              <a:xfrm>
                <a:off x="3665538" y="2799507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58" name="Text Box 19"/>
              <p:cNvSpPr txBox="1">
                <a:spLocks noChangeArrowheads="1"/>
              </p:cNvSpPr>
              <p:nvPr/>
            </p:nvSpPr>
            <p:spPr bwMode="auto">
              <a:xfrm>
                <a:off x="3865743" y="3042672"/>
                <a:ext cx="593725" cy="296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32nm</a:t>
                </a:r>
              </a:p>
            </p:txBody>
          </p:sp>
          <p:sp>
            <p:nvSpPr>
              <p:cNvPr id="59" name="Rectangle 22"/>
              <p:cNvSpPr>
                <a:spLocks noChangeArrowheads="1"/>
              </p:cNvSpPr>
              <p:nvPr/>
            </p:nvSpPr>
            <p:spPr bwMode="auto">
              <a:xfrm>
                <a:off x="323850" y="1985764"/>
                <a:ext cx="4121150" cy="737155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0" name="AutoShape 23"/>
              <p:cNvSpPr>
                <a:spLocks noChangeArrowheads="1"/>
              </p:cNvSpPr>
              <p:nvPr/>
            </p:nvSpPr>
            <p:spPr bwMode="auto">
              <a:xfrm>
                <a:off x="393700" y="1999168"/>
                <a:ext cx="3735388" cy="739069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" name="Oval 24"/>
              <p:cNvSpPr>
                <a:spLocks noChangeArrowheads="1"/>
              </p:cNvSpPr>
              <p:nvPr/>
            </p:nvSpPr>
            <p:spPr bwMode="auto">
              <a:xfrm>
                <a:off x="3665538" y="2004911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62" name="Text Box 25"/>
              <p:cNvSpPr txBox="1">
                <a:spLocks noChangeArrowheads="1"/>
              </p:cNvSpPr>
              <p:nvPr/>
            </p:nvSpPr>
            <p:spPr bwMode="auto">
              <a:xfrm>
                <a:off x="3876675" y="2217442"/>
                <a:ext cx="593725" cy="296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45nm</a:t>
                </a:r>
              </a:p>
            </p:txBody>
          </p:sp>
          <p:sp>
            <p:nvSpPr>
              <p:cNvPr id="63" name="Text Box 29"/>
              <p:cNvSpPr txBox="1">
                <a:spLocks noChangeArrowheads="1"/>
              </p:cNvSpPr>
              <p:nvPr/>
            </p:nvSpPr>
            <p:spPr bwMode="auto">
              <a:xfrm rot="16200000">
                <a:off x="137194" y="2981577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2 YEARS</a:t>
                </a:r>
              </a:p>
            </p:txBody>
          </p:sp>
          <p:sp>
            <p:nvSpPr>
              <p:cNvPr id="64" name="Text Box 30"/>
              <p:cNvSpPr txBox="1">
                <a:spLocks noChangeArrowheads="1"/>
              </p:cNvSpPr>
              <p:nvPr/>
            </p:nvSpPr>
            <p:spPr bwMode="auto">
              <a:xfrm rot="16200000">
                <a:off x="127669" y="2156051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2 YEARS</a:t>
                </a:r>
              </a:p>
            </p:txBody>
          </p:sp>
          <p:sp>
            <p:nvSpPr>
              <p:cNvPr id="65" name="Rectangle 31"/>
              <p:cNvSpPr>
                <a:spLocks noChangeArrowheads="1"/>
              </p:cNvSpPr>
              <p:nvPr/>
            </p:nvSpPr>
            <p:spPr bwMode="auto">
              <a:xfrm>
                <a:off x="323850" y="3634311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6" name="AutoShape 32"/>
              <p:cNvSpPr>
                <a:spLocks noChangeArrowheads="1"/>
              </p:cNvSpPr>
              <p:nvPr/>
            </p:nvSpPr>
            <p:spPr bwMode="auto">
              <a:xfrm>
                <a:off x="393700" y="3618993"/>
                <a:ext cx="3735388" cy="737154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7" name="Oval 33"/>
              <p:cNvSpPr>
                <a:spLocks noChangeArrowheads="1"/>
              </p:cNvSpPr>
              <p:nvPr/>
            </p:nvSpPr>
            <p:spPr bwMode="auto">
              <a:xfrm>
                <a:off x="3665538" y="3634266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68" name="Text Box 34"/>
              <p:cNvSpPr txBox="1">
                <a:spLocks noChangeArrowheads="1"/>
              </p:cNvSpPr>
              <p:nvPr/>
            </p:nvSpPr>
            <p:spPr bwMode="auto">
              <a:xfrm>
                <a:off x="3870325" y="3864073"/>
                <a:ext cx="595313" cy="296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22nm</a:t>
                </a:r>
              </a:p>
            </p:txBody>
          </p:sp>
          <p:sp>
            <p:nvSpPr>
              <p:cNvPr id="69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41957" y="3805903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2 YEARS</a:t>
                </a:r>
              </a:p>
            </p:txBody>
          </p:sp>
          <p:sp>
            <p:nvSpPr>
              <p:cNvPr id="70" name="Rectangle 35"/>
              <p:cNvSpPr>
                <a:spLocks noChangeArrowheads="1"/>
              </p:cNvSpPr>
              <p:nvPr/>
            </p:nvSpPr>
            <p:spPr bwMode="auto">
              <a:xfrm>
                <a:off x="736600" y="2004911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1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2012570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TICK</a:t>
                </a:r>
                <a:r>
                  <a:rPr kumimoji="0" lang="en-US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Penryn</a:t>
                </a:r>
                <a:r>
                  <a:rPr kumimoji="0" lang="hu-HU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hu-HU" altLang="en-US" sz="11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Family</a:t>
                </a:r>
                <a:r>
                  <a:rPr kumimoji="0" lang="en-US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72" name="Text Box 37"/>
              <p:cNvSpPr txBox="1">
                <a:spLocks noChangeArrowheads="1"/>
              </p:cNvSpPr>
              <p:nvPr/>
            </p:nvSpPr>
            <p:spPr bwMode="auto">
              <a:xfrm>
                <a:off x="746125" y="2399337"/>
                <a:ext cx="3121025" cy="276999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TOCK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N</a:t>
                </a:r>
                <a:r>
                  <a:rPr kumimoji="0" lang="en-US" alt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ehalem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73" name="Rectangle 35"/>
              <p:cNvSpPr>
                <a:spLocks noChangeArrowheads="1"/>
              </p:cNvSpPr>
              <p:nvPr/>
            </p:nvSpPr>
            <p:spPr bwMode="auto">
              <a:xfrm>
                <a:off x="736600" y="2805250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4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2814825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TICK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W</a:t>
                </a:r>
                <a:r>
                  <a:rPr kumimoji="0" lang="en-US" alt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estmere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75" name="Text Box 37"/>
              <p:cNvSpPr txBox="1">
                <a:spLocks noChangeArrowheads="1"/>
              </p:cNvSpPr>
              <p:nvPr/>
            </p:nvSpPr>
            <p:spPr bwMode="auto">
              <a:xfrm>
                <a:off x="746125" y="3199676"/>
                <a:ext cx="3121025" cy="276999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TOCK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S</a:t>
                </a:r>
                <a:r>
                  <a:rPr kumimoji="0" lang="en-US" alt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andy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Bridge</a:t>
                </a:r>
              </a:p>
            </p:txBody>
          </p:sp>
          <p:sp>
            <p:nvSpPr>
              <p:cNvPr id="76" name="Rectangle 35"/>
              <p:cNvSpPr>
                <a:spLocks noChangeArrowheads="1"/>
              </p:cNvSpPr>
              <p:nvPr/>
            </p:nvSpPr>
            <p:spPr bwMode="auto">
              <a:xfrm>
                <a:off x="736600" y="3622823"/>
                <a:ext cx="3240088" cy="7371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7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3661116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TICK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I</a:t>
                </a:r>
                <a:r>
                  <a:rPr kumimoji="0" lang="en-US" alt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vy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Bridge</a:t>
                </a:r>
              </a:p>
            </p:txBody>
          </p:sp>
          <p:sp>
            <p:nvSpPr>
              <p:cNvPr id="78" name="Text Box 37"/>
              <p:cNvSpPr txBox="1">
                <a:spLocks noChangeArrowheads="1"/>
              </p:cNvSpPr>
              <p:nvPr/>
            </p:nvSpPr>
            <p:spPr bwMode="auto">
              <a:xfrm>
                <a:off x="754063" y="4032566"/>
                <a:ext cx="3108960" cy="288832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TOCK</a:t>
                </a:r>
                <a:r>
                  <a:rPr kumimoji="0" lang="hu-HU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H</a:t>
                </a:r>
                <a:r>
                  <a:rPr kumimoji="0" lang="en-US" alt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aswell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79" name="Text Box 58"/>
              <p:cNvSpPr txBox="1">
                <a:spLocks noChangeArrowheads="1"/>
              </p:cNvSpPr>
              <p:nvPr/>
            </p:nvSpPr>
            <p:spPr bwMode="auto">
              <a:xfrm>
                <a:off x="4643438" y="3664736"/>
                <a:ext cx="944562" cy="3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0</a:t>
                </a: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4/20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</a:t>
                </a: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2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81" name="Rectangle 48"/>
              <p:cNvSpPr>
                <a:spLocks noChangeArrowheads="1"/>
              </p:cNvSpPr>
              <p:nvPr/>
            </p:nvSpPr>
            <p:spPr bwMode="auto">
              <a:xfrm>
                <a:off x="5755907" y="3921514"/>
                <a:ext cx="3383429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New </a:t>
                </a:r>
                <a:r>
                  <a:rPr kumimoji="0" lang="en-US" altLang="en-US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microarch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.: </a:t>
                </a:r>
                <a:r>
                  <a:rPr kumimoji="0" lang="hu-HU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256-bit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hu-HU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(FX)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AVX2, 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L4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cache (discrete </a:t>
                </a:r>
                <a:r>
                  <a:rPr kumimoji="0" lang="en-US" altLang="en-US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eDRAM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), </a:t>
                </a:r>
                <a:r>
                  <a:rPr kumimoji="0" lang="en-US" altLang="en-US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TSX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82" name="Text Box 58"/>
              <p:cNvSpPr txBox="1">
                <a:spLocks noChangeArrowheads="1"/>
              </p:cNvSpPr>
              <p:nvPr/>
            </p:nvSpPr>
            <p:spPr bwMode="auto">
              <a:xfrm>
                <a:off x="4649788" y="4050637"/>
                <a:ext cx="944562" cy="3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06</a:t>
                </a: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/20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13</a:t>
                </a:r>
              </a:p>
            </p:txBody>
          </p:sp>
          <p:sp>
            <p:nvSpPr>
              <p:cNvPr id="83" name="Text Box 58"/>
              <p:cNvSpPr txBox="1">
                <a:spLocks noChangeArrowheads="1"/>
              </p:cNvSpPr>
              <p:nvPr/>
            </p:nvSpPr>
            <p:spPr bwMode="auto">
              <a:xfrm>
                <a:off x="4625975" y="4480603"/>
                <a:ext cx="944489" cy="33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09</a:t>
                </a:r>
                <a:r>
                  <a:rPr kumimoji="0" lang="hu-HU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/20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14</a:t>
                </a:r>
              </a:p>
            </p:txBody>
          </p:sp>
          <p:sp>
            <p:nvSpPr>
              <p:cNvPr id="84" name="Rectangle 48"/>
              <p:cNvSpPr>
                <a:spLocks noChangeArrowheads="1"/>
              </p:cNvSpPr>
              <p:nvPr/>
            </p:nvSpPr>
            <p:spPr bwMode="auto">
              <a:xfrm>
                <a:off x="6185627" y="4466731"/>
                <a:ext cx="2279791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Shared Virtual Memory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85" name="Text Box 58"/>
              <p:cNvSpPr txBox="1">
                <a:spLocks noChangeArrowheads="1"/>
              </p:cNvSpPr>
              <p:nvPr/>
            </p:nvSpPr>
            <p:spPr bwMode="auto">
              <a:xfrm>
                <a:off x="4535488" y="4850137"/>
                <a:ext cx="1050288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10/</a:t>
                </a:r>
                <a:r>
                  <a:rPr kumimoji="0" lang="hu-HU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20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15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86" name="Rectangle 48"/>
              <p:cNvSpPr>
                <a:spLocks noChangeArrowheads="1"/>
              </p:cNvSpPr>
              <p:nvPr/>
            </p:nvSpPr>
            <p:spPr bwMode="auto">
              <a:xfrm>
                <a:off x="5759014" y="4722746"/>
                <a:ext cx="3403496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New </a:t>
                </a:r>
                <a:r>
                  <a:rPr kumimoji="0" lang="en-US" altLang="en-US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microarch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.: 5-wide core,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ISP, Memory Side </a:t>
                </a:r>
                <a:r>
                  <a:rPr kumimoji="0" lang="en-US" altLang="en-US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L4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cache, no </a:t>
                </a:r>
                <a:r>
                  <a:rPr kumimoji="0" lang="en-US" altLang="en-US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FIVR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87" name="Rectangle 48"/>
              <p:cNvSpPr>
                <a:spLocks noChangeArrowheads="1"/>
              </p:cNvSpPr>
              <p:nvPr/>
            </p:nvSpPr>
            <p:spPr bwMode="auto">
              <a:xfrm>
                <a:off x="5828857" y="2802695"/>
                <a:ext cx="2677336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In package integrated GPU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88" name="Rectangle 31"/>
              <p:cNvSpPr>
                <a:spLocks noChangeArrowheads="1"/>
              </p:cNvSpPr>
              <p:nvPr/>
            </p:nvSpPr>
            <p:spPr bwMode="auto">
              <a:xfrm>
                <a:off x="338718" y="4407955"/>
                <a:ext cx="4087345" cy="1432072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89" name="AutoShape 32"/>
              <p:cNvSpPr>
                <a:spLocks noChangeArrowheads="1"/>
              </p:cNvSpPr>
              <p:nvPr/>
            </p:nvSpPr>
            <p:spPr bwMode="auto">
              <a:xfrm>
                <a:off x="397795" y="4437277"/>
                <a:ext cx="3657600" cy="1371600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90" name="Oval 33"/>
              <p:cNvSpPr>
                <a:spLocks noChangeArrowheads="1"/>
              </p:cNvSpPr>
              <p:nvPr/>
            </p:nvSpPr>
            <p:spPr bwMode="auto">
              <a:xfrm>
                <a:off x="3690938" y="4432942"/>
                <a:ext cx="774700" cy="1414631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91" name="Text Box 34"/>
              <p:cNvSpPr txBox="1">
                <a:spLocks noChangeArrowheads="1"/>
              </p:cNvSpPr>
              <p:nvPr/>
            </p:nvSpPr>
            <p:spPr bwMode="auto">
              <a:xfrm>
                <a:off x="3886955" y="5001523"/>
                <a:ext cx="595035" cy="296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1</a:t>
                </a:r>
                <a:r>
                  <a:rPr kumimoji="0" lang="en-US" altLang="en-US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4</a:t>
                </a:r>
                <a:r>
                  <a:rPr kumimoji="0" lang="hu-HU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nm</a:t>
                </a:r>
              </a:p>
            </p:txBody>
          </p:sp>
          <p:sp>
            <p:nvSpPr>
              <p:cNvPr id="92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29557" y="4860181"/>
                <a:ext cx="905186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4</a:t>
                </a:r>
                <a:r>
                  <a:rPr kumimoji="0" lang="hu-HU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</a:t>
                </a:r>
                <a:r>
                  <a:rPr kumimoji="0" lang="hu-HU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YEARS</a:t>
                </a:r>
              </a:p>
            </p:txBody>
          </p:sp>
          <p:sp>
            <p:nvSpPr>
              <p:cNvPr id="93" name="Rectangle 35"/>
              <p:cNvSpPr>
                <a:spLocks noChangeArrowheads="1"/>
              </p:cNvSpPr>
              <p:nvPr/>
            </p:nvSpPr>
            <p:spPr bwMode="auto">
              <a:xfrm>
                <a:off x="762000" y="4447800"/>
                <a:ext cx="3240088" cy="14095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94" name="Text Box 36"/>
              <p:cNvSpPr txBox="1">
                <a:spLocks noChangeArrowheads="1"/>
              </p:cNvSpPr>
              <p:nvPr/>
            </p:nvSpPr>
            <p:spPr bwMode="auto">
              <a:xfrm>
                <a:off x="759573" y="4451838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TICK</a:t>
                </a:r>
                <a:r>
                  <a:rPr kumimoji="0" lang="en-US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en-US" alt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Broadwell</a:t>
                </a:r>
                <a:endPara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95" name="Text Box 37"/>
              <p:cNvSpPr txBox="1">
                <a:spLocks noChangeArrowheads="1"/>
              </p:cNvSpPr>
              <p:nvPr/>
            </p:nvSpPr>
            <p:spPr bwMode="auto">
              <a:xfrm>
                <a:off x="767511" y="4797162"/>
                <a:ext cx="3108960" cy="316726"/>
              </a:xfrm>
              <a:prstGeom prst="rect">
                <a:avLst/>
              </a:prstGeom>
              <a:solidFill>
                <a:srgbClr val="6148F6">
                  <a:alpha val="22745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TOCK</a:t>
                </a:r>
                <a:r>
                  <a:rPr kumimoji="0" lang="hu-HU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2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Skylake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97" name="Text Box 7"/>
              <p:cNvSpPr txBox="1">
                <a:spLocks noChangeArrowheads="1"/>
              </p:cNvSpPr>
              <p:nvPr/>
            </p:nvSpPr>
            <p:spPr bwMode="auto">
              <a:xfrm>
                <a:off x="5726833" y="2285059"/>
                <a:ext cx="3390672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New </a:t>
                </a:r>
                <a:r>
                  <a:rPr kumimoji="0" lang="en-US" alt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microarch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.: 4 cores, </a:t>
                </a:r>
                <a:r>
                  <a:rPr kumimoji="0" lang="en-US" altLang="en-US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integr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. MC,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QPI, private L2, (inclusive) L3, HT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99" name="Text Box 37"/>
              <p:cNvSpPr txBox="1">
                <a:spLocks noChangeArrowheads="1"/>
              </p:cNvSpPr>
              <p:nvPr/>
            </p:nvSpPr>
            <p:spPr bwMode="auto">
              <a:xfrm>
                <a:off x="764688" y="5504936"/>
                <a:ext cx="3108960" cy="316726"/>
              </a:xfrm>
              <a:prstGeom prst="rect">
                <a:avLst/>
              </a:prstGeom>
              <a:solidFill>
                <a:srgbClr val="6148F6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TOCK</a:t>
                </a:r>
                <a:r>
                  <a:rPr kumimoji="0" lang="hu-HU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2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Coffee Lake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00" name="Text Box 37"/>
              <p:cNvSpPr txBox="1">
                <a:spLocks noChangeArrowheads="1"/>
              </p:cNvSpPr>
              <p:nvPr/>
            </p:nvSpPr>
            <p:spPr bwMode="auto">
              <a:xfrm>
                <a:off x="766181" y="5156083"/>
                <a:ext cx="3108960" cy="316726"/>
              </a:xfrm>
              <a:prstGeom prst="rect">
                <a:avLst/>
              </a:prstGeom>
              <a:solidFill>
                <a:srgbClr val="6148F6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TOCK</a:t>
                </a:r>
                <a:r>
                  <a:rPr kumimoji="0" lang="hu-HU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200" b="1" i="1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Kaby</a:t>
                </a:r>
                <a:r>
                  <a:rPr kumimoji="0" lang="en-US" altLang="en-US" sz="12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Lake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01" name="Text Box 58"/>
              <p:cNvSpPr txBox="1">
                <a:spLocks noChangeArrowheads="1"/>
              </p:cNvSpPr>
              <p:nvPr/>
            </p:nvSpPr>
            <p:spPr bwMode="auto">
              <a:xfrm>
                <a:off x="4526995" y="5232981"/>
                <a:ext cx="1050288" cy="33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08/</a:t>
                </a:r>
                <a:r>
                  <a:rPr kumimoji="0" lang="hu-HU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20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16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02" name="Text Box 58"/>
              <p:cNvSpPr txBox="1">
                <a:spLocks noChangeArrowheads="1"/>
              </p:cNvSpPr>
              <p:nvPr/>
            </p:nvSpPr>
            <p:spPr bwMode="auto">
              <a:xfrm>
                <a:off x="4567336" y="5547829"/>
                <a:ext cx="997389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10/</a:t>
                </a:r>
                <a:r>
                  <a:rPr kumimoji="0" lang="hu-HU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20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17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96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41957" y="1371918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2 YEARS</a:t>
                </a:r>
              </a:p>
            </p:txBody>
          </p:sp>
          <p:sp>
            <p:nvSpPr>
              <p:cNvPr id="103" name="Rectangle 31"/>
              <p:cNvSpPr>
                <a:spLocks noChangeArrowheads="1"/>
              </p:cNvSpPr>
              <p:nvPr/>
            </p:nvSpPr>
            <p:spPr bwMode="auto">
              <a:xfrm>
                <a:off x="336615" y="5894703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04" name="AutoShape 32"/>
              <p:cNvSpPr>
                <a:spLocks noChangeArrowheads="1"/>
              </p:cNvSpPr>
              <p:nvPr/>
            </p:nvSpPr>
            <p:spPr bwMode="auto">
              <a:xfrm>
                <a:off x="406465" y="5893406"/>
                <a:ext cx="3735388" cy="667423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05" name="Oval 33"/>
              <p:cNvSpPr>
                <a:spLocks noChangeArrowheads="1"/>
              </p:cNvSpPr>
              <p:nvPr/>
            </p:nvSpPr>
            <p:spPr bwMode="auto">
              <a:xfrm>
                <a:off x="3678303" y="5894658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06" name="Text Box 34"/>
              <p:cNvSpPr txBox="1">
                <a:spLocks noChangeArrowheads="1"/>
              </p:cNvSpPr>
              <p:nvPr/>
            </p:nvSpPr>
            <p:spPr bwMode="auto">
              <a:xfrm>
                <a:off x="3883090" y="6124465"/>
                <a:ext cx="59503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10</a:t>
                </a:r>
                <a:r>
                  <a:rPr kumimoji="0" lang="hu-HU" altLang="en-US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nm</a:t>
                </a:r>
                <a:endParaRPr kumimoji="0" lang="hu-HU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08" name="Rectangle 35"/>
              <p:cNvSpPr>
                <a:spLocks noChangeArrowheads="1"/>
              </p:cNvSpPr>
              <p:nvPr/>
            </p:nvSpPr>
            <p:spPr bwMode="auto">
              <a:xfrm>
                <a:off x="749365" y="5883215"/>
                <a:ext cx="3240088" cy="7371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09" name="Text Box 36"/>
              <p:cNvSpPr txBox="1">
                <a:spLocks noChangeArrowheads="1"/>
              </p:cNvSpPr>
              <p:nvPr/>
            </p:nvSpPr>
            <p:spPr bwMode="auto">
              <a:xfrm>
                <a:off x="758890" y="5935529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TICK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en-US" altLang="en-US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Cannonlake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10" name="Text Box 37"/>
              <p:cNvSpPr txBox="1">
                <a:spLocks noChangeArrowheads="1"/>
              </p:cNvSpPr>
              <p:nvPr/>
            </p:nvSpPr>
            <p:spPr bwMode="auto">
              <a:xfrm>
                <a:off x="766828" y="6280659"/>
                <a:ext cx="3108960" cy="288832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TOCK</a:t>
                </a:r>
                <a:r>
                  <a:rPr kumimoji="0" lang="hu-HU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2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I</a:t>
                </a:r>
                <a:r>
                  <a:rPr kumimoji="0" lang="en-US" altLang="en-US" sz="1200" b="1" i="1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celake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11" name="Text Box 58"/>
              <p:cNvSpPr txBox="1">
                <a:spLocks noChangeArrowheads="1"/>
              </p:cNvSpPr>
              <p:nvPr/>
            </p:nvSpPr>
            <p:spPr bwMode="auto">
              <a:xfrm>
                <a:off x="4656203" y="5925128"/>
                <a:ext cx="944489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05</a:t>
                </a:r>
                <a:r>
                  <a:rPr kumimoji="0" lang="hu-HU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/20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18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12" name="Text Box 58"/>
              <p:cNvSpPr txBox="1">
                <a:spLocks noChangeArrowheads="1"/>
              </p:cNvSpPr>
              <p:nvPr/>
            </p:nvSpPr>
            <p:spPr bwMode="auto">
              <a:xfrm>
                <a:off x="4662553" y="6311029"/>
                <a:ext cx="91563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??</a:t>
                </a:r>
                <a:r>
                  <a:rPr kumimoji="0" lang="hu-HU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/</a:t>
                </a: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20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19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 rot="16200000">
              <a:off x="206798" y="5901373"/>
              <a:ext cx="76128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?? </a:t>
              </a:r>
              <a:r>
                <a:rPr kumimoji="0" lang="hu-HU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YEARS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32140" y="4973310"/>
              <a:ext cx="3361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Optane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memory, in KBL G series: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 package </a:t>
              </a: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integr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 CPU, GPU, HBM2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27524" y="5739306"/>
              <a:ext cx="86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AVX512</a:t>
              </a:r>
            </a:p>
          </p:txBody>
        </p:sp>
        <p:sp>
          <p:nvSpPr>
            <p:cNvPr id="114" name="Left Brace 113"/>
            <p:cNvSpPr/>
            <p:nvPr/>
          </p:nvSpPr>
          <p:spPr bwMode="auto">
            <a:xfrm>
              <a:off x="5742129" y="464413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6" name="Left Brace 115"/>
            <p:cNvSpPr/>
            <p:nvPr/>
          </p:nvSpPr>
          <p:spPr bwMode="auto">
            <a:xfrm>
              <a:off x="5742130" y="390546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7" name="Left Brace 116"/>
            <p:cNvSpPr/>
            <p:nvPr/>
          </p:nvSpPr>
          <p:spPr bwMode="auto">
            <a:xfrm>
              <a:off x="5740015" y="3105000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8" name="Left Brace 117"/>
            <p:cNvSpPr/>
            <p:nvPr/>
          </p:nvSpPr>
          <p:spPr bwMode="auto">
            <a:xfrm>
              <a:off x="5742130" y="2303875"/>
              <a:ext cx="936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9" name="Left Brace 118"/>
            <p:cNvSpPr/>
            <p:nvPr/>
          </p:nvSpPr>
          <p:spPr bwMode="auto">
            <a:xfrm>
              <a:off x="5742130" y="1541910"/>
              <a:ext cx="93600" cy="50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21" name="Left Brace 120"/>
            <p:cNvSpPr/>
            <p:nvPr/>
          </p:nvSpPr>
          <p:spPr bwMode="auto">
            <a:xfrm>
              <a:off x="5742130" y="504021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787135" y="5383465"/>
              <a:ext cx="34115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(USB Gen. 2, </a:t>
              </a: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integr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 conn., </a:t>
              </a: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Optane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2)</a:t>
              </a:r>
            </a:p>
          </p:txBody>
        </p:sp>
      </p:grpSp>
      <p:sp>
        <p:nvSpPr>
          <p:cNvPr id="115" name="Rectangle 114"/>
          <p:cNvSpPr/>
          <p:nvPr/>
        </p:nvSpPr>
        <p:spPr>
          <a:xfrm>
            <a:off x="79343" y="494150"/>
            <a:ext cx="21130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Haswell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line -1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0" name="Text Box 3"/>
          <p:cNvSpPr txBox="1">
            <a:spLocks noChangeArrowheads="1"/>
          </p:cNvSpPr>
          <p:nvPr/>
        </p:nvSpPr>
        <p:spPr bwMode="auto">
          <a:xfrm>
            <a:off x="283780" y="6503103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51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5.</a:t>
            </a:r>
            <a:r>
              <a:rPr lang="hu-HU" altLang="en-US" sz="1600" dirty="0"/>
              <a:t>1 </a:t>
            </a:r>
            <a:r>
              <a:rPr lang="en-US" altLang="en-US" sz="1600" dirty="0"/>
              <a:t>Introduction</a:t>
            </a:r>
            <a:r>
              <a:rPr lang="hu-HU" altLang="en-US" sz="1600" dirty="0"/>
              <a:t> (</a:t>
            </a:r>
            <a:r>
              <a:rPr lang="en-US" altLang="en-US" sz="1600" dirty="0" smtClean="0"/>
              <a:t>3b</a:t>
            </a:r>
            <a:r>
              <a:rPr lang="hu-HU" altLang="en-US" sz="1600" dirty="0" smtClean="0"/>
              <a:t>)</a:t>
            </a:r>
            <a:endParaRPr lang="en-US" sz="1600" dirty="0"/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 rot="16200000">
            <a:off x="239361" y="1263997"/>
            <a:ext cx="670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YEARS</a:t>
            </a:r>
          </a:p>
        </p:txBody>
      </p:sp>
      <p:sp>
        <p:nvSpPr>
          <p:cNvPr id="6" name="Text Box 53"/>
          <p:cNvSpPr txBox="1">
            <a:spLocks noChangeArrowheads="1"/>
          </p:cNvSpPr>
          <p:nvPr/>
        </p:nvSpPr>
        <p:spPr bwMode="auto">
          <a:xfrm>
            <a:off x="6198610" y="951990"/>
            <a:ext cx="21820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Key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new features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in power management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Rectangle 54"/>
          <p:cNvSpPr>
            <a:spLocks noChangeArrowheads="1"/>
          </p:cNvSpPr>
          <p:nvPr/>
        </p:nvSpPr>
        <p:spPr bwMode="auto">
          <a:xfrm>
            <a:off x="5820671" y="978439"/>
            <a:ext cx="2990850" cy="420745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" name="Rectangle 46"/>
          <p:cNvSpPr>
            <a:spLocks noChangeArrowheads="1"/>
          </p:cNvSpPr>
          <p:nvPr/>
        </p:nvSpPr>
        <p:spPr bwMode="auto">
          <a:xfrm>
            <a:off x="2546775" y="1155403"/>
            <a:ext cx="3108960" cy="5248652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3438" y="1989322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11/2007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608513" y="1266125"/>
            <a:ext cx="1022350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0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1/200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6</a:t>
            </a:r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323850" y="1212590"/>
            <a:ext cx="4121150" cy="70695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3" name="AutoShape 32"/>
          <p:cNvSpPr>
            <a:spLocks noChangeArrowheads="1"/>
          </p:cNvSpPr>
          <p:nvPr/>
        </p:nvSpPr>
        <p:spPr bwMode="auto">
          <a:xfrm>
            <a:off x="393700" y="1184962"/>
            <a:ext cx="3735388" cy="736629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4" name="Oval 33"/>
          <p:cNvSpPr>
            <a:spLocks noChangeArrowheads="1"/>
          </p:cNvSpPr>
          <p:nvPr/>
        </p:nvSpPr>
        <p:spPr bwMode="auto">
          <a:xfrm>
            <a:off x="3665538" y="1194186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3878263" y="1410905"/>
            <a:ext cx="590550" cy="28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65nm</a:t>
            </a:r>
          </a:p>
        </p:txBody>
      </p:sp>
      <p:sp>
        <p:nvSpPr>
          <p:cNvPr id="16" name="Rectangle 35"/>
          <p:cNvSpPr>
            <a:spLocks noChangeArrowheads="1"/>
          </p:cNvSpPr>
          <p:nvPr/>
        </p:nvSpPr>
        <p:spPr bwMode="auto">
          <a:xfrm>
            <a:off x="736600" y="1192336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7" name="Text Box 36"/>
          <p:cNvSpPr txBox="1">
            <a:spLocks noChangeArrowheads="1"/>
          </p:cNvSpPr>
          <p:nvPr/>
        </p:nvSpPr>
        <p:spPr bwMode="auto">
          <a:xfrm>
            <a:off x="746125" y="1282296"/>
            <a:ext cx="3121025" cy="397544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1" i="1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Pentium 4 </a:t>
            </a:r>
            <a:r>
              <a:rPr kumimoji="0" lang="en-US" altLang="en-US" sz="115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 </a:t>
            </a:r>
            <a:r>
              <a:rPr kumimoji="0" lang="hu-HU" alt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Cedar </a:t>
            </a:r>
            <a:r>
              <a:rPr kumimoji="0" lang="hu-HU" altLang="en-US" sz="115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Mill</a:t>
            </a:r>
            <a:r>
              <a:rPr kumimoji="0" lang="en-US" altLang="en-US" sz="115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Pentium D (</a:t>
            </a:r>
            <a:r>
              <a:rPr kumimoji="0" lang="en-US" altLang="en-US" sz="11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Presler</a:t>
            </a:r>
            <a:r>
              <a:rPr kumimoji="0" lang="en-US" altLang="en-US" sz="115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           </a:t>
            </a:r>
            <a:endParaRPr kumimoji="0" lang="en-US" altLang="en-US" sz="1150" b="1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 Box 37"/>
          <p:cNvSpPr txBox="1">
            <a:spLocks noChangeArrowheads="1"/>
          </p:cNvSpPr>
          <p:nvPr/>
        </p:nvSpPr>
        <p:spPr bwMode="auto">
          <a:xfrm>
            <a:off x="754063" y="1631466"/>
            <a:ext cx="3121025" cy="263081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TOCK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</a:t>
            </a:r>
            <a:r>
              <a:rPr kumimoji="0" lang="hu-HU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Core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</a:t>
            </a:r>
          </a:p>
        </p:txBody>
      </p: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4622800" y="1626165"/>
            <a:ext cx="989013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0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7/2006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4643438" y="2341881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11/2008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3" name="Text Box 58"/>
          <p:cNvSpPr txBox="1">
            <a:spLocks noChangeArrowheads="1"/>
          </p:cNvSpPr>
          <p:nvPr/>
        </p:nvSpPr>
        <p:spPr bwMode="auto">
          <a:xfrm>
            <a:off x="4643438" y="3127794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</a:t>
            </a: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1/20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11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4643438" y="2745855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</a:t>
            </a: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1/20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10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323850" y="2742183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393700" y="2744019"/>
            <a:ext cx="3735388" cy="70879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7" name="Oval 18"/>
          <p:cNvSpPr>
            <a:spLocks noChangeArrowheads="1"/>
          </p:cNvSpPr>
          <p:nvPr/>
        </p:nvSpPr>
        <p:spPr bwMode="auto">
          <a:xfrm>
            <a:off x="3665538" y="2723820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3865743" y="2957023"/>
            <a:ext cx="593725" cy="28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32nm</a:t>
            </a:r>
          </a:p>
        </p:txBody>
      </p:sp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323850" y="1943415"/>
            <a:ext cx="4121150" cy="70695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393700" y="1956270"/>
            <a:ext cx="3735388" cy="70879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3665538" y="1961778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3876675" y="2165602"/>
            <a:ext cx="593725" cy="2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45nm</a:t>
            </a:r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 rot="16200000">
            <a:off x="154922" y="2893423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YEARS</a:t>
            </a:r>
          </a:p>
        </p:txBody>
      </p:sp>
      <p:sp>
        <p:nvSpPr>
          <p:cNvPr id="34" name="Text Box 30"/>
          <p:cNvSpPr txBox="1">
            <a:spLocks noChangeArrowheads="1"/>
          </p:cNvSpPr>
          <p:nvPr/>
        </p:nvSpPr>
        <p:spPr bwMode="auto">
          <a:xfrm rot="16200000">
            <a:off x="145397" y="2101718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YEARS</a:t>
            </a: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323850" y="3524423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6" name="AutoShape 32"/>
          <p:cNvSpPr>
            <a:spLocks noChangeArrowheads="1"/>
          </p:cNvSpPr>
          <p:nvPr/>
        </p:nvSpPr>
        <p:spPr bwMode="auto">
          <a:xfrm>
            <a:off x="393700" y="3509733"/>
            <a:ext cx="3735388" cy="706954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7" name="Oval 33"/>
          <p:cNvSpPr>
            <a:spLocks noChangeArrowheads="1"/>
          </p:cNvSpPr>
          <p:nvPr/>
        </p:nvSpPr>
        <p:spPr bwMode="auto">
          <a:xfrm>
            <a:off x="3665538" y="3524380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3870325" y="3744772"/>
            <a:ext cx="595313" cy="2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22nm</a:t>
            </a: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 rot="16200000">
            <a:off x="159685" y="3683978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YEARS</a:t>
            </a:r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>
            <a:off x="736600" y="1961778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46125" y="1969123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Penryn</a:t>
            </a:r>
            <a:r>
              <a:rPr kumimoji="0" lang="hu-HU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Family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</a:t>
            </a:r>
          </a:p>
        </p:txBody>
      </p:sp>
      <p:sp>
        <p:nvSpPr>
          <p:cNvPr id="42" name="Text Box 37"/>
          <p:cNvSpPr txBox="1">
            <a:spLocks noChangeArrowheads="1"/>
          </p:cNvSpPr>
          <p:nvPr/>
        </p:nvSpPr>
        <p:spPr bwMode="auto">
          <a:xfrm>
            <a:off x="746125" y="2340045"/>
            <a:ext cx="3121025" cy="265651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TOCK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ehalem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</a:t>
            </a:r>
          </a:p>
        </p:txBody>
      </p:sp>
      <p:sp>
        <p:nvSpPr>
          <p:cNvPr id="43" name="Rectangle 35"/>
          <p:cNvSpPr>
            <a:spLocks noChangeArrowheads="1"/>
          </p:cNvSpPr>
          <p:nvPr/>
        </p:nvSpPr>
        <p:spPr bwMode="auto">
          <a:xfrm>
            <a:off x="736600" y="2729328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746125" y="2738511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estmere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5" name="Text Box 37"/>
          <p:cNvSpPr txBox="1">
            <a:spLocks noChangeArrowheads="1"/>
          </p:cNvSpPr>
          <p:nvPr/>
        </p:nvSpPr>
        <p:spPr bwMode="auto">
          <a:xfrm>
            <a:off x="746125" y="3107595"/>
            <a:ext cx="3121025" cy="265651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TOCK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andy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Bridge</a:t>
            </a:r>
          </a:p>
        </p:txBody>
      </p:sp>
      <p:sp>
        <p:nvSpPr>
          <p:cNvPr id="46" name="Rectangle 35"/>
          <p:cNvSpPr>
            <a:spLocks noChangeArrowheads="1"/>
          </p:cNvSpPr>
          <p:nvPr/>
        </p:nvSpPr>
        <p:spPr bwMode="auto">
          <a:xfrm>
            <a:off x="736600" y="3513406"/>
            <a:ext cx="3240088" cy="70695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7" name="Text Box 36"/>
          <p:cNvSpPr txBox="1">
            <a:spLocks noChangeArrowheads="1"/>
          </p:cNvSpPr>
          <p:nvPr/>
        </p:nvSpPr>
        <p:spPr bwMode="auto">
          <a:xfrm>
            <a:off x="746125" y="3550130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vy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Bridge</a:t>
            </a:r>
          </a:p>
        </p:txBody>
      </p:sp>
      <p:sp>
        <p:nvSpPr>
          <p:cNvPr id="48" name="Text Box 37"/>
          <p:cNvSpPr txBox="1">
            <a:spLocks noChangeArrowheads="1"/>
          </p:cNvSpPr>
          <p:nvPr/>
        </p:nvSpPr>
        <p:spPr bwMode="auto">
          <a:xfrm>
            <a:off x="754063" y="3906362"/>
            <a:ext cx="3108960" cy="276999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TOCK</a:t>
            </a:r>
            <a:r>
              <a:rPr kumimoji="0" lang="hu-HU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aswell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9" name="Text Box 58"/>
          <p:cNvSpPr txBox="1">
            <a:spLocks noChangeArrowheads="1"/>
          </p:cNvSpPr>
          <p:nvPr/>
        </p:nvSpPr>
        <p:spPr bwMode="auto">
          <a:xfrm>
            <a:off x="4643438" y="3553602"/>
            <a:ext cx="944562" cy="3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4/20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4649788" y="3923693"/>
            <a:ext cx="944562" cy="3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06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/20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13</a:t>
            </a:r>
          </a:p>
        </p:txBody>
      </p:sp>
      <p:sp>
        <p:nvSpPr>
          <p:cNvPr id="52" name="Text Box 58"/>
          <p:cNvSpPr txBox="1">
            <a:spLocks noChangeArrowheads="1"/>
          </p:cNvSpPr>
          <p:nvPr/>
        </p:nvSpPr>
        <p:spPr bwMode="auto">
          <a:xfrm>
            <a:off x="4625975" y="4336044"/>
            <a:ext cx="944489" cy="3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09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/20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14</a:t>
            </a:r>
          </a:p>
        </p:txBody>
      </p:sp>
      <p:sp>
        <p:nvSpPr>
          <p:cNvPr id="54" name="Text Box 58"/>
          <p:cNvSpPr txBox="1">
            <a:spLocks noChangeArrowheads="1"/>
          </p:cNvSpPr>
          <p:nvPr/>
        </p:nvSpPr>
        <p:spPr bwMode="auto">
          <a:xfrm>
            <a:off x="4535488" y="4690439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10/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15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7" name="Rectangle 31"/>
          <p:cNvSpPr>
            <a:spLocks noChangeArrowheads="1"/>
          </p:cNvSpPr>
          <p:nvPr/>
        </p:nvSpPr>
        <p:spPr bwMode="auto">
          <a:xfrm>
            <a:off x="338718" y="4266372"/>
            <a:ext cx="4087345" cy="137340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8" name="AutoShape 32"/>
          <p:cNvSpPr>
            <a:spLocks noChangeArrowheads="1"/>
          </p:cNvSpPr>
          <p:nvPr/>
        </p:nvSpPr>
        <p:spPr bwMode="auto">
          <a:xfrm>
            <a:off x="397795" y="4294493"/>
            <a:ext cx="3657600" cy="131540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9" name="Oval 33"/>
          <p:cNvSpPr>
            <a:spLocks noChangeArrowheads="1"/>
          </p:cNvSpPr>
          <p:nvPr/>
        </p:nvSpPr>
        <p:spPr bwMode="auto">
          <a:xfrm>
            <a:off x="3690938" y="4290336"/>
            <a:ext cx="774700" cy="13566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0" name="Text Box 34"/>
          <p:cNvSpPr txBox="1">
            <a:spLocks noChangeArrowheads="1"/>
          </p:cNvSpPr>
          <p:nvPr/>
        </p:nvSpPr>
        <p:spPr bwMode="auto">
          <a:xfrm>
            <a:off x="3886955" y="4835623"/>
            <a:ext cx="595035" cy="28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</a:t>
            </a:r>
            <a:r>
              <a:rPr kumimoji="0" lang="en-US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</a:t>
            </a:r>
            <a:r>
              <a: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nm</a:t>
            </a:r>
          </a:p>
        </p:txBody>
      </p:sp>
      <p:sp>
        <p:nvSpPr>
          <p:cNvPr id="61" name="Text Box 38"/>
          <p:cNvSpPr txBox="1">
            <a:spLocks noChangeArrowheads="1"/>
          </p:cNvSpPr>
          <p:nvPr/>
        </p:nvSpPr>
        <p:spPr bwMode="auto">
          <a:xfrm rot="16200000">
            <a:off x="148099" y="4695063"/>
            <a:ext cx="86810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  <a:r>
              <a:rPr kumimoji="0" lang="hu-HU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YEARS</a:t>
            </a:r>
          </a:p>
        </p:txBody>
      </p:sp>
      <p:sp>
        <p:nvSpPr>
          <p:cNvPr id="62" name="Rectangle 35"/>
          <p:cNvSpPr>
            <a:spLocks noChangeArrowheads="1"/>
          </p:cNvSpPr>
          <p:nvPr/>
        </p:nvSpPr>
        <p:spPr bwMode="auto">
          <a:xfrm>
            <a:off x="762000" y="4304585"/>
            <a:ext cx="3240088" cy="1351806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759573" y="4308457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Broadwell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767511" y="4639634"/>
            <a:ext cx="3108960" cy="303750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TOCK</a:t>
            </a:r>
            <a:r>
              <a:rPr kumimoji="0" lang="hu-HU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6" name="Text Box 37"/>
          <p:cNvSpPr txBox="1">
            <a:spLocks noChangeArrowheads="1"/>
          </p:cNvSpPr>
          <p:nvPr/>
        </p:nvSpPr>
        <p:spPr bwMode="auto">
          <a:xfrm>
            <a:off x="764688" y="5318411"/>
            <a:ext cx="3108960" cy="303750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TOCK</a:t>
            </a:r>
            <a:r>
              <a:rPr kumimoji="0" lang="hu-HU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Coffee Lake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7" name="Text Box 37"/>
          <p:cNvSpPr txBox="1">
            <a:spLocks noChangeArrowheads="1"/>
          </p:cNvSpPr>
          <p:nvPr/>
        </p:nvSpPr>
        <p:spPr bwMode="auto">
          <a:xfrm>
            <a:off x="766181" y="4983850"/>
            <a:ext cx="3108960" cy="303750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TOCK</a:t>
            </a:r>
            <a:r>
              <a:rPr kumimoji="0" lang="hu-HU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Kaby</a:t>
            </a:r>
            <a:r>
              <a:rPr kumimoji="0" lang="en-US" alt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Lake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8" name="Text Box 58"/>
          <p:cNvSpPr txBox="1">
            <a:spLocks noChangeArrowheads="1"/>
          </p:cNvSpPr>
          <p:nvPr/>
        </p:nvSpPr>
        <p:spPr bwMode="auto">
          <a:xfrm>
            <a:off x="4526995" y="5057598"/>
            <a:ext cx="1050288" cy="3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08/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16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9" name="Text Box 58"/>
          <p:cNvSpPr txBox="1">
            <a:spLocks noChangeArrowheads="1"/>
          </p:cNvSpPr>
          <p:nvPr/>
        </p:nvSpPr>
        <p:spPr bwMode="auto">
          <a:xfrm>
            <a:off x="4567336" y="5359547"/>
            <a:ext cx="9973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10/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17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1" name="Text Box 38"/>
          <p:cNvSpPr txBox="1">
            <a:spLocks noChangeArrowheads="1"/>
          </p:cNvSpPr>
          <p:nvPr/>
        </p:nvSpPr>
        <p:spPr bwMode="auto">
          <a:xfrm rot="16200000">
            <a:off x="159685" y="1349710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YEARS</a:t>
            </a:r>
          </a:p>
        </p:txBody>
      </p:sp>
      <p:sp>
        <p:nvSpPr>
          <p:cNvPr id="72" name="Rectangle 31"/>
          <p:cNvSpPr>
            <a:spLocks noChangeArrowheads="1"/>
          </p:cNvSpPr>
          <p:nvPr/>
        </p:nvSpPr>
        <p:spPr bwMode="auto">
          <a:xfrm>
            <a:off x="336615" y="5692210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3" name="AutoShape 32"/>
          <p:cNvSpPr>
            <a:spLocks noChangeArrowheads="1"/>
          </p:cNvSpPr>
          <p:nvPr/>
        </p:nvSpPr>
        <p:spPr bwMode="auto">
          <a:xfrm>
            <a:off x="406465" y="5690966"/>
            <a:ext cx="3735388" cy="64008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4" name="Oval 33"/>
          <p:cNvSpPr>
            <a:spLocks noChangeArrowheads="1"/>
          </p:cNvSpPr>
          <p:nvPr/>
        </p:nvSpPr>
        <p:spPr bwMode="auto">
          <a:xfrm>
            <a:off x="3678303" y="5692167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5" name="Text Box 34"/>
          <p:cNvSpPr txBox="1">
            <a:spLocks noChangeArrowheads="1"/>
          </p:cNvSpPr>
          <p:nvPr/>
        </p:nvSpPr>
        <p:spPr bwMode="auto">
          <a:xfrm>
            <a:off x="3883090" y="5912559"/>
            <a:ext cx="595035" cy="23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10</a:t>
            </a:r>
            <a:r>
              <a:rPr kumimoji="0" lang="hu-HU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nm</a:t>
            </a:r>
            <a:endParaRPr kumimoji="0" lang="hu-HU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749365" y="5681193"/>
            <a:ext cx="3240088" cy="70695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7" name="Text Box 36"/>
          <p:cNvSpPr txBox="1">
            <a:spLocks noChangeArrowheads="1"/>
          </p:cNvSpPr>
          <p:nvPr/>
        </p:nvSpPr>
        <p:spPr bwMode="auto">
          <a:xfrm>
            <a:off x="758890" y="5731363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Cannonlake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766828" y="6062354"/>
            <a:ext cx="3108960" cy="276999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TOCK</a:t>
            </a:r>
            <a:r>
              <a:rPr kumimoji="0" lang="hu-HU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</a:t>
            </a:r>
            <a:r>
              <a:rPr kumimoji="0" lang="en-US" altLang="en-US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celake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56203" y="5721389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05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/20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18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4662553" y="6091480"/>
            <a:ext cx="915635" cy="2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??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19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715635" y="1468426"/>
            <a:ext cx="313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Clock gating,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PECI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Platform Thermal Control by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3. party controller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989215" y="2033845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EDAT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985665" y="2236235"/>
            <a:ext cx="2816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Integrated Power Gates,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PCU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Turbo Boost</a:t>
            </a:r>
          </a:p>
        </p:txBody>
      </p:sp>
      <p:sp>
        <p:nvSpPr>
          <p:cNvPr id="86" name="Rectangle 48"/>
          <p:cNvSpPr>
            <a:spLocks noChangeArrowheads="1"/>
          </p:cNvSpPr>
          <p:nvPr/>
        </p:nvSpPr>
        <p:spPr bwMode="auto">
          <a:xfrm>
            <a:off x="6373147" y="3132076"/>
            <a:ext cx="16642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Turbo Boost 2.0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7" name="Rectangle 48"/>
          <p:cNvSpPr>
            <a:spLocks noChangeArrowheads="1"/>
          </p:cNvSpPr>
          <p:nvPr/>
        </p:nvSpPr>
        <p:spPr bwMode="auto">
          <a:xfrm>
            <a:off x="6944005" y="3914430"/>
            <a:ext cx="6046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FIVR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8" name="Rectangle 48"/>
          <p:cNvSpPr>
            <a:spLocks noChangeArrowheads="1"/>
          </p:cNvSpPr>
          <p:nvPr/>
        </p:nvSpPr>
        <p:spPr bwMode="auto">
          <a:xfrm>
            <a:off x="6674789" y="4266492"/>
            <a:ext cx="12506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 gen.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FIVR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0" name="Rectangle 48"/>
          <p:cNvSpPr>
            <a:spLocks noChangeArrowheads="1"/>
          </p:cNvSpPr>
          <p:nvPr/>
        </p:nvSpPr>
        <p:spPr bwMode="auto">
          <a:xfrm>
            <a:off x="5970569" y="4479948"/>
            <a:ext cx="26340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Speed Shift Technology,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Duty Cycle control, No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FIVR</a:t>
            </a:r>
            <a:endParaRPr kumimoji="0" lang="en-US" alt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(except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X)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089425" y="5069118"/>
            <a:ext cx="2473754" cy="25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Speed Shift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Technology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v2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6057165" y="5274205"/>
            <a:ext cx="23503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 H-series: TVB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(Thermal Velocity Boost)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5" name="Left Brace 94"/>
          <p:cNvSpPr/>
          <p:nvPr/>
        </p:nvSpPr>
        <p:spPr bwMode="auto">
          <a:xfrm>
            <a:off x="5912773" y="5355250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7" name="Left Brace 96"/>
          <p:cNvSpPr/>
          <p:nvPr/>
        </p:nvSpPr>
        <p:spPr bwMode="auto">
          <a:xfrm>
            <a:off x="5922150" y="4567772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8" name="Left Brace 97"/>
          <p:cNvSpPr/>
          <p:nvPr/>
        </p:nvSpPr>
        <p:spPr bwMode="auto">
          <a:xfrm>
            <a:off x="5922150" y="2317522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9" name="Left Brace 98"/>
          <p:cNvSpPr/>
          <p:nvPr/>
        </p:nvSpPr>
        <p:spPr bwMode="auto">
          <a:xfrm>
            <a:off x="5922150" y="1529845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79343" y="494150"/>
            <a:ext cx="21130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Haswell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line -2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1" name="Text Box 3"/>
          <p:cNvSpPr txBox="1">
            <a:spLocks noChangeArrowheads="1"/>
          </p:cNvSpPr>
          <p:nvPr/>
        </p:nvSpPr>
        <p:spPr bwMode="auto">
          <a:xfrm>
            <a:off x="283780" y="6503103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05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/>
              <a:t>5.1</a:t>
            </a:r>
            <a:r>
              <a:rPr lang="en-US" altLang="en-US" sz="1600" dirty="0"/>
              <a:t> Introduction </a:t>
            </a:r>
            <a:r>
              <a:rPr lang="en-US" altLang="en-US" sz="1600" dirty="0" smtClean="0"/>
              <a:t>(4)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517122"/>
            <a:ext cx="5694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Key new features of the ISP and the microarchitecture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515" y="873340"/>
            <a:ext cx="4741747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 smtClean="0">
                <a:cs typeface="Arial" charset="0"/>
              </a:rPr>
              <a:t>a) 256-bit </a:t>
            </a:r>
            <a:r>
              <a:rPr lang="en-US" sz="1400" dirty="0">
                <a:cs typeface="Arial" charset="0"/>
              </a:rPr>
              <a:t>(FX) </a:t>
            </a:r>
            <a:r>
              <a:rPr lang="en-US" sz="1400" dirty="0" err="1">
                <a:cs typeface="Arial" charset="0"/>
              </a:rPr>
              <a:t>AVX2</a:t>
            </a:r>
            <a:r>
              <a:rPr lang="en-US" sz="1400" dirty="0">
                <a:cs typeface="Arial" charset="0"/>
              </a:rPr>
              <a:t> ISA </a:t>
            </a:r>
            <a:r>
              <a:rPr lang="en-US" sz="1400" dirty="0" smtClean="0">
                <a:cs typeface="Arial" charset="0"/>
              </a:rPr>
              <a:t>extension</a:t>
            </a:r>
          </a:p>
          <a:p>
            <a:pPr>
              <a:spcAft>
                <a:spcPts val="300"/>
              </a:spcAft>
            </a:pPr>
            <a:r>
              <a:rPr lang="en-US" sz="1400" dirty="0" smtClean="0"/>
              <a:t>b) On-package </a:t>
            </a:r>
            <a:r>
              <a:rPr lang="en-US" sz="1400" dirty="0" err="1"/>
              <a:t>eDRAM</a:t>
            </a:r>
            <a:r>
              <a:rPr lang="en-US" sz="1400" dirty="0"/>
              <a:t> </a:t>
            </a:r>
            <a:r>
              <a:rPr lang="en-US" sz="1400" dirty="0" err="1"/>
              <a:t>L4</a:t>
            </a:r>
            <a:r>
              <a:rPr lang="en-US" sz="1400" dirty="0"/>
              <a:t> cache </a:t>
            </a:r>
            <a:endParaRPr lang="en-US" sz="1400" dirty="0" smtClean="0"/>
          </a:p>
          <a:p>
            <a:pPr>
              <a:spcAft>
                <a:spcPts val="300"/>
              </a:spcAft>
            </a:pPr>
            <a:r>
              <a:rPr lang="en-US" sz="1400" dirty="0" smtClean="0"/>
              <a:t>c) </a:t>
            </a:r>
            <a:r>
              <a:rPr lang="en-US" sz="1400" dirty="0" err="1" smtClean="0"/>
              <a:t>FIVR</a:t>
            </a:r>
            <a:r>
              <a:rPr lang="en-US" sz="1400" dirty="0" smtClean="0"/>
              <a:t> </a:t>
            </a:r>
            <a:r>
              <a:rPr lang="en-US" sz="1400" dirty="0"/>
              <a:t>(Fully Integrated Voltage Regulator</a:t>
            </a:r>
            <a:r>
              <a:rPr lang="en-US" sz="1400" dirty="0" smtClean="0"/>
              <a:t>)</a:t>
            </a:r>
          </a:p>
          <a:p>
            <a:pPr>
              <a:spcAft>
                <a:spcPts val="300"/>
              </a:spcAft>
            </a:pPr>
            <a:r>
              <a:rPr lang="en-US" sz="1400" dirty="0" smtClean="0"/>
              <a:t>d) </a:t>
            </a:r>
            <a:r>
              <a:rPr lang="en-US" sz="1400" dirty="0" err="1" smtClean="0"/>
              <a:t>TSX</a:t>
            </a:r>
            <a:r>
              <a:rPr lang="en-US" sz="1400" dirty="0" smtClean="0"/>
              <a:t> </a:t>
            </a:r>
            <a:r>
              <a:rPr lang="en-US" sz="1400" dirty="0"/>
              <a:t>(Transactional Synchronization Extensions</a:t>
            </a:r>
            <a:r>
              <a:rPr lang="en-US" sz="1400" dirty="0" smtClean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4795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1"/>
          <p:cNvSpPr>
            <a:spLocks noChangeArrowheads="1"/>
          </p:cNvSpPr>
          <p:nvPr/>
        </p:nvSpPr>
        <p:spPr bwMode="auto">
          <a:xfrm>
            <a:off x="133233" y="926557"/>
            <a:ext cx="7705725" cy="1214438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9267" name="Text Box 4"/>
          <p:cNvSpPr txBox="1">
            <a:spLocks noChangeArrowheads="1"/>
          </p:cNvSpPr>
          <p:nvPr/>
        </p:nvSpPr>
        <p:spPr bwMode="auto">
          <a:xfrm>
            <a:off x="75827" y="494150"/>
            <a:ext cx="5273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Benefits and drawback of integrated memory controllers</a:t>
            </a:r>
          </a:p>
        </p:txBody>
      </p:sp>
      <p:sp>
        <p:nvSpPr>
          <p:cNvPr id="139268" name="Text Box 5"/>
          <p:cNvSpPr txBox="1">
            <a:spLocks noChangeArrowheads="1"/>
          </p:cNvSpPr>
          <p:nvPr/>
        </p:nvSpPr>
        <p:spPr bwMode="auto">
          <a:xfrm>
            <a:off x="-24817" y="1382170"/>
            <a:ext cx="2809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Low memory access latency</a:t>
            </a:r>
          </a:p>
        </p:txBody>
      </p:sp>
      <p:sp>
        <p:nvSpPr>
          <p:cNvPr id="139269" name="Text Box 6"/>
          <p:cNvSpPr txBox="1">
            <a:spLocks noChangeArrowheads="1"/>
          </p:cNvSpPr>
          <p:nvPr/>
        </p:nvSpPr>
        <p:spPr bwMode="auto">
          <a:xfrm>
            <a:off x="1116595" y="1747295"/>
            <a:ext cx="3584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important for memory intensive apps.</a:t>
            </a:r>
          </a:p>
        </p:txBody>
      </p:sp>
      <p:sp>
        <p:nvSpPr>
          <p:cNvPr id="121862" name="Text Box 7"/>
          <p:cNvSpPr txBox="1">
            <a:spLocks noChangeArrowheads="1"/>
          </p:cNvSpPr>
          <p:nvPr/>
        </p:nvSpPr>
        <p:spPr bwMode="auto">
          <a:xfrm>
            <a:off x="110120" y="2252120"/>
            <a:ext cx="4081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Drawback of integrated memory controllers</a:t>
            </a:r>
          </a:p>
        </p:txBody>
      </p:sp>
      <p:sp>
        <p:nvSpPr>
          <p:cNvPr id="121863" name="Text Box 8"/>
          <p:cNvSpPr txBox="1">
            <a:spLocks noChangeArrowheads="1"/>
          </p:cNvSpPr>
          <p:nvPr/>
        </p:nvSpPr>
        <p:spPr bwMode="auto">
          <a:xfrm>
            <a:off x="349833" y="2593432"/>
            <a:ext cx="5078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Processor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becomes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memory technology dependent</a:t>
            </a:r>
          </a:p>
        </p:txBody>
      </p:sp>
      <p:sp>
        <p:nvSpPr>
          <p:cNvPr id="87048" name="Text Box 9"/>
          <p:cNvSpPr txBox="1">
            <a:spLocks noChangeArrowheads="1"/>
          </p:cNvSpPr>
          <p:nvPr/>
        </p:nvSpPr>
        <p:spPr bwMode="auto">
          <a:xfrm>
            <a:off x="351420" y="2877595"/>
            <a:ext cx="683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an enhanced memory solution (e.g. for increased memory speed)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a new processor modification is needed.</a:t>
            </a:r>
          </a:p>
        </p:txBody>
      </p:sp>
      <p:sp>
        <p:nvSpPr>
          <p:cNvPr id="139273" name="Line 10"/>
          <p:cNvSpPr>
            <a:spLocks noChangeShapeType="1"/>
          </p:cNvSpPr>
          <p:nvPr/>
        </p:nvSpPr>
        <p:spPr bwMode="auto">
          <a:xfrm>
            <a:off x="432383" y="1891757"/>
            <a:ext cx="7207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9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3.</a:t>
            </a:r>
            <a:r>
              <a:rPr lang="hu-HU" altLang="en-US" sz="1600" dirty="0" smtClean="0"/>
              <a:t>2.</a:t>
            </a:r>
            <a:r>
              <a:rPr lang="en-US" altLang="en-US" sz="1600" dirty="0" smtClean="0"/>
              <a:t>1 Integrated memory controller (3)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33232" y="2150030"/>
            <a:ext cx="7705725" cy="13239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120" y="1042445"/>
            <a:ext cx="912813" cy="2555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FF0000"/>
                </a:solidFill>
                <a:latin typeface="Verdana"/>
                <a:cs typeface="Arial" charset="0"/>
              </a:rPr>
              <a:t>Benefits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1018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2" grpId="0"/>
      <p:bldP spid="121863" grpId="0"/>
      <p:bldP spid="87048" grpId="0"/>
      <p:bldP spid="11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1"/>
          <a:stretch>
            <a:fillRect/>
          </a:stretch>
        </p:blipFill>
        <p:spPr bwMode="auto">
          <a:xfrm>
            <a:off x="1265238" y="1268413"/>
            <a:ext cx="6592887" cy="43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2" name="Rectangle 3"/>
          <p:cNvSpPr>
            <a:spLocks noChangeArrowheads="1"/>
          </p:cNvSpPr>
          <p:nvPr/>
        </p:nvSpPr>
        <p:spPr bwMode="auto">
          <a:xfrm>
            <a:off x="4751388" y="2941638"/>
            <a:ext cx="3106737" cy="1619250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80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/>
              <a:t>5.1</a:t>
            </a:r>
            <a:r>
              <a:rPr lang="en-US" altLang="en-US" sz="1600" dirty="0"/>
              <a:t> Introduction </a:t>
            </a:r>
            <a:r>
              <a:rPr lang="en-US" altLang="en-US" sz="1600" dirty="0" smtClean="0"/>
              <a:t>(5)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1500" y="494150"/>
            <a:ext cx="89550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a) 256-bit (FX) </a:t>
            </a:r>
            <a:r>
              <a:rPr lang="en-US" sz="1400" b="1" dirty="0" err="1" smtClean="0">
                <a:solidFill>
                  <a:srgbClr val="2D2D8A"/>
                </a:solidFill>
                <a:cs typeface="Arial" charset="0"/>
              </a:rPr>
              <a:t>AVX2</a:t>
            </a: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 ISA extension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[97]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717080" y="3409156"/>
            <a:ext cx="1395155" cy="13641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77045" y="6039290"/>
            <a:ext cx="2487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FMA: Fused Multiply-Add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5514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http://file2.engineering.com/june-2013/inte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493838"/>
            <a:ext cx="6096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3" name="TextBox 2"/>
          <p:cNvSpPr txBox="1">
            <a:spLocks noChangeArrowheads="1"/>
          </p:cNvSpPr>
          <p:nvPr/>
        </p:nvSpPr>
        <p:spPr bwMode="auto">
          <a:xfrm>
            <a:off x="71500" y="494150"/>
            <a:ext cx="39581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b) On-package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eDRAM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L4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 cache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124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66244" name="TextBox 3"/>
          <p:cNvSpPr txBox="1">
            <a:spLocks noChangeArrowheads="1"/>
          </p:cNvSpPr>
          <p:nvPr/>
        </p:nvSpPr>
        <p:spPr bwMode="auto">
          <a:xfrm>
            <a:off x="4408488" y="998538"/>
            <a:ext cx="12144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200" b="1">
                <a:solidFill>
                  <a:srgbClr val="000000"/>
                </a:solidFill>
                <a:cs typeface="Arial" charset="0"/>
              </a:rPr>
              <a:t>eDRAM chip</a:t>
            </a:r>
          </a:p>
        </p:txBody>
      </p:sp>
      <p:cxnSp>
        <p:nvCxnSpPr>
          <p:cNvPr id="266245" name="Straight Arrow Connector 5"/>
          <p:cNvCxnSpPr>
            <a:cxnSpLocks noChangeShapeType="1"/>
            <a:stCxn id="266244" idx="2"/>
          </p:cNvCxnSpPr>
          <p:nvPr/>
        </p:nvCxnSpPr>
        <p:spPr bwMode="auto">
          <a:xfrm>
            <a:off x="5016500" y="1276350"/>
            <a:ext cx="22225" cy="215265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sz="1600" dirty="0"/>
              <a:t>5.1</a:t>
            </a:r>
            <a:r>
              <a:rPr lang="en-US" altLang="en-US" sz="1600" dirty="0"/>
              <a:t> Introduction </a:t>
            </a:r>
            <a:r>
              <a:rPr lang="en-US" altLang="en-US" sz="1600" dirty="0" smtClean="0"/>
              <a:t>(6)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4715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/>
              <a:t>5.1</a:t>
            </a:r>
            <a:r>
              <a:rPr lang="en-US" altLang="en-US" sz="1600" dirty="0"/>
              <a:t> Introduction </a:t>
            </a:r>
            <a:r>
              <a:rPr lang="en-US" altLang="en-US" sz="1600" dirty="0" smtClean="0"/>
              <a:t>(7)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872893"/>
            <a:ext cx="8247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FF0000"/>
                </a:solidFill>
              </a:rPr>
              <a:t>FIVR </a:t>
            </a:r>
            <a:r>
              <a:rPr lang="hu-HU" sz="1400" dirty="0" smtClean="0">
                <a:solidFill>
                  <a:srgbClr val="0070C0"/>
                </a:solidFill>
              </a:rPr>
              <a:t>integrates legacy power delivery onto the package and the die</a:t>
            </a:r>
            <a:r>
              <a:rPr lang="hu-HU" sz="1400" dirty="0" smtClean="0">
                <a:solidFill>
                  <a:srgbClr val="000000"/>
                </a:solidFill>
              </a:rPr>
              <a:t>, as shown below for 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I</a:t>
            </a:r>
            <a:r>
              <a:rPr lang="hu-HU" sz="1400" dirty="0" smtClean="0">
                <a:solidFill>
                  <a:srgbClr val="000000"/>
                </a:solidFill>
              </a:rPr>
              <a:t>ntel's Haswell processor [178]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7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0" b="35841"/>
          <a:stretch/>
        </p:blipFill>
        <p:spPr bwMode="auto">
          <a:xfrm>
            <a:off x="320935" y="1518428"/>
            <a:ext cx="8391525" cy="328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1580" y="5118828"/>
            <a:ext cx="8199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0000"/>
                </a:solidFill>
              </a:rPr>
              <a:t>Figure: Integrating legacy power delivery onto the package and the die with FIVR [178]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5589240"/>
            <a:ext cx="832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0000"/>
                </a:solidFill>
              </a:rPr>
              <a:t>This consolidates </a:t>
            </a:r>
            <a:r>
              <a:rPr lang="hu-HU" sz="1400" dirty="0" smtClean="0">
                <a:solidFill>
                  <a:srgbClr val="0070C0"/>
                </a:solidFill>
              </a:rPr>
              <a:t>five platform VRs into one </a:t>
            </a:r>
            <a:r>
              <a:rPr lang="hu-HU" sz="1400" dirty="0" smtClean="0">
                <a:solidFill>
                  <a:srgbClr val="000000"/>
                </a:solidFill>
              </a:rPr>
              <a:t>and thus </a:t>
            </a:r>
            <a:r>
              <a:rPr lang="hu-HU" sz="1400" dirty="0" smtClean="0">
                <a:solidFill>
                  <a:srgbClr val="0070C0"/>
                </a:solidFill>
              </a:rPr>
              <a:t>greatly simplifies mainboard design</a:t>
            </a:r>
            <a:r>
              <a:rPr lang="hu-HU" sz="1400" dirty="0" smtClean="0">
                <a:solidFill>
                  <a:srgbClr val="000000"/>
                </a:solidFill>
              </a:rPr>
              <a:t>.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94150"/>
            <a:ext cx="5671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c) </a:t>
            </a:r>
            <a:r>
              <a:rPr lang="en-US" sz="1400" b="1" dirty="0" err="1" smtClean="0">
                <a:solidFill>
                  <a:srgbClr val="2D2D8A"/>
                </a:solidFill>
                <a:cs typeface="Arial" charset="0"/>
              </a:rPr>
              <a:t>FIVR</a:t>
            </a: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(Fully Integrated Voltage </a:t>
            </a: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Regulator)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9429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/>
              <a:t>5.1</a:t>
            </a:r>
            <a:r>
              <a:rPr lang="en-US" altLang="en-US" sz="1600" dirty="0"/>
              <a:t> Introduction </a:t>
            </a:r>
            <a:r>
              <a:rPr lang="en-US" altLang="en-US" sz="1600" dirty="0" smtClean="0"/>
              <a:t>(8)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94150"/>
            <a:ext cx="5735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d) </a:t>
            </a:r>
            <a:r>
              <a:rPr lang="en-US" sz="1400" b="1" dirty="0" err="1" smtClean="0">
                <a:solidFill>
                  <a:schemeClr val="accent6"/>
                </a:solidFill>
                <a:latin typeface="+mj-lt"/>
              </a:rPr>
              <a:t>TSX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 (Transactional </a:t>
            </a:r>
            <a:r>
              <a:rPr lang="en-US" sz="1400" b="1" dirty="0">
                <a:solidFill>
                  <a:schemeClr val="accent6"/>
                </a:solidFill>
                <a:latin typeface="+mj-lt"/>
              </a:rPr>
              <a:t>Synchronization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Extensions) 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515" y="879845"/>
            <a:ext cx="8971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Haswell also introduced a further new feature, the </a:t>
            </a:r>
            <a:r>
              <a:rPr lang="en-US" sz="1400" dirty="0" smtClean="0">
                <a:solidFill>
                  <a:srgbClr val="FF0000"/>
                </a:solidFill>
              </a:rPr>
              <a:t>Transactional </a:t>
            </a:r>
            <a:r>
              <a:rPr lang="en-US" sz="1400" dirty="0">
                <a:solidFill>
                  <a:srgbClr val="FF0000"/>
                </a:solidFill>
              </a:rPr>
              <a:t>Synchronization </a:t>
            </a:r>
            <a:r>
              <a:rPr lang="en-US" sz="1400" dirty="0" smtClean="0">
                <a:solidFill>
                  <a:srgbClr val="FF0000"/>
                </a:solidFill>
              </a:rPr>
              <a:t>Extensions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</a:t>
            </a:r>
            <a:r>
              <a:rPr lang="en-US" sz="1400" dirty="0">
                <a:solidFill>
                  <a:srgbClr val="FF0000"/>
                </a:solidFill>
              </a:rPr>
              <a:t>(TSX</a:t>
            </a:r>
            <a:r>
              <a:rPr lang="en-US" sz="1400" dirty="0" smtClean="0"/>
              <a:t>) that was debuted on selected Haswell models (SKUs</a:t>
            </a:r>
            <a:r>
              <a:rPr lang="en-US" sz="1400" dirty="0" smtClean="0"/>
              <a:t>).</a:t>
            </a:r>
            <a:endParaRPr lang="en-US" sz="1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15" y="1374900"/>
            <a:ext cx="9033820" cy="17286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TSX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supports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Transactional Memory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in hardware </a:t>
            </a:r>
            <a:r>
              <a:rPr lang="en-US" sz="1400" dirty="0" smtClean="0">
                <a:latin typeface="+mj-lt"/>
              </a:rPr>
              <a:t>(to be discussed later in the Chapter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high end MP servers).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Nevertheless,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in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August 2014 Intel announced a bug </a:t>
            </a:r>
            <a:r>
              <a:rPr lang="en-US" sz="1400" dirty="0">
                <a:latin typeface="+mj-lt"/>
              </a:rPr>
              <a:t>in the TSX implementation on </a:t>
            </a:r>
            <a:r>
              <a:rPr lang="en-US" sz="1400" dirty="0" smtClean="0">
                <a:latin typeface="+mj-lt"/>
              </a:rPr>
              <a:t>all current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</a:t>
            </a:r>
            <a:r>
              <a:rPr lang="en-US" sz="1400" dirty="0" err="1" smtClean="0">
                <a:latin typeface="+mj-lt"/>
              </a:rPr>
              <a:t>steppings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of </a:t>
            </a:r>
            <a:r>
              <a:rPr lang="en-US" sz="1400" dirty="0" smtClean="0">
                <a:latin typeface="+mj-lt"/>
              </a:rPr>
              <a:t>all Haswell models an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disabled the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TSX feature </a:t>
            </a:r>
            <a:r>
              <a:rPr lang="en-US" sz="1400" dirty="0">
                <a:latin typeface="+mj-lt"/>
              </a:rPr>
              <a:t>on affected CPUs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via a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microcode</a:t>
            </a:r>
          </a:p>
          <a:p>
            <a:pPr>
              <a:spcAft>
                <a:spcPts val="4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update.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Subsequently, TSX became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enabled</a:t>
            </a:r>
            <a:r>
              <a:rPr lang="en-US" sz="1400" dirty="0" smtClean="0">
                <a:latin typeface="+mj-lt"/>
              </a:rPr>
              <a:t> first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on a Broadwell model </a:t>
            </a:r>
            <a:r>
              <a:rPr lang="en-US" sz="1400" dirty="0" smtClean="0">
                <a:latin typeface="+mj-lt"/>
              </a:rPr>
              <a:t>(</a:t>
            </a:r>
            <a:r>
              <a:rPr lang="en-US" sz="1400" dirty="0"/>
              <a:t>Core </a:t>
            </a:r>
            <a:r>
              <a:rPr lang="en-US" sz="1400" dirty="0" smtClean="0"/>
              <a:t>M-5Y70) </a:t>
            </a:r>
            <a:r>
              <a:rPr lang="en-US" sz="1400" dirty="0" smtClean="0">
                <a:solidFill>
                  <a:srgbClr val="0070C0"/>
                </a:solidFill>
              </a:rPr>
              <a:t>in 11/2014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then on the </a:t>
            </a:r>
            <a:r>
              <a:rPr lang="en-US" sz="1400" dirty="0" smtClean="0">
                <a:solidFill>
                  <a:srgbClr val="0070C0"/>
                </a:solidFill>
              </a:rPr>
              <a:t>Haswell-EX in 5/2015</a:t>
            </a:r>
            <a:r>
              <a:rPr lang="en-US" sz="1400" dirty="0" smtClean="0"/>
              <a:t>.</a:t>
            </a:r>
            <a:r>
              <a:rPr lang="en-US" sz="1400" dirty="0" smtClean="0">
                <a:latin typeface="+mj-lt"/>
              </a:rPr>
              <a:t>       </a:t>
            </a:r>
            <a:endParaRPr lang="en-US" sz="1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721" y="6246940"/>
            <a:ext cx="2422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SKU: Stock Keeping Unit</a:t>
            </a:r>
            <a:endParaRPr lang="en-US" sz="1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5773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327" y="498786"/>
            <a:ext cx="747352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6"/>
                </a:solidFill>
                <a:latin typeface="Verdana"/>
                <a:cs typeface="+mn-cs"/>
              </a:rPr>
              <a:t>Addressing race </a:t>
            </a:r>
            <a:r>
              <a:rPr lang="en-US" sz="1400" b="1" dirty="0" smtClean="0">
                <a:solidFill>
                  <a:schemeClr val="accent6"/>
                </a:solidFill>
                <a:latin typeface="Verdana"/>
                <a:cs typeface="+mn-cs"/>
              </a:rPr>
              <a:t>conditions of thread execution while accessing memory</a:t>
            </a:r>
            <a:endParaRPr lang="en-US" sz="1400" b="1" dirty="0">
              <a:solidFill>
                <a:schemeClr val="accent6"/>
              </a:solidFill>
              <a:latin typeface="Verdan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549" y="837827"/>
            <a:ext cx="839858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  <a:cs typeface="+mn-cs"/>
              </a:rPr>
              <a:t>Basically there are </a:t>
            </a:r>
            <a:r>
              <a:rPr lang="en-US" sz="1400" dirty="0">
                <a:solidFill>
                  <a:srgbClr val="0070C0"/>
                </a:solidFill>
                <a:latin typeface="Verdana"/>
                <a:cs typeface="+mn-cs"/>
              </a:rPr>
              <a:t>two mechanisms to address race conditions </a:t>
            </a:r>
            <a:r>
              <a:rPr lang="en-US" sz="1400" dirty="0">
                <a:solidFill>
                  <a:srgbClr val="000000"/>
                </a:solidFill>
                <a:latin typeface="Verdana"/>
                <a:cs typeface="+mn-cs"/>
              </a:rPr>
              <a:t>in multithreaded programs,</a:t>
            </a:r>
          </a:p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  <a:cs typeface="+mn-cs"/>
              </a:rPr>
              <a:t>  as indicated below: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912938" y="2241177"/>
            <a:ext cx="712787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1300" b="1">
                <a:solidFill>
                  <a:srgbClr val="000000"/>
                </a:solidFill>
                <a:latin typeface="Verdana"/>
                <a:cs typeface="+mn-cs"/>
              </a:rPr>
              <a:t>Locks</a:t>
            </a:r>
            <a:endParaRPr lang="hu-HU" altLang="en-US" sz="1300" b="1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192713" y="2241177"/>
            <a:ext cx="27940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1300" b="1">
                <a:solidFill>
                  <a:srgbClr val="000000"/>
                </a:solidFill>
                <a:latin typeface="Verdana"/>
                <a:cs typeface="+mn-cs"/>
              </a:rPr>
              <a:t>Transactional memory (TM)</a:t>
            </a:r>
            <a:endParaRPr lang="hu-HU" altLang="en-US" sz="1300" b="1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92238" y="1523627"/>
            <a:ext cx="6080125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1300" b="1">
                <a:solidFill>
                  <a:srgbClr val="000000"/>
                </a:solidFill>
                <a:latin typeface="Verdana"/>
                <a:cs typeface="+mn-cs"/>
              </a:rPr>
              <a:t>Basic mechanisms to address races in multithreaded programs</a:t>
            </a:r>
            <a:endParaRPr lang="hu-HU" altLang="en-US" sz="1300" b="1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H="1" flipV="1">
            <a:off x="4427538" y="1909390"/>
            <a:ext cx="2159000" cy="3079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30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V="1">
            <a:off x="2266950" y="1909390"/>
            <a:ext cx="2171700" cy="3190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30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2225675" y="2201490"/>
            <a:ext cx="53975" cy="53975"/>
          </a:xfrm>
          <a:prstGeom prst="ellipse">
            <a:avLst/>
          </a:prstGeom>
          <a:solidFill>
            <a:schemeClr val="bg1"/>
          </a:solidFill>
          <a:ln w="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0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8" name="Oval 12"/>
          <p:cNvSpPr>
            <a:spLocks noChangeArrowheads="1"/>
          </p:cNvSpPr>
          <p:nvPr/>
        </p:nvSpPr>
        <p:spPr bwMode="auto">
          <a:xfrm>
            <a:off x="6530975" y="2190377"/>
            <a:ext cx="53975" cy="53975"/>
          </a:xfrm>
          <a:prstGeom prst="ellipse">
            <a:avLst/>
          </a:prstGeom>
          <a:solidFill>
            <a:schemeClr val="bg1"/>
          </a:solidFill>
          <a:ln w="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0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238" y="2625352"/>
            <a:ext cx="3582987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300">
                <a:solidFill>
                  <a:srgbClr val="000000"/>
                </a:solidFill>
                <a:latin typeface="Verdana"/>
                <a:cs typeface="+mn-cs"/>
              </a:rPr>
              <a:t>Pessimistic approach,</a:t>
            </a:r>
          </a:p>
          <a:p>
            <a:pPr algn="ctr">
              <a:defRPr/>
            </a:pPr>
            <a:r>
              <a:rPr lang="en-US" sz="1300">
                <a:solidFill>
                  <a:srgbClr val="000000"/>
                </a:solidFill>
                <a:latin typeface="Verdana"/>
                <a:cs typeface="+mn-cs"/>
              </a:rPr>
              <a:t>it intends to prevent possible conflicts</a:t>
            </a:r>
          </a:p>
          <a:p>
            <a:pPr algn="ctr">
              <a:defRPr/>
            </a:pPr>
            <a:r>
              <a:rPr lang="en-US" sz="1300">
                <a:solidFill>
                  <a:srgbClr val="000000"/>
                </a:solidFill>
                <a:latin typeface="Verdana"/>
                <a:cs typeface="+mn-cs"/>
              </a:rPr>
              <a:t>by enforcing serialization of transactions</a:t>
            </a:r>
          </a:p>
          <a:p>
            <a:pPr algn="ctr">
              <a:defRPr/>
            </a:pPr>
            <a:r>
              <a:rPr lang="en-US" sz="1300">
                <a:solidFill>
                  <a:srgbClr val="000000"/>
                </a:solidFill>
                <a:latin typeface="Verdana"/>
                <a:cs typeface="+mn-cs"/>
              </a:rPr>
              <a:t>through locks.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33838" y="2625352"/>
            <a:ext cx="5118100" cy="2093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300">
                <a:solidFill>
                  <a:srgbClr val="000000"/>
                </a:solidFill>
                <a:latin typeface="Verdana"/>
                <a:cs typeface="+mn-cs"/>
              </a:rPr>
              <a:t>Optimistic approach,</a:t>
            </a:r>
          </a:p>
          <a:p>
            <a:pPr algn="ctr">
              <a:defRPr/>
            </a:pPr>
            <a:r>
              <a:rPr lang="en-US" sz="1300">
                <a:solidFill>
                  <a:srgbClr val="000000"/>
                </a:solidFill>
                <a:latin typeface="Verdana"/>
                <a:cs typeface="+mn-cs"/>
              </a:rPr>
              <a:t>it allows access  conflicts to occur </a:t>
            </a:r>
          </a:p>
          <a:p>
            <a:pPr algn="ctr">
              <a:defRPr/>
            </a:pPr>
            <a:r>
              <a:rPr lang="en-US" sz="1300">
                <a:solidFill>
                  <a:srgbClr val="000000"/>
                </a:solidFill>
                <a:latin typeface="Verdana"/>
                <a:cs typeface="+mn-cs"/>
              </a:rPr>
              <a:t>but provides a checking and repair mechanism</a:t>
            </a:r>
          </a:p>
          <a:p>
            <a:pPr algn="ctr">
              <a:defRPr/>
            </a:pPr>
            <a:r>
              <a:rPr lang="en-US" sz="1300">
                <a:solidFill>
                  <a:srgbClr val="000000"/>
                </a:solidFill>
                <a:latin typeface="Verdana"/>
                <a:cs typeface="+mn-cs"/>
              </a:rPr>
              <a:t> for managing these conflicts, i.e.</a:t>
            </a:r>
          </a:p>
          <a:p>
            <a:pPr algn="ctr">
              <a:defRPr/>
            </a:pPr>
            <a:r>
              <a:rPr lang="en-US" sz="1300">
                <a:solidFill>
                  <a:srgbClr val="000000"/>
                </a:solidFill>
                <a:latin typeface="Verdana"/>
                <a:cs typeface="+mn-cs"/>
              </a:rPr>
              <a:t> it allows all threads to access shared data simultaneously</a:t>
            </a:r>
          </a:p>
          <a:p>
            <a:pPr algn="ctr">
              <a:defRPr/>
            </a:pPr>
            <a:r>
              <a:rPr lang="en-US" sz="1300">
                <a:solidFill>
                  <a:srgbClr val="000000"/>
                </a:solidFill>
                <a:latin typeface="Verdana"/>
                <a:cs typeface="+mn-cs"/>
              </a:rPr>
              <a:t>but after completing a transaction,</a:t>
            </a:r>
          </a:p>
          <a:p>
            <a:pPr algn="ctr">
              <a:defRPr/>
            </a:pPr>
            <a:r>
              <a:rPr lang="en-US" sz="1300">
                <a:solidFill>
                  <a:srgbClr val="000000"/>
                </a:solidFill>
                <a:latin typeface="Verdana"/>
                <a:cs typeface="+mn-cs"/>
              </a:rPr>
              <a:t>it will be checked whether a conflict arose,</a:t>
            </a:r>
          </a:p>
          <a:p>
            <a:pPr algn="ctr">
              <a:defRPr/>
            </a:pPr>
            <a:r>
              <a:rPr lang="en-US" sz="1300">
                <a:solidFill>
                  <a:srgbClr val="000000"/>
                </a:solidFill>
                <a:latin typeface="Verdana"/>
                <a:cs typeface="+mn-cs"/>
              </a:rPr>
              <a:t> if yes, the transaction will be rolled back and</a:t>
            </a:r>
          </a:p>
          <a:p>
            <a:pPr algn="ctr">
              <a:defRPr/>
            </a:pPr>
            <a:r>
              <a:rPr lang="en-US" sz="1300">
                <a:solidFill>
                  <a:srgbClr val="000000"/>
                </a:solidFill>
                <a:latin typeface="Verdana"/>
                <a:cs typeface="+mn-cs"/>
              </a:rPr>
              <a:t>then replayed if feasible else</a:t>
            </a:r>
          </a:p>
          <a:p>
            <a:pPr algn="ctr">
              <a:defRPr/>
            </a:pPr>
            <a:r>
              <a:rPr lang="en-US" sz="1300">
                <a:solidFill>
                  <a:srgbClr val="000000"/>
                </a:solidFill>
                <a:latin typeface="Verdana"/>
                <a:cs typeface="+mn-cs"/>
              </a:rPr>
              <a:t> executed while using locks.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0500" y="4936056"/>
            <a:ext cx="582249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  <a:cs typeface="+mn-cs"/>
              </a:rPr>
              <a:t>The next Figure illustrates these synchronization mechanisms.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/>
              <a:t>5.1</a:t>
            </a:r>
            <a:r>
              <a:rPr lang="en-US" altLang="en-US" sz="1600" dirty="0"/>
              <a:t> Introduction </a:t>
            </a:r>
            <a:r>
              <a:rPr lang="en-US" altLang="en-US" sz="1600" dirty="0" smtClean="0"/>
              <a:t>(9)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3363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9" y="1289042"/>
            <a:ext cx="4937732" cy="322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114" y="499270"/>
            <a:ext cx="94060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2D2D8A"/>
                </a:solidFill>
                <a:latin typeface="Verdana"/>
                <a:cs typeface="+mn-cs"/>
              </a:rPr>
              <a:t>Illustration of lock based and transaction memory (TM) based thread synchronization</a:t>
            </a:r>
          </a:p>
          <a:p>
            <a:pPr>
              <a:defRPr/>
            </a:pPr>
            <a:r>
              <a:rPr lang="en-US" sz="1400" b="1" dirty="0">
                <a:solidFill>
                  <a:srgbClr val="2D2D8A"/>
                </a:solidFill>
                <a:latin typeface="Verdana"/>
                <a:cs typeface="+mn-cs"/>
              </a:rPr>
              <a:t>  </a:t>
            </a:r>
            <a:r>
              <a:rPr lang="en-US" sz="1400" dirty="0">
                <a:latin typeface="Verdana"/>
                <a:cs typeface="+mn-cs"/>
              </a:rPr>
              <a:t>[126]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79563" y="2213865"/>
            <a:ext cx="144783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Verdana"/>
                <a:cs typeface="+mn-cs"/>
              </a:rPr>
              <a:t>Conflict, to be</a:t>
            </a: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Verdana"/>
                <a:cs typeface="+mn-cs"/>
              </a:rPr>
              <a:t>     repaired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/>
              <a:t>5.1</a:t>
            </a:r>
            <a:r>
              <a:rPr lang="en-US" altLang="en-US" sz="1600" dirty="0"/>
              <a:t> Introduction </a:t>
            </a:r>
            <a:r>
              <a:rPr lang="en-US" altLang="en-US" sz="1600" dirty="0" smtClean="0"/>
              <a:t>(10)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61496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/>
              <a:t>5.1</a:t>
            </a:r>
            <a:r>
              <a:rPr lang="en-US" altLang="en-US" sz="1600" dirty="0"/>
              <a:t> Introduction </a:t>
            </a:r>
            <a:r>
              <a:rPr lang="en-US" altLang="en-US" sz="1600" dirty="0" smtClean="0"/>
              <a:t>(9)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515597"/>
            <a:ext cx="4214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Additional platform related innovations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7303" y="873340"/>
            <a:ext cx="5830507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hu-HU" sz="1400" dirty="0" smtClean="0">
                <a:cs typeface="Arial" charset="0"/>
              </a:rPr>
              <a:t>a) Connecting </a:t>
            </a:r>
            <a:r>
              <a:rPr lang="en-US" altLang="hu-HU" sz="1400" dirty="0">
                <a:cs typeface="Arial" charset="0"/>
              </a:rPr>
              <a:t>the displays directly to the </a:t>
            </a:r>
            <a:r>
              <a:rPr lang="en-US" altLang="hu-HU" sz="1400" dirty="0" smtClean="0">
                <a:cs typeface="Arial" charset="0"/>
              </a:rPr>
              <a:t>processor</a:t>
            </a:r>
          </a:p>
          <a:p>
            <a:r>
              <a:rPr lang="en-US" sz="1400" dirty="0" smtClean="0"/>
              <a:t>b) On-package </a:t>
            </a:r>
            <a:r>
              <a:rPr lang="en-US" sz="1400" dirty="0"/>
              <a:t>integrated CPU and </a:t>
            </a:r>
            <a:r>
              <a:rPr lang="en-US" sz="1400" dirty="0" err="1"/>
              <a:t>PCH</a:t>
            </a:r>
            <a:r>
              <a:rPr lang="en-US" sz="1400" dirty="0"/>
              <a:t> for mobile processors </a:t>
            </a:r>
            <a:endParaRPr lang="en-US" sz="1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240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7" t="11357" r="17768" b="6143"/>
          <a:stretch/>
        </p:blipFill>
        <p:spPr bwMode="auto">
          <a:xfrm>
            <a:off x="1069648" y="980625"/>
            <a:ext cx="7057747" cy="588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1"/>
          <p:cNvSpPr>
            <a:spLocks noChangeArrowheads="1"/>
          </p:cNvSpPr>
          <p:nvPr/>
        </p:nvSpPr>
        <p:spPr bwMode="auto">
          <a:xfrm>
            <a:off x="1016000" y="2843213"/>
            <a:ext cx="2070100" cy="58578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1500" y="494150"/>
            <a:ext cx="59554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a) Connecting the displays directly to the processor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[145]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en-US" sz="1600" dirty="0"/>
              <a:t>5.1</a:t>
            </a:r>
            <a:r>
              <a:rPr lang="en-US" altLang="en-US" sz="1600" dirty="0"/>
              <a:t> Introduction </a:t>
            </a:r>
            <a:r>
              <a:rPr lang="en-US" altLang="en-US" sz="1600" dirty="0" smtClean="0"/>
              <a:t>(10)</a:t>
            </a:r>
            <a:endParaRPr lang="hu-HU" altLang="hu-HU" sz="1600" kern="0" dirty="0" smtClean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5559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223755"/>
            <a:ext cx="83439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z="1600" dirty="0"/>
              <a:t>5.1</a:t>
            </a:r>
            <a:r>
              <a:rPr lang="en-US" altLang="en-US" sz="1600" dirty="0"/>
              <a:t> Introduction </a:t>
            </a:r>
            <a:r>
              <a:rPr lang="en-US" altLang="en-US" sz="1600" dirty="0" smtClean="0"/>
              <a:t>(11)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500" y="494150"/>
            <a:ext cx="6906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b) On-package integrated CPU and PCH for mobile processors </a:t>
            </a:r>
            <a:r>
              <a:rPr lang="en-US" sz="1400" dirty="0" smtClean="0">
                <a:solidFill>
                  <a:srgbClr val="000000"/>
                </a:solidFill>
              </a:rPr>
              <a:t>[204]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816806" y="4310125"/>
            <a:ext cx="1980220" cy="3150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6932213" y="4747649"/>
            <a:ext cx="1485165" cy="54006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6585" y="6221821"/>
            <a:ext cx="2300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BGA: Ball Grid Array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816805" y="3455030"/>
            <a:ext cx="1980220" cy="85509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3599" y="6244024"/>
            <a:ext cx="2197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PGA: Pin Grid array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881590" y="2753925"/>
            <a:ext cx="3105345" cy="54006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0411" y="6219310"/>
            <a:ext cx="3021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SPD</a:t>
            </a:r>
            <a:r>
              <a:rPr lang="en-US" sz="1600" dirty="0" smtClean="0">
                <a:solidFill>
                  <a:srgbClr val="FFFFFF"/>
                </a:solidFill>
              </a:rPr>
              <a:t>: Scenario Design Point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5041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73038" y="3972094"/>
            <a:ext cx="23006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 dirty="0" smtClean="0">
                <a:solidFill>
                  <a:srgbClr val="FF3505"/>
                </a:solidFill>
                <a:latin typeface="Verdana" pitchFamily="34" charset="0"/>
              </a:rPr>
              <a:t>Desktops </a:t>
            </a:r>
            <a:r>
              <a:rPr lang="en-US" altLang="en-US" sz="1200" i="1" dirty="0" smtClean="0">
                <a:latin typeface="Verdana" pitchFamily="34" charset="0"/>
              </a:rPr>
              <a:t>(2-chip designs)</a:t>
            </a:r>
            <a:endParaRPr lang="en-US" altLang="en-US" sz="1200" i="1" dirty="0">
              <a:latin typeface="Verdana" pitchFamily="34" charset="0"/>
            </a:endParaRPr>
          </a:p>
        </p:txBody>
      </p:sp>
      <p:sp>
        <p:nvSpPr>
          <p:cNvPr id="206865" name="TextBox 11"/>
          <p:cNvSpPr txBox="1">
            <a:spLocks noChangeArrowheads="1"/>
          </p:cNvSpPr>
          <p:nvPr/>
        </p:nvSpPr>
        <p:spPr bwMode="auto">
          <a:xfrm>
            <a:off x="71500" y="494150"/>
            <a:ext cx="33249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latin typeface="Verdana" pitchFamily="34" charset="0"/>
              </a:rPr>
              <a:t>Overview of the </a:t>
            </a:r>
            <a:r>
              <a:rPr lang="en-US" altLang="hu-HU" sz="1400" b="1" dirty="0" smtClean="0">
                <a:solidFill>
                  <a:srgbClr val="2D2D8A"/>
                </a:solidFill>
                <a:latin typeface="Verdana" pitchFamily="34" charset="0"/>
              </a:rPr>
              <a:t>Haswell family</a:t>
            </a:r>
            <a:endParaRPr lang="en-US" altLang="hu-HU" sz="1400" b="1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2068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5</a:t>
            </a:r>
            <a:r>
              <a:rPr lang="en-US" altLang="en-US" sz="1600" dirty="0" smtClean="0"/>
              <a:t>.1 Introduction (12)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6525" y="3077380"/>
            <a:ext cx="55066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rgbClr val="000000"/>
                </a:solidFill>
                <a:cs typeface="Arial" charset="0"/>
              </a:rPr>
              <a:t>Core i7-49xx/48xx/472x/471x/470x, 4C+G, HT, </a:t>
            </a:r>
            <a:r>
              <a:rPr lang="en-US" altLang="en-US" sz="1200" i="1" dirty="0" smtClean="0">
                <a:solidFill>
                  <a:srgbClr val="000000"/>
                </a:solidFill>
                <a:cs typeface="Arial" charset="0"/>
              </a:rPr>
              <a:t>6/2013 </a:t>
            </a:r>
            <a:r>
              <a:rPr lang="en-US" altLang="en-US" sz="1200" i="1" dirty="0">
                <a:solidFill>
                  <a:srgbClr val="000000"/>
                </a:solidFill>
                <a:cs typeface="Arial" charset="0"/>
              </a:rPr>
              <a:t>and 5/2014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rgbClr val="000000"/>
                </a:solidFill>
                <a:cs typeface="Arial" charset="0"/>
              </a:rPr>
              <a:t>Core i7-46xx/45xx, 2C+G, HT, 5/2013 and </a:t>
            </a:r>
            <a:r>
              <a:rPr lang="en-US" altLang="en-US" sz="1200" i="1" dirty="0" smtClean="0">
                <a:solidFill>
                  <a:srgbClr val="000000"/>
                </a:solidFill>
                <a:cs typeface="Arial" charset="0"/>
              </a:rPr>
              <a:t>6/2014 </a:t>
            </a:r>
            <a:endParaRPr lang="en-US" altLang="en-US" sz="1200" i="1" dirty="0">
              <a:solidFill>
                <a:srgbClr val="000000"/>
              </a:solidFill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rgbClr val="000000"/>
                </a:solidFill>
                <a:cs typeface="Arial" charset="0"/>
              </a:rPr>
              <a:t>Core i5-43xx/42xx U/Y, 2C+G, HT, 6/2013 and 5/2014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rgbClr val="000000"/>
                </a:solidFill>
                <a:cs typeface="Arial" charset="0"/>
              </a:rPr>
              <a:t>Core i3-41xx/40xx, 2C+G, HT, 6/2013 and 5/2014 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96525" y="4232121"/>
            <a:ext cx="5104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rgbClr val="000000"/>
                </a:solidFill>
                <a:cs typeface="Arial" charset="0"/>
              </a:rPr>
              <a:t>Core i7-479x/478x/477x,476x, 4C+G, HT, 6/2013 and 5/2014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rgbClr val="000000"/>
                </a:solidFill>
                <a:cs typeface="Arial" charset="0"/>
              </a:rPr>
              <a:t>Core i5-46xx/45xx/44xx, 4C+G, HT, 6/2013 and 5/2014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rgbClr val="000000"/>
                </a:solidFill>
                <a:cs typeface="Arial" charset="0"/>
              </a:rPr>
              <a:t>Core i3-43xx/41xx, 2C+G, HT, 6/2013, 5/2014 and 3/2015</a:t>
            </a:r>
          </a:p>
          <a:p>
            <a:endParaRPr lang="en-US" sz="1200" dirty="0"/>
          </a:p>
        </p:txBody>
      </p:sp>
      <p:sp>
        <p:nvSpPr>
          <p:cNvPr id="47" name="Rectangle 46"/>
          <p:cNvSpPr/>
          <p:nvPr/>
        </p:nvSpPr>
        <p:spPr>
          <a:xfrm>
            <a:off x="2366755" y="4941016"/>
            <a:ext cx="32928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" i="1" dirty="0" smtClean="0">
                <a:solidFill>
                  <a:srgbClr val="000000"/>
                </a:solidFill>
                <a:cs typeface="Arial" charset="0"/>
              </a:rPr>
              <a:t>i7-5960X/5930K/5820K,  6/8 C</a:t>
            </a:r>
            <a:r>
              <a:rPr lang="en-US" altLang="en-US" sz="1200" i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200" i="1" dirty="0" smtClean="0">
                <a:solidFill>
                  <a:srgbClr val="000000"/>
                </a:solidFill>
                <a:cs typeface="Arial" charset="0"/>
              </a:rPr>
              <a:t>8/2014</a:t>
            </a:r>
            <a:endParaRPr lang="en-US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5838259" y="5635696"/>
            <a:ext cx="1794081" cy="493604"/>
            <a:chOff x="-43500" y="5111025"/>
            <a:chExt cx="1794081" cy="493604"/>
          </a:xfrm>
        </p:grpSpPr>
        <p:sp>
          <p:nvSpPr>
            <p:cNvPr id="206853" name="Text Box 5"/>
            <p:cNvSpPr txBox="1">
              <a:spLocks noChangeArrowheads="1"/>
            </p:cNvSpPr>
            <p:nvPr/>
          </p:nvSpPr>
          <p:spPr bwMode="auto">
            <a:xfrm>
              <a:off x="486395" y="5111025"/>
              <a:ext cx="84350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i="1" dirty="0">
                  <a:solidFill>
                    <a:srgbClr val="FF3505"/>
                  </a:solidFill>
                  <a:latin typeface="Verdana" pitchFamily="34" charset="0"/>
                </a:rPr>
                <a:t>Servers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43500" y="5327630"/>
              <a:ext cx="17940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(Not discussed here)</a:t>
              </a:r>
              <a:endParaRPr lang="en-US" sz="1200" dirty="0"/>
            </a:p>
          </p:txBody>
        </p:sp>
      </p:grp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870817" y="1792288"/>
            <a:ext cx="1265091" cy="9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(LGA1150)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Up to 4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(This Section)</a:t>
            </a: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2688444" y="1792288"/>
            <a:ext cx="1826141" cy="9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-E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8 cores (</a:t>
            </a:r>
            <a:r>
              <a:rPr lang="en-US" altLang="en-US" sz="1200" dirty="0" err="1" smtClean="0">
                <a:solidFill>
                  <a:srgbClr val="000000"/>
                </a:solidFill>
                <a:latin typeface="Verdana" pitchFamily="34" charset="0"/>
              </a:rPr>
              <a:t>HEDs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" name="Line 8"/>
          <p:cNvSpPr>
            <a:spLocks noChangeShapeType="1"/>
          </p:cNvSpPr>
          <p:nvPr/>
        </p:nvSpPr>
        <p:spPr bwMode="auto">
          <a:xfrm flipH="1">
            <a:off x="4516120" y="1365958"/>
            <a:ext cx="0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1543049" y="1527175"/>
            <a:ext cx="6355591" cy="312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 flipH="1">
            <a:off x="3626121" y="1537005"/>
            <a:ext cx="0" cy="1748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 flipH="1">
            <a:off x="1544871" y="1527277"/>
            <a:ext cx="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1505183" y="166062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4" name="Oval 7"/>
          <p:cNvSpPr>
            <a:spLocks noChangeArrowheads="1"/>
          </p:cNvSpPr>
          <p:nvPr/>
        </p:nvSpPr>
        <p:spPr bwMode="auto">
          <a:xfrm>
            <a:off x="3581671" y="165893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5" name="TextBox 9"/>
          <p:cNvSpPr txBox="1">
            <a:spLocks noChangeArrowheads="1"/>
          </p:cNvSpPr>
          <p:nvPr/>
        </p:nvSpPr>
        <p:spPr bwMode="auto">
          <a:xfrm>
            <a:off x="3697013" y="1116013"/>
            <a:ext cx="18245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family</a:t>
            </a: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4985629" y="1795081"/>
            <a:ext cx="1881626" cy="98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-EP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18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7" name="Line 11"/>
          <p:cNvSpPr>
            <a:spLocks noChangeShapeType="1"/>
          </p:cNvSpPr>
          <p:nvPr/>
        </p:nvSpPr>
        <p:spPr bwMode="auto">
          <a:xfrm>
            <a:off x="5780785" y="1546733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41" name="Oval 7"/>
          <p:cNvSpPr>
            <a:spLocks noChangeArrowheads="1"/>
          </p:cNvSpPr>
          <p:nvPr/>
        </p:nvSpPr>
        <p:spPr bwMode="auto">
          <a:xfrm>
            <a:off x="5742685" y="168325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7002270" y="1791906"/>
            <a:ext cx="1759804" cy="115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(LG2011)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18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3" name="Line 11"/>
          <p:cNvSpPr>
            <a:spLocks noChangeShapeType="1"/>
          </p:cNvSpPr>
          <p:nvPr/>
        </p:nvSpPr>
        <p:spPr bwMode="auto">
          <a:xfrm>
            <a:off x="7895465" y="1558395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44" name="Oval 7"/>
          <p:cNvSpPr>
            <a:spLocks noChangeArrowheads="1"/>
          </p:cNvSpPr>
          <p:nvPr/>
        </p:nvSpPr>
        <p:spPr bwMode="auto">
          <a:xfrm>
            <a:off x="7857365" y="169492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172059" y="2840760"/>
            <a:ext cx="14237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 smtClean="0">
                <a:solidFill>
                  <a:srgbClr val="FF0000"/>
                </a:solidFill>
                <a:cs typeface="Arial" charset="0"/>
              </a:rPr>
              <a:t>Mobiles </a:t>
            </a:r>
            <a:r>
              <a:rPr lang="en-US" altLang="en-US" sz="1200" i="1" dirty="0" smtClean="0">
                <a:cs typeface="Arial" charset="0"/>
              </a:rPr>
              <a:t>(</a:t>
            </a:r>
            <a:r>
              <a:rPr lang="en-US" altLang="en-US" sz="1200" i="1" dirty="0" err="1" smtClean="0">
                <a:cs typeface="Arial" charset="0"/>
              </a:rPr>
              <a:t>SoCs</a:t>
            </a:r>
            <a:r>
              <a:rPr lang="en-US" altLang="en-US" sz="1200" i="1" dirty="0" smtClean="0">
                <a:cs typeface="Arial" charset="0"/>
              </a:rPr>
              <a:t>)</a:t>
            </a:r>
            <a:endParaRPr lang="en-US" altLang="en-US" sz="1200" i="1" dirty="0">
              <a:cs typeface="Arial" charset="0"/>
            </a:endParaRPr>
          </a:p>
        </p:txBody>
      </p:sp>
      <p:sp>
        <p:nvSpPr>
          <p:cNvPr id="3" name="Left Brace 2"/>
          <p:cNvSpPr/>
          <p:nvPr/>
        </p:nvSpPr>
        <p:spPr bwMode="auto">
          <a:xfrm rot="16200000">
            <a:off x="6615703" y="3755839"/>
            <a:ext cx="216000" cy="3420000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13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600" y="1451645"/>
            <a:ext cx="4365625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Text Box 5"/>
          <p:cNvSpPr txBox="1">
            <a:spLocks noChangeArrowheads="1"/>
          </p:cNvSpPr>
          <p:nvPr/>
        </p:nvSpPr>
        <p:spPr bwMode="auto">
          <a:xfrm>
            <a:off x="1847850" y="1348458"/>
            <a:ext cx="2301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Local memory access</a:t>
            </a:r>
          </a:p>
        </p:txBody>
      </p:sp>
      <p:sp>
        <p:nvSpPr>
          <p:cNvPr id="140292" name="Text Box 6"/>
          <p:cNvSpPr txBox="1">
            <a:spLocks noChangeArrowheads="1"/>
          </p:cNvSpPr>
          <p:nvPr/>
        </p:nvSpPr>
        <p:spPr bwMode="auto">
          <a:xfrm>
            <a:off x="4362735" y="1354808"/>
            <a:ext cx="2549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Remote memory access</a:t>
            </a:r>
          </a:p>
        </p:txBody>
      </p:sp>
      <p:sp>
        <p:nvSpPr>
          <p:cNvPr id="152582" name="Text Box 10"/>
          <p:cNvSpPr txBox="1">
            <a:spLocks noChangeArrowheads="1"/>
          </p:cNvSpPr>
          <p:nvPr/>
        </p:nvSpPr>
        <p:spPr bwMode="auto">
          <a:xfrm>
            <a:off x="341313" y="5140995"/>
            <a:ext cx="798821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Advanced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multi-socket platforms use NUMA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Remote memory access latency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~ 1.7 x longer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than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local memory access latency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Demands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 fast processor-to-processor interconnection to relay memory traffic (QPI)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Operating systems have to modify memory allocation strategies + related APIs</a:t>
            </a:r>
          </a:p>
        </p:txBody>
      </p:sp>
      <p:sp>
        <p:nvSpPr>
          <p:cNvPr id="140294" name="Text Box 11"/>
          <p:cNvSpPr txBox="1">
            <a:spLocks noChangeArrowheads="1"/>
          </p:cNvSpPr>
          <p:nvPr/>
        </p:nvSpPr>
        <p:spPr bwMode="auto">
          <a:xfrm>
            <a:off x="846138" y="4734595"/>
            <a:ext cx="742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Non Uniform Memory Access (NUMA) in multi-socket servers [1]</a:t>
            </a:r>
          </a:p>
        </p:txBody>
      </p:sp>
      <p:sp>
        <p:nvSpPr>
          <p:cNvPr id="140295" name="Text Box 12"/>
          <p:cNvSpPr txBox="1">
            <a:spLocks noChangeArrowheads="1"/>
          </p:cNvSpPr>
          <p:nvPr/>
        </p:nvSpPr>
        <p:spPr bwMode="auto">
          <a:xfrm>
            <a:off x="72950" y="494150"/>
            <a:ext cx="53976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Non Uniform Memory Access (NUMA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) architectures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0296" name="Text Box 13"/>
          <p:cNvSpPr txBox="1">
            <a:spLocks noChangeArrowheads="1"/>
          </p:cNvSpPr>
          <p:nvPr/>
        </p:nvSpPr>
        <p:spPr bwMode="auto">
          <a:xfrm>
            <a:off x="74581" y="908720"/>
            <a:ext cx="83454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It is 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consequence of using integrated memory controllers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case of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multi-socket servers</a:t>
            </a:r>
          </a:p>
        </p:txBody>
      </p:sp>
      <p:sp>
        <p:nvSpPr>
          <p:cNvPr id="140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3.</a:t>
            </a:r>
            <a:r>
              <a:rPr lang="hu-HU" altLang="en-US" sz="1600" dirty="0" smtClean="0"/>
              <a:t>2.</a:t>
            </a:r>
            <a:r>
              <a:rPr lang="en-US" altLang="en-US" sz="1600" dirty="0" smtClean="0"/>
              <a:t>1 Integrated memory controller (4)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5087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2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2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2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2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2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2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94150"/>
            <a:ext cx="5455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Single thread IPC in Intel’s basic architectures </a:t>
            </a:r>
            <a:r>
              <a:rPr lang="en-US" sz="1400" dirty="0" smtClean="0">
                <a:latin typeface="+mj-lt"/>
              </a:rPr>
              <a:t>[</a:t>
            </a:r>
            <a:r>
              <a:rPr lang="hu-HU" sz="1400" dirty="0" smtClean="0">
                <a:latin typeface="+mj-lt"/>
              </a:rPr>
              <a:t>195</a:t>
            </a:r>
            <a:r>
              <a:rPr lang="en-US" sz="1400" dirty="0" smtClean="0">
                <a:latin typeface="+mj-lt"/>
              </a:rPr>
              <a:t>]</a:t>
            </a:r>
            <a:endParaRPr lang="en-US" sz="1400" dirty="0">
              <a:latin typeface="+mj-lt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62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z="1600" dirty="0" smtClean="0"/>
              <a:t>5.1</a:t>
            </a:r>
            <a:r>
              <a:rPr lang="en-US" altLang="en-US" sz="1600" dirty="0" smtClean="0"/>
              <a:t> Introduction (13)</a:t>
            </a:r>
          </a:p>
        </p:txBody>
      </p:sp>
      <p:grpSp>
        <p:nvGrpSpPr>
          <p:cNvPr id="7" name="Group 2"/>
          <p:cNvGrpSpPr/>
          <p:nvPr/>
        </p:nvGrpSpPr>
        <p:grpSpPr>
          <a:xfrm>
            <a:off x="1712740" y="1268760"/>
            <a:ext cx="5638184" cy="4737248"/>
            <a:chOff x="1077336" y="1088740"/>
            <a:chExt cx="5638184" cy="4737248"/>
          </a:xfrm>
        </p:grpSpPr>
        <p:sp>
          <p:nvSpPr>
            <p:cNvPr id="8" name="Téglalap 7"/>
            <p:cNvSpPr/>
            <p:nvPr/>
          </p:nvSpPr>
          <p:spPr bwMode="auto">
            <a:xfrm>
              <a:off x="1662652" y="1242629"/>
              <a:ext cx="4565532" cy="37836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cxnSp>
          <p:nvCxnSpPr>
            <p:cNvPr id="9" name="Egyenes összekötő 8"/>
            <p:cNvCxnSpPr/>
            <p:nvPr/>
          </p:nvCxnSpPr>
          <p:spPr bwMode="auto">
            <a:xfrm>
              <a:off x="1619672" y="5026162"/>
              <a:ext cx="468052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" name="Csoportba foglalás 9"/>
            <p:cNvGrpSpPr/>
            <p:nvPr/>
          </p:nvGrpSpPr>
          <p:grpSpPr>
            <a:xfrm>
              <a:off x="6156176" y="1209288"/>
              <a:ext cx="144016" cy="3888207"/>
              <a:chOff x="6156176" y="1196752"/>
              <a:chExt cx="144016" cy="3888207"/>
            </a:xfrm>
          </p:grpSpPr>
          <p:cxnSp>
            <p:nvCxnSpPr>
              <p:cNvPr id="94" name="Egyenes összekötő 93"/>
              <p:cNvCxnSpPr/>
              <p:nvPr/>
            </p:nvCxnSpPr>
            <p:spPr bwMode="auto">
              <a:xfrm>
                <a:off x="6228184" y="1196752"/>
                <a:ext cx="0" cy="3888207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Egyenes összekötő 94"/>
              <p:cNvCxnSpPr/>
              <p:nvPr/>
            </p:nvCxnSpPr>
            <p:spPr bwMode="auto">
              <a:xfrm>
                <a:off x="6156176" y="170849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Egyenes összekötő 95"/>
              <p:cNvCxnSpPr/>
              <p:nvPr/>
            </p:nvCxnSpPr>
            <p:spPr bwMode="auto">
              <a:xfrm>
                <a:off x="6156176" y="123802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Egyenes összekötő 96"/>
              <p:cNvCxnSpPr/>
              <p:nvPr/>
            </p:nvCxnSpPr>
            <p:spPr bwMode="auto">
              <a:xfrm>
                <a:off x="6156176" y="265228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Egyenes összekötő 97"/>
              <p:cNvCxnSpPr/>
              <p:nvPr/>
            </p:nvCxnSpPr>
            <p:spPr bwMode="auto">
              <a:xfrm>
                <a:off x="6156176" y="218181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Egyenes összekötő 98"/>
              <p:cNvCxnSpPr/>
              <p:nvPr/>
            </p:nvCxnSpPr>
            <p:spPr bwMode="auto">
              <a:xfrm>
                <a:off x="6156176" y="358838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" name="Egyenes összekötő 99"/>
              <p:cNvCxnSpPr/>
              <p:nvPr/>
            </p:nvCxnSpPr>
            <p:spPr bwMode="auto">
              <a:xfrm>
                <a:off x="6156176" y="311791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Egyenes összekötő 100"/>
              <p:cNvCxnSpPr/>
              <p:nvPr/>
            </p:nvCxnSpPr>
            <p:spPr bwMode="auto">
              <a:xfrm>
                <a:off x="6156176" y="453217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" name="Egyenes összekötő 101"/>
              <p:cNvCxnSpPr/>
              <p:nvPr/>
            </p:nvCxnSpPr>
            <p:spPr bwMode="auto">
              <a:xfrm>
                <a:off x="6156176" y="406170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Csoportba foglalás 10"/>
            <p:cNvGrpSpPr/>
            <p:nvPr/>
          </p:nvGrpSpPr>
          <p:grpSpPr>
            <a:xfrm>
              <a:off x="1590644" y="1242629"/>
              <a:ext cx="144016" cy="3400060"/>
              <a:chOff x="1590644" y="1230093"/>
              <a:chExt cx="144016" cy="3400060"/>
            </a:xfrm>
          </p:grpSpPr>
          <p:cxnSp>
            <p:nvCxnSpPr>
              <p:cNvPr id="84" name="Egyenes összekötő 83"/>
              <p:cNvCxnSpPr/>
              <p:nvPr/>
            </p:nvCxnSpPr>
            <p:spPr bwMode="auto">
              <a:xfrm>
                <a:off x="1590644" y="236849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" name="Egyenes összekötő 84"/>
              <p:cNvCxnSpPr/>
              <p:nvPr/>
            </p:nvCxnSpPr>
            <p:spPr bwMode="auto">
              <a:xfrm>
                <a:off x="1590644" y="197455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Egyenes összekötő 85"/>
              <p:cNvCxnSpPr/>
              <p:nvPr/>
            </p:nvCxnSpPr>
            <p:spPr bwMode="auto">
              <a:xfrm>
                <a:off x="1590644" y="311239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Egyenes összekötő 86"/>
              <p:cNvCxnSpPr/>
              <p:nvPr/>
            </p:nvCxnSpPr>
            <p:spPr bwMode="auto">
              <a:xfrm>
                <a:off x="1590644" y="273806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" name="Egyenes összekötő 87"/>
              <p:cNvCxnSpPr/>
              <p:nvPr/>
            </p:nvCxnSpPr>
            <p:spPr bwMode="auto">
              <a:xfrm>
                <a:off x="1590644" y="386104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Egyenes összekötő 88"/>
              <p:cNvCxnSpPr/>
              <p:nvPr/>
            </p:nvCxnSpPr>
            <p:spPr bwMode="auto">
              <a:xfrm>
                <a:off x="1590644" y="349624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0" name="Egyenes összekötő 89"/>
              <p:cNvCxnSpPr/>
              <p:nvPr/>
            </p:nvCxnSpPr>
            <p:spPr bwMode="auto">
              <a:xfrm>
                <a:off x="1590644" y="463015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Egyenes összekötő 90"/>
              <p:cNvCxnSpPr/>
              <p:nvPr/>
            </p:nvCxnSpPr>
            <p:spPr bwMode="auto">
              <a:xfrm>
                <a:off x="1590644" y="425022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Egyenes összekötő 91"/>
              <p:cNvCxnSpPr/>
              <p:nvPr/>
            </p:nvCxnSpPr>
            <p:spPr bwMode="auto">
              <a:xfrm>
                <a:off x="1590644" y="160974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Egyenes összekötő 92"/>
              <p:cNvCxnSpPr/>
              <p:nvPr/>
            </p:nvCxnSpPr>
            <p:spPr bwMode="auto">
              <a:xfrm>
                <a:off x="1590644" y="123009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" name="Egyenes összekötő 11"/>
            <p:cNvCxnSpPr/>
            <p:nvPr/>
          </p:nvCxnSpPr>
          <p:spPr bwMode="auto">
            <a:xfrm rot="5400000">
              <a:off x="2123728" y="502548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Egyenes összekötő 12"/>
            <p:cNvCxnSpPr/>
            <p:nvPr/>
          </p:nvCxnSpPr>
          <p:spPr bwMode="auto">
            <a:xfrm rot="5400000">
              <a:off x="2627784" y="502571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Egyenes összekötő 13"/>
            <p:cNvCxnSpPr/>
            <p:nvPr/>
          </p:nvCxnSpPr>
          <p:spPr bwMode="auto">
            <a:xfrm rot="5400000">
              <a:off x="3122314" y="502571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Egyenes összekötő 14"/>
            <p:cNvCxnSpPr/>
            <p:nvPr/>
          </p:nvCxnSpPr>
          <p:spPr bwMode="auto">
            <a:xfrm rot="5400000">
              <a:off x="3626370" y="502593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Egyenes összekötő 15"/>
            <p:cNvCxnSpPr/>
            <p:nvPr/>
          </p:nvCxnSpPr>
          <p:spPr bwMode="auto">
            <a:xfrm rot="5400000">
              <a:off x="4149478" y="502571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Egyenes összekötő 16"/>
            <p:cNvCxnSpPr/>
            <p:nvPr/>
          </p:nvCxnSpPr>
          <p:spPr bwMode="auto">
            <a:xfrm rot="5400000">
              <a:off x="4653534" y="502593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Egyenes összekötő 17"/>
            <p:cNvCxnSpPr/>
            <p:nvPr/>
          </p:nvCxnSpPr>
          <p:spPr bwMode="auto">
            <a:xfrm rot="5400000">
              <a:off x="5148064" y="502593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Egyenes összekötő 18"/>
            <p:cNvCxnSpPr/>
            <p:nvPr/>
          </p:nvCxnSpPr>
          <p:spPr bwMode="auto">
            <a:xfrm rot="5400000">
              <a:off x="5652120" y="502616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0" name="Csoportba foglalás 19"/>
            <p:cNvGrpSpPr/>
            <p:nvPr/>
          </p:nvGrpSpPr>
          <p:grpSpPr>
            <a:xfrm>
              <a:off x="2317366" y="2195023"/>
              <a:ext cx="3766802" cy="2835036"/>
              <a:chOff x="2317366" y="2182487"/>
              <a:chExt cx="3766802" cy="2835036"/>
            </a:xfrm>
          </p:grpSpPr>
          <p:sp>
            <p:nvSpPr>
              <p:cNvPr id="77" name="Téglalap 76"/>
              <p:cNvSpPr/>
              <p:nvPr/>
            </p:nvSpPr>
            <p:spPr bwMode="auto">
              <a:xfrm>
                <a:off x="3347864" y="2738061"/>
                <a:ext cx="216024" cy="2274890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Téglalap 77"/>
              <p:cNvSpPr/>
              <p:nvPr/>
            </p:nvSpPr>
            <p:spPr bwMode="auto">
              <a:xfrm>
                <a:off x="2317366" y="2182487"/>
                <a:ext cx="216024" cy="2831139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Téglalap 78"/>
              <p:cNvSpPr/>
              <p:nvPr/>
            </p:nvSpPr>
            <p:spPr bwMode="auto">
              <a:xfrm>
                <a:off x="4355976" y="3112389"/>
                <a:ext cx="216024" cy="1900561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Téglalap 79"/>
              <p:cNvSpPr/>
              <p:nvPr/>
            </p:nvSpPr>
            <p:spPr bwMode="auto">
              <a:xfrm>
                <a:off x="5364088" y="3113153"/>
                <a:ext cx="216024" cy="1900561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Téglalap 80"/>
              <p:cNvSpPr/>
              <p:nvPr/>
            </p:nvSpPr>
            <p:spPr bwMode="auto">
              <a:xfrm>
                <a:off x="4853682" y="4072959"/>
                <a:ext cx="216024" cy="943788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Téglalap 81"/>
              <p:cNvSpPr/>
              <p:nvPr/>
            </p:nvSpPr>
            <p:spPr bwMode="auto">
              <a:xfrm>
                <a:off x="2843808" y="4643610"/>
                <a:ext cx="216024" cy="373913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Téglalap 82"/>
              <p:cNvSpPr/>
              <p:nvPr/>
            </p:nvSpPr>
            <p:spPr bwMode="auto">
              <a:xfrm>
                <a:off x="5868144" y="4072958"/>
                <a:ext cx="216024" cy="943789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21" name="Egyenes összekötő 20"/>
            <p:cNvCxnSpPr>
              <a:stCxn id="39" idx="3"/>
              <a:endCxn id="38" idx="7"/>
            </p:cNvCxnSpPr>
            <p:nvPr/>
          </p:nvCxnSpPr>
          <p:spPr bwMode="auto">
            <a:xfrm flipV="1">
              <a:off x="1988928" y="4330795"/>
              <a:ext cx="492562" cy="673913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Egyenes összekötő 21"/>
            <p:cNvCxnSpPr>
              <a:stCxn id="38" idx="3"/>
              <a:endCxn id="37" idx="7"/>
            </p:cNvCxnSpPr>
            <p:nvPr/>
          </p:nvCxnSpPr>
          <p:spPr bwMode="auto">
            <a:xfrm flipV="1">
              <a:off x="2518880" y="4217135"/>
              <a:ext cx="455570" cy="80007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Egyenes összekötő 22"/>
            <p:cNvCxnSpPr>
              <a:stCxn id="37" idx="3"/>
              <a:endCxn id="36" idx="7"/>
            </p:cNvCxnSpPr>
            <p:nvPr/>
          </p:nvCxnSpPr>
          <p:spPr bwMode="auto">
            <a:xfrm flipV="1">
              <a:off x="3011840" y="3552811"/>
              <a:ext cx="464136" cy="630671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Egyenes összekötő 23"/>
            <p:cNvCxnSpPr>
              <a:stCxn id="36" idx="4"/>
            </p:cNvCxnSpPr>
            <p:nvPr/>
          </p:nvCxnSpPr>
          <p:spPr bwMode="auto">
            <a:xfrm flipV="1">
              <a:off x="3531704" y="3530311"/>
              <a:ext cx="417624" cy="635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Egyenes összekötő 24"/>
            <p:cNvCxnSpPr>
              <a:endCxn id="34" idx="7"/>
            </p:cNvCxnSpPr>
            <p:nvPr/>
          </p:nvCxnSpPr>
          <p:spPr bwMode="auto">
            <a:xfrm flipV="1">
              <a:off x="4021336" y="2940863"/>
              <a:ext cx="449204" cy="56791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Egyenes összekötő 25"/>
            <p:cNvCxnSpPr>
              <a:stCxn id="34" idx="3"/>
              <a:endCxn id="33" idx="7"/>
            </p:cNvCxnSpPr>
            <p:nvPr/>
          </p:nvCxnSpPr>
          <p:spPr bwMode="auto">
            <a:xfrm flipV="1">
              <a:off x="4507930" y="2599940"/>
              <a:ext cx="472140" cy="30727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Egyenes összekötő 26"/>
            <p:cNvCxnSpPr>
              <a:stCxn id="33" idx="3"/>
              <a:endCxn id="32" idx="7"/>
            </p:cNvCxnSpPr>
            <p:nvPr/>
          </p:nvCxnSpPr>
          <p:spPr bwMode="auto">
            <a:xfrm flipV="1">
              <a:off x="5017460" y="1881098"/>
              <a:ext cx="464566" cy="68518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Egyenes összekötő 27"/>
            <p:cNvCxnSpPr>
              <a:stCxn id="32" idx="3"/>
              <a:endCxn id="31" idx="7"/>
            </p:cNvCxnSpPr>
            <p:nvPr/>
          </p:nvCxnSpPr>
          <p:spPr bwMode="auto">
            <a:xfrm flipV="1">
              <a:off x="5519416" y="1529877"/>
              <a:ext cx="473012" cy="317568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9" name="Csoportba foglalás 28"/>
            <p:cNvGrpSpPr/>
            <p:nvPr/>
          </p:nvGrpSpPr>
          <p:grpSpPr>
            <a:xfrm>
              <a:off x="1101281" y="1088740"/>
              <a:ext cx="561371" cy="4009430"/>
              <a:chOff x="1101281" y="1076204"/>
              <a:chExt cx="561371" cy="4009430"/>
            </a:xfrm>
          </p:grpSpPr>
          <p:cxnSp>
            <p:nvCxnSpPr>
              <p:cNvPr id="65" name="Egyenes összekötő 64"/>
              <p:cNvCxnSpPr/>
              <p:nvPr/>
            </p:nvCxnSpPr>
            <p:spPr bwMode="auto">
              <a:xfrm>
                <a:off x="1662652" y="1223754"/>
                <a:ext cx="0" cy="386188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6" name="Szövegdoboz 65"/>
              <p:cNvSpPr txBox="1"/>
              <p:nvPr/>
            </p:nvSpPr>
            <p:spPr>
              <a:xfrm>
                <a:off x="1101281" y="1076204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20%</a:t>
                </a:r>
              </a:p>
            </p:txBody>
          </p:sp>
          <p:sp>
            <p:nvSpPr>
              <p:cNvPr id="67" name="Szövegdoboz 66"/>
              <p:cNvSpPr txBox="1"/>
              <p:nvPr/>
            </p:nvSpPr>
            <p:spPr>
              <a:xfrm>
                <a:off x="1101281" y="1461035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18%</a:t>
                </a:r>
              </a:p>
            </p:txBody>
          </p:sp>
          <p:sp>
            <p:nvSpPr>
              <p:cNvPr id="68" name="Szövegdoboz 67"/>
              <p:cNvSpPr txBox="1"/>
              <p:nvPr/>
            </p:nvSpPr>
            <p:spPr>
              <a:xfrm>
                <a:off x="1101281" y="182066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16%</a:t>
                </a:r>
              </a:p>
            </p:txBody>
          </p:sp>
          <p:sp>
            <p:nvSpPr>
              <p:cNvPr id="69" name="Szövegdoboz 68"/>
              <p:cNvSpPr txBox="1"/>
              <p:nvPr/>
            </p:nvSpPr>
            <p:spPr>
              <a:xfrm>
                <a:off x="1101281" y="2219569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14%</a:t>
                </a:r>
              </a:p>
            </p:txBody>
          </p:sp>
          <p:sp>
            <p:nvSpPr>
              <p:cNvPr id="70" name="Szövegdoboz 69"/>
              <p:cNvSpPr txBox="1"/>
              <p:nvPr/>
            </p:nvSpPr>
            <p:spPr>
              <a:xfrm>
                <a:off x="1101281" y="2604400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12%</a:t>
                </a:r>
              </a:p>
            </p:txBody>
          </p:sp>
          <p:sp>
            <p:nvSpPr>
              <p:cNvPr id="71" name="Szövegdoboz 70"/>
              <p:cNvSpPr txBox="1"/>
              <p:nvPr/>
            </p:nvSpPr>
            <p:spPr>
              <a:xfrm>
                <a:off x="1101281" y="2964027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10%</a:t>
                </a:r>
              </a:p>
            </p:txBody>
          </p:sp>
          <p:sp>
            <p:nvSpPr>
              <p:cNvPr id="72" name="Szövegdoboz 71"/>
              <p:cNvSpPr txBox="1"/>
              <p:nvPr/>
            </p:nvSpPr>
            <p:spPr>
              <a:xfrm>
                <a:off x="1215094" y="3350067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8%</a:t>
                </a:r>
              </a:p>
            </p:txBody>
          </p:sp>
          <p:sp>
            <p:nvSpPr>
              <p:cNvPr id="73" name="Szövegdoboz 72"/>
              <p:cNvSpPr txBox="1"/>
              <p:nvPr/>
            </p:nvSpPr>
            <p:spPr>
              <a:xfrm>
                <a:off x="1215094" y="3734898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6%</a:t>
                </a:r>
              </a:p>
            </p:txBody>
          </p:sp>
          <p:sp>
            <p:nvSpPr>
              <p:cNvPr id="74" name="Szövegdoboz 73"/>
              <p:cNvSpPr txBox="1"/>
              <p:nvPr/>
            </p:nvSpPr>
            <p:spPr>
              <a:xfrm>
                <a:off x="1215094" y="4094525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4%</a:t>
                </a:r>
              </a:p>
            </p:txBody>
          </p:sp>
          <p:sp>
            <p:nvSpPr>
              <p:cNvPr id="75" name="Szövegdoboz 74"/>
              <p:cNvSpPr txBox="1"/>
              <p:nvPr/>
            </p:nvSpPr>
            <p:spPr>
              <a:xfrm>
                <a:off x="1215094" y="4437112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2%</a:t>
                </a:r>
              </a:p>
            </p:txBody>
          </p:sp>
          <p:sp>
            <p:nvSpPr>
              <p:cNvPr id="76" name="Szövegdoboz 75"/>
              <p:cNvSpPr txBox="1"/>
              <p:nvPr/>
            </p:nvSpPr>
            <p:spPr>
              <a:xfrm>
                <a:off x="1215094" y="4796739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0%</a:t>
                </a:r>
              </a:p>
            </p:txBody>
          </p:sp>
        </p:grpSp>
        <p:grpSp>
          <p:nvGrpSpPr>
            <p:cNvPr id="30" name="Csoportba foglalás 29"/>
            <p:cNvGrpSpPr/>
            <p:nvPr/>
          </p:nvGrpSpPr>
          <p:grpSpPr>
            <a:xfrm>
              <a:off x="6272634" y="1096671"/>
              <a:ext cx="442886" cy="4046172"/>
              <a:chOff x="6272634" y="1084135"/>
              <a:chExt cx="442886" cy="4046172"/>
            </a:xfrm>
          </p:grpSpPr>
          <p:sp>
            <p:nvSpPr>
              <p:cNvPr id="56" name="Szövegdoboz 55"/>
              <p:cNvSpPr txBox="1"/>
              <p:nvPr/>
            </p:nvSpPr>
            <p:spPr>
              <a:xfrm>
                <a:off x="6272634" y="108413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1.8</a:t>
                </a:r>
              </a:p>
            </p:txBody>
          </p:sp>
          <p:sp>
            <p:nvSpPr>
              <p:cNvPr id="57" name="Szövegdoboz 56"/>
              <p:cNvSpPr txBox="1"/>
              <p:nvPr/>
            </p:nvSpPr>
            <p:spPr>
              <a:xfrm>
                <a:off x="6272634" y="1553556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1.7</a:t>
                </a:r>
              </a:p>
            </p:txBody>
          </p:sp>
          <p:sp>
            <p:nvSpPr>
              <p:cNvPr id="58" name="Szövegdoboz 57"/>
              <p:cNvSpPr txBox="1"/>
              <p:nvPr/>
            </p:nvSpPr>
            <p:spPr>
              <a:xfrm>
                <a:off x="6272634" y="2053664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1.6</a:t>
                </a:r>
              </a:p>
            </p:txBody>
          </p:sp>
          <p:sp>
            <p:nvSpPr>
              <p:cNvPr id="59" name="Szövegdoboz 58"/>
              <p:cNvSpPr txBox="1"/>
              <p:nvPr/>
            </p:nvSpPr>
            <p:spPr>
              <a:xfrm>
                <a:off x="6279182" y="252682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1.5</a:t>
                </a:r>
              </a:p>
            </p:txBody>
          </p:sp>
          <p:sp>
            <p:nvSpPr>
              <p:cNvPr id="60" name="Szövegdoboz 59"/>
              <p:cNvSpPr txBox="1"/>
              <p:nvPr/>
            </p:nvSpPr>
            <p:spPr>
              <a:xfrm>
                <a:off x="6279182" y="298307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1.4</a:t>
                </a:r>
              </a:p>
            </p:txBody>
          </p:sp>
          <p:sp>
            <p:nvSpPr>
              <p:cNvPr id="61" name="Szövegdoboz 60"/>
              <p:cNvSpPr txBox="1"/>
              <p:nvPr/>
            </p:nvSpPr>
            <p:spPr>
              <a:xfrm>
                <a:off x="6279182" y="343897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1.3</a:t>
                </a:r>
              </a:p>
            </p:txBody>
          </p:sp>
          <p:sp>
            <p:nvSpPr>
              <p:cNvPr id="62" name="Szövegdoboz 61"/>
              <p:cNvSpPr txBox="1"/>
              <p:nvPr/>
            </p:nvSpPr>
            <p:spPr>
              <a:xfrm>
                <a:off x="6279182" y="436991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1.1</a:t>
                </a:r>
              </a:p>
            </p:txBody>
          </p:sp>
          <p:sp>
            <p:nvSpPr>
              <p:cNvPr id="63" name="Szövegdoboz 62"/>
              <p:cNvSpPr txBox="1"/>
              <p:nvPr/>
            </p:nvSpPr>
            <p:spPr>
              <a:xfrm>
                <a:off x="6279182" y="392497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1.2</a:t>
                </a:r>
              </a:p>
            </p:txBody>
          </p:sp>
          <p:sp>
            <p:nvSpPr>
              <p:cNvPr id="64" name="Szövegdoboz 63"/>
              <p:cNvSpPr txBox="1"/>
              <p:nvPr/>
            </p:nvSpPr>
            <p:spPr>
              <a:xfrm>
                <a:off x="6288608" y="4853308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</a:t>
                </a:r>
              </a:p>
            </p:txBody>
          </p:sp>
        </p:grpSp>
        <p:sp>
          <p:nvSpPr>
            <p:cNvPr id="31" name="Folyamatábra: Döntés 110"/>
            <p:cNvSpPr/>
            <p:nvPr/>
          </p:nvSpPr>
          <p:spPr bwMode="auto">
            <a:xfrm>
              <a:off x="5976156" y="1477727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2" name="Folyamatábra: Döntés 110"/>
            <p:cNvSpPr/>
            <p:nvPr/>
          </p:nvSpPr>
          <p:spPr bwMode="auto">
            <a:xfrm>
              <a:off x="5465754" y="1828948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3" name="Folyamatábra: Döntés 110"/>
            <p:cNvSpPr/>
            <p:nvPr/>
          </p:nvSpPr>
          <p:spPr bwMode="auto">
            <a:xfrm>
              <a:off x="4963798" y="2547790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4" name="Folyamatábra: Döntés 110"/>
            <p:cNvSpPr/>
            <p:nvPr/>
          </p:nvSpPr>
          <p:spPr bwMode="auto">
            <a:xfrm>
              <a:off x="4454268" y="2888713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5" name="Folyamatábra: Döntés 110"/>
            <p:cNvSpPr/>
            <p:nvPr/>
          </p:nvSpPr>
          <p:spPr bwMode="auto">
            <a:xfrm>
              <a:off x="3955678" y="348548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6" name="Folyamatábra: Döntés 110"/>
            <p:cNvSpPr/>
            <p:nvPr/>
          </p:nvSpPr>
          <p:spPr bwMode="auto">
            <a:xfrm>
              <a:off x="3459704" y="350066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7" name="Folyamatábra: Döntés 110"/>
            <p:cNvSpPr/>
            <p:nvPr/>
          </p:nvSpPr>
          <p:spPr bwMode="auto">
            <a:xfrm>
              <a:off x="2958178" y="416498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8" name="Folyamatábra: Döntés 110"/>
            <p:cNvSpPr/>
            <p:nvPr/>
          </p:nvSpPr>
          <p:spPr bwMode="auto">
            <a:xfrm>
              <a:off x="2465218" y="427864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9" name="Folyamatábra: Döntés 110"/>
            <p:cNvSpPr/>
            <p:nvPr/>
          </p:nvSpPr>
          <p:spPr bwMode="auto">
            <a:xfrm>
              <a:off x="1935266" y="498621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grpSp>
          <p:nvGrpSpPr>
            <p:cNvPr id="40" name="Csoportba foglalás 39"/>
            <p:cNvGrpSpPr/>
            <p:nvPr/>
          </p:nvGrpSpPr>
          <p:grpSpPr>
            <a:xfrm>
              <a:off x="1835696" y="1088740"/>
              <a:ext cx="2304256" cy="692608"/>
              <a:chOff x="1835696" y="1076204"/>
              <a:chExt cx="2304256" cy="692608"/>
            </a:xfrm>
          </p:grpSpPr>
          <p:sp>
            <p:nvSpPr>
              <p:cNvPr id="50" name="Téglalap 49"/>
              <p:cNvSpPr/>
              <p:nvPr/>
            </p:nvSpPr>
            <p:spPr bwMode="auto">
              <a:xfrm>
                <a:off x="1835696" y="1076204"/>
                <a:ext cx="2304256" cy="692608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Szövegdoboz 50"/>
              <p:cNvSpPr txBox="1"/>
              <p:nvPr/>
            </p:nvSpPr>
            <p:spPr>
              <a:xfrm>
                <a:off x="2509581" y="1086396"/>
                <a:ext cx="1333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Per </a:t>
                </a:r>
                <a:r>
                  <a:rPr lang="hu-HU" sz="1200" dirty="0" err="1">
                    <a:solidFill>
                      <a:srgbClr val="000000"/>
                    </a:solidFill>
                  </a:rPr>
                  <a:t>Generation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Szövegdoboz 51"/>
              <p:cNvSpPr txBox="1"/>
              <p:nvPr/>
            </p:nvSpPr>
            <p:spPr>
              <a:xfrm>
                <a:off x="2490118" y="1442859"/>
                <a:ext cx="10553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err="1">
                    <a:solidFill>
                      <a:srgbClr val="000000"/>
                    </a:solidFill>
                  </a:rPr>
                  <a:t>Cumulative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Téglalap 52"/>
              <p:cNvSpPr/>
              <p:nvPr/>
            </p:nvSpPr>
            <p:spPr bwMode="auto">
              <a:xfrm>
                <a:off x="2105170" y="1186284"/>
                <a:ext cx="432048" cy="87615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Folyamatábra: Döntés 110"/>
              <p:cNvSpPr/>
              <p:nvPr/>
            </p:nvSpPr>
            <p:spPr bwMode="auto">
              <a:xfrm>
                <a:off x="2288986" y="1561227"/>
                <a:ext cx="72000" cy="720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5000 w 10000"/>
                  <a:gd name="connsiteY4" fmla="*/ 10000 h 10000"/>
                  <a:gd name="connsiteX5" fmla="*/ 0 w 10000"/>
                  <a:gd name="connsiteY5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0 w 10000"/>
                  <a:gd name="connsiteY6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2260 w 10000"/>
                  <a:gd name="connsiteY6" fmla="*/ 7243 h 10000"/>
                  <a:gd name="connsiteX7" fmla="*/ 0 w 10000"/>
                  <a:gd name="connsiteY7" fmla="*/ 5000 h 10000"/>
                  <a:gd name="connsiteX0" fmla="*/ 0 w 10000"/>
                  <a:gd name="connsiteY0" fmla="*/ 5000 h 10000"/>
                  <a:gd name="connsiteX1" fmla="*/ 2554 w 10000"/>
                  <a:gd name="connsiteY1" fmla="*/ 2250 h 10000"/>
                  <a:gd name="connsiteX2" fmla="*/ 5000 w 10000"/>
                  <a:gd name="connsiteY2" fmla="*/ 0 h 10000"/>
                  <a:gd name="connsiteX3" fmla="*/ 7453 w 10000"/>
                  <a:gd name="connsiteY3" fmla="*/ 2569 h 10000"/>
                  <a:gd name="connsiteX4" fmla="*/ 10000 w 10000"/>
                  <a:gd name="connsiteY4" fmla="*/ 5000 h 10000"/>
                  <a:gd name="connsiteX5" fmla="*/ 7453 w 10000"/>
                  <a:gd name="connsiteY5" fmla="*/ 7456 h 10000"/>
                  <a:gd name="connsiteX6" fmla="*/ 5000 w 10000"/>
                  <a:gd name="connsiteY6" fmla="*/ 10000 h 10000"/>
                  <a:gd name="connsiteX7" fmla="*/ 2260 w 10000"/>
                  <a:gd name="connsiteY7" fmla="*/ 7243 h 10000"/>
                  <a:gd name="connsiteX8" fmla="*/ 0 w 10000"/>
                  <a:gd name="connsiteY8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2554" y="2250"/>
                    </a:lnTo>
                    <a:lnTo>
                      <a:pt x="5000" y="0"/>
                    </a:lnTo>
                    <a:lnTo>
                      <a:pt x="7453" y="2569"/>
                    </a:lnTo>
                    <a:lnTo>
                      <a:pt x="10000" y="5000"/>
                    </a:lnTo>
                    <a:lnTo>
                      <a:pt x="7453" y="7456"/>
                    </a:lnTo>
                    <a:lnTo>
                      <a:pt x="5000" y="10000"/>
                    </a:lnTo>
                    <a:lnTo>
                      <a:pt x="2260" y="7243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rgbClr val="0000CC"/>
              </a:solidFill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5" name="Egyenes összekötő 54"/>
              <p:cNvCxnSpPr/>
              <p:nvPr/>
            </p:nvCxnSpPr>
            <p:spPr bwMode="auto">
              <a:xfrm flipV="1">
                <a:off x="2105170" y="1597227"/>
                <a:ext cx="41762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1" name="Szövegdoboz 40"/>
            <p:cNvSpPr txBox="1"/>
            <p:nvPr/>
          </p:nvSpPr>
          <p:spPr>
            <a:xfrm rot="18900000">
              <a:off x="1077336" y="5364323"/>
              <a:ext cx="996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Pentium M</a:t>
              </a:r>
            </a:p>
            <a:p>
              <a:pPr algn="ctr"/>
              <a:r>
                <a:rPr lang="hu-HU" sz="1200" dirty="0" err="1">
                  <a:solidFill>
                    <a:srgbClr val="000000"/>
                  </a:solidFill>
                </a:rPr>
                <a:t>Dothan</a:t>
              </a:r>
              <a:endParaRPr lang="hu-HU" sz="1200" dirty="0">
                <a:solidFill>
                  <a:srgbClr val="000000"/>
                </a:solidFill>
              </a:endParaRPr>
            </a:p>
          </p:txBody>
        </p:sp>
        <p:sp>
          <p:nvSpPr>
            <p:cNvPr id="42" name="Szövegdoboz 41"/>
            <p:cNvSpPr txBox="1"/>
            <p:nvPr/>
          </p:nvSpPr>
          <p:spPr>
            <a:xfrm rot="18900000">
              <a:off x="1957015" y="5309921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Core 2</a:t>
              </a:r>
              <a:endParaRPr lang="hu-HU" sz="1200" dirty="0">
                <a:solidFill>
                  <a:srgbClr val="000000"/>
                </a:solidFill>
              </a:endParaRPr>
            </a:p>
          </p:txBody>
        </p:sp>
        <p:sp>
          <p:nvSpPr>
            <p:cNvPr id="43" name="Szövegdoboz 42"/>
            <p:cNvSpPr txBox="1"/>
            <p:nvPr/>
          </p:nvSpPr>
          <p:spPr>
            <a:xfrm rot="-2700000">
              <a:off x="2450401" y="5308013"/>
              <a:ext cx="7178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 err="1">
                  <a:solidFill>
                    <a:srgbClr val="000000"/>
                  </a:solidFill>
                </a:rPr>
                <a:t>Penryn</a:t>
              </a:r>
              <a:endParaRPr lang="hu-HU" sz="1200" dirty="0">
                <a:solidFill>
                  <a:srgbClr val="000000"/>
                </a:solidFill>
              </a:endParaRPr>
            </a:p>
          </p:txBody>
        </p:sp>
        <p:sp>
          <p:nvSpPr>
            <p:cNvPr id="44" name="Szövegdoboz 43"/>
            <p:cNvSpPr txBox="1"/>
            <p:nvPr/>
          </p:nvSpPr>
          <p:spPr>
            <a:xfrm rot="18900000">
              <a:off x="2370331" y="5512296"/>
              <a:ext cx="14157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NHM</a:t>
              </a:r>
              <a:r>
                <a:rPr lang="hu-HU" sz="1200" dirty="0">
                  <a:solidFill>
                    <a:srgbClr val="000000"/>
                  </a:solidFill>
                </a:rPr>
                <a:t> (w/o SMT)</a:t>
              </a:r>
            </a:p>
          </p:txBody>
        </p:sp>
        <p:sp>
          <p:nvSpPr>
            <p:cNvPr id="45" name="Szövegdoboz 44"/>
            <p:cNvSpPr txBox="1"/>
            <p:nvPr/>
          </p:nvSpPr>
          <p:spPr>
            <a:xfrm rot="-2700000">
              <a:off x="3553280" y="5256644"/>
              <a:ext cx="572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</a:rPr>
                <a:t>WSM</a:t>
              </a:r>
            </a:p>
          </p:txBody>
        </p:sp>
        <p:sp>
          <p:nvSpPr>
            <p:cNvPr id="46" name="Szövegdoboz 45"/>
            <p:cNvSpPr txBox="1"/>
            <p:nvPr/>
          </p:nvSpPr>
          <p:spPr>
            <a:xfrm rot="-2700000">
              <a:off x="4162951" y="5238061"/>
              <a:ext cx="5116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</a:rPr>
                <a:t>SNB</a:t>
              </a:r>
            </a:p>
          </p:txBody>
        </p:sp>
        <p:sp>
          <p:nvSpPr>
            <p:cNvPr id="47" name="Szövegdoboz 46"/>
            <p:cNvSpPr txBox="1"/>
            <p:nvPr/>
          </p:nvSpPr>
          <p:spPr>
            <a:xfrm rot="-2700000">
              <a:off x="4674521" y="5202572"/>
              <a:ext cx="4603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</a:rPr>
                <a:t>IVB</a:t>
              </a:r>
            </a:p>
          </p:txBody>
        </p:sp>
        <p:sp>
          <p:nvSpPr>
            <p:cNvPr id="48" name="Szövegdoboz 47"/>
            <p:cNvSpPr txBox="1"/>
            <p:nvPr/>
          </p:nvSpPr>
          <p:spPr>
            <a:xfrm rot="-2700000">
              <a:off x="5085005" y="5238061"/>
              <a:ext cx="5581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</a:rPr>
                <a:t>HSW</a:t>
              </a:r>
            </a:p>
          </p:txBody>
        </p:sp>
        <p:sp>
          <p:nvSpPr>
            <p:cNvPr id="49" name="Szövegdoboz 48"/>
            <p:cNvSpPr txBox="1"/>
            <p:nvPr/>
          </p:nvSpPr>
          <p:spPr>
            <a:xfrm rot="-2700000">
              <a:off x="5597478" y="5251663"/>
              <a:ext cx="5501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</a:rPr>
                <a:t>BRW</a:t>
              </a:r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9875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196574"/>
            <a:ext cx="7391400" cy="702256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Major enhancements of the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Haswell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line vs.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Sandy Bridge line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025069" y="2335158"/>
            <a:ext cx="7237869" cy="396190"/>
            <a:chOff x="716" y="1638"/>
            <a:chExt cx="4200" cy="296"/>
          </a:xfrm>
        </p:grpSpPr>
        <p:sp>
          <p:nvSpPr>
            <p:cNvPr id="4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3965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.2.1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" name="Text Box 15"/>
            <p:cNvSpPr txBox="1">
              <a:spLocks noChangeArrowheads="1"/>
            </p:cNvSpPr>
            <p:nvPr/>
          </p:nvSpPr>
          <p:spPr bwMode="auto">
            <a:xfrm>
              <a:off x="716" y="1647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1012216" y="3409382"/>
            <a:ext cx="7250722" cy="409575"/>
            <a:chOff x="704" y="1625"/>
            <a:chExt cx="4218" cy="306"/>
          </a:xfrm>
        </p:grpSpPr>
        <p:sp>
          <p:nvSpPr>
            <p:cNvPr id="7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.2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.3 Enhanced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microarchitecture for the cores 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Text Box 27"/>
            <p:cNvSpPr txBox="1">
              <a:spLocks noChangeArrowheads="1"/>
            </p:cNvSpPr>
            <p:nvPr/>
          </p:nvSpPr>
          <p:spPr bwMode="auto">
            <a:xfrm>
              <a:off x="704" y="1625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1005759" y="3874520"/>
            <a:ext cx="7257179" cy="409575"/>
            <a:chOff x="704" y="1626"/>
            <a:chExt cx="4220" cy="305"/>
          </a:xfrm>
        </p:grpSpPr>
        <p:sp>
          <p:nvSpPr>
            <p:cNvPr id="10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3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.2.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4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Enhanced graphics</a:t>
              </a:r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>
              <a:off x="704" y="1626"/>
              <a:ext cx="23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22"/>
          <p:cNvGrpSpPr>
            <a:grpSpLocks/>
          </p:cNvGrpSpPr>
          <p:nvPr/>
        </p:nvGrpSpPr>
        <p:grpSpPr bwMode="auto">
          <a:xfrm>
            <a:off x="1015397" y="2769901"/>
            <a:ext cx="7247541" cy="619125"/>
            <a:chOff x="710" y="1638"/>
            <a:chExt cx="4211" cy="463"/>
          </a:xfrm>
        </p:grpSpPr>
        <p:sp>
          <p:nvSpPr>
            <p:cNvPr id="13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3970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2.2 </a:t>
              </a:r>
              <a:r>
                <a:rPr lang="en-US" sz="1900" dirty="0">
                  <a:solidFill>
                    <a:srgbClr val="FFFFFF"/>
                  </a:solidFill>
                  <a:cs typeface="Arial" charset="0"/>
                </a:rPr>
                <a:t>ISA extension (of the cores) by the AVX2 </a:t>
              </a:r>
              <a:endParaRPr lang="en-US" sz="1900" dirty="0" smtClean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sz="1900" dirty="0" smtClean="0">
                  <a:solidFill>
                    <a:srgbClr val="FFFFFF"/>
                  </a:solidFill>
                  <a:cs typeface="Arial" charset="0"/>
                </a:rPr>
                <a:t>           instruction </a:t>
              </a:r>
              <a:r>
                <a:rPr lang="en-US" sz="1900" dirty="0">
                  <a:solidFill>
                    <a:srgbClr val="FFFFFF"/>
                  </a:solidFill>
                  <a:cs typeface="Arial" charset="0"/>
                </a:rPr>
                <a:t>set 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710" y="1707"/>
              <a:ext cx="2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770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5.2.1 Overview (1)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825" y="1448780"/>
            <a:ext cx="291465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1500" y="494150"/>
            <a:ext cx="7407797" cy="57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5</a:t>
            </a: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Major </a:t>
            </a:r>
            <a:r>
              <a:rPr lang="en-US" altLang="en-US" sz="1400" b="1" dirty="0" err="1" smtClean="0">
                <a:solidFill>
                  <a:srgbClr val="333399"/>
                </a:solidFill>
                <a:cs typeface="Arial" charset="0"/>
              </a:rPr>
              <a:t>enhanchements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of the </a:t>
            </a:r>
            <a:r>
              <a:rPr lang="en-US" altLang="en-US" sz="1400" b="1" dirty="0" err="1" smtClean="0">
                <a:solidFill>
                  <a:srgbClr val="333399"/>
                </a:solidFill>
                <a:cs typeface="Arial" charset="0"/>
              </a:rPr>
              <a:t>Haswell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 line</a:t>
            </a:r>
            <a:r>
              <a:rPr lang="en-US" altLang="en-US" sz="1400" dirty="0" smtClean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vs. the 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Sandy Bridge line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cs typeface="Arial" charset="0"/>
              </a:rPr>
              <a:t>5</a:t>
            </a:r>
            <a:r>
              <a:rPr lang="hu-HU" altLang="en-US" sz="1400" b="1" dirty="0" smtClean="0">
                <a:solidFill>
                  <a:srgbClr val="2D2D8A"/>
                </a:solidFill>
                <a:cs typeface="Arial" charset="0"/>
              </a:rPr>
              <a:t>.</a:t>
            </a:r>
            <a:r>
              <a:rPr lang="en-US" altLang="en-US" sz="1400" b="1" dirty="0" smtClean="0">
                <a:solidFill>
                  <a:srgbClr val="2D2D8A"/>
                </a:solidFill>
                <a:cs typeface="Arial" charset="0"/>
              </a:rPr>
              <a:t>2.1 </a:t>
            </a:r>
            <a:r>
              <a:rPr lang="en-US" altLang="en-US" sz="1400" b="1" dirty="0">
                <a:solidFill>
                  <a:srgbClr val="2D2D8A"/>
                </a:solidFill>
                <a:cs typeface="Arial" charset="0"/>
              </a:rPr>
              <a:t>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0208" y="1373188"/>
            <a:ext cx="4349268" cy="12721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ISA extension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by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AVX2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 instruction set (Section 5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2.2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Enhanced microarchitecture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for the cores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5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2.3)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Verdana" panose="020B0604030504040204" pitchFamily="34" charset="0"/>
              <a:buChar char="•"/>
            </a:pPr>
            <a:r>
              <a:rPr lang="en-US" altLang="hu-HU" sz="1400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altLang="hu-HU" sz="1400" dirty="0">
                <a:cs typeface="Arial" charset="0"/>
              </a:rPr>
              <a:t>Enhanced graphics (Section </a:t>
            </a:r>
            <a:r>
              <a:rPr lang="hu-HU" altLang="hu-HU" sz="1400" dirty="0" smtClean="0">
                <a:cs typeface="Arial" charset="0"/>
              </a:rPr>
              <a:t>5.</a:t>
            </a:r>
            <a:r>
              <a:rPr lang="en-US" altLang="hu-HU" sz="1400" dirty="0" smtClean="0">
                <a:cs typeface="Arial" charset="0"/>
              </a:rPr>
              <a:t>2.4)</a:t>
            </a:r>
            <a:endParaRPr lang="en-US" altLang="hu-HU" sz="1400" dirty="0"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9900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1"/>
          <a:stretch>
            <a:fillRect/>
          </a:stretch>
        </p:blipFill>
        <p:spPr bwMode="auto">
          <a:xfrm>
            <a:off x="1265238" y="1268413"/>
            <a:ext cx="6592887" cy="43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2" name="Rectangle 3"/>
          <p:cNvSpPr>
            <a:spLocks noChangeArrowheads="1"/>
          </p:cNvSpPr>
          <p:nvPr/>
        </p:nvSpPr>
        <p:spPr bwMode="auto">
          <a:xfrm>
            <a:off x="4751388" y="2941638"/>
            <a:ext cx="3106737" cy="1619250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80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 smtClean="0"/>
              <a:t>5.</a:t>
            </a:r>
            <a:r>
              <a:rPr lang="en-US" altLang="en-US" sz="1600" dirty="0" smtClean="0"/>
              <a:t>2.2 ISA extension by the AVX2 instruction set (</a:t>
            </a:r>
            <a:r>
              <a:rPr lang="en-US" altLang="en-US" sz="1600" dirty="0"/>
              <a:t>1</a:t>
            </a:r>
            <a:r>
              <a:rPr lang="en-US" altLang="en-US" sz="1600" dirty="0" smtClean="0"/>
              <a:t>)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1500" y="494150"/>
            <a:ext cx="89550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5.2.2 ISA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extension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by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the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AVX2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instruction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set -1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[97]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717080" y="3409156"/>
            <a:ext cx="1395155" cy="13641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77045" y="6039290"/>
            <a:ext cx="2487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FMA: Fused Multiply-Add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4463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21735" r="14429" b="15826"/>
          <a:stretch>
            <a:fillRect/>
          </a:stretch>
        </p:blipFill>
        <p:spPr bwMode="auto">
          <a:xfrm>
            <a:off x="566738" y="1179513"/>
            <a:ext cx="7750175" cy="436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04" name="TextBox 1"/>
          <p:cNvSpPr txBox="1">
            <a:spLocks noChangeArrowheads="1"/>
          </p:cNvSpPr>
          <p:nvPr/>
        </p:nvSpPr>
        <p:spPr bwMode="auto">
          <a:xfrm>
            <a:off x="71500" y="494150"/>
            <a:ext cx="89550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ISA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extension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by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the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AVX2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instruction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set -2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80]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z="1600" dirty="0" smtClean="0"/>
              <a:t>5.</a:t>
            </a:r>
            <a:r>
              <a:rPr lang="en-US" altLang="en-US" sz="1600" dirty="0" smtClean="0"/>
              <a:t>2.2 ISA extension by the AVX2 instruction set (2)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1196625" y="1808820"/>
            <a:ext cx="2385265" cy="49505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92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/>
              <a:t>5.</a:t>
            </a:r>
            <a:r>
              <a:rPr lang="en-US" altLang="en-US" sz="1600" dirty="0"/>
              <a:t>2.2 ISA extension by the AVX2 instruction set </a:t>
            </a:r>
            <a:r>
              <a:rPr lang="en-US" altLang="en-US" sz="1600" dirty="0" smtClean="0"/>
              <a:t>(</a:t>
            </a:r>
            <a:r>
              <a:rPr lang="hu-HU" altLang="en-US" sz="1600" dirty="0" smtClean="0"/>
              <a:t>3</a:t>
            </a:r>
            <a:r>
              <a:rPr lang="en-US" altLang="en-US" sz="1600" dirty="0" smtClean="0"/>
              <a:t>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635" t="6616" r="7123" b="10856"/>
          <a:stretch/>
        </p:blipFill>
        <p:spPr>
          <a:xfrm>
            <a:off x="816646" y="1317150"/>
            <a:ext cx="7895814" cy="37804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00" y="496770"/>
            <a:ext cx="8611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chemeClr val="accent6"/>
                </a:solidFill>
              </a:rPr>
              <a:t>Example for calculating D = A x B + C with 8 32-bit data vectors by using the AVX2 </a:t>
            </a:r>
          </a:p>
          <a:p>
            <a:r>
              <a:rPr lang="hu-HU" sz="1400" b="1" dirty="0">
                <a:solidFill>
                  <a:schemeClr val="accent6"/>
                </a:solidFill>
              </a:rPr>
              <a:t> </a:t>
            </a:r>
            <a:r>
              <a:rPr lang="hu-HU" sz="1400" b="1" dirty="0" smtClean="0">
                <a:solidFill>
                  <a:schemeClr val="accent6"/>
                </a:solidFill>
              </a:rPr>
              <a:t> ISA extension </a:t>
            </a:r>
            <a:r>
              <a:rPr lang="hu-HU" sz="1400" dirty="0" smtClean="0"/>
              <a:t>[212]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8390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/>
              <a:t>5.</a:t>
            </a:r>
            <a:r>
              <a:rPr lang="en-US" altLang="en-US" sz="1600" dirty="0"/>
              <a:t>2.2 ISA extension by the AVX2 instruction set </a:t>
            </a:r>
            <a:r>
              <a:rPr lang="en-US" altLang="en-US" sz="1600" dirty="0" smtClean="0"/>
              <a:t>(</a:t>
            </a:r>
            <a:r>
              <a:rPr lang="hu-HU" altLang="en-US" sz="1600" dirty="0" smtClean="0"/>
              <a:t>4</a:t>
            </a:r>
            <a:r>
              <a:rPr lang="en-US" altLang="en-US" sz="1600" dirty="0" smtClean="0"/>
              <a:t>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21853" y="1188375"/>
            <a:ext cx="8579593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/>
              <a:t>When the processor detects </a:t>
            </a:r>
            <a:r>
              <a:rPr lang="hu-HU" sz="1400" dirty="0" smtClean="0">
                <a:solidFill>
                  <a:srgbClr val="0070C0"/>
                </a:solidFill>
              </a:rPr>
              <a:t>AVX instructions </a:t>
            </a:r>
            <a:r>
              <a:rPr lang="hu-HU" sz="1400" dirty="0" smtClean="0"/>
              <a:t>it signals it to the PCU (Power Control Unit).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/>
              <a:t>Then the </a:t>
            </a:r>
            <a:r>
              <a:rPr lang="hu-HU" sz="1400" dirty="0" smtClean="0">
                <a:solidFill>
                  <a:srgbClr val="0070C0"/>
                </a:solidFill>
              </a:rPr>
              <a:t>PCU delivers higher core voltage </a:t>
            </a:r>
            <a:r>
              <a:rPr lang="hu-HU" sz="1400" dirty="0" smtClean="0"/>
              <a:t>that however increases the dissipation.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/>
              <a:t>At the same time while executing AVX instructions the </a:t>
            </a:r>
            <a:r>
              <a:rPr lang="hu-HU" sz="1400" dirty="0" smtClean="0">
                <a:solidFill>
                  <a:srgbClr val="0070C0"/>
                </a:solidFill>
              </a:rPr>
              <a:t>PCU reduces the clock frequency</a:t>
            </a:r>
          </a:p>
          <a:p>
            <a:pPr>
              <a:spcAft>
                <a:spcPts val="600"/>
              </a:spcAft>
            </a:pPr>
            <a:r>
              <a:rPr lang="hu-HU" sz="1400" dirty="0">
                <a:solidFill>
                  <a:srgbClr val="0070C0"/>
                </a:solidFill>
              </a:rPr>
              <a:t> </a:t>
            </a:r>
            <a:r>
              <a:rPr lang="hu-HU" sz="1400" dirty="0" smtClean="0">
                <a:solidFill>
                  <a:srgbClr val="0070C0"/>
                </a:solidFill>
              </a:rPr>
              <a:t>     of the processor. to remain within the TDP limit </a:t>
            </a:r>
            <a:r>
              <a:rPr lang="hu-HU" sz="1400" dirty="0" smtClean="0"/>
              <a:t>and avoid overheating.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/>
              <a:t>The higher voltage will remain for 1 ms after the last AVX instruction completes and</a:t>
            </a:r>
          </a:p>
          <a:p>
            <a:pPr>
              <a:spcAft>
                <a:spcPts val="600"/>
              </a:spcAft>
            </a:pPr>
            <a:r>
              <a:rPr lang="hu-HU" sz="1400" dirty="0"/>
              <a:t> </a:t>
            </a:r>
            <a:r>
              <a:rPr lang="hu-HU" sz="1400" dirty="0" smtClean="0"/>
              <a:t>    , subsequently the core voltage will return to its nominal value defined by the TDP.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494150"/>
            <a:ext cx="877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FF0000"/>
                </a:solidFill>
              </a:rPr>
              <a:t>Remark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786715"/>
            <a:ext cx="5179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FF0000"/>
                </a:solidFill>
              </a:rPr>
              <a:t>Reduced core frequency while running AVX instructions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130" y="4014065"/>
            <a:ext cx="3064447" cy="25134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5338" y="3285026"/>
            <a:ext cx="7957307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FF0000"/>
                </a:solidFill>
              </a:rPr>
              <a:t>AVX base</a:t>
            </a:r>
            <a:r>
              <a:rPr lang="hu-HU" sz="1400" dirty="0" smtClean="0"/>
              <a:t>:  it is the </a:t>
            </a:r>
            <a:r>
              <a:rPr lang="hu-HU" sz="1400" dirty="0" smtClean="0">
                <a:solidFill>
                  <a:srgbClr val="0070C0"/>
                </a:solidFill>
              </a:rPr>
              <a:t>minimum frequency for workloíds using AVX instructions</a:t>
            </a:r>
            <a:r>
              <a:rPr lang="hu-HU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FF0000"/>
                </a:solidFill>
              </a:rPr>
              <a:t>AVX max all core Turbo</a:t>
            </a:r>
            <a:r>
              <a:rPr lang="hu-HU" sz="1400" dirty="0" smtClean="0"/>
              <a:t>: it is the </a:t>
            </a:r>
            <a:r>
              <a:rPr lang="hu-HU" sz="1400" dirty="0" smtClean="0">
                <a:solidFill>
                  <a:srgbClr val="0070C0"/>
                </a:solidFill>
              </a:rPr>
              <a:t>maximum frequency for workloads using all cores</a:t>
            </a:r>
          </a:p>
          <a:p>
            <a:r>
              <a:rPr lang="hu-HU" sz="1400" dirty="0">
                <a:solidFill>
                  <a:srgbClr val="0070C0"/>
                </a:solidFill>
              </a:rPr>
              <a:t> </a:t>
            </a:r>
            <a:r>
              <a:rPr lang="hu-HU" sz="1400" dirty="0" smtClean="0">
                <a:solidFill>
                  <a:srgbClr val="0070C0"/>
                </a:solidFill>
              </a:rPr>
              <a:t>      for executing AVX instructions.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3528" y="5897421"/>
            <a:ext cx="4618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Figure: Core frequency limits in  Haswell-EP and 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            previous lines [212]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22851" y="2808555"/>
            <a:ext cx="889859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000000"/>
                </a:solidFill>
              </a:rPr>
              <a:t>Related to this, Intel added </a:t>
            </a:r>
            <a:r>
              <a:rPr lang="hu-HU" sz="1400" dirty="0">
                <a:solidFill>
                  <a:srgbClr val="0070C0"/>
                </a:solidFill>
              </a:rPr>
              <a:t>two AVX frequencies for their Haswell- EP (E5-1600 and E5-2600</a:t>
            </a:r>
          </a:p>
          <a:p>
            <a:pPr lvl="0"/>
            <a:r>
              <a:rPr lang="hu-HU" sz="1400" dirty="0">
                <a:solidFill>
                  <a:srgbClr val="0070C0"/>
                </a:solidFill>
              </a:rPr>
              <a:t>       line of processors</a:t>
            </a:r>
            <a:r>
              <a:rPr lang="hu-HU" sz="1400" dirty="0">
                <a:solidFill>
                  <a:srgbClr val="000000"/>
                </a:solidFill>
              </a:rPr>
              <a:t>, as follows and demonstrated in an example.</a:t>
            </a:r>
            <a:endParaRPr lang="en-US" sz="14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12750" y="6475517"/>
            <a:ext cx="1686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(128-bit execution)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4054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4" grpId="0"/>
      <p:bldP spid="7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/>
              <a:t>5.</a:t>
            </a:r>
            <a:r>
              <a:rPr lang="en-US" altLang="en-US" sz="1600" dirty="0"/>
              <a:t>2.2 ISA extension by the AVX2 instruction set </a:t>
            </a:r>
            <a:r>
              <a:rPr lang="en-US" altLang="en-US" sz="1600" dirty="0" smtClean="0"/>
              <a:t>(</a:t>
            </a:r>
            <a:r>
              <a:rPr lang="hu-HU" altLang="en-US" sz="1600" dirty="0" smtClean="0"/>
              <a:t>5</a:t>
            </a:r>
            <a:r>
              <a:rPr lang="en-US" altLang="en-US" sz="1600" dirty="0" smtClean="0"/>
              <a:t>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32" y="676165"/>
            <a:ext cx="8284881" cy="52541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863" y="5814265"/>
            <a:ext cx="4351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AVX Frequency Range Example – E5-2699 v3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94150"/>
            <a:ext cx="7359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chemeClr val="accent6"/>
                </a:solidFill>
              </a:rPr>
              <a:t>Example: Core frequency limits for Intel's E5-2699 v3 processor </a:t>
            </a:r>
            <a:r>
              <a:rPr lang="hu-HU" sz="1400" dirty="0" smtClean="0"/>
              <a:t>[212]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6879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3"/>
          <a:stretch>
            <a:fillRect/>
          </a:stretch>
        </p:blipFill>
        <p:spPr bwMode="auto">
          <a:xfrm>
            <a:off x="481013" y="1268760"/>
            <a:ext cx="818197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7" name="TextBox 1"/>
          <p:cNvSpPr txBox="1">
            <a:spLocks noChangeArrowheads="1"/>
          </p:cNvSpPr>
          <p:nvPr/>
        </p:nvSpPr>
        <p:spPr bwMode="auto">
          <a:xfrm>
            <a:off x="71500" y="494150"/>
            <a:ext cx="42883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Evolution of the AVX ISA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extensions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97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z="1600" dirty="0" smtClean="0"/>
              <a:t>5.</a:t>
            </a:r>
            <a:r>
              <a:rPr lang="en-US" altLang="en-US" sz="1600" dirty="0" smtClean="0"/>
              <a:t>2.2 ISA extension by the AVX2 instruction set (</a:t>
            </a:r>
            <a:r>
              <a:rPr lang="hu-HU" altLang="en-US" sz="1600" dirty="0" smtClean="0"/>
              <a:t>6</a:t>
            </a:r>
            <a:r>
              <a:rPr lang="en-US" altLang="en-US" sz="16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1853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://image.slidesharecdn.com/hpcupdateistep2014-140603143214-phpapp02/95/intel-technologies-for-high-performance-computing-23-1024.jpg?cb=14018245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8885" r="10653" b="10598"/>
          <a:stretch/>
        </p:blipFill>
        <p:spPr bwMode="auto">
          <a:xfrm>
            <a:off x="746578" y="1078542"/>
            <a:ext cx="7785862" cy="526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9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1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3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5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6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7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19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0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21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22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23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4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25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26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27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2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29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30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" name="TextBox 1023"/>
          <p:cNvSpPr txBox="1"/>
          <p:nvPr/>
        </p:nvSpPr>
        <p:spPr>
          <a:xfrm>
            <a:off x="71500" y="494150"/>
            <a:ext cx="4166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Expected future evolution of AVX </a:t>
            </a:r>
            <a:r>
              <a:rPr lang="en-US" sz="1400" dirty="0" smtClean="0"/>
              <a:t>[165]</a:t>
            </a:r>
            <a:endParaRPr lang="en-US" sz="1400" dirty="0"/>
          </a:p>
        </p:txBody>
      </p:sp>
      <p:sp>
        <p:nvSpPr>
          <p:cNvPr id="1031" name="AutoShape 3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3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AutoShape 3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3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5" name="AutoShape 3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4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7" name="AutoShape 4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4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9" name="AutoShape 4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0" name="AutoShape 4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1" name="AutoShape 4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2" name="AutoShape 4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3" name="AutoShape 4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" name="AutoShape 4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5" name="AutoShape 4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6" name="AutoShape 5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7" name="AutoShape 5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8" name="AutoShape 5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9" name="AutoShape 5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0" name="AutoShape 5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1" name="AutoShape 5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2" name="AutoShape 5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3" name="AutoShape 5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" name="AutoShape 5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5" name="AutoShape 5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6" name="AutoShape 6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7" name="AutoShape 6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9" name="AutoShape 6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0" name="AutoShape 6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1" name="AutoShape 6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2" name="AutoShape 6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3" name="AutoShape 6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4" name="AutoShape 6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" name="AutoShape 6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6" name="AutoShape 6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7" name="AutoShape 7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8" name="AutoShape 7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9" name="AutoShape 7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0" name="AutoShape 7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1" name="AutoShape 7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2" name="AutoShape 7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3" name="AutoShape 7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4" name="AutoShape 7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" name="AutoShape 7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6" name="AutoShape 7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7" name="AutoShape 8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8" name="AutoShape 8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9" name="AutoShape 8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0" name="AutoShape 8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1" name="AutoShape 8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2" name="AutoShape 8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3" name="AutoShape 8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4" name="AutoShape 8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" name="AutoShape 8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z="1600" dirty="0" smtClean="0"/>
              <a:t>5.</a:t>
            </a:r>
            <a:r>
              <a:rPr lang="en-US" altLang="en-US" sz="1600" dirty="0" smtClean="0"/>
              <a:t>2.2 ISA extension by the AVX2 instruction set (</a:t>
            </a:r>
            <a:r>
              <a:rPr lang="hu-HU" altLang="en-US" sz="1600" dirty="0" smtClean="0"/>
              <a:t>7</a:t>
            </a:r>
            <a:r>
              <a:rPr lang="en-US" altLang="en-US" sz="16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7265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3"/>
          <p:cNvSpPr txBox="1">
            <a:spLocks noChangeArrowheads="1"/>
          </p:cNvSpPr>
          <p:nvPr/>
        </p:nvSpPr>
        <p:spPr bwMode="auto">
          <a:xfrm>
            <a:off x="126081" y="497262"/>
            <a:ext cx="773128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Remark: Classification of multiprocessor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server platforms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according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to their </a:t>
            </a:r>
            <a:endParaRPr lang="en-US" altLang="en-US" sz="1400" b="1" dirty="0" smtClean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memory architecture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590550" y="2011643"/>
            <a:ext cx="266858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SMPs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(S</a:t>
            </a:r>
            <a:r>
              <a:rPr lang="en-US" altLang="en-US" sz="1200">
                <a:latin typeface="Verdana" pitchFamily="34" charset="0"/>
              </a:rPr>
              <a:t>ymmetrical </a:t>
            </a:r>
            <a:r>
              <a:rPr lang="en-US" altLang="en-US" sz="1200" b="1">
                <a:latin typeface="Verdana" pitchFamily="34" charset="0"/>
              </a:rPr>
              <a:t>M</a:t>
            </a:r>
            <a:r>
              <a:rPr lang="en-US" altLang="en-US" sz="1200">
                <a:latin typeface="Verdana" pitchFamily="34" charset="0"/>
              </a:rPr>
              <a:t>ulti</a:t>
            </a:r>
            <a:r>
              <a:rPr lang="en-US" altLang="en-US" sz="1200" b="1">
                <a:latin typeface="Verdana" pitchFamily="34" charset="0"/>
              </a:rPr>
              <a:t>P</a:t>
            </a:r>
            <a:r>
              <a:rPr lang="en-US" altLang="en-US" sz="1200">
                <a:latin typeface="Verdana" pitchFamily="34" charset="0"/>
              </a:rPr>
              <a:t>rocessor)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60420" name="Line 8"/>
          <p:cNvSpPr>
            <a:spLocks noChangeShapeType="1"/>
          </p:cNvSpPr>
          <p:nvPr/>
        </p:nvSpPr>
        <p:spPr bwMode="auto">
          <a:xfrm>
            <a:off x="4584700" y="1487768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Line 10"/>
          <p:cNvSpPr>
            <a:spLocks noChangeShapeType="1"/>
          </p:cNvSpPr>
          <p:nvPr/>
        </p:nvSpPr>
        <p:spPr bwMode="auto">
          <a:xfrm flipV="1">
            <a:off x="1949450" y="1722718"/>
            <a:ext cx="4733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" name="Oval 12"/>
          <p:cNvSpPr>
            <a:spLocks noChangeArrowheads="1"/>
          </p:cNvSpPr>
          <p:nvPr/>
        </p:nvSpPr>
        <p:spPr bwMode="auto">
          <a:xfrm>
            <a:off x="1905000" y="191639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60423" name="Line 13"/>
          <p:cNvSpPr>
            <a:spLocks noChangeShapeType="1"/>
          </p:cNvSpPr>
          <p:nvPr/>
        </p:nvSpPr>
        <p:spPr bwMode="auto">
          <a:xfrm>
            <a:off x="1938338" y="171636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4" name="Text Box 4"/>
          <p:cNvSpPr txBox="1">
            <a:spLocks noChangeArrowheads="1"/>
          </p:cNvSpPr>
          <p:nvPr/>
        </p:nvSpPr>
        <p:spPr bwMode="auto">
          <a:xfrm>
            <a:off x="1841500" y="1049618"/>
            <a:ext cx="55022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Multiprocessor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 classified according to their memory architecture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60425" name="Text Box 4"/>
          <p:cNvSpPr txBox="1">
            <a:spLocks noChangeArrowheads="1"/>
          </p:cNvSpPr>
          <p:nvPr/>
        </p:nvSpPr>
        <p:spPr bwMode="auto">
          <a:xfrm>
            <a:off x="6091238" y="2013231"/>
            <a:ext cx="11445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NUMAs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60426" name="Oval 12"/>
          <p:cNvSpPr>
            <a:spLocks noChangeArrowheads="1"/>
          </p:cNvSpPr>
          <p:nvPr/>
        </p:nvSpPr>
        <p:spPr bwMode="auto">
          <a:xfrm>
            <a:off x="6643688" y="191798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60427" name="Line 13"/>
          <p:cNvSpPr>
            <a:spLocks noChangeShapeType="1"/>
          </p:cNvSpPr>
          <p:nvPr/>
        </p:nvSpPr>
        <p:spPr bwMode="auto">
          <a:xfrm>
            <a:off x="6677025" y="171795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8" name="Text Box 13"/>
          <p:cNvSpPr txBox="1">
            <a:spLocks noChangeArrowheads="1"/>
          </p:cNvSpPr>
          <p:nvPr/>
        </p:nvSpPr>
        <p:spPr bwMode="auto">
          <a:xfrm>
            <a:off x="5127625" y="2449327"/>
            <a:ext cx="307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Multiprocessors (Multi socket system)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with </a:t>
            </a:r>
            <a:r>
              <a:rPr lang="en-US" altLang="en-US" sz="1200" b="1">
                <a:latin typeface="Verdana" pitchFamily="34" charset="0"/>
              </a:rPr>
              <a:t>N</a:t>
            </a:r>
            <a:r>
              <a:rPr lang="en-US" altLang="en-US" sz="1200">
                <a:latin typeface="Verdana" pitchFamily="34" charset="0"/>
              </a:rPr>
              <a:t>on-</a:t>
            </a:r>
            <a:r>
              <a:rPr lang="en-US" altLang="en-US" sz="1200" b="1">
                <a:latin typeface="Verdana" pitchFamily="34" charset="0"/>
              </a:rPr>
              <a:t>U</a:t>
            </a:r>
            <a:r>
              <a:rPr lang="en-US" altLang="en-US" sz="1200">
                <a:latin typeface="Verdana" pitchFamily="34" charset="0"/>
              </a:rPr>
              <a:t>niform </a:t>
            </a:r>
            <a:r>
              <a:rPr lang="en-US" altLang="en-US" sz="1200" b="1">
                <a:latin typeface="Verdana" pitchFamily="34" charset="0"/>
              </a:rPr>
              <a:t>M</a:t>
            </a:r>
            <a:r>
              <a:rPr lang="en-US" altLang="en-US" sz="1200">
                <a:latin typeface="Verdana" pitchFamily="34" charset="0"/>
              </a:rPr>
              <a:t>emory </a:t>
            </a:r>
            <a:r>
              <a:rPr lang="en-US" altLang="en-US" sz="1200" b="1">
                <a:latin typeface="Verdana" pitchFamily="34" charset="0"/>
              </a:rPr>
              <a:t>A</a:t>
            </a:r>
            <a:r>
              <a:rPr lang="en-US" altLang="en-US" sz="1200">
                <a:latin typeface="Verdana" pitchFamily="34" charset="0"/>
              </a:rPr>
              <a:t>ccess</a:t>
            </a:r>
          </a:p>
        </p:txBody>
      </p:sp>
      <p:sp>
        <p:nvSpPr>
          <p:cNvPr id="60429" name="Text Box 14"/>
          <p:cNvSpPr txBox="1">
            <a:spLocks noChangeArrowheads="1"/>
          </p:cNvSpPr>
          <p:nvPr/>
        </p:nvSpPr>
        <p:spPr bwMode="auto">
          <a:xfrm>
            <a:off x="482600" y="2440736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Multiprocessors (Multi socket system)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with </a:t>
            </a:r>
            <a:r>
              <a:rPr lang="en-US" altLang="en-US" sz="1200" b="1">
                <a:latin typeface="Verdana" pitchFamily="34" charset="0"/>
              </a:rPr>
              <a:t>U</a:t>
            </a:r>
            <a:r>
              <a:rPr lang="en-US" altLang="en-US" sz="1200">
                <a:latin typeface="Verdana" pitchFamily="34" charset="0"/>
              </a:rPr>
              <a:t>niform </a:t>
            </a:r>
            <a:r>
              <a:rPr lang="en-US" altLang="en-US" sz="1200" b="1">
                <a:latin typeface="Verdana" pitchFamily="34" charset="0"/>
              </a:rPr>
              <a:t>M</a:t>
            </a:r>
            <a:r>
              <a:rPr lang="en-US" altLang="en-US" sz="1200">
                <a:latin typeface="Verdana" pitchFamily="34" charset="0"/>
              </a:rPr>
              <a:t>emory </a:t>
            </a:r>
            <a:r>
              <a:rPr lang="en-US" altLang="en-US" sz="1200" b="1">
                <a:latin typeface="Verdana" pitchFamily="34" charset="0"/>
              </a:rPr>
              <a:t>A</a:t>
            </a:r>
            <a:r>
              <a:rPr lang="en-US" altLang="en-US" sz="1200">
                <a:latin typeface="Verdana" pitchFamily="34" charset="0"/>
              </a:rPr>
              <a:t>ccess (UMA)</a:t>
            </a:r>
          </a:p>
        </p:txBody>
      </p:sp>
      <p:sp>
        <p:nvSpPr>
          <p:cNvPr id="60430" name="Text Box 15"/>
          <p:cNvSpPr txBox="1">
            <a:spLocks noChangeArrowheads="1"/>
          </p:cNvSpPr>
          <p:nvPr/>
        </p:nvSpPr>
        <p:spPr bwMode="auto">
          <a:xfrm>
            <a:off x="82550" y="3724929"/>
            <a:ext cx="131445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Typical examples</a:t>
            </a:r>
          </a:p>
        </p:txBody>
      </p:sp>
      <p:sp>
        <p:nvSpPr>
          <p:cNvPr id="60431" name="Téglalap 40"/>
          <p:cNvSpPr>
            <a:spLocks noChangeArrowheads="1"/>
          </p:cNvSpPr>
          <p:nvPr/>
        </p:nvSpPr>
        <p:spPr bwMode="auto">
          <a:xfrm>
            <a:off x="501650" y="4101166"/>
            <a:ext cx="1374775" cy="5588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7" name="Téglalap 46"/>
          <p:cNvSpPr/>
          <p:nvPr/>
        </p:nvSpPr>
        <p:spPr>
          <a:xfrm>
            <a:off x="1395413" y="5304491"/>
            <a:ext cx="1114425" cy="51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hu-HU" altLang="en-US" sz="1000">
                <a:solidFill>
                  <a:schemeClr val="bg1"/>
                </a:solidFill>
                <a:latin typeface="Verdana" pitchFamily="34" charset="0"/>
              </a:rPr>
              <a:t>MCH</a:t>
            </a:r>
          </a:p>
        </p:txBody>
      </p:sp>
      <p:cxnSp>
        <p:nvCxnSpPr>
          <p:cNvPr id="48" name="Egyenes összekötő 47"/>
          <p:cNvCxnSpPr>
            <a:stCxn id="47" idx="0"/>
          </p:cNvCxnSpPr>
          <p:nvPr/>
        </p:nvCxnSpPr>
        <p:spPr>
          <a:xfrm rot="16200000" flipV="1">
            <a:off x="1497013" y="5128279"/>
            <a:ext cx="350837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/>
          <p:cNvCxnSpPr>
            <a:stCxn id="70" idx="0"/>
            <a:endCxn id="47" idx="2"/>
          </p:cNvCxnSpPr>
          <p:nvPr/>
        </p:nvCxnSpPr>
        <p:spPr>
          <a:xfrm rot="5400000" flipH="1" flipV="1">
            <a:off x="1761332" y="6016485"/>
            <a:ext cx="3857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églalap 69"/>
          <p:cNvSpPr/>
          <p:nvPr/>
        </p:nvSpPr>
        <p:spPr>
          <a:xfrm>
            <a:off x="1395413" y="6209366"/>
            <a:ext cx="1114425" cy="5175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000">
                <a:solidFill>
                  <a:schemeClr val="bg1"/>
                </a:solidFill>
                <a:latin typeface="Verdana" pitchFamily="34" charset="0"/>
              </a:rPr>
              <a:t>I</a:t>
            </a: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CH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36" name="Szövegdoboz 70"/>
          <p:cNvSpPr txBox="1">
            <a:spLocks noChangeArrowheads="1"/>
          </p:cNvSpPr>
          <p:nvPr/>
        </p:nvSpPr>
        <p:spPr bwMode="auto">
          <a:xfrm>
            <a:off x="1725613" y="5004454"/>
            <a:ext cx="431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FSB</a:t>
            </a:r>
          </a:p>
        </p:txBody>
      </p:sp>
      <p:sp>
        <p:nvSpPr>
          <p:cNvPr id="60437" name="Téglalap 49"/>
          <p:cNvSpPr>
            <a:spLocks noChangeArrowheads="1"/>
          </p:cNvSpPr>
          <p:nvPr/>
        </p:nvSpPr>
        <p:spPr bwMode="auto">
          <a:xfrm>
            <a:off x="2076450" y="4101166"/>
            <a:ext cx="1414463" cy="5588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2" name="Egyenes összekötő 61"/>
          <p:cNvCxnSpPr/>
          <p:nvPr/>
        </p:nvCxnSpPr>
        <p:spPr>
          <a:xfrm rot="5400000" flipH="1" flipV="1">
            <a:off x="2443956" y="4806810"/>
            <a:ext cx="2936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 rot="5400000" flipH="1" flipV="1">
            <a:off x="1093788" y="4806016"/>
            <a:ext cx="293688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gyenes összekötő 77"/>
          <p:cNvCxnSpPr/>
          <p:nvPr/>
        </p:nvCxnSpPr>
        <p:spPr>
          <a:xfrm rot="10800000">
            <a:off x="1239838" y="4953654"/>
            <a:ext cx="4238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41" name="Egyenes összekötő 23"/>
          <p:cNvCxnSpPr>
            <a:cxnSpLocks noChangeShapeType="1"/>
          </p:cNvCxnSpPr>
          <p:nvPr/>
        </p:nvCxnSpPr>
        <p:spPr bwMode="auto">
          <a:xfrm flipH="1">
            <a:off x="2517775" y="5501341"/>
            <a:ext cx="363538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42" name="Egyenes összekötő 26"/>
          <p:cNvCxnSpPr>
            <a:cxnSpLocks noChangeShapeType="1"/>
          </p:cNvCxnSpPr>
          <p:nvPr/>
        </p:nvCxnSpPr>
        <p:spPr bwMode="auto">
          <a:xfrm flipH="1">
            <a:off x="2517775" y="5641041"/>
            <a:ext cx="430213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27"/>
          <p:cNvSpPr>
            <a:spLocks noChangeArrowheads="1"/>
          </p:cNvSpPr>
          <p:nvPr/>
        </p:nvSpPr>
        <p:spPr bwMode="auto">
          <a:xfrm flipV="1">
            <a:off x="2890838" y="5196541"/>
            <a:ext cx="66675" cy="35242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9" name="Téglalap 28"/>
          <p:cNvSpPr>
            <a:spLocks noChangeArrowheads="1"/>
          </p:cNvSpPr>
          <p:nvPr/>
        </p:nvSpPr>
        <p:spPr bwMode="auto">
          <a:xfrm flipV="1">
            <a:off x="2771775" y="5196541"/>
            <a:ext cx="68263" cy="35242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2" name="Téglalap 41"/>
          <p:cNvSpPr>
            <a:spLocks noChangeArrowheads="1"/>
          </p:cNvSpPr>
          <p:nvPr/>
        </p:nvSpPr>
        <p:spPr bwMode="auto">
          <a:xfrm flipV="1">
            <a:off x="2890838" y="5606116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3" name="Téglalap 42"/>
          <p:cNvSpPr>
            <a:spLocks noChangeArrowheads="1"/>
          </p:cNvSpPr>
          <p:nvPr/>
        </p:nvSpPr>
        <p:spPr bwMode="auto">
          <a:xfrm flipV="1">
            <a:off x="2771775" y="5606116"/>
            <a:ext cx="68263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2" name="Egyenes összekötő 47"/>
          <p:cNvCxnSpPr>
            <a:stCxn id="47" idx="0"/>
          </p:cNvCxnSpPr>
          <p:nvPr/>
        </p:nvCxnSpPr>
        <p:spPr>
          <a:xfrm rot="16200000" flipV="1">
            <a:off x="2054225" y="5125104"/>
            <a:ext cx="342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48" name="Line 51"/>
          <p:cNvSpPr>
            <a:spLocks noChangeShapeType="1"/>
          </p:cNvSpPr>
          <p:nvPr/>
        </p:nvSpPr>
        <p:spPr bwMode="auto">
          <a:xfrm>
            <a:off x="2232025" y="4953654"/>
            <a:ext cx="358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9" name="Text Box 52"/>
          <p:cNvSpPr txBox="1">
            <a:spLocks noChangeArrowheads="1"/>
          </p:cNvSpPr>
          <p:nvPr/>
        </p:nvSpPr>
        <p:spPr bwMode="auto">
          <a:xfrm>
            <a:off x="3054350" y="5458479"/>
            <a:ext cx="11477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DDR2-533</a:t>
            </a:r>
          </a:p>
        </p:txBody>
      </p:sp>
      <p:sp>
        <p:nvSpPr>
          <p:cNvPr id="60450" name="Text Box 53"/>
          <p:cNvSpPr txBox="1">
            <a:spLocks noChangeArrowheads="1"/>
          </p:cNvSpPr>
          <p:nvPr/>
        </p:nvSpPr>
        <p:spPr bwMode="auto">
          <a:xfrm>
            <a:off x="1892300" y="5926791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</a:p>
        </p:txBody>
      </p:sp>
      <p:sp>
        <p:nvSpPr>
          <p:cNvPr id="60451" name="Text Box 55"/>
          <p:cNvSpPr txBox="1">
            <a:spLocks noChangeArrowheads="1"/>
          </p:cNvSpPr>
          <p:nvPr/>
        </p:nvSpPr>
        <p:spPr bwMode="auto">
          <a:xfrm>
            <a:off x="4032250" y="5123516"/>
            <a:ext cx="1228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DDR3-1333</a:t>
            </a:r>
          </a:p>
        </p:txBody>
      </p:sp>
      <p:sp>
        <p:nvSpPr>
          <p:cNvPr id="60452" name="Téglalap 40"/>
          <p:cNvSpPr>
            <a:spLocks noChangeArrowheads="1"/>
          </p:cNvSpPr>
          <p:nvPr/>
        </p:nvSpPr>
        <p:spPr bwMode="auto">
          <a:xfrm>
            <a:off x="5137150" y="4117041"/>
            <a:ext cx="1349375" cy="522288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Téglalap 46"/>
          <p:cNvSpPr/>
          <p:nvPr/>
        </p:nvSpPr>
        <p:spPr>
          <a:xfrm>
            <a:off x="6064250" y="5029854"/>
            <a:ext cx="1184275" cy="5222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IOH</a:t>
            </a:r>
            <a:r>
              <a:rPr lang="en-US" altLang="en-US" sz="1000" baseline="30000">
                <a:solidFill>
                  <a:schemeClr val="bg1"/>
                </a:solidFill>
                <a:latin typeface="Verdana" pitchFamily="34" charset="0"/>
              </a:rPr>
              <a:t>1</a:t>
            </a:r>
            <a:endParaRPr lang="hu-HU" altLang="en-US" sz="1000" baseline="30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54" name="Szövegdoboz 70"/>
          <p:cNvSpPr txBox="1">
            <a:spLocks noChangeArrowheads="1"/>
          </p:cNvSpPr>
          <p:nvPr/>
        </p:nvSpPr>
        <p:spPr bwMode="auto">
          <a:xfrm>
            <a:off x="5873750" y="4725054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QPI</a:t>
            </a:r>
            <a:endParaRPr lang="hu-HU" altLang="en-US" sz="1000">
              <a:latin typeface="Verdana" pitchFamily="34" charset="0"/>
            </a:endParaRPr>
          </a:p>
        </p:txBody>
      </p:sp>
      <p:cxnSp>
        <p:nvCxnSpPr>
          <p:cNvPr id="58" name="Egyenes összekötő 57"/>
          <p:cNvCxnSpPr>
            <a:stCxn id="60431" idx="3"/>
          </p:cNvCxnSpPr>
          <p:nvPr/>
        </p:nvCxnSpPr>
        <p:spPr>
          <a:xfrm>
            <a:off x="6486525" y="4398029"/>
            <a:ext cx="3619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56" name="Szövegdoboz 70"/>
          <p:cNvSpPr txBox="1">
            <a:spLocks noChangeArrowheads="1"/>
          </p:cNvSpPr>
          <p:nvPr/>
        </p:nvSpPr>
        <p:spPr bwMode="auto">
          <a:xfrm>
            <a:off x="6461125" y="4163079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cxnSp>
        <p:nvCxnSpPr>
          <p:cNvPr id="60" name="Egyenes összekötő 59"/>
          <p:cNvCxnSpPr>
            <a:stCxn id="102" idx="1"/>
          </p:cNvCxnSpPr>
          <p:nvPr/>
        </p:nvCxnSpPr>
        <p:spPr>
          <a:xfrm flipV="1">
            <a:off x="4638675" y="3939241"/>
            <a:ext cx="330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61"/>
          <p:cNvCxnSpPr/>
          <p:nvPr/>
        </p:nvCxnSpPr>
        <p:spPr>
          <a:xfrm rot="10800000" flipH="1" flipV="1">
            <a:off x="4962525" y="4247216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62"/>
          <p:cNvCxnSpPr>
            <a:stCxn id="101" idx="1"/>
          </p:cNvCxnSpPr>
          <p:nvPr/>
        </p:nvCxnSpPr>
        <p:spPr>
          <a:xfrm flipV="1">
            <a:off x="4641850" y="4386916"/>
            <a:ext cx="4968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églalap 73"/>
          <p:cNvSpPr>
            <a:spLocks noChangeArrowheads="1"/>
          </p:cNvSpPr>
          <p:nvPr/>
        </p:nvSpPr>
        <p:spPr bwMode="auto">
          <a:xfrm flipH="1" flipV="1">
            <a:off x="4695825" y="4204354"/>
            <a:ext cx="66675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5" name="Téglalap 74"/>
          <p:cNvSpPr>
            <a:spLocks noChangeArrowheads="1"/>
          </p:cNvSpPr>
          <p:nvPr/>
        </p:nvSpPr>
        <p:spPr bwMode="auto">
          <a:xfrm flipH="1" flipV="1">
            <a:off x="4814888" y="4204354"/>
            <a:ext cx="68262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6" name="Téglalap 75"/>
          <p:cNvSpPr>
            <a:spLocks noChangeArrowheads="1"/>
          </p:cNvSpPr>
          <p:nvPr/>
        </p:nvSpPr>
        <p:spPr bwMode="auto">
          <a:xfrm flipH="1" flipV="1">
            <a:off x="4691063" y="3758266"/>
            <a:ext cx="68262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" name="Téglalap 77"/>
          <p:cNvSpPr>
            <a:spLocks noChangeArrowheads="1"/>
          </p:cNvSpPr>
          <p:nvPr/>
        </p:nvSpPr>
        <p:spPr bwMode="auto">
          <a:xfrm flipH="1" flipV="1">
            <a:off x="4811713" y="3758266"/>
            <a:ext cx="68262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79" name="Egyenes összekötő 78"/>
          <p:cNvCxnSpPr>
            <a:stCxn id="103" idx="1"/>
          </p:cNvCxnSpPr>
          <p:nvPr/>
        </p:nvCxnSpPr>
        <p:spPr>
          <a:xfrm flipV="1">
            <a:off x="4635500" y="4845704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églalap 79"/>
          <p:cNvSpPr>
            <a:spLocks noChangeArrowheads="1"/>
          </p:cNvSpPr>
          <p:nvPr/>
        </p:nvSpPr>
        <p:spPr bwMode="auto">
          <a:xfrm flipH="1" flipV="1">
            <a:off x="4695825" y="4671079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1" name="Téglalap 80"/>
          <p:cNvSpPr>
            <a:spLocks noChangeArrowheads="1"/>
          </p:cNvSpPr>
          <p:nvPr/>
        </p:nvSpPr>
        <p:spPr bwMode="auto">
          <a:xfrm flipH="1" flipV="1">
            <a:off x="4814888" y="4671079"/>
            <a:ext cx="68262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82" name="Egyenes összekötő 81"/>
          <p:cNvCxnSpPr/>
          <p:nvPr/>
        </p:nvCxnSpPr>
        <p:spPr>
          <a:xfrm rot="5400000" flipH="1" flipV="1">
            <a:off x="4802187" y="4677429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gyenes összekötő 89"/>
          <p:cNvCxnSpPr/>
          <p:nvPr/>
        </p:nvCxnSpPr>
        <p:spPr>
          <a:xfrm rot="10800000" flipH="1" flipV="1">
            <a:off x="4962525" y="4507566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gyenes összekötő 91"/>
          <p:cNvCxnSpPr/>
          <p:nvPr/>
        </p:nvCxnSpPr>
        <p:spPr>
          <a:xfrm rot="5400000" flipH="1" flipV="1">
            <a:off x="4801394" y="4092435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églalap 100"/>
          <p:cNvSpPr>
            <a:spLocks noChangeArrowheads="1"/>
          </p:cNvSpPr>
          <p:nvPr/>
        </p:nvSpPr>
        <p:spPr bwMode="auto">
          <a:xfrm flipH="1" flipV="1">
            <a:off x="4575175" y="4207529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2" name="Téglalap 101"/>
          <p:cNvSpPr>
            <a:spLocks noChangeArrowheads="1"/>
          </p:cNvSpPr>
          <p:nvPr/>
        </p:nvSpPr>
        <p:spPr bwMode="auto">
          <a:xfrm flipH="1" flipV="1">
            <a:off x="4572000" y="3759854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3" name="Téglalap 102"/>
          <p:cNvSpPr>
            <a:spLocks noChangeArrowheads="1"/>
          </p:cNvSpPr>
          <p:nvPr/>
        </p:nvSpPr>
        <p:spPr bwMode="auto">
          <a:xfrm flipH="1" flipV="1">
            <a:off x="4575175" y="4672666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09" name="Egyenes összekötő 108"/>
          <p:cNvCxnSpPr>
            <a:stCxn id="127" idx="1"/>
          </p:cNvCxnSpPr>
          <p:nvPr/>
        </p:nvCxnSpPr>
        <p:spPr>
          <a:xfrm flipH="1" flipV="1">
            <a:off x="8382000" y="3926541"/>
            <a:ext cx="32861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gyenes összekötő 109"/>
          <p:cNvCxnSpPr/>
          <p:nvPr/>
        </p:nvCxnSpPr>
        <p:spPr>
          <a:xfrm rot="10800000" flipV="1">
            <a:off x="8220075" y="4234516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>
            <a:stCxn id="126" idx="1"/>
          </p:cNvCxnSpPr>
          <p:nvPr/>
        </p:nvCxnSpPr>
        <p:spPr>
          <a:xfrm flipH="1" flipV="1">
            <a:off x="8212138" y="4374216"/>
            <a:ext cx="4953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églalap 113"/>
          <p:cNvSpPr>
            <a:spLocks noChangeArrowheads="1"/>
          </p:cNvSpPr>
          <p:nvPr/>
        </p:nvSpPr>
        <p:spPr bwMode="auto">
          <a:xfrm flipV="1">
            <a:off x="8588375" y="4191654"/>
            <a:ext cx="66675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7" name="Téglalap 116"/>
          <p:cNvSpPr>
            <a:spLocks noChangeArrowheads="1"/>
          </p:cNvSpPr>
          <p:nvPr/>
        </p:nvSpPr>
        <p:spPr bwMode="auto">
          <a:xfrm flipV="1">
            <a:off x="8467725" y="4191654"/>
            <a:ext cx="68263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8" name="Téglalap 117"/>
          <p:cNvSpPr>
            <a:spLocks noChangeArrowheads="1"/>
          </p:cNvSpPr>
          <p:nvPr/>
        </p:nvSpPr>
        <p:spPr bwMode="auto">
          <a:xfrm flipV="1">
            <a:off x="8591550" y="3745566"/>
            <a:ext cx="68263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9" name="Téglalap 118"/>
          <p:cNvSpPr>
            <a:spLocks noChangeArrowheads="1"/>
          </p:cNvSpPr>
          <p:nvPr/>
        </p:nvSpPr>
        <p:spPr bwMode="auto">
          <a:xfrm flipV="1">
            <a:off x="8470900" y="3745566"/>
            <a:ext cx="69850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20" name="Egyenes összekötő 119"/>
          <p:cNvCxnSpPr>
            <a:stCxn id="128" idx="1"/>
          </p:cNvCxnSpPr>
          <p:nvPr/>
        </p:nvCxnSpPr>
        <p:spPr>
          <a:xfrm flipH="1" flipV="1">
            <a:off x="8382000" y="4839354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églalap 120"/>
          <p:cNvSpPr>
            <a:spLocks noChangeArrowheads="1"/>
          </p:cNvSpPr>
          <p:nvPr/>
        </p:nvSpPr>
        <p:spPr bwMode="auto">
          <a:xfrm flipV="1">
            <a:off x="8588375" y="4658379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2" name="Téglalap 121"/>
          <p:cNvSpPr>
            <a:spLocks noChangeArrowheads="1"/>
          </p:cNvSpPr>
          <p:nvPr/>
        </p:nvSpPr>
        <p:spPr bwMode="auto">
          <a:xfrm flipV="1">
            <a:off x="8467725" y="4658379"/>
            <a:ext cx="68263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23" name="Egyenes összekötő 122"/>
          <p:cNvCxnSpPr/>
          <p:nvPr/>
        </p:nvCxnSpPr>
        <p:spPr>
          <a:xfrm rot="16200000" flipV="1">
            <a:off x="8221662" y="4658379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Egyenes összekötő 123"/>
          <p:cNvCxnSpPr/>
          <p:nvPr/>
        </p:nvCxnSpPr>
        <p:spPr>
          <a:xfrm rot="10800000" flipV="1">
            <a:off x="8220075" y="4494866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Egyenes összekötő 124"/>
          <p:cNvCxnSpPr/>
          <p:nvPr/>
        </p:nvCxnSpPr>
        <p:spPr>
          <a:xfrm rot="16200000" flipV="1">
            <a:off x="8224044" y="4079735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églalap 125"/>
          <p:cNvSpPr>
            <a:spLocks noChangeArrowheads="1"/>
          </p:cNvSpPr>
          <p:nvPr/>
        </p:nvSpPr>
        <p:spPr bwMode="auto">
          <a:xfrm flipV="1">
            <a:off x="8707438" y="4194829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7" name="Téglalap 126"/>
          <p:cNvSpPr>
            <a:spLocks noChangeArrowheads="1"/>
          </p:cNvSpPr>
          <p:nvPr/>
        </p:nvSpPr>
        <p:spPr bwMode="auto">
          <a:xfrm flipV="1">
            <a:off x="8710613" y="3747154"/>
            <a:ext cx="68262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8" name="Téglalap 127"/>
          <p:cNvSpPr>
            <a:spLocks noChangeArrowheads="1"/>
          </p:cNvSpPr>
          <p:nvPr/>
        </p:nvSpPr>
        <p:spPr bwMode="auto">
          <a:xfrm flipV="1">
            <a:off x="8707438" y="4659966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8" name="Egyenes összekötő 48"/>
          <p:cNvCxnSpPr>
            <a:stCxn id="70" idx="0"/>
            <a:endCxn id="47" idx="2"/>
          </p:cNvCxnSpPr>
          <p:nvPr/>
        </p:nvCxnSpPr>
        <p:spPr>
          <a:xfrm rot="5400000" flipH="1" flipV="1">
            <a:off x="6440487" y="5741054"/>
            <a:ext cx="3905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69"/>
          <p:cNvSpPr/>
          <p:nvPr/>
        </p:nvSpPr>
        <p:spPr>
          <a:xfrm>
            <a:off x="6065838" y="5936316"/>
            <a:ext cx="1157287" cy="52228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ICH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91" name="Text Box 95"/>
          <p:cNvSpPr txBox="1">
            <a:spLocks noChangeArrowheads="1"/>
          </p:cNvSpPr>
          <p:nvPr/>
        </p:nvSpPr>
        <p:spPr bwMode="auto">
          <a:xfrm>
            <a:off x="6619875" y="5620404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</a:p>
        </p:txBody>
      </p:sp>
      <p:sp>
        <p:nvSpPr>
          <p:cNvPr id="60492" name="Line 96"/>
          <p:cNvSpPr>
            <a:spLocks noChangeShapeType="1"/>
          </p:cNvSpPr>
          <p:nvPr/>
        </p:nvSpPr>
        <p:spPr bwMode="auto">
          <a:xfrm>
            <a:off x="6280150" y="4636154"/>
            <a:ext cx="0" cy="403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93" name="Line 97"/>
          <p:cNvSpPr>
            <a:spLocks noChangeShapeType="1"/>
          </p:cNvSpPr>
          <p:nvPr/>
        </p:nvSpPr>
        <p:spPr bwMode="auto">
          <a:xfrm>
            <a:off x="7023100" y="4636154"/>
            <a:ext cx="0" cy="3794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94" name="Szövegdoboz 70"/>
          <p:cNvSpPr txBox="1">
            <a:spLocks noChangeArrowheads="1"/>
          </p:cNvSpPr>
          <p:nvPr/>
        </p:nvSpPr>
        <p:spPr bwMode="auto">
          <a:xfrm>
            <a:off x="6981825" y="4704416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QPI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60495" name="Text Box 101"/>
          <p:cNvSpPr txBox="1">
            <a:spLocks noChangeArrowheads="1"/>
          </p:cNvSpPr>
          <p:nvPr/>
        </p:nvSpPr>
        <p:spPr bwMode="auto">
          <a:xfrm>
            <a:off x="7921625" y="5153679"/>
            <a:ext cx="1228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DDR3-1333</a:t>
            </a:r>
          </a:p>
        </p:txBody>
      </p:sp>
      <p:sp>
        <p:nvSpPr>
          <p:cNvPr id="60496" name="Téglalap 40"/>
          <p:cNvSpPr>
            <a:spLocks noChangeArrowheads="1"/>
          </p:cNvSpPr>
          <p:nvPr/>
        </p:nvSpPr>
        <p:spPr bwMode="auto">
          <a:xfrm>
            <a:off x="6865938" y="4105929"/>
            <a:ext cx="1349375" cy="522287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97" name="Text Box 105"/>
          <p:cNvSpPr txBox="1">
            <a:spLocks noChangeArrowheads="1"/>
          </p:cNvSpPr>
          <p:nvPr/>
        </p:nvSpPr>
        <p:spPr bwMode="auto">
          <a:xfrm>
            <a:off x="171450" y="2961436"/>
            <a:ext cx="41145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</a:t>
            </a:r>
            <a:r>
              <a:rPr lang="en-US" altLang="en-US" sz="1200">
                <a:solidFill>
                  <a:srgbClr val="FF0000"/>
                </a:solidFill>
                <a:latin typeface="Verdana" pitchFamily="34" charset="0"/>
              </a:rPr>
              <a:t>All processors access main memory by the same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0000"/>
                </a:solidFill>
                <a:latin typeface="Verdana" pitchFamily="34" charset="0"/>
              </a:rPr>
              <a:t>   mechanism</a:t>
            </a:r>
            <a:r>
              <a:rPr lang="en-US" altLang="en-US" sz="1200">
                <a:latin typeface="Verdana" pitchFamily="34" charset="0"/>
              </a:rPr>
              <a:t>, (e.g. by individual FSBs and an </a:t>
            </a:r>
            <a:r>
              <a:rPr lang="en-US" altLang="en-US" sz="1200" err="1">
                <a:latin typeface="Verdana" pitchFamily="34" charset="0"/>
              </a:rPr>
              <a:t>MCH</a:t>
            </a:r>
            <a:r>
              <a:rPr lang="en-US" altLang="en-US" sz="1200">
                <a:latin typeface="Verdana" pitchFamily="34" charset="0"/>
              </a:rPr>
              <a:t>).</a:t>
            </a:r>
          </a:p>
        </p:txBody>
      </p:sp>
      <p:sp>
        <p:nvSpPr>
          <p:cNvPr id="60498" name="Text Box 106"/>
          <p:cNvSpPr txBox="1">
            <a:spLocks noChangeArrowheads="1"/>
          </p:cNvSpPr>
          <p:nvPr/>
        </p:nvSpPr>
        <p:spPr bwMode="auto">
          <a:xfrm>
            <a:off x="5321300" y="3078256"/>
            <a:ext cx="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60500" name="Text Box 108"/>
          <p:cNvSpPr txBox="1">
            <a:spLocks noChangeArrowheads="1"/>
          </p:cNvSpPr>
          <p:nvPr/>
        </p:nvSpPr>
        <p:spPr bwMode="auto">
          <a:xfrm>
            <a:off x="7967381" y="6152124"/>
            <a:ext cx="8937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aseline="30000" err="1">
                <a:latin typeface="Verdana" pitchFamily="34" charset="0"/>
              </a:rPr>
              <a:t>1</a:t>
            </a:r>
            <a:r>
              <a:rPr lang="en-US" altLang="en-US" sz="1000" err="1">
                <a:latin typeface="Verdana" pitchFamily="34" charset="0"/>
              </a:rPr>
              <a:t>ICH</a:t>
            </a:r>
            <a:r>
              <a:rPr lang="en-US" altLang="en-US" sz="1000">
                <a:latin typeface="Verdana" pitchFamily="34" charset="0"/>
              </a:rPr>
              <a:t>: I/O hub</a:t>
            </a:r>
          </a:p>
        </p:txBody>
      </p:sp>
      <p:sp>
        <p:nvSpPr>
          <p:cNvPr id="60501" name="Text Box 109"/>
          <p:cNvSpPr txBox="1">
            <a:spLocks noChangeArrowheads="1"/>
          </p:cNvSpPr>
          <p:nvPr/>
        </p:nvSpPr>
        <p:spPr bwMode="auto">
          <a:xfrm>
            <a:off x="5607429" y="6597276"/>
            <a:ext cx="21256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err="1">
                <a:latin typeface="Verdana" pitchFamily="34" charset="0"/>
              </a:rPr>
              <a:t>ESI</a:t>
            </a:r>
            <a:r>
              <a:rPr lang="en-US" altLang="en-US" sz="1000">
                <a:latin typeface="Verdana" pitchFamily="34" charset="0"/>
              </a:rPr>
              <a:t>: Enterprise System Interface</a:t>
            </a:r>
          </a:p>
        </p:txBody>
      </p:sp>
      <p:sp>
        <p:nvSpPr>
          <p:cNvPr id="60502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3.</a:t>
            </a:r>
            <a:r>
              <a:rPr lang="hu-HU" altLang="en-US" sz="1600" dirty="0"/>
              <a:t>2.</a:t>
            </a:r>
            <a:r>
              <a:rPr lang="en-US" altLang="en-US" sz="1600" dirty="0"/>
              <a:t>1 Integrated memory controller </a:t>
            </a:r>
            <a:r>
              <a:rPr lang="en-US" altLang="en-US" sz="1600" dirty="0" smtClean="0"/>
              <a:t>(4b)</a:t>
            </a:r>
            <a:endParaRPr lang="hu-HU" alt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224993" y="2921095"/>
            <a:ext cx="4958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en-US" sz="1200">
                <a:solidFill>
                  <a:srgbClr val="0070C0"/>
                </a:solidFill>
              </a:rPr>
              <a:t> Each processor is allocated a part of the main memory</a:t>
            </a:r>
          </a:p>
          <a:p>
            <a:pPr lvl="0"/>
            <a:r>
              <a:rPr lang="en-US" altLang="en-US" sz="1200">
                <a:solidFill>
                  <a:srgbClr val="0070C0"/>
                </a:solidFill>
              </a:rPr>
              <a:t>   (with the related memory space), </a:t>
            </a:r>
            <a:r>
              <a:rPr lang="en-US" altLang="en-US" sz="1200">
                <a:solidFill>
                  <a:srgbClr val="000000"/>
                </a:solidFill>
              </a:rPr>
              <a:t>called the </a:t>
            </a:r>
            <a:r>
              <a:rPr lang="en-US" altLang="en-US" sz="1200">
                <a:solidFill>
                  <a:srgbClr val="FF0000"/>
                </a:solidFill>
              </a:rPr>
              <a:t>local memory</a:t>
            </a:r>
            <a:r>
              <a:rPr lang="en-US" altLang="en-US" sz="1200">
                <a:solidFill>
                  <a:srgbClr val="000000"/>
                </a:solidFill>
              </a:rPr>
              <a:t>, </a:t>
            </a:r>
          </a:p>
          <a:p>
            <a:pPr lvl="0"/>
            <a:r>
              <a:rPr lang="en-US" altLang="en-US" sz="1200">
                <a:solidFill>
                  <a:srgbClr val="000000"/>
                </a:solidFill>
              </a:rPr>
              <a:t>      whereas  </a:t>
            </a:r>
            <a:r>
              <a:rPr lang="en-US" altLang="en-US" sz="1200">
                <a:solidFill>
                  <a:srgbClr val="0070C0"/>
                </a:solidFill>
              </a:rPr>
              <a:t>the rest </a:t>
            </a:r>
            <a:r>
              <a:rPr lang="en-US" altLang="en-US" sz="1200">
                <a:solidFill>
                  <a:srgbClr val="000000"/>
                </a:solidFill>
              </a:rPr>
              <a:t>is considered as the </a:t>
            </a:r>
            <a:r>
              <a:rPr lang="en-US" altLang="en-US" sz="1200">
                <a:solidFill>
                  <a:srgbClr val="FF0000"/>
                </a:solidFill>
              </a:rPr>
              <a:t>remote memory.</a:t>
            </a:r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8814338" y="648934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0201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6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6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6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6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6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6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6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6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6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6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6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6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6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0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60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8" grpId="0"/>
      <p:bldP spid="60451" grpId="0"/>
      <p:bldP spid="60452" grpId="0" animBg="1"/>
      <p:bldP spid="4" grpId="0" animBg="1"/>
      <p:bldP spid="60454" grpId="0"/>
      <p:bldP spid="60456" grpId="0"/>
      <p:bldP spid="74" grpId="0" animBg="1"/>
      <p:bldP spid="75" grpId="0" animBg="1"/>
      <p:bldP spid="76" grpId="0" animBg="1"/>
      <p:bldP spid="7" grpId="0" animBg="1"/>
      <p:bldP spid="80" grpId="0" animBg="1"/>
      <p:bldP spid="81" grpId="0" animBg="1"/>
      <p:bldP spid="101" grpId="0" animBg="1"/>
      <p:bldP spid="102" grpId="0" animBg="1"/>
      <p:bldP spid="103" grpId="0" animBg="1"/>
      <p:bldP spid="114" grpId="0" animBg="1"/>
      <p:bldP spid="117" grpId="0" animBg="1"/>
      <p:bldP spid="118" grpId="0" animBg="1"/>
      <p:bldP spid="119" grpId="0" animBg="1"/>
      <p:bldP spid="121" grpId="0" animBg="1"/>
      <p:bldP spid="122" grpId="0" animBg="1"/>
      <p:bldP spid="126" grpId="0" animBg="1"/>
      <p:bldP spid="127" grpId="0" animBg="1"/>
      <p:bldP spid="128" grpId="0" animBg="1"/>
      <p:bldP spid="9" grpId="0" animBg="1"/>
      <p:bldP spid="60491" grpId="0"/>
      <p:bldP spid="60492" grpId="0" animBg="1"/>
      <p:bldP spid="60493" grpId="0" animBg="1"/>
      <p:bldP spid="60494" grpId="0"/>
      <p:bldP spid="60495" grpId="0"/>
      <p:bldP spid="60496" grpId="0" animBg="1"/>
      <p:bldP spid="60498" grpId="0"/>
      <p:bldP spid="60500" grpId="0"/>
      <p:bldP spid="60501" grpId="0"/>
      <p:bldP spid="3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 smtClean="0"/>
              <a:t>5.</a:t>
            </a:r>
            <a:r>
              <a:rPr lang="en-US" altLang="en-US" sz="1600" dirty="0" smtClean="0"/>
              <a:t>2.3 Enhanced microarchitecture for the cores (1)</a:t>
            </a:r>
          </a:p>
        </p:txBody>
      </p:sp>
      <p:pic>
        <p:nvPicPr>
          <p:cNvPr id="2519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22058" r="14557" b="5000"/>
          <a:stretch>
            <a:fillRect/>
          </a:stretch>
        </p:blipFill>
        <p:spPr bwMode="auto">
          <a:xfrm>
            <a:off x="874713" y="1223963"/>
            <a:ext cx="7800975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1908" name="TextBox 1"/>
          <p:cNvSpPr txBox="1">
            <a:spLocks noChangeArrowheads="1"/>
          </p:cNvSpPr>
          <p:nvPr/>
        </p:nvSpPr>
        <p:spPr bwMode="auto">
          <a:xfrm>
            <a:off x="71500" y="503675"/>
            <a:ext cx="56093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5.2.3 Enhanced microarchitecture for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the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cores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[80]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61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31433" r="14557" b="5000"/>
          <a:stretch>
            <a:fillRect/>
          </a:stretch>
        </p:blipFill>
        <p:spPr bwMode="auto">
          <a:xfrm>
            <a:off x="1044575" y="1980100"/>
            <a:ext cx="7343775" cy="422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29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0464" r="14557" b="68567"/>
          <a:stretch>
            <a:fillRect/>
          </a:stretch>
        </p:blipFill>
        <p:spPr bwMode="auto">
          <a:xfrm>
            <a:off x="2024063" y="1178413"/>
            <a:ext cx="5113337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2932" name="TextBox 1"/>
          <p:cNvSpPr txBox="1">
            <a:spLocks noChangeArrowheads="1"/>
          </p:cNvSpPr>
          <p:nvPr/>
        </p:nvSpPr>
        <p:spPr bwMode="auto">
          <a:xfrm>
            <a:off x="71500" y="494150"/>
            <a:ext cx="68323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Buffer sizes of subsequent generations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the Core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processors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[80]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z="1600" dirty="0" smtClean="0"/>
              <a:t>5.</a:t>
            </a:r>
            <a:r>
              <a:rPr lang="en-US" altLang="en-US" sz="1600" dirty="0" smtClean="0"/>
              <a:t>2.3 Enhanced microarchitecture for the cores (2)</a:t>
            </a:r>
          </a:p>
        </p:txBody>
      </p:sp>
    </p:spTree>
    <p:extLst>
      <p:ext uri="{BB962C8B-B14F-4D97-AF65-F5344CB8AC3E}">
        <p14:creationId xmlns:p14="http://schemas.microsoft.com/office/powerpoint/2010/main" val="234657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Content Placeholder 2"/>
          <p:cNvSpPr>
            <a:spLocks noGrp="1"/>
          </p:cNvSpPr>
          <p:nvPr>
            <p:ph idx="1"/>
          </p:nvPr>
        </p:nvSpPr>
        <p:spPr>
          <a:xfrm>
            <a:off x="457200" y="1509985"/>
            <a:ext cx="8229600" cy="4525963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2539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1"/>
          <a:stretch>
            <a:fillRect/>
          </a:stretch>
        </p:blipFill>
        <p:spPr bwMode="auto">
          <a:xfrm>
            <a:off x="498475" y="1246460"/>
            <a:ext cx="81692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6" name="TextBox 1"/>
          <p:cNvSpPr txBox="1">
            <a:spLocks noChangeArrowheads="1"/>
          </p:cNvSpPr>
          <p:nvPr/>
        </p:nvSpPr>
        <p:spPr bwMode="auto">
          <a:xfrm>
            <a:off x="71500" y="494150"/>
            <a:ext cx="8486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Cache sizes, latencies and bandwidth values of subsequent Core generations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122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53958" name="Rounded Rectangle 1"/>
          <p:cNvSpPr>
            <a:spLocks noChangeArrowheads="1"/>
          </p:cNvSpPr>
          <p:nvPr/>
        </p:nvSpPr>
        <p:spPr bwMode="auto">
          <a:xfrm>
            <a:off x="457200" y="2752998"/>
            <a:ext cx="8075613" cy="4064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z="1600" dirty="0" smtClean="0"/>
              <a:t>5.</a:t>
            </a:r>
            <a:r>
              <a:rPr lang="en-US" altLang="en-US" sz="1600" dirty="0" smtClean="0"/>
              <a:t>2.3 Enhanced microarchitecture for the cores (3)</a:t>
            </a:r>
          </a:p>
        </p:txBody>
      </p:sp>
    </p:spTree>
    <p:extLst>
      <p:ext uri="{BB962C8B-B14F-4D97-AF65-F5344CB8AC3E}">
        <p14:creationId xmlns:p14="http://schemas.microsoft.com/office/powerpoint/2010/main" val="153260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.slidesharecdn.com/hpcupdateistep2014-140603143214-phpapp02/95/intel-technologies-for-high-performance-computing-24-1024.jpg?cb=14018245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14666" r="7813" b="12004"/>
          <a:stretch/>
        </p:blipFill>
        <p:spPr bwMode="auto">
          <a:xfrm>
            <a:off x="154249" y="1223755"/>
            <a:ext cx="8738231" cy="528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1500" y="494150"/>
            <a:ext cx="65950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Issue rate and execution unit enhancements of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[165]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33010" y="6457214"/>
            <a:ext cx="34388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cs typeface="Arial" charset="0"/>
              </a:rPr>
              <a:t>FMA: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Fused Multiply-Add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(a x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b+c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611560" y="6264315"/>
            <a:ext cx="1260140" cy="23999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z="1600" dirty="0" smtClean="0"/>
              <a:t>5.</a:t>
            </a:r>
            <a:r>
              <a:rPr lang="en-US" altLang="en-US" sz="1600" dirty="0" smtClean="0"/>
              <a:t>2.3 Enhanced microarchitecture for the cores (4)</a:t>
            </a:r>
          </a:p>
        </p:txBody>
      </p:sp>
    </p:spTree>
    <p:extLst>
      <p:ext uri="{BB962C8B-B14F-4D97-AF65-F5344CB8AC3E}">
        <p14:creationId xmlns:p14="http://schemas.microsoft.com/office/powerpoint/2010/main" val="20637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sz="1600" kern="0" dirty="0" smtClean="0"/>
              <a:t>5.</a:t>
            </a:r>
            <a:r>
              <a:rPr lang="en-US" altLang="hu-HU" sz="1600" kern="0" dirty="0" smtClean="0"/>
              <a:t>2</a:t>
            </a:r>
            <a:r>
              <a:rPr lang="hu-HU" altLang="hu-HU" sz="1600" kern="0" dirty="0" smtClean="0"/>
              <a:t>.</a:t>
            </a:r>
            <a:r>
              <a:rPr lang="en-US" altLang="hu-HU" sz="1600" kern="0" dirty="0" smtClean="0"/>
              <a:t>4</a:t>
            </a:r>
            <a:r>
              <a:rPr lang="hu-HU" altLang="hu-HU" sz="1600" kern="0" dirty="0" smtClean="0"/>
              <a:t> </a:t>
            </a:r>
            <a:r>
              <a:rPr lang="en-US" altLang="hu-HU" sz="1600" kern="0" dirty="0" smtClean="0"/>
              <a:t>Enhanced graphics </a:t>
            </a:r>
            <a:r>
              <a:rPr lang="hu-HU" altLang="hu-HU" sz="1600" kern="0" dirty="0" smtClean="0"/>
              <a:t>(1)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71500" y="501055"/>
            <a:ext cx="26581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2.4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Enhanced graphics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5151" y="873276"/>
            <a:ext cx="889532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To compete with AMD’s advanced graphics solutions </a:t>
            </a:r>
            <a:r>
              <a:rPr lang="en-US" sz="1400" dirty="0">
                <a:solidFill>
                  <a:srgbClr val="0070C0"/>
                </a:solidFill>
              </a:rPr>
              <a:t>Intel put a great emphasis on enhancing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70C0"/>
                </a:solidFill>
              </a:rPr>
              <a:t>       Haswell’s integrated graphics</a:t>
            </a:r>
            <a:r>
              <a:rPr lang="en-US" sz="1400" dirty="0" smtClean="0">
                <a:solidFill>
                  <a:srgbClr val="0070C0"/>
                </a:solidFill>
              </a:rPr>
              <a:t>.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7635" y="1632185"/>
            <a:ext cx="5110758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200"/>
              </a:spcAft>
              <a:buAutoNum type="alphaLcParenR"/>
            </a:pPr>
            <a:r>
              <a:rPr lang="en-US" sz="1400" dirty="0" smtClean="0">
                <a:solidFill>
                  <a:srgbClr val="FF0000"/>
                </a:solidFill>
              </a:rPr>
              <a:t>Sliced graphics architecture </a:t>
            </a:r>
            <a:r>
              <a:rPr lang="en-US" sz="1400" dirty="0" smtClean="0"/>
              <a:t>to allow scaling of EUs</a:t>
            </a:r>
          </a:p>
          <a:p>
            <a:pPr marL="342900" indent="-342900">
              <a:spcAft>
                <a:spcPts val="200"/>
              </a:spcAft>
              <a:buAutoNum type="alphaLcParenR"/>
            </a:pPr>
            <a:r>
              <a:rPr lang="en-US" sz="1400" dirty="0" smtClean="0"/>
              <a:t>Inclusion of </a:t>
            </a:r>
            <a:r>
              <a:rPr lang="en-US" sz="1400" dirty="0" err="1" smtClean="0">
                <a:solidFill>
                  <a:srgbClr val="FF0000"/>
                </a:solidFill>
              </a:rPr>
              <a:t>eDRAM</a:t>
            </a:r>
            <a:r>
              <a:rPr lang="en-US" sz="1400" dirty="0" smtClean="0"/>
              <a:t> in high-end units.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02917" y="1383014"/>
            <a:ext cx="7861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Main features of the new graphics units: are termed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as Iris Pro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and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Iris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graphics.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7301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1600" dirty="0"/>
              <a:t>5.</a:t>
            </a:r>
            <a:r>
              <a:rPr lang="en-US" altLang="hu-HU" sz="1600" dirty="0"/>
              <a:t>2</a:t>
            </a:r>
            <a:r>
              <a:rPr lang="hu-HU" altLang="hu-HU" sz="1600" dirty="0"/>
              <a:t>.</a:t>
            </a:r>
            <a:r>
              <a:rPr lang="en-US" altLang="hu-HU" sz="1600" dirty="0"/>
              <a:t>4</a:t>
            </a:r>
            <a:r>
              <a:rPr lang="hu-HU" altLang="hu-HU" sz="1600" dirty="0"/>
              <a:t> </a:t>
            </a:r>
            <a:r>
              <a:rPr lang="en-US" altLang="hu-HU" sz="1600" dirty="0"/>
              <a:t>Enhanced graphics </a:t>
            </a:r>
            <a:r>
              <a:rPr lang="hu-HU" altLang="hu-HU" sz="1600" dirty="0" smtClean="0"/>
              <a:t>(</a:t>
            </a:r>
            <a:r>
              <a:rPr lang="en-US" altLang="hu-HU" sz="1600" dirty="0" smtClean="0"/>
              <a:t>2</a:t>
            </a:r>
            <a:r>
              <a:rPr lang="hu-HU" alt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94150"/>
            <a:ext cx="4847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a) Introduction of sliced graphics architecture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907" y="879845"/>
            <a:ext cx="8990853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new graphics architecture of </a:t>
            </a:r>
            <a:r>
              <a:rPr lang="en-US" sz="1400" dirty="0" err="1" smtClean="0"/>
              <a:t>Haswell</a:t>
            </a:r>
            <a:r>
              <a:rPr lang="en-US" sz="1400" dirty="0" smtClean="0"/>
              <a:t> is </a:t>
            </a:r>
            <a:r>
              <a:rPr lang="en-US" sz="1400" dirty="0" smtClean="0">
                <a:solidFill>
                  <a:srgbClr val="FF0000"/>
                </a:solidFill>
              </a:rPr>
              <a:t>sliced</a:t>
            </a:r>
            <a:r>
              <a:rPr lang="en-US" sz="1400" dirty="0" smtClean="0"/>
              <a:t>, to allow </a:t>
            </a:r>
            <a:r>
              <a:rPr lang="en-US" sz="1400" dirty="0" smtClean="0">
                <a:solidFill>
                  <a:srgbClr val="0070C0"/>
                </a:solidFill>
              </a:rPr>
              <a:t>scaling of EUs </a:t>
            </a:r>
            <a:r>
              <a:rPr lang="en-US" sz="1400" dirty="0" smtClean="0"/>
              <a:t>by using </a:t>
            </a:r>
            <a:r>
              <a:rPr lang="en-US" sz="1400" dirty="0" smtClean="0">
                <a:solidFill>
                  <a:srgbClr val="0070C0"/>
                </a:solidFill>
              </a:rPr>
              <a:t>one or two slices/unit</a:t>
            </a:r>
            <a:r>
              <a:rPr lang="en-US" sz="1400" dirty="0" smtClean="0"/>
              <a:t>.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Each </a:t>
            </a:r>
            <a:r>
              <a:rPr lang="en-US" sz="1400" dirty="0" smtClean="0">
                <a:solidFill>
                  <a:srgbClr val="FF0000"/>
                </a:solidFill>
              </a:rPr>
              <a:t>slice</a:t>
            </a:r>
            <a:r>
              <a:rPr lang="en-US" sz="1400" dirty="0" smtClean="0">
                <a:solidFill>
                  <a:srgbClr val="0070C0"/>
                </a:solidFill>
              </a:rPr>
              <a:t> has </a:t>
            </a:r>
            <a:r>
              <a:rPr lang="en-US" sz="1400" dirty="0" smtClean="0">
                <a:solidFill>
                  <a:srgbClr val="FF0000"/>
                </a:solidFill>
              </a:rPr>
              <a:t>two sub-slices</a:t>
            </a:r>
            <a:r>
              <a:rPr lang="en-US" sz="1400" dirty="0" smtClean="0">
                <a:solidFill>
                  <a:srgbClr val="0070C0"/>
                </a:solidFill>
              </a:rPr>
              <a:t>, with up to 10 EUs/sub-slice</a:t>
            </a:r>
            <a:r>
              <a:rPr lang="en-US" sz="1400" dirty="0" smtClean="0"/>
              <a:t>, as indicated in the Figure below. </a:t>
            </a:r>
            <a:endParaRPr lang="en-US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0"/>
          <a:stretch/>
        </p:blipFill>
        <p:spPr bwMode="auto">
          <a:xfrm>
            <a:off x="1743316" y="1943835"/>
            <a:ext cx="3816252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72100" y="6011975"/>
            <a:ext cx="3491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A sub-slice with 10 EUs </a:t>
            </a:r>
          </a:p>
          <a:p>
            <a:r>
              <a:rPr lang="en-US" sz="1400" dirty="0" smtClean="0"/>
              <a:t>of the graphics unit of </a:t>
            </a:r>
            <a:r>
              <a:rPr lang="en-US" sz="1400" dirty="0" err="1" smtClean="0"/>
              <a:t>Haswell</a:t>
            </a:r>
            <a:r>
              <a:rPr lang="hu-HU" sz="1400" dirty="0" smtClean="0"/>
              <a:t> [199]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15515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1600" dirty="0"/>
              <a:t>5.</a:t>
            </a:r>
            <a:r>
              <a:rPr lang="en-US" altLang="hu-HU" sz="1600" dirty="0"/>
              <a:t>2</a:t>
            </a:r>
            <a:r>
              <a:rPr lang="hu-HU" altLang="hu-HU" sz="1600" dirty="0"/>
              <a:t>.</a:t>
            </a:r>
            <a:r>
              <a:rPr lang="en-US" altLang="hu-HU" sz="1600" dirty="0"/>
              <a:t>4</a:t>
            </a:r>
            <a:r>
              <a:rPr lang="hu-HU" altLang="hu-HU" sz="1600" dirty="0"/>
              <a:t> </a:t>
            </a:r>
            <a:r>
              <a:rPr lang="en-US" altLang="hu-HU" sz="1600" dirty="0"/>
              <a:t>Enhanced graphics </a:t>
            </a:r>
            <a:r>
              <a:rPr lang="hu-HU" altLang="hu-HU" sz="1600" dirty="0" smtClean="0"/>
              <a:t>(</a:t>
            </a:r>
            <a:r>
              <a:rPr lang="en-US" altLang="hu-HU" sz="1600" dirty="0" smtClean="0"/>
              <a:t>3</a:t>
            </a:r>
            <a:r>
              <a:rPr lang="hu-HU" altLang="hu-HU" sz="1600" dirty="0" smtClean="0"/>
              <a:t>)</a:t>
            </a:r>
            <a:endParaRPr 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r="18085" b="9821"/>
          <a:stretch/>
        </p:blipFill>
        <p:spPr bwMode="auto">
          <a:xfrm>
            <a:off x="2141730" y="1133745"/>
            <a:ext cx="4950550" cy="550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500" y="494150"/>
            <a:ext cx="8358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A slice of the graphics unit of Haswell including two sub-slices with 20 E</a:t>
            </a:r>
            <a:r>
              <a:rPr lang="hu-HU" sz="1400" b="1" dirty="0" smtClean="0">
                <a:solidFill>
                  <a:schemeClr val="accent6"/>
                </a:solidFill>
              </a:rPr>
              <a:t>U</a:t>
            </a:r>
            <a:r>
              <a:rPr lang="en-US" sz="1400" b="1" dirty="0" smtClean="0">
                <a:solidFill>
                  <a:schemeClr val="accent6"/>
                </a:solidFill>
              </a:rPr>
              <a:t>s </a:t>
            </a:r>
            <a:r>
              <a:rPr lang="en-US" sz="1400" dirty="0" smtClean="0"/>
              <a:t>[</a:t>
            </a:r>
            <a:r>
              <a:rPr lang="hu-HU" sz="1400" dirty="0" smtClean="0"/>
              <a:t>199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740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1600" dirty="0"/>
              <a:t>5.</a:t>
            </a:r>
            <a:r>
              <a:rPr lang="en-US" altLang="hu-HU" sz="1600" dirty="0"/>
              <a:t>2</a:t>
            </a:r>
            <a:r>
              <a:rPr lang="hu-HU" altLang="hu-HU" sz="1600" dirty="0"/>
              <a:t>.</a:t>
            </a:r>
            <a:r>
              <a:rPr lang="en-US" altLang="hu-HU" sz="1600" dirty="0"/>
              <a:t>4</a:t>
            </a:r>
            <a:r>
              <a:rPr lang="hu-HU" altLang="hu-HU" sz="1600" dirty="0"/>
              <a:t> </a:t>
            </a:r>
            <a:r>
              <a:rPr lang="en-US" altLang="hu-HU" sz="1600" dirty="0"/>
              <a:t>Enhanced graphics </a:t>
            </a:r>
            <a:r>
              <a:rPr lang="hu-HU" altLang="hu-HU" sz="1600" dirty="0" smtClean="0"/>
              <a:t>(</a:t>
            </a:r>
            <a:r>
              <a:rPr lang="en-US" altLang="hu-HU" sz="1600" dirty="0" smtClean="0"/>
              <a:t>4</a:t>
            </a:r>
            <a:r>
              <a:rPr lang="hu-HU" altLang="hu-HU" sz="1600" dirty="0" smtClean="0"/>
              <a:t>)</a:t>
            </a:r>
            <a:endParaRPr lang="en-US" sz="1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1"/>
          <a:stretch/>
        </p:blipFill>
        <p:spPr bwMode="auto">
          <a:xfrm>
            <a:off x="1156050" y="1252996"/>
            <a:ext cx="6791325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500" y="494150"/>
            <a:ext cx="9185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architecture of a GT3 graphics unit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including two slices with </a:t>
            </a:r>
            <a:r>
              <a:rPr lang="en-US" sz="1400" b="1" dirty="0">
                <a:solidFill>
                  <a:schemeClr val="accent6"/>
                </a:solidFill>
              </a:rPr>
              <a:t>4</a:t>
            </a:r>
            <a:r>
              <a:rPr lang="en-US" sz="1400" b="1" dirty="0" smtClean="0">
                <a:solidFill>
                  <a:schemeClr val="accent6"/>
                </a:solidFill>
              </a:rPr>
              <a:t>0 EUs </a:t>
            </a:r>
            <a:r>
              <a:rPr lang="en-US" sz="1400" dirty="0" smtClean="0"/>
              <a:t>[</a:t>
            </a:r>
            <a:r>
              <a:rPr lang="hu-HU" sz="1400" dirty="0" smtClean="0"/>
              <a:t>199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0695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1600" dirty="0"/>
              <a:t>5.</a:t>
            </a:r>
            <a:r>
              <a:rPr lang="en-US" altLang="hu-HU" sz="1600" dirty="0"/>
              <a:t>2</a:t>
            </a:r>
            <a:r>
              <a:rPr lang="hu-HU" altLang="hu-HU" sz="1600" dirty="0"/>
              <a:t>.</a:t>
            </a:r>
            <a:r>
              <a:rPr lang="en-US" altLang="hu-HU" sz="1600" dirty="0"/>
              <a:t>4</a:t>
            </a:r>
            <a:r>
              <a:rPr lang="hu-HU" altLang="hu-HU" sz="1600" dirty="0"/>
              <a:t> </a:t>
            </a:r>
            <a:r>
              <a:rPr lang="en-US" altLang="hu-HU" sz="1600" dirty="0"/>
              <a:t>Enhanced graphics </a:t>
            </a:r>
            <a:r>
              <a:rPr lang="hu-HU" altLang="hu-HU" sz="1600" dirty="0" smtClean="0"/>
              <a:t>(</a:t>
            </a:r>
            <a:r>
              <a:rPr lang="en-US" altLang="hu-HU" sz="1600" dirty="0" smtClean="0"/>
              <a:t>5</a:t>
            </a:r>
            <a:r>
              <a:rPr lang="hu-HU" altLang="hu-HU" sz="1600" dirty="0" smtClean="0"/>
              <a:t>)</a:t>
            </a:r>
            <a:endParaRPr 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15506"/>
          <a:stretch/>
        </p:blipFill>
        <p:spPr bwMode="auto">
          <a:xfrm>
            <a:off x="1601670" y="1204674"/>
            <a:ext cx="5913812" cy="35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500" y="494150"/>
            <a:ext cx="4554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Block diagram of an EU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-1 </a:t>
            </a:r>
            <a:r>
              <a:rPr lang="en-US" sz="1400" dirty="0" smtClean="0"/>
              <a:t>[</a:t>
            </a:r>
            <a:r>
              <a:rPr lang="hu-HU" sz="1400" dirty="0" smtClean="0"/>
              <a:t>199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05481" y="4966428"/>
            <a:ext cx="3603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Each EU has </a:t>
            </a:r>
            <a:r>
              <a:rPr lang="en-US" sz="1400" dirty="0" smtClean="0">
                <a:solidFill>
                  <a:srgbClr val="0070C0"/>
                </a:solidFill>
              </a:rPr>
              <a:t>four functional units</a:t>
            </a:r>
            <a:r>
              <a:rPr lang="en-US" sz="1400" dirty="0" smtClean="0"/>
              <a:t>: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46236" y="5281463"/>
            <a:ext cx="3135795" cy="789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Two </a:t>
            </a:r>
            <a:r>
              <a:rPr lang="en-US" sz="1400" dirty="0" err="1" smtClean="0">
                <a:solidFill>
                  <a:srgbClr val="0070C0"/>
                </a:solidFill>
              </a:rPr>
              <a:t>SIMD</a:t>
            </a:r>
            <a:r>
              <a:rPr lang="en-US" sz="1400" dirty="0" smtClean="0">
                <a:solidFill>
                  <a:srgbClr val="0070C0"/>
                </a:solidFill>
              </a:rPr>
              <a:t> FPU </a:t>
            </a:r>
            <a:r>
              <a:rPr lang="en-US" sz="1400" dirty="0" smtClean="0"/>
              <a:t>units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1 Send unit (Load/Store) and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1 Branch unit.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05481" y="6091553"/>
            <a:ext cx="6426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An EU issues </a:t>
            </a:r>
            <a:r>
              <a:rPr lang="en-US" sz="1400" dirty="0" smtClean="0">
                <a:solidFill>
                  <a:srgbClr val="0070C0"/>
                </a:solidFill>
              </a:rPr>
              <a:t>up to 4 instructions per cycle </a:t>
            </a:r>
            <a:r>
              <a:rPr lang="en-US" sz="1400" dirty="0" smtClean="0"/>
              <a:t>to the functional units.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42538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1600" dirty="0"/>
              <a:t>5.</a:t>
            </a:r>
            <a:r>
              <a:rPr lang="en-US" altLang="hu-HU" sz="1600" dirty="0"/>
              <a:t>2</a:t>
            </a:r>
            <a:r>
              <a:rPr lang="hu-HU" altLang="hu-HU" sz="1600" dirty="0"/>
              <a:t>.</a:t>
            </a:r>
            <a:r>
              <a:rPr lang="en-US" altLang="hu-HU" sz="1600" dirty="0"/>
              <a:t>4</a:t>
            </a:r>
            <a:r>
              <a:rPr lang="hu-HU" altLang="hu-HU" sz="1600" dirty="0"/>
              <a:t> </a:t>
            </a:r>
            <a:r>
              <a:rPr lang="en-US" altLang="hu-HU" sz="1600" dirty="0"/>
              <a:t>Enhanced graphics </a:t>
            </a:r>
            <a:r>
              <a:rPr lang="hu-HU" altLang="hu-HU" sz="1600" dirty="0" smtClean="0"/>
              <a:t>(</a:t>
            </a:r>
            <a:r>
              <a:rPr lang="en-US" altLang="hu-HU" sz="1600" dirty="0" smtClean="0"/>
              <a:t>6</a:t>
            </a:r>
            <a:r>
              <a:rPr lang="hu-HU" altLang="hu-HU" sz="1600" dirty="0" smtClean="0"/>
              <a:t>)</a:t>
            </a:r>
            <a:endParaRPr lang="en-U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15506"/>
          <a:stretch/>
        </p:blipFill>
        <p:spPr bwMode="auto">
          <a:xfrm>
            <a:off x="1601670" y="1179619"/>
            <a:ext cx="5913812" cy="35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500" y="494150"/>
            <a:ext cx="4554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Block diagram of an EU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-2 </a:t>
            </a:r>
            <a:r>
              <a:rPr lang="en-US" sz="1400" dirty="0" smtClean="0"/>
              <a:t>[</a:t>
            </a:r>
            <a:r>
              <a:rPr lang="hu-HU" sz="1400" dirty="0" smtClean="0"/>
              <a:t>199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50825" y="5005044"/>
            <a:ext cx="77568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Each </a:t>
            </a:r>
            <a:r>
              <a:rPr lang="en-US" sz="1400" dirty="0" smtClean="0">
                <a:solidFill>
                  <a:srgbClr val="FF0000"/>
                </a:solidFill>
              </a:rPr>
              <a:t>SIMD FPUs </a:t>
            </a:r>
            <a:r>
              <a:rPr lang="en-US" sz="1400" dirty="0" smtClean="0"/>
              <a:t>can execute </a:t>
            </a:r>
            <a:r>
              <a:rPr lang="en-US" sz="1400" dirty="0" smtClean="0">
                <a:solidFill>
                  <a:srgbClr val="0070C0"/>
                </a:solidFill>
              </a:rPr>
              <a:t>4 SP FP </a:t>
            </a:r>
            <a:r>
              <a:rPr lang="en-US" sz="1400" dirty="0" smtClean="0"/>
              <a:t>or </a:t>
            </a:r>
            <a:r>
              <a:rPr lang="en-US" sz="1400" dirty="0" smtClean="0">
                <a:solidFill>
                  <a:srgbClr val="0070C0"/>
                </a:solidFill>
              </a:rPr>
              <a:t>1/2/4/8/16/32 bit wide FX operations.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They can execute </a:t>
            </a:r>
            <a:r>
              <a:rPr lang="en-US" sz="1400" dirty="0" smtClean="0">
                <a:solidFill>
                  <a:srgbClr val="0070C0"/>
                </a:solidFill>
              </a:rPr>
              <a:t>MAD</a:t>
            </a:r>
            <a:r>
              <a:rPr lang="en-US" sz="1400" dirty="0" smtClean="0"/>
              <a:t> instructions (Multiply-Add) per cycle.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Thus an </a:t>
            </a:r>
            <a:r>
              <a:rPr lang="en-US" sz="1400" dirty="0" smtClean="0">
                <a:solidFill>
                  <a:srgbClr val="FF0000"/>
                </a:solidFill>
              </a:rPr>
              <a:t>EU</a:t>
            </a:r>
            <a:r>
              <a:rPr lang="en-US" sz="1400" dirty="0" smtClean="0"/>
              <a:t> can execute 2 FPU x SIMD4 x 2 (MAD) = 16 SP FP operations/cycle.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EU is </a:t>
            </a:r>
            <a:r>
              <a:rPr lang="en-US" sz="1400" dirty="0" smtClean="0">
                <a:solidFill>
                  <a:srgbClr val="0070C0"/>
                </a:solidFill>
              </a:rPr>
              <a:t>7-way multithreaded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Each thread has 128 32 B registers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One of the FPUs </a:t>
            </a:r>
            <a:r>
              <a:rPr lang="en-US" sz="1400" dirty="0" smtClean="0"/>
              <a:t>also supports </a:t>
            </a:r>
            <a:r>
              <a:rPr lang="en-US" sz="1400" dirty="0" smtClean="0">
                <a:solidFill>
                  <a:srgbClr val="0070C0"/>
                </a:solidFill>
              </a:rPr>
              <a:t>FX operations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One of the FPUs </a:t>
            </a:r>
            <a:r>
              <a:rPr lang="en-US" sz="1400" dirty="0" smtClean="0"/>
              <a:t>also support </a:t>
            </a:r>
            <a:r>
              <a:rPr lang="en-US" sz="1400" dirty="0" smtClean="0">
                <a:solidFill>
                  <a:srgbClr val="0070C0"/>
                </a:solidFill>
              </a:rPr>
              <a:t>transcendental math functions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8214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7"/>
          <p:cNvSpPr txBox="1">
            <a:spLocks noChangeArrowheads="1"/>
          </p:cNvSpPr>
          <p:nvPr/>
        </p:nvSpPr>
        <p:spPr bwMode="auto">
          <a:xfrm>
            <a:off x="72950" y="494150"/>
            <a:ext cx="5487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Memory latency comparison: Nehalem vs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Penryn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[1]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141315" name="Text Box 8"/>
          <p:cNvSpPr txBox="1">
            <a:spLocks noChangeArrowheads="1"/>
          </p:cNvSpPr>
          <p:nvPr/>
        </p:nvSpPr>
        <p:spPr bwMode="auto">
          <a:xfrm>
            <a:off x="1624013" y="4260850"/>
            <a:ext cx="53038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Harpertown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Quad-Core Penryn based server (Xeon 5400 series)</a:t>
            </a:r>
          </a:p>
        </p:txBody>
      </p:sp>
      <p:pic>
        <p:nvPicPr>
          <p:cNvPr id="14131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t="4832" r="1024" b="2492"/>
          <a:stretch>
            <a:fillRect/>
          </a:stretch>
        </p:blipFill>
        <p:spPr bwMode="auto">
          <a:xfrm>
            <a:off x="468313" y="1223963"/>
            <a:ext cx="82073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3.</a:t>
            </a:r>
            <a:r>
              <a:rPr lang="hu-HU" altLang="en-US" sz="1600" dirty="0" smtClean="0"/>
              <a:t>2.</a:t>
            </a:r>
            <a:r>
              <a:rPr lang="en-US" altLang="en-US" sz="1600" dirty="0" smtClean="0"/>
              <a:t>1 Integrated memory controller (5)</a:t>
            </a:r>
          </a:p>
        </p:txBody>
      </p:sp>
    </p:spTree>
    <p:extLst>
      <p:ext uri="{BB962C8B-B14F-4D97-AF65-F5344CB8AC3E}">
        <p14:creationId xmlns:p14="http://schemas.microsoft.com/office/powerpoint/2010/main" val="422124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1600" dirty="0"/>
              <a:t>5.</a:t>
            </a:r>
            <a:r>
              <a:rPr lang="en-US" altLang="hu-HU" sz="1600" dirty="0"/>
              <a:t>2</a:t>
            </a:r>
            <a:r>
              <a:rPr lang="hu-HU" altLang="hu-HU" sz="1600" dirty="0"/>
              <a:t>.</a:t>
            </a:r>
            <a:r>
              <a:rPr lang="en-US" altLang="hu-HU" sz="1600" dirty="0"/>
              <a:t>4</a:t>
            </a:r>
            <a:r>
              <a:rPr lang="hu-HU" altLang="hu-HU" sz="1600" dirty="0"/>
              <a:t> </a:t>
            </a:r>
            <a:r>
              <a:rPr lang="en-US" altLang="hu-HU" sz="1600" dirty="0"/>
              <a:t>Enhanced graphics </a:t>
            </a:r>
            <a:r>
              <a:rPr lang="hu-HU" altLang="hu-HU" sz="1600" dirty="0" smtClean="0"/>
              <a:t>(</a:t>
            </a:r>
            <a:r>
              <a:rPr lang="en-US" altLang="hu-HU" sz="1600" dirty="0" smtClean="0"/>
              <a:t>7</a:t>
            </a:r>
            <a:r>
              <a:rPr lang="hu-HU" alt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96770"/>
            <a:ext cx="8230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Interpretation of the notions Graphics Technology (GT) for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line and</a:t>
            </a:r>
          </a:p>
          <a:p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 subsequent lines 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062" y="1140250"/>
            <a:ext cx="8803564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GT1 </a:t>
            </a:r>
            <a:r>
              <a:rPr lang="en-US" sz="1400" dirty="0" smtClean="0"/>
              <a:t>designates graphics with a </a:t>
            </a:r>
            <a:r>
              <a:rPr lang="en-US" sz="1400" dirty="0" smtClean="0">
                <a:solidFill>
                  <a:srgbClr val="0070C0"/>
                </a:solidFill>
              </a:rPr>
              <a:t>single slice and reduces execution resources </a:t>
            </a:r>
            <a:r>
              <a:rPr lang="en-US" sz="1400" dirty="0" smtClean="0"/>
              <a:t>(less sub-slices</a:t>
            </a:r>
          </a:p>
          <a:p>
            <a:pPr>
              <a:spcAft>
                <a:spcPts val="2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       or less EUs per sub-slice)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GT2</a:t>
            </a:r>
            <a:r>
              <a:rPr lang="en-US" sz="1400" dirty="0" smtClean="0"/>
              <a:t> designates graphics with a </a:t>
            </a:r>
            <a:r>
              <a:rPr lang="en-US" sz="1400" dirty="0" smtClean="0">
                <a:solidFill>
                  <a:srgbClr val="0070C0"/>
                </a:solidFill>
              </a:rPr>
              <a:t>single slice </a:t>
            </a:r>
            <a:r>
              <a:rPr lang="en-US" sz="1400" dirty="0" smtClean="0"/>
              <a:t>(e.g. 20 EUs in the Haswell line)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GT3</a:t>
            </a:r>
            <a:r>
              <a:rPr lang="en-US" sz="1400" dirty="0" smtClean="0"/>
              <a:t> </a:t>
            </a:r>
            <a:r>
              <a:rPr lang="en-US" sz="1400" dirty="0"/>
              <a:t>designates graphics with </a:t>
            </a:r>
            <a:r>
              <a:rPr lang="en-US" sz="1400" dirty="0" smtClean="0">
                <a:solidFill>
                  <a:srgbClr val="0070C0"/>
                </a:solidFill>
              </a:rPr>
              <a:t>dual slices </a:t>
            </a:r>
            <a:r>
              <a:rPr lang="en-US" sz="1400" dirty="0" smtClean="0"/>
              <a:t>(e.g. 40 EUs in the Haswell line)</a:t>
            </a:r>
            <a:endParaRPr lang="en-US" sz="1400" dirty="0"/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GT4</a:t>
            </a:r>
            <a:r>
              <a:rPr lang="en-US" sz="1400" dirty="0" smtClean="0"/>
              <a:t> </a:t>
            </a:r>
            <a:r>
              <a:rPr lang="en-US" sz="1400" dirty="0"/>
              <a:t>designates graphics with </a:t>
            </a:r>
            <a:r>
              <a:rPr lang="en-US" sz="1400" dirty="0" smtClean="0">
                <a:solidFill>
                  <a:srgbClr val="0070C0"/>
                </a:solidFill>
              </a:rPr>
              <a:t>triple slices.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37131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1600" dirty="0"/>
              <a:t>5.</a:t>
            </a:r>
            <a:r>
              <a:rPr lang="en-US" altLang="hu-HU" sz="1600" dirty="0"/>
              <a:t>2</a:t>
            </a:r>
            <a:r>
              <a:rPr lang="hu-HU" altLang="hu-HU" sz="1600" dirty="0"/>
              <a:t>.</a:t>
            </a:r>
            <a:r>
              <a:rPr lang="en-US" altLang="hu-HU" sz="1600" dirty="0"/>
              <a:t>4</a:t>
            </a:r>
            <a:r>
              <a:rPr lang="hu-HU" altLang="hu-HU" sz="1600" dirty="0"/>
              <a:t> </a:t>
            </a:r>
            <a:r>
              <a:rPr lang="en-US" altLang="hu-HU" sz="1600" dirty="0"/>
              <a:t>Enhanced graphics </a:t>
            </a:r>
            <a:r>
              <a:rPr lang="hu-HU" altLang="hu-HU" sz="1600" dirty="0" smtClean="0"/>
              <a:t>(</a:t>
            </a:r>
            <a:r>
              <a:rPr lang="en-US" altLang="hu-HU" sz="1600" dirty="0" smtClean="0"/>
              <a:t>8</a:t>
            </a:r>
            <a:r>
              <a:rPr lang="hu-HU" alt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94150"/>
            <a:ext cx="4862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Introducing the notions Iris/Iris Pro graphics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884383"/>
            <a:ext cx="2111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Intel designates their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72298" y="1192160"/>
            <a:ext cx="7810280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high-end</a:t>
            </a:r>
            <a:r>
              <a:rPr lang="en-US" sz="1400" dirty="0" smtClean="0"/>
              <a:t> </a:t>
            </a:r>
            <a:r>
              <a:rPr lang="en-US" sz="1400" dirty="0"/>
              <a:t>graphics as </a:t>
            </a:r>
            <a:r>
              <a:rPr lang="en-US" sz="1400" dirty="0">
                <a:solidFill>
                  <a:srgbClr val="FF0000"/>
                </a:solidFill>
              </a:rPr>
              <a:t>Iris</a:t>
            </a:r>
            <a:r>
              <a:rPr lang="en-US" sz="1400" dirty="0"/>
              <a:t> graphics and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high-end graphics enhanced with embedded DRAM (</a:t>
            </a:r>
            <a:r>
              <a:rPr lang="en-US" sz="1400" dirty="0" err="1" smtClean="0">
                <a:solidFill>
                  <a:srgbClr val="0070C0"/>
                </a:solidFill>
              </a:rPr>
              <a:t>eDRAM</a:t>
            </a:r>
            <a:r>
              <a:rPr lang="en-US" sz="1400" dirty="0" smtClean="0"/>
              <a:t>) as </a:t>
            </a:r>
            <a:r>
              <a:rPr lang="en-US" sz="1400" dirty="0" smtClean="0">
                <a:solidFill>
                  <a:srgbClr val="FF0000"/>
                </a:solidFill>
              </a:rPr>
              <a:t>Iris Pro</a:t>
            </a:r>
            <a:r>
              <a:rPr lang="en-US" sz="1400" dirty="0" smtClean="0"/>
              <a:t> graphics.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1500" y="1822230"/>
            <a:ext cx="8970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</a:t>
            </a:r>
            <a:r>
              <a:rPr lang="en-US" sz="1400" dirty="0" smtClean="0">
                <a:solidFill>
                  <a:srgbClr val="0070C0"/>
                </a:solidFill>
              </a:rPr>
              <a:t>inclusion of </a:t>
            </a:r>
            <a:r>
              <a:rPr lang="en-US" sz="1400" dirty="0" err="1" smtClean="0">
                <a:solidFill>
                  <a:srgbClr val="0070C0"/>
                </a:solidFill>
              </a:rPr>
              <a:t>eDRAM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en-US" sz="1400" dirty="0" smtClean="0"/>
              <a:t>will be indicated also in the GT naming by supplementing the GT level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by the letter </a:t>
            </a:r>
            <a:r>
              <a:rPr lang="en-US" sz="1400" dirty="0" smtClean="0">
                <a:solidFill>
                  <a:srgbClr val="FF0000"/>
                </a:solidFill>
              </a:rPr>
              <a:t>“e”</a:t>
            </a:r>
            <a:r>
              <a:rPr lang="en-US" sz="1400" dirty="0" smtClean="0"/>
              <a:t>, so GT3e designates GT3 level with </a:t>
            </a:r>
            <a:r>
              <a:rPr lang="en-US" sz="1400" dirty="0" err="1" smtClean="0"/>
              <a:t>eDRAM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30980" y="3656102"/>
            <a:ext cx="14890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Iris graphics unit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794980" y="3643402"/>
            <a:ext cx="18367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Iris Pro graphics unit</a:t>
            </a:r>
            <a:endParaRPr lang="hu-HU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V="1">
            <a:off x="2458055" y="3138577"/>
            <a:ext cx="2087562" cy="3603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flipH="1" flipV="1">
            <a:off x="4545617" y="3138577"/>
            <a:ext cx="2160588" cy="3603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2538910" y="2625815"/>
            <a:ext cx="4073744" cy="4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cs typeface="Arial" charset="0"/>
              </a:rPr>
              <a:t>Haswell’s</a:t>
            </a:r>
            <a:r>
              <a:rPr lang="en-US" altLang="en-US" sz="12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cs typeface="Arial" charset="0"/>
              </a:rPr>
              <a:t>Iris graphics </a:t>
            </a:r>
            <a:r>
              <a:rPr lang="en-US" altLang="en-US" sz="1200" b="1" dirty="0">
                <a:solidFill>
                  <a:srgbClr val="000000"/>
                </a:solidFill>
                <a:cs typeface="Arial" charset="0"/>
              </a:rPr>
              <a:t>unit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(They incorporate two slices with altogether 40 EUs</a:t>
            </a:r>
            <a:endParaRPr lang="hu-HU" alt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674455" y="347195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2426305" y="347354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5129817" y="4018052"/>
            <a:ext cx="31765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It is enhanced by a 128 MB sized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on package integrated eDRAM</a:t>
            </a:r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1016605" y="4062502"/>
            <a:ext cx="2909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It is not enhanced by an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on package integrated eDRAM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0131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1600" dirty="0"/>
              <a:t>5.</a:t>
            </a:r>
            <a:r>
              <a:rPr lang="en-US" altLang="hu-HU" sz="1600" dirty="0"/>
              <a:t>2</a:t>
            </a:r>
            <a:r>
              <a:rPr lang="hu-HU" altLang="hu-HU" sz="1600" dirty="0"/>
              <a:t>.</a:t>
            </a:r>
            <a:r>
              <a:rPr lang="en-US" altLang="hu-HU" sz="1600" dirty="0"/>
              <a:t>4</a:t>
            </a:r>
            <a:r>
              <a:rPr lang="hu-HU" altLang="hu-HU" sz="1600" dirty="0"/>
              <a:t> </a:t>
            </a:r>
            <a:r>
              <a:rPr lang="en-US" altLang="hu-HU" sz="1600" dirty="0"/>
              <a:t>Enhanced graphics </a:t>
            </a:r>
            <a:r>
              <a:rPr lang="hu-HU" altLang="hu-HU" sz="1600" dirty="0" smtClean="0"/>
              <a:t>(</a:t>
            </a:r>
            <a:r>
              <a:rPr lang="en-US" altLang="hu-HU" sz="1600" dirty="0" smtClean="0"/>
              <a:t>9</a:t>
            </a:r>
            <a:r>
              <a:rPr lang="hu-HU" altLang="hu-HU" sz="1600" dirty="0" smtClean="0"/>
              <a:t>)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71500" y="494150"/>
            <a:ext cx="54456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b="1" dirty="0" smtClean="0">
                <a:solidFill>
                  <a:schemeClr val="accent6"/>
                </a:solidFill>
              </a:rPr>
              <a:t>b)Inclusion </a:t>
            </a:r>
            <a:r>
              <a:rPr lang="en-US" sz="1400" b="1" dirty="0">
                <a:solidFill>
                  <a:schemeClr val="accent6"/>
                </a:solidFill>
              </a:rPr>
              <a:t>of </a:t>
            </a:r>
            <a:r>
              <a:rPr lang="en-US" sz="1400" b="1" dirty="0" err="1">
                <a:solidFill>
                  <a:schemeClr val="accent6"/>
                </a:solidFill>
              </a:rPr>
              <a:t>eDRAM</a:t>
            </a:r>
            <a:r>
              <a:rPr lang="en-US" sz="1400" b="1" dirty="0">
                <a:solidFill>
                  <a:schemeClr val="accent6"/>
                </a:solidFill>
              </a:rPr>
              <a:t> in high-end </a:t>
            </a:r>
            <a:r>
              <a:rPr lang="en-US" sz="1400" b="1" dirty="0" smtClean="0">
                <a:solidFill>
                  <a:schemeClr val="accent6"/>
                </a:solidFill>
              </a:rPr>
              <a:t>graphics units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886350"/>
            <a:ext cx="3474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It will be discussed in Section 5.3.1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559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843966"/>
              </p:ext>
            </p:extLst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0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hu-HU" sz="1600" dirty="0"/>
              <a:t>5.</a:t>
            </a:r>
            <a:r>
              <a:rPr lang="en-US" altLang="hu-HU" sz="1600" dirty="0"/>
              <a:t>2</a:t>
            </a:r>
            <a:r>
              <a:rPr lang="hu-HU" altLang="hu-HU" sz="1600" dirty="0"/>
              <a:t>.</a:t>
            </a:r>
            <a:r>
              <a:rPr lang="en-US" altLang="hu-HU" sz="1600" dirty="0"/>
              <a:t>4</a:t>
            </a:r>
            <a:r>
              <a:rPr lang="hu-HU" altLang="hu-HU" sz="1600" dirty="0"/>
              <a:t> </a:t>
            </a:r>
            <a:r>
              <a:rPr lang="en-US" altLang="hu-HU" sz="1600" dirty="0"/>
              <a:t>Enhanced graphics </a:t>
            </a:r>
            <a:r>
              <a:rPr lang="hu-HU" altLang="hu-HU" sz="1600" dirty="0"/>
              <a:t>(</a:t>
            </a:r>
            <a:r>
              <a:rPr lang="hu-HU" altLang="hu-HU" sz="1600" dirty="0" smtClean="0"/>
              <a:t>1</a:t>
            </a:r>
            <a:r>
              <a:rPr lang="en-US" altLang="hu-HU" sz="1600" dirty="0" smtClean="0"/>
              <a:t>0</a:t>
            </a:r>
            <a:r>
              <a:rPr lang="hu-HU" altLang="hu-HU" sz="1600" dirty="0" smtClean="0"/>
              <a:t>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494150"/>
            <a:ext cx="5601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Evolution of main features of Intel’s graphics families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74600" y="3068960"/>
            <a:ext cx="8920770" cy="108012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1600" dirty="0"/>
              <a:t>5.</a:t>
            </a:r>
            <a:r>
              <a:rPr lang="en-US" altLang="hu-HU" sz="1600" dirty="0"/>
              <a:t>2</a:t>
            </a:r>
            <a:r>
              <a:rPr lang="hu-HU" altLang="hu-HU" sz="1600" dirty="0"/>
              <a:t>.</a:t>
            </a:r>
            <a:r>
              <a:rPr lang="en-US" altLang="hu-HU" sz="1600" dirty="0"/>
              <a:t>4</a:t>
            </a:r>
            <a:r>
              <a:rPr lang="hu-HU" altLang="hu-HU" sz="1600" dirty="0"/>
              <a:t> </a:t>
            </a:r>
            <a:r>
              <a:rPr lang="en-US" altLang="hu-HU" sz="1600" dirty="0"/>
              <a:t>Enhanced graphics </a:t>
            </a:r>
            <a:r>
              <a:rPr lang="hu-HU" altLang="hu-HU" sz="1600" dirty="0"/>
              <a:t>(</a:t>
            </a:r>
            <a:r>
              <a:rPr lang="hu-HU" altLang="hu-HU" sz="1600" dirty="0" smtClean="0"/>
              <a:t>1</a:t>
            </a:r>
            <a:r>
              <a:rPr lang="en-US" altLang="hu-HU" sz="1600" dirty="0" smtClean="0"/>
              <a:t>1</a:t>
            </a:r>
            <a:r>
              <a:rPr lang="hu-HU" altLang="hu-HU" sz="1600" dirty="0" smtClean="0"/>
              <a:t>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8427" r="2605"/>
          <a:stretch/>
        </p:blipFill>
        <p:spPr>
          <a:xfrm>
            <a:off x="0" y="1133745"/>
            <a:ext cx="9117505" cy="4190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38" y="503675"/>
            <a:ext cx="7085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Evolving integrated graphics in Intel’s processor generations [250]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379" y="5596498"/>
            <a:ext cx="9226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r>
              <a:rPr lang="en-US" sz="1400" dirty="0" smtClean="0"/>
              <a:t> that </a:t>
            </a:r>
            <a:r>
              <a:rPr lang="en-US" sz="1400" dirty="0" smtClean="0">
                <a:solidFill>
                  <a:srgbClr val="0070C0"/>
                </a:solidFill>
              </a:rPr>
              <a:t>evolving processor graphics is </a:t>
            </a:r>
            <a:r>
              <a:rPr lang="en-US" sz="1400" dirty="0">
                <a:solidFill>
                  <a:srgbClr val="0070C0"/>
                </a:solidFill>
              </a:rPr>
              <a:t>Intel’s </a:t>
            </a:r>
            <a:r>
              <a:rPr lang="en-US" sz="1400" dirty="0" smtClean="0">
                <a:solidFill>
                  <a:srgbClr val="0070C0"/>
                </a:solidFill>
              </a:rPr>
              <a:t>primary interest </a:t>
            </a:r>
            <a:r>
              <a:rPr lang="en-US" sz="1400" dirty="0"/>
              <a:t>to compete with NVIDIA and </a:t>
            </a:r>
            <a:r>
              <a:rPr lang="en-US" sz="1400" dirty="0" smtClean="0"/>
              <a:t>AMD.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76745" y="5274205"/>
            <a:ext cx="4443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accent6"/>
                </a:solidFill>
              </a:rPr>
              <a:t>GT2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67608" y="5274205"/>
            <a:ext cx="4443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accent6"/>
                </a:solidFill>
              </a:rPr>
              <a:t>GT3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92080" y="5274205"/>
            <a:ext cx="4443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accent6"/>
                </a:solidFill>
              </a:rPr>
              <a:t>GT2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7888" y="5274205"/>
            <a:ext cx="4443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accent6"/>
                </a:solidFill>
              </a:rPr>
              <a:t>GT3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48028" y="5272259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accent6"/>
                </a:solidFill>
              </a:rPr>
              <a:t>GT3e</a:t>
            </a:r>
          </a:p>
        </p:txBody>
      </p:sp>
    </p:spTree>
    <p:extLst>
      <p:ext uri="{BB962C8B-B14F-4D97-AF65-F5344CB8AC3E}">
        <p14:creationId xmlns:p14="http://schemas.microsoft.com/office/powerpoint/2010/main" val="246462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70" name="Group 4"/>
          <p:cNvGrpSpPr>
            <a:grpSpLocks/>
          </p:cNvGrpSpPr>
          <p:nvPr/>
        </p:nvGrpSpPr>
        <p:grpSpPr bwMode="auto">
          <a:xfrm>
            <a:off x="784225" y="1268760"/>
            <a:ext cx="7313613" cy="4778375"/>
            <a:chOff x="746575" y="1520138"/>
            <a:chExt cx="7313045" cy="4778288"/>
          </a:xfrm>
        </p:grpSpPr>
        <p:pic>
          <p:nvPicPr>
            <p:cNvPr id="263173" name="Picture 4" descr="http://images.anandtech.com/doci/6993/Screen%20Shot%202013-05-31%20at%207.59.03%20PM_575px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575" y="1520138"/>
              <a:ext cx="7313045" cy="47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3174" name="TextBox 3"/>
            <p:cNvSpPr txBox="1">
              <a:spLocks noChangeArrowheads="1"/>
            </p:cNvSpPr>
            <p:nvPr/>
          </p:nvSpPr>
          <p:spPr bwMode="auto">
            <a:xfrm>
              <a:off x="5824850" y="2658294"/>
              <a:ext cx="9781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FFFFFF"/>
                  </a:solidFill>
                  <a:cs typeface="Arial" charset="0"/>
                </a:rPr>
                <a:t>Haswell</a:t>
              </a:r>
            </a:p>
          </p:txBody>
        </p:sp>
        <p:sp>
          <p:nvSpPr>
            <p:cNvPr id="263175" name="TextBox 7"/>
            <p:cNvSpPr txBox="1">
              <a:spLocks noChangeArrowheads="1"/>
            </p:cNvSpPr>
            <p:nvPr/>
          </p:nvSpPr>
          <p:spPr bwMode="auto">
            <a:xfrm>
              <a:off x="3561785" y="4490620"/>
              <a:ext cx="15199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FFFFFF"/>
                  </a:solidFill>
                  <a:cs typeface="Arial" charset="0"/>
                </a:rPr>
                <a:t>Sandy Bridge</a:t>
              </a:r>
            </a:p>
          </p:txBody>
        </p:sp>
        <p:sp>
          <p:nvSpPr>
            <p:cNvPr id="263176" name="TextBox 8"/>
            <p:cNvSpPr txBox="1">
              <a:spLocks noChangeArrowheads="1"/>
            </p:cNvSpPr>
            <p:nvPr/>
          </p:nvSpPr>
          <p:spPr bwMode="auto">
            <a:xfrm>
              <a:off x="4573352" y="3950560"/>
              <a:ext cx="123303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FFFFFF"/>
                  </a:solidFill>
                  <a:cs typeface="Arial" charset="0"/>
                </a:rPr>
                <a:t>Ivy Bridge</a:t>
              </a:r>
            </a:p>
          </p:txBody>
        </p:sp>
      </p:grpSp>
      <p:sp>
        <p:nvSpPr>
          <p:cNvPr id="263171" name="TextBox 1"/>
          <p:cNvSpPr txBox="1">
            <a:spLocks noChangeArrowheads="1"/>
          </p:cNvSpPr>
          <p:nvPr/>
        </p:nvSpPr>
        <p:spPr bwMode="auto">
          <a:xfrm>
            <a:off x="71500" y="494150"/>
            <a:ext cx="7158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Graphics performance increase of subsequent Core generations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hu-HU" sz="1600" dirty="0" smtClean="0"/>
              <a:t>5.</a:t>
            </a:r>
            <a:r>
              <a:rPr lang="en-US" altLang="hu-HU" sz="1600" dirty="0" smtClean="0"/>
              <a:t>2</a:t>
            </a:r>
            <a:r>
              <a:rPr lang="hu-HU" altLang="hu-HU" sz="1600" dirty="0" smtClean="0"/>
              <a:t>.</a:t>
            </a:r>
            <a:r>
              <a:rPr lang="en-US" altLang="hu-HU" sz="1600" dirty="0" smtClean="0"/>
              <a:t>4</a:t>
            </a:r>
            <a:r>
              <a:rPr lang="hu-HU" altLang="hu-HU" sz="1600" dirty="0" smtClean="0"/>
              <a:t> </a:t>
            </a:r>
            <a:r>
              <a:rPr lang="en-US" altLang="hu-HU" sz="1600" dirty="0" smtClean="0"/>
              <a:t>Enhanced graphics </a:t>
            </a:r>
            <a:r>
              <a:rPr lang="hu-HU" altLang="hu-HU" sz="1600" dirty="0" smtClean="0"/>
              <a:t>(</a:t>
            </a:r>
            <a:r>
              <a:rPr lang="en-US" altLang="hu-HU" sz="1600" dirty="0" smtClean="0"/>
              <a:t>12</a:t>
            </a:r>
            <a:r>
              <a:rPr lang="hu-HU" altLang="hu-HU" sz="16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373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914400" y="1212336"/>
            <a:ext cx="7394336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5.3 Major innovations of the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Haswell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line</a:t>
            </a:r>
          </a:p>
        </p:txBody>
      </p: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1002591" y="2229626"/>
            <a:ext cx="7291681" cy="409575"/>
            <a:chOff x="704" y="1625"/>
            <a:chExt cx="4218" cy="306"/>
          </a:xfrm>
        </p:grpSpPr>
        <p:sp>
          <p:nvSpPr>
            <p:cNvPr id="10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5.3.1 In-package </a:t>
              </a:r>
              <a:r>
                <a:rPr lang="en-US" altLang="en-US" sz="1900" dirty="0" err="1" smtClean="0">
                  <a:solidFill>
                    <a:srgbClr val="FFFFFF"/>
                  </a:solidFill>
                  <a:cs typeface="Arial" charset="0"/>
                </a:rPr>
                <a:t>eDRAM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cache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>
              <a:off x="704" y="1625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1005759" y="2694764"/>
            <a:ext cx="7292131" cy="409575"/>
            <a:chOff x="704" y="1626"/>
            <a:chExt cx="4220" cy="305"/>
          </a:xfrm>
        </p:grpSpPr>
        <p:sp>
          <p:nvSpPr>
            <p:cNvPr id="1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3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5.3.2 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FIVR (Fully Integrated Voltage Regulator)</a:t>
              </a:r>
              <a:endParaRPr lang="en-US" altLang="hu-HU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" name="Text Box 27"/>
            <p:cNvSpPr txBox="1">
              <a:spLocks noChangeArrowheads="1"/>
            </p:cNvSpPr>
            <p:nvPr/>
          </p:nvSpPr>
          <p:spPr bwMode="auto">
            <a:xfrm>
              <a:off x="704" y="1626"/>
              <a:ext cx="23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25"/>
          <p:cNvGrpSpPr>
            <a:grpSpLocks/>
          </p:cNvGrpSpPr>
          <p:nvPr/>
        </p:nvGrpSpPr>
        <p:grpSpPr bwMode="auto">
          <a:xfrm>
            <a:off x="1016605" y="3154440"/>
            <a:ext cx="7292131" cy="409575"/>
            <a:chOff x="704" y="1626"/>
            <a:chExt cx="4220" cy="305"/>
          </a:xfrm>
        </p:grpSpPr>
        <p:sp>
          <p:nvSpPr>
            <p:cNvPr id="16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3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5.3.3 TSX</a:t>
              </a:r>
              <a:r>
                <a:rPr lang="en-US" altLang="hu-HU" sz="1900" dirty="0">
                  <a:solidFill>
                    <a:srgbClr val="FFFFFF"/>
                  </a:solidFill>
                  <a:cs typeface="Arial" charset="0"/>
                </a:rPr>
                <a:t> (Transactional Synchronization </a:t>
              </a:r>
              <a:r>
                <a:rPr lang="en-US" altLang="hu-HU" sz="1900" dirty="0" smtClean="0">
                  <a:solidFill>
                    <a:srgbClr val="FFFFFF"/>
                  </a:solidFill>
                  <a:cs typeface="Arial" charset="0"/>
                </a:rPr>
                <a:t>Extensions)      </a:t>
              </a:r>
              <a:endParaRPr lang="en-US" altLang="hu-HU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704" y="1626"/>
              <a:ext cx="23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086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 smtClean="0"/>
              <a:t>5.3 </a:t>
            </a:r>
            <a:r>
              <a:rPr lang="en-US" sz="1600" dirty="0" smtClean="0"/>
              <a:t>Major innovations of the </a:t>
            </a:r>
            <a:r>
              <a:rPr lang="en-US" sz="1600" dirty="0" err="1" smtClean="0"/>
              <a:t>Haswell</a:t>
            </a:r>
            <a:r>
              <a:rPr lang="en-US" sz="1600" dirty="0" smtClean="0"/>
              <a:t> line (1)</a:t>
            </a:r>
            <a:endParaRPr lang="en-US" sz="1600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71500" y="494150"/>
            <a:ext cx="43140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5</a:t>
            </a: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.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3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Major 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innovations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of the </a:t>
            </a:r>
            <a:r>
              <a:rPr lang="en-US" altLang="en-US" sz="1400" b="1" dirty="0" err="1" smtClean="0">
                <a:solidFill>
                  <a:srgbClr val="333399"/>
                </a:solidFill>
                <a:cs typeface="Arial" charset="0"/>
              </a:rPr>
              <a:t>Haswell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 line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363" y="873340"/>
            <a:ext cx="6022546" cy="841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On-package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e-DRAM cache (Section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5.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3.1)</a:t>
            </a:r>
          </a:p>
          <a:p>
            <a:pPr marL="285750" lvl="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FIVR (Fully Integrated Voltage Regulator) (Section 5.3.2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lvl="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TSX (Transactional Synchronization Extensions) </a:t>
            </a:r>
            <a:r>
              <a:rPr lang="en-US" sz="1400" dirty="0" smtClean="0"/>
              <a:t>(Section 5.3)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590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 smtClean="0"/>
              <a:t>5.</a:t>
            </a:r>
            <a:r>
              <a:rPr lang="en-US" altLang="en-US" sz="1600" dirty="0" smtClean="0"/>
              <a:t>3.1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On-package </a:t>
            </a:r>
            <a:r>
              <a:rPr lang="en-US" altLang="en-US" sz="1600" dirty="0" err="1" smtClean="0"/>
              <a:t>eDRAM</a:t>
            </a:r>
            <a:r>
              <a:rPr lang="en-US" altLang="en-US" sz="1600" dirty="0" smtClean="0"/>
              <a:t> cache </a:t>
            </a:r>
            <a:r>
              <a:rPr lang="hu-HU" altLang="en-US" sz="1600" dirty="0" smtClean="0"/>
              <a:t>(1)</a:t>
            </a:r>
            <a:endParaRPr lang="en-US" altLang="en-US" sz="1600" dirty="0" smtClean="0"/>
          </a:p>
        </p:txBody>
      </p:sp>
      <p:sp>
        <p:nvSpPr>
          <p:cNvPr id="26419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64196" name="Picture 4" descr="http://images.anandtech.com/doci/6993/Screen%20Shot%202013-05-31%20at%208.03.25%20PM_575px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280275"/>
            <a:ext cx="7812087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7" name="Rectangle 3"/>
          <p:cNvSpPr>
            <a:spLocks noChangeArrowheads="1"/>
          </p:cNvSpPr>
          <p:nvPr/>
        </p:nvSpPr>
        <p:spPr bwMode="auto">
          <a:xfrm>
            <a:off x="0" y="4704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4198" name="TextBox 1"/>
          <p:cNvSpPr txBox="1">
            <a:spLocks noChangeArrowheads="1"/>
          </p:cNvSpPr>
          <p:nvPr/>
        </p:nvSpPr>
        <p:spPr bwMode="auto">
          <a:xfrm>
            <a:off x="71500" y="494150"/>
            <a:ext cx="4043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3.1 On-package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eDRAM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cache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6231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extBox 5"/>
          <p:cNvSpPr txBox="1">
            <a:spLocks noChangeArrowheads="1"/>
          </p:cNvSpPr>
          <p:nvPr/>
        </p:nvSpPr>
        <p:spPr bwMode="auto">
          <a:xfrm>
            <a:off x="71500" y="494150"/>
            <a:ext cx="292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Principle of operation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515" y="876753"/>
            <a:ext cx="8955087" cy="3735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on package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eDRAM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designated also as </a:t>
            </a:r>
            <a:r>
              <a:rPr lang="en-US" sz="1400" dirty="0" err="1">
                <a:solidFill>
                  <a:srgbClr val="FF0000"/>
                </a:solidFill>
                <a:cs typeface="Arial" charset="0"/>
              </a:rPr>
              <a:t>Crystallwell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it operates as a </a:t>
            </a:r>
            <a:r>
              <a:rPr lang="en-US" sz="1400" dirty="0">
                <a:solidFill>
                  <a:srgbClr val="0070C0"/>
                </a:solidFill>
              </a:rPr>
              <a:t>true 4</a:t>
            </a:r>
            <a:r>
              <a:rPr lang="en-US" sz="1400" baseline="30000" dirty="0">
                <a:solidFill>
                  <a:srgbClr val="0070C0"/>
                </a:solidFill>
              </a:rPr>
              <a:t>th</a:t>
            </a:r>
            <a:r>
              <a:rPr lang="en-US" sz="1400" dirty="0">
                <a:solidFill>
                  <a:srgbClr val="0070C0"/>
                </a:solidFill>
              </a:rPr>
              <a:t> level cache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of the memory hierarchy.</a:t>
            </a:r>
          </a:p>
          <a:p>
            <a:pPr marL="285750" indent="-285750" fontAlgn="base">
              <a:spcBef>
                <a:spcPct val="0"/>
              </a:spcBef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It acts as a </a:t>
            </a:r>
            <a:r>
              <a:rPr lang="en-US" sz="1400" dirty="0">
                <a:solidFill>
                  <a:srgbClr val="0070C0"/>
                </a:solidFill>
              </a:rPr>
              <a:t>victim buffer to the L3 cache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in the sense that </a:t>
            </a:r>
            <a:r>
              <a:rPr lang="en-US" sz="1400" dirty="0">
                <a:solidFill>
                  <a:srgbClr val="0070C0"/>
                </a:solidFill>
                <a:cs typeface="Arial" charset="0"/>
              </a:rPr>
              <a:t>anything evicted from the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70C0"/>
                </a:solidFill>
                <a:cs typeface="Arial" charset="0"/>
              </a:rPr>
              <a:t>       L3 cache immediately goes into the L4 cache.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70C0"/>
                </a:solidFill>
              </a:rPr>
              <a:t>Both CPU and GPU requests are cached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0070C0"/>
                </a:solidFill>
              </a:rPr>
              <a:t>cache partitioning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between CPU and GPU </a:t>
            </a:r>
            <a:r>
              <a:rPr lang="en-US" sz="1400" dirty="0">
                <a:solidFill>
                  <a:srgbClr val="0070C0"/>
                </a:solidFill>
              </a:rPr>
              <a:t>is dynamic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If the GPU is not in use the whole L4 cache may be devoted the CPU, in this case the CPU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has a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128 MB L4 cache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70C0"/>
                </a:solidFill>
              </a:rPr>
              <a:t>Access latency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after an L3 miss is </a:t>
            </a:r>
            <a:r>
              <a:rPr lang="en-US" sz="1400" dirty="0">
                <a:solidFill>
                  <a:srgbClr val="0070C0"/>
                </a:solidFill>
              </a:rPr>
              <a:t>30 – 32 ns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L4 cache is capable of delivering </a:t>
            </a:r>
            <a:r>
              <a:rPr lang="en-US" sz="1400" dirty="0">
                <a:solidFill>
                  <a:srgbClr val="0070C0"/>
                </a:solidFill>
              </a:rPr>
              <a:t>50 GB/s in each direction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Crystallwell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die consumes between 0.5 and 1.0 W if idle and between 3.5 and 4.5 W 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under full load.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PCU (Power Control Unit) of the processor takes over the power management of the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eDRAM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beyond the power management of the CPU cores, GPU, L3 cache etc.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sz="1600" dirty="0" smtClean="0"/>
              <a:t>5.</a:t>
            </a:r>
            <a:r>
              <a:rPr lang="en-US" altLang="en-US" sz="1600" dirty="0" smtClean="0"/>
              <a:t>3</a:t>
            </a:r>
            <a:r>
              <a:rPr lang="hu-HU" altLang="en-US" sz="1600" dirty="0" smtClean="0"/>
              <a:t>.</a:t>
            </a:r>
            <a:r>
              <a:rPr lang="en-US" altLang="en-US" sz="1600" dirty="0" smtClean="0"/>
              <a:t>1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On-package </a:t>
            </a:r>
            <a:r>
              <a:rPr lang="en-US" altLang="en-US" sz="1600" dirty="0" err="1" smtClean="0"/>
              <a:t>eDRAM</a:t>
            </a:r>
            <a:r>
              <a:rPr lang="en-US" altLang="en-US" sz="1600" dirty="0" smtClean="0"/>
              <a:t> cache </a:t>
            </a:r>
            <a:r>
              <a:rPr lang="hu-HU" altLang="en-US" sz="1600" dirty="0" smtClean="0"/>
              <a:t>(</a:t>
            </a:r>
            <a:r>
              <a:rPr lang="en-US" altLang="en-US" sz="1600" dirty="0" smtClean="0"/>
              <a:t>2</a:t>
            </a:r>
            <a:r>
              <a:rPr lang="hu-HU" altLang="en-US" sz="1600" dirty="0" smtClean="0"/>
              <a:t>)</a:t>
            </a:r>
            <a:endParaRPr lang="en-US" altLang="en-US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4009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8620"/>
            <a:ext cx="9144000" cy="400110"/>
          </a:xfrm>
          <a:prstGeom prst="rect">
            <a:avLst/>
          </a:prstGeom>
          <a:solidFill>
            <a:srgbClr val="0000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>
                <a:solidFill>
                  <a:srgbClr val="FFFFFF"/>
                </a:solidFill>
                <a:latin typeface="+mj-lt"/>
                <a:cs typeface="Arial" charset="0"/>
              </a:rPr>
              <a:t>Contents</a:t>
            </a:r>
            <a:endParaRPr lang="en-US" altLang="en-US" sz="2400" dirty="0">
              <a:solidFill>
                <a:srgbClr val="FFFFFF"/>
              </a:solidFill>
              <a:latin typeface="+mj-lt"/>
              <a:cs typeface="Arial" charset="0"/>
            </a:endParaRPr>
          </a:p>
        </p:txBody>
      </p:sp>
      <p:grpSp>
        <p:nvGrpSpPr>
          <p:cNvPr id="54275" name="Group 13"/>
          <p:cNvGrpSpPr>
            <a:grpSpLocks/>
          </p:cNvGrpSpPr>
          <p:nvPr/>
        </p:nvGrpSpPr>
        <p:grpSpPr bwMode="auto">
          <a:xfrm>
            <a:off x="793799" y="998730"/>
            <a:ext cx="7558088" cy="457200"/>
            <a:chOff x="472" y="2160"/>
            <a:chExt cx="4630" cy="288"/>
          </a:xfrm>
        </p:grpSpPr>
        <p:sp>
          <p:nvSpPr>
            <p:cNvPr id="54300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1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Introduction</a:t>
              </a:r>
            </a:p>
          </p:txBody>
        </p:sp>
        <p:sp>
          <p:nvSpPr>
            <p:cNvPr id="54301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6" name="Group 14"/>
          <p:cNvGrpSpPr>
            <a:grpSpLocks/>
          </p:cNvGrpSpPr>
          <p:nvPr/>
        </p:nvGrpSpPr>
        <p:grpSpPr bwMode="auto">
          <a:xfrm>
            <a:off x="793799" y="1568052"/>
            <a:ext cx="7558088" cy="457200"/>
            <a:chOff x="472" y="2160"/>
            <a:chExt cx="4630" cy="288"/>
          </a:xfrm>
        </p:grpSpPr>
        <p:sp>
          <p:nvSpPr>
            <p:cNvPr id="54298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2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The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 2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99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8" name="Group 20"/>
          <p:cNvGrpSpPr>
            <a:grpSpLocks/>
          </p:cNvGrpSpPr>
          <p:nvPr/>
        </p:nvGrpSpPr>
        <p:grpSpPr bwMode="auto">
          <a:xfrm>
            <a:off x="793799" y="2140421"/>
            <a:ext cx="7558088" cy="457200"/>
            <a:chOff x="472" y="2160"/>
            <a:chExt cx="4630" cy="288"/>
          </a:xfrm>
        </p:grpSpPr>
        <p:sp>
          <p:nvSpPr>
            <p:cNvPr id="54294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 3.</a:t>
              </a:r>
              <a:r>
                <a:rPr lang="hu-HU" altLang="en-US" sz="1900" dirty="0" smtClean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Nehalem</a:t>
              </a:r>
              <a:r>
                <a:rPr lang="hu-HU" altLang="en-US" sz="1900" dirty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1900" dirty="0">
                <a:solidFill>
                  <a:srgbClr val="FF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95" name="Text Box 22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0000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1" name="Group 29"/>
          <p:cNvGrpSpPr>
            <a:grpSpLocks/>
          </p:cNvGrpSpPr>
          <p:nvPr/>
        </p:nvGrpSpPr>
        <p:grpSpPr bwMode="auto">
          <a:xfrm>
            <a:off x="795387" y="2697747"/>
            <a:ext cx="7556500" cy="457200"/>
            <a:chOff x="472" y="2160"/>
            <a:chExt cx="4630" cy="288"/>
          </a:xfrm>
        </p:grpSpPr>
        <p:sp>
          <p:nvSpPr>
            <p:cNvPr id="5428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 4.</a:t>
              </a:r>
              <a:r>
                <a:rPr lang="hu-HU" altLang="en-US" sz="1900" dirty="0" smtClean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Sandy Bridge</a:t>
              </a:r>
              <a:r>
                <a:rPr lang="hu-HU" altLang="en-US" sz="1900" dirty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1900" dirty="0">
                <a:solidFill>
                  <a:srgbClr val="FF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89" name="Text Box 31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0000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2" name="Group 17"/>
          <p:cNvGrpSpPr>
            <a:grpSpLocks/>
          </p:cNvGrpSpPr>
          <p:nvPr/>
        </p:nvGrpSpPr>
        <p:grpSpPr bwMode="auto">
          <a:xfrm>
            <a:off x="773508" y="3266637"/>
            <a:ext cx="7578912" cy="457200"/>
            <a:chOff x="472" y="2160"/>
            <a:chExt cx="4697" cy="288"/>
          </a:xfrm>
        </p:grpSpPr>
        <p:sp>
          <p:nvSpPr>
            <p:cNvPr id="5428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511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 5.</a:t>
              </a:r>
              <a:r>
                <a:rPr lang="hu-HU" altLang="en-US" sz="1900" dirty="0" smtClean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 err="1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Haswell</a:t>
              </a:r>
              <a:r>
                <a:rPr lang="en-US" altLang="en-US" sz="1900" dirty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line</a:t>
              </a:r>
            </a:p>
          </p:txBody>
        </p:sp>
        <p:sp>
          <p:nvSpPr>
            <p:cNvPr id="54287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0000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18" name="Group 20"/>
          <p:cNvGrpSpPr>
            <a:grpSpLocks/>
          </p:cNvGrpSpPr>
          <p:nvPr/>
        </p:nvGrpSpPr>
        <p:grpSpPr bwMode="auto">
          <a:xfrm>
            <a:off x="780516" y="3821345"/>
            <a:ext cx="7571371" cy="457200"/>
            <a:chOff x="472" y="2160"/>
            <a:chExt cx="4630" cy="318"/>
          </a:xfrm>
        </p:grpSpPr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6.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Skylake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472" y="2165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21" name="Group 29"/>
          <p:cNvGrpSpPr>
            <a:grpSpLocks/>
          </p:cNvGrpSpPr>
          <p:nvPr/>
        </p:nvGrpSpPr>
        <p:grpSpPr bwMode="auto">
          <a:xfrm>
            <a:off x="782104" y="4351777"/>
            <a:ext cx="7569783" cy="457200"/>
            <a:chOff x="472" y="2160"/>
            <a:chExt cx="4630" cy="318"/>
          </a:xfrm>
        </p:grpSpPr>
        <p:sp>
          <p:nvSpPr>
            <p:cNvPr id="22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7.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Kaby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Lake line</a:t>
              </a:r>
            </a:p>
          </p:txBody>
        </p:sp>
        <p:sp>
          <p:nvSpPr>
            <p:cNvPr id="23" name="Text Box 31"/>
            <p:cNvSpPr txBox="1">
              <a:spLocks noChangeArrowheads="1"/>
            </p:cNvSpPr>
            <p:nvPr/>
          </p:nvSpPr>
          <p:spPr bwMode="auto">
            <a:xfrm>
              <a:off x="472" y="2165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24" name="Group 29"/>
          <p:cNvGrpSpPr>
            <a:grpSpLocks/>
          </p:cNvGrpSpPr>
          <p:nvPr/>
        </p:nvGrpSpPr>
        <p:grpSpPr bwMode="auto">
          <a:xfrm>
            <a:off x="778195" y="4873824"/>
            <a:ext cx="7573692" cy="457200"/>
            <a:chOff x="472" y="2160"/>
            <a:chExt cx="4630" cy="318"/>
          </a:xfrm>
        </p:grpSpPr>
        <p:sp>
          <p:nvSpPr>
            <p:cNvPr id="25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8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 err="1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Kaby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Lake Refresh 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6" name="Text Box 31"/>
            <p:cNvSpPr txBox="1">
              <a:spLocks noChangeArrowheads="1"/>
            </p:cNvSpPr>
            <p:nvPr/>
          </p:nvSpPr>
          <p:spPr bwMode="auto">
            <a:xfrm>
              <a:off x="472" y="2165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27" name="Group 29"/>
          <p:cNvGrpSpPr>
            <a:grpSpLocks/>
          </p:cNvGrpSpPr>
          <p:nvPr/>
        </p:nvGrpSpPr>
        <p:grpSpPr bwMode="auto">
          <a:xfrm>
            <a:off x="777627" y="5416187"/>
            <a:ext cx="7573692" cy="457200"/>
            <a:chOff x="472" y="2160"/>
            <a:chExt cx="4630" cy="318"/>
          </a:xfrm>
        </p:grpSpPr>
        <p:sp>
          <p:nvSpPr>
            <p:cNvPr id="2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9.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Coffee Lake 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472" y="2165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778222" y="5924721"/>
            <a:ext cx="7573692" cy="457200"/>
            <a:chOff x="472" y="2160"/>
            <a:chExt cx="4630" cy="318"/>
          </a:xfrm>
        </p:grpSpPr>
        <p:sp>
          <p:nvSpPr>
            <p:cNvPr id="31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10.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Cannon Lake 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472" y="2165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53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4"/>
          <p:cNvSpPr txBox="1">
            <a:spLocks noChangeArrowheads="1"/>
          </p:cNvSpPr>
          <p:nvPr/>
        </p:nvSpPr>
        <p:spPr bwMode="auto">
          <a:xfrm>
            <a:off x="66455" y="501055"/>
            <a:ext cx="874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</a:t>
            </a:r>
          </a:p>
        </p:txBody>
      </p:sp>
      <p:sp>
        <p:nvSpPr>
          <p:cNvPr id="142339" name="Text Box 6"/>
          <p:cNvSpPr txBox="1">
            <a:spLocks noChangeArrowheads="1"/>
          </p:cNvSpPr>
          <p:nvPr/>
        </p:nvSpPr>
        <p:spPr bwMode="auto">
          <a:xfrm>
            <a:off x="64275" y="908720"/>
            <a:ext cx="6178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Timna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– a forerunner to integrated memory controllers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[34]</a:t>
            </a:r>
          </a:p>
        </p:txBody>
      </p:sp>
      <p:sp>
        <p:nvSpPr>
          <p:cNvPr id="154629" name="Text Box 7"/>
          <p:cNvSpPr txBox="1">
            <a:spLocks noChangeArrowheads="1"/>
          </p:cNvSpPr>
          <p:nvPr/>
        </p:nvSpPr>
        <p:spPr bwMode="auto">
          <a:xfrm>
            <a:off x="74958" y="1377033"/>
            <a:ext cx="6413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Timna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(announced in 1999, due to 2H 2000, cancelled in Sept. 2000)</a:t>
            </a:r>
          </a:p>
        </p:txBody>
      </p:sp>
      <p:sp>
        <p:nvSpPr>
          <p:cNvPr id="154630" name="Text Box 8"/>
          <p:cNvSpPr txBox="1">
            <a:spLocks noChangeArrowheads="1"/>
          </p:cNvSpPr>
          <p:nvPr/>
        </p:nvSpPr>
        <p:spPr bwMode="auto">
          <a:xfrm>
            <a:off x="256605" y="1772320"/>
            <a:ext cx="706437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5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Developed in Intel’s  Haifa Design and Development Center.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Low cost microprocessor with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integrated graphics and memory controller </a:t>
            </a:r>
          </a:p>
          <a:p>
            <a:pPr eaLnBrk="1" fontAlgn="base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(for Rambus DRAMs).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Due to design problems and lack of interest from many vendors,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Intel finally cancelled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Timna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in Sept. 2000.</a:t>
            </a:r>
          </a:p>
        </p:txBody>
      </p:sp>
      <p:pic>
        <p:nvPicPr>
          <p:cNvPr id="154631" name="Picture 11" descr="tim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3429000"/>
            <a:ext cx="38100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2" name="Text Box 12"/>
          <p:cNvSpPr txBox="1">
            <a:spLocks noChangeArrowheads="1"/>
          </p:cNvSpPr>
          <p:nvPr/>
        </p:nvSpPr>
        <p:spPr bwMode="auto">
          <a:xfrm>
            <a:off x="2070100" y="5724525"/>
            <a:ext cx="4995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3.2.1.4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The low cost (&lt;600 $)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Timna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 [40]</a:t>
            </a:r>
          </a:p>
        </p:txBody>
      </p:sp>
      <p:sp>
        <p:nvSpPr>
          <p:cNvPr id="1423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3.</a:t>
            </a:r>
            <a:r>
              <a:rPr lang="hu-HU" altLang="en-US" sz="1600" dirty="0" smtClean="0"/>
              <a:t>2.</a:t>
            </a:r>
            <a:r>
              <a:rPr lang="en-US" altLang="en-US" sz="1600" dirty="0" smtClean="0"/>
              <a:t>1 Integrated memory controller (6)</a:t>
            </a:r>
          </a:p>
        </p:txBody>
      </p:sp>
    </p:spTree>
    <p:extLst>
      <p:ext uri="{BB962C8B-B14F-4D97-AF65-F5344CB8AC3E}">
        <p14:creationId xmlns:p14="http://schemas.microsoft.com/office/powerpoint/2010/main" val="72445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4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4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4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4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4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4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4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4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9" grpId="0"/>
      <p:bldP spid="154632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http://file2.engineering.com/june-2013/inte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493838"/>
            <a:ext cx="6096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3" name="TextBox 2"/>
          <p:cNvSpPr txBox="1">
            <a:spLocks noChangeArrowheads="1"/>
          </p:cNvSpPr>
          <p:nvPr/>
        </p:nvSpPr>
        <p:spPr bwMode="auto">
          <a:xfrm>
            <a:off x="71500" y="494150"/>
            <a:ext cx="41809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Implemented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in-package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eDRAM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124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66244" name="TextBox 3"/>
          <p:cNvSpPr txBox="1">
            <a:spLocks noChangeArrowheads="1"/>
          </p:cNvSpPr>
          <p:nvPr/>
        </p:nvSpPr>
        <p:spPr bwMode="auto">
          <a:xfrm>
            <a:off x="4408488" y="998538"/>
            <a:ext cx="12144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200" b="1">
                <a:solidFill>
                  <a:srgbClr val="000000"/>
                </a:solidFill>
                <a:cs typeface="Arial" charset="0"/>
              </a:rPr>
              <a:t>eDRAM chip</a:t>
            </a:r>
          </a:p>
        </p:txBody>
      </p:sp>
      <p:cxnSp>
        <p:nvCxnSpPr>
          <p:cNvPr id="266245" name="Straight Arrow Connector 5"/>
          <p:cNvCxnSpPr>
            <a:cxnSpLocks noChangeShapeType="1"/>
            <a:stCxn id="266244" idx="2"/>
          </p:cNvCxnSpPr>
          <p:nvPr/>
        </p:nvCxnSpPr>
        <p:spPr bwMode="auto">
          <a:xfrm>
            <a:off x="5016500" y="1276350"/>
            <a:ext cx="22225" cy="215265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sz="1600" dirty="0" smtClean="0"/>
              <a:t>5.</a:t>
            </a:r>
            <a:r>
              <a:rPr lang="en-US" altLang="en-US" sz="1600" dirty="0" smtClean="0"/>
              <a:t>3</a:t>
            </a:r>
            <a:r>
              <a:rPr lang="hu-HU" altLang="en-US" sz="1600" dirty="0" smtClean="0"/>
              <a:t>.</a:t>
            </a:r>
            <a:r>
              <a:rPr lang="en-US" altLang="en-US" sz="1600" dirty="0" smtClean="0"/>
              <a:t>1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On-package </a:t>
            </a:r>
            <a:r>
              <a:rPr lang="en-US" altLang="en-US" sz="1600" dirty="0" err="1" smtClean="0"/>
              <a:t>eDRAM</a:t>
            </a:r>
            <a:r>
              <a:rPr lang="en-US" altLang="en-US" sz="1600" dirty="0" smtClean="0"/>
              <a:t> cache </a:t>
            </a:r>
            <a:r>
              <a:rPr lang="hu-HU" altLang="en-US" sz="1600" dirty="0" smtClean="0"/>
              <a:t>(</a:t>
            </a:r>
            <a:r>
              <a:rPr lang="en-US" altLang="en-US" sz="1600" dirty="0" smtClean="0"/>
              <a:t>3</a:t>
            </a:r>
            <a:r>
              <a:rPr lang="hu-HU" altLang="en-US" sz="1600" dirty="0" smtClean="0"/>
              <a:t>)</a:t>
            </a:r>
            <a:endParaRPr lang="en-US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81459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67267" name="Picture 2" descr="http://images.anandtech.com/doci/6993/latenc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996950"/>
            <a:ext cx="8247062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68" name="TextBox 3"/>
          <p:cNvSpPr txBox="1">
            <a:spLocks noChangeArrowheads="1"/>
          </p:cNvSpPr>
          <p:nvPr/>
        </p:nvSpPr>
        <p:spPr bwMode="auto">
          <a:xfrm>
            <a:off x="1939925" y="5138738"/>
            <a:ext cx="427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L1</a:t>
            </a:r>
          </a:p>
        </p:txBody>
      </p:sp>
      <p:sp>
        <p:nvSpPr>
          <p:cNvPr id="267269" name="TextBox 5"/>
          <p:cNvSpPr txBox="1">
            <a:spLocks noChangeArrowheads="1"/>
          </p:cNvSpPr>
          <p:nvPr/>
        </p:nvSpPr>
        <p:spPr bwMode="auto">
          <a:xfrm>
            <a:off x="3627438" y="4876800"/>
            <a:ext cx="425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L2</a:t>
            </a:r>
          </a:p>
        </p:txBody>
      </p:sp>
      <p:sp>
        <p:nvSpPr>
          <p:cNvPr id="267270" name="TextBox 6"/>
          <p:cNvSpPr txBox="1">
            <a:spLocks noChangeArrowheads="1"/>
          </p:cNvSpPr>
          <p:nvPr/>
        </p:nvSpPr>
        <p:spPr bwMode="auto">
          <a:xfrm>
            <a:off x="5045075" y="4560888"/>
            <a:ext cx="427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L3</a:t>
            </a:r>
          </a:p>
        </p:txBody>
      </p:sp>
      <p:sp>
        <p:nvSpPr>
          <p:cNvPr id="267271" name="TextBox 7"/>
          <p:cNvSpPr txBox="1">
            <a:spLocks noChangeArrowheads="1"/>
          </p:cNvSpPr>
          <p:nvPr/>
        </p:nvSpPr>
        <p:spPr bwMode="auto">
          <a:xfrm>
            <a:off x="6891338" y="3302000"/>
            <a:ext cx="4254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L4</a:t>
            </a:r>
          </a:p>
        </p:txBody>
      </p:sp>
      <p:sp>
        <p:nvSpPr>
          <p:cNvPr id="267272" name="TextBox 4"/>
          <p:cNvSpPr txBox="1">
            <a:spLocks noChangeArrowheads="1"/>
          </p:cNvSpPr>
          <p:nvPr/>
        </p:nvSpPr>
        <p:spPr bwMode="auto">
          <a:xfrm>
            <a:off x="7223125" y="1230313"/>
            <a:ext cx="993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Memory</a:t>
            </a:r>
          </a:p>
        </p:txBody>
      </p:sp>
      <p:sp>
        <p:nvSpPr>
          <p:cNvPr id="267273" name="TextBox 1"/>
          <p:cNvSpPr txBox="1">
            <a:spLocks noChangeArrowheads="1"/>
          </p:cNvSpPr>
          <p:nvPr/>
        </p:nvSpPr>
        <p:spPr bwMode="auto">
          <a:xfrm>
            <a:off x="71500" y="496770"/>
            <a:ext cx="8656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Memory latency vs. access range in a memory system with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eDRAM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cache (L4)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67275" name="TextBox 1"/>
          <p:cNvSpPr txBox="1">
            <a:spLocks noChangeArrowheads="1"/>
          </p:cNvSpPr>
          <p:nvPr/>
        </p:nvSpPr>
        <p:spPr bwMode="auto">
          <a:xfrm>
            <a:off x="1646238" y="6173788"/>
            <a:ext cx="8112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Arial" charset="0"/>
                <a:cs typeface="Arial" charset="0"/>
              </a:rPr>
              <a:t>Ivy Bridge</a:t>
            </a:r>
          </a:p>
        </p:txBody>
      </p:sp>
      <p:sp>
        <p:nvSpPr>
          <p:cNvPr id="267276" name="TextBox 11"/>
          <p:cNvSpPr txBox="1">
            <a:spLocks noChangeArrowheads="1"/>
          </p:cNvSpPr>
          <p:nvPr/>
        </p:nvSpPr>
        <p:spPr bwMode="auto">
          <a:xfrm>
            <a:off x="3627438" y="6183313"/>
            <a:ext cx="20224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Ivy </a:t>
            </a:r>
            <a:r>
              <a:rPr lang="en-US" altLang="en-US" sz="1100" dirty="0" err="1">
                <a:solidFill>
                  <a:srgbClr val="000000"/>
                </a:solidFill>
                <a:latin typeface="Arial" charset="0"/>
                <a:cs typeface="Arial" charset="0"/>
              </a:rPr>
              <a:t>Haswel</a:t>
            </a:r>
            <a:r>
              <a:rPr lang="en-US" alt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 with </a:t>
            </a:r>
            <a:r>
              <a:rPr lang="en-US" altLang="en-US" sz="11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Chrystallwelll</a:t>
            </a:r>
            <a:endParaRPr lang="en-US" altLang="en-US" sz="11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7277" name="TextBox 12"/>
          <p:cNvSpPr txBox="1">
            <a:spLocks noChangeArrowheads="1"/>
          </p:cNvSpPr>
          <p:nvPr/>
        </p:nvSpPr>
        <p:spPr bwMode="auto">
          <a:xfrm>
            <a:off x="6146800" y="6173788"/>
            <a:ext cx="17621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Arial" charset="0"/>
                <a:cs typeface="Arial" charset="0"/>
              </a:rPr>
              <a:t>Ivy Haswell without CRW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sz="1600" dirty="0" smtClean="0"/>
              <a:t>5.</a:t>
            </a:r>
            <a:r>
              <a:rPr lang="en-US" altLang="en-US" sz="1600" dirty="0" smtClean="0"/>
              <a:t>3.1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On-package </a:t>
            </a:r>
            <a:r>
              <a:rPr lang="en-US" altLang="en-US" sz="1600" dirty="0" err="1" smtClean="0"/>
              <a:t>eDRAM</a:t>
            </a:r>
            <a:r>
              <a:rPr lang="en-US" altLang="en-US" sz="1600" dirty="0" smtClean="0"/>
              <a:t> cache </a:t>
            </a:r>
            <a:r>
              <a:rPr lang="hu-HU" altLang="en-US" sz="1600" dirty="0" smtClean="0"/>
              <a:t>(</a:t>
            </a:r>
            <a:r>
              <a:rPr lang="en-US" altLang="en-US" sz="1600" dirty="0" smtClean="0"/>
              <a:t>4</a:t>
            </a:r>
            <a:r>
              <a:rPr lang="hu-HU" altLang="en-US" sz="1600" dirty="0" smtClean="0"/>
              <a:t>)</a:t>
            </a:r>
            <a:endParaRPr lang="en-US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19678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5.3.2 FIVR (Fully Integrated Voltage Regulator) </a:t>
            </a:r>
            <a:r>
              <a:rPr lang="en-US" altLang="en-US" sz="1600" dirty="0" smtClean="0"/>
              <a:t>(</a:t>
            </a:r>
            <a:r>
              <a:rPr lang="hu-HU" altLang="en-US" sz="1600" dirty="0" smtClean="0"/>
              <a:t>1</a:t>
            </a:r>
            <a:r>
              <a:rPr lang="en-US" altLang="en-US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879845"/>
            <a:ext cx="91006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70C0"/>
                </a:solidFill>
              </a:rPr>
              <a:t>Before</a:t>
            </a:r>
            <a:r>
              <a:rPr lang="hu-HU" sz="1400" dirty="0" smtClean="0"/>
              <a:t> introducing </a:t>
            </a:r>
            <a:r>
              <a:rPr lang="hu-HU" sz="1400" dirty="0" smtClean="0">
                <a:solidFill>
                  <a:srgbClr val="0070C0"/>
                </a:solidFill>
              </a:rPr>
              <a:t>FIVR</a:t>
            </a:r>
            <a:r>
              <a:rPr lang="hu-HU" sz="1400" dirty="0" smtClean="0"/>
              <a:t> into the Haswell family, motherboards for Intel processors had to provide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</a:t>
            </a:r>
            <a:r>
              <a:rPr lang="hu-HU" sz="1400" dirty="0" smtClean="0">
                <a:solidFill>
                  <a:srgbClr val="0070C0"/>
                </a:solidFill>
              </a:rPr>
              <a:t>6 different voltage regulators </a:t>
            </a:r>
            <a:r>
              <a:rPr lang="hu-HU" sz="1400" dirty="0" smtClean="0"/>
              <a:t>(VRs) to supply different voltages to the CPU cores, graphics (Gfx),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System Agent (SA), IO, PLL and Memory, as indicated in the next Figure.  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494150"/>
            <a:ext cx="5671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5.3.2 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FIVR (Fully Integrated Voltage Regulator</a:t>
            </a: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)</a:t>
            </a:r>
            <a:r>
              <a:rPr lang="hu-HU" sz="1400" b="1" dirty="0" smtClean="0">
                <a:solidFill>
                  <a:srgbClr val="2D2D8A"/>
                </a:solidFill>
                <a:cs typeface="Arial" charset="0"/>
              </a:rPr>
              <a:t> -1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226132" y="1875467"/>
            <a:ext cx="4686128" cy="4028808"/>
            <a:chOff x="1736686" y="1830462"/>
            <a:chExt cx="4686128" cy="4028808"/>
          </a:xfrm>
        </p:grpSpPr>
        <p:pic>
          <p:nvPicPr>
            <p:cNvPr id="7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40" r="55391" b="35841"/>
            <a:stretch/>
          </p:blipFill>
          <p:spPr bwMode="auto">
            <a:xfrm>
              <a:off x="1736686" y="1830462"/>
              <a:ext cx="4590510" cy="4028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 bwMode="auto">
            <a:xfrm>
              <a:off x="6012160" y="4914165"/>
              <a:ext cx="315036" cy="4050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0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73" t="50239" r="61814" b="42038"/>
            <a:stretch/>
          </p:blipFill>
          <p:spPr bwMode="auto">
            <a:xfrm>
              <a:off x="5904884" y="4959170"/>
              <a:ext cx="105230" cy="34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 bwMode="auto">
            <a:xfrm flipH="1">
              <a:off x="6010888" y="4914165"/>
              <a:ext cx="2046" cy="360000"/>
            </a:xfrm>
            <a:prstGeom prst="line">
              <a:avLst/>
            </a:prstGeom>
            <a:noFill/>
            <a:ln w="28575" cap="flat" cmpd="sng" algn="ctr">
              <a:solidFill>
                <a:srgbClr val="82828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3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10" t="40734" r="54536" b="48572"/>
            <a:stretch/>
          </p:blipFill>
          <p:spPr bwMode="auto">
            <a:xfrm>
              <a:off x="6017770" y="4689140"/>
              <a:ext cx="405044" cy="810090"/>
            </a:xfrm>
            <a:prstGeom prst="rect">
              <a:avLst/>
            </a:prstGeom>
            <a:noFill/>
            <a:ln w="63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/>
            <p:cNvCxnSpPr/>
            <p:nvPr/>
          </p:nvCxnSpPr>
          <p:spPr bwMode="auto">
            <a:xfrm>
              <a:off x="6127415" y="2753924"/>
              <a:ext cx="0" cy="2754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0" name="TextBox 19"/>
          <p:cNvSpPr txBox="1"/>
          <p:nvPr/>
        </p:nvSpPr>
        <p:spPr>
          <a:xfrm>
            <a:off x="116505" y="6146140"/>
            <a:ext cx="8882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dirty="0" smtClean="0"/>
              <a:t>Figure: Voltage Regulators (VRs) needed in motherboards of Intel processors before introducing</a:t>
            </a:r>
          </a:p>
          <a:p>
            <a:pPr algn="ctr"/>
            <a:r>
              <a:rPr lang="hu-HU" sz="1400" dirty="0" smtClean="0"/>
              <a:t>FIVRs [178]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2933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5.3.2 FIVR (Fully Integrated Voltage Regulator) (2</a:t>
            </a:r>
            <a:r>
              <a:rPr lang="en-US" altLang="en-US" sz="1600" dirty="0" smtClean="0"/>
              <a:t>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872893"/>
            <a:ext cx="8247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FF0000"/>
                </a:solidFill>
              </a:rPr>
              <a:t>FIVR </a:t>
            </a:r>
            <a:r>
              <a:rPr lang="hu-HU" sz="1400" dirty="0" smtClean="0">
                <a:solidFill>
                  <a:srgbClr val="0070C0"/>
                </a:solidFill>
              </a:rPr>
              <a:t>integrates legacy power delivery onto the package and the die</a:t>
            </a:r>
            <a:r>
              <a:rPr lang="hu-HU" sz="1400" dirty="0" smtClean="0"/>
              <a:t>, as shown below for 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intel's </a:t>
            </a:r>
            <a:r>
              <a:rPr lang="hu-HU" sz="1400" dirty="0" err="1" smtClean="0"/>
              <a:t>Haswell</a:t>
            </a:r>
            <a:r>
              <a:rPr lang="hu-HU" sz="1400" dirty="0" smtClean="0"/>
              <a:t> </a:t>
            </a:r>
            <a:r>
              <a:rPr lang="hu-HU" sz="1400" dirty="0" err="1" smtClean="0"/>
              <a:t>processor</a:t>
            </a:r>
            <a:r>
              <a:rPr lang="hu-HU" sz="1400" dirty="0" smtClean="0"/>
              <a:t> [178]</a:t>
            </a:r>
            <a:endParaRPr lang="en-US" sz="1400" dirty="0"/>
          </a:p>
        </p:txBody>
      </p:sp>
      <p:pic>
        <p:nvPicPr>
          <p:cNvPr id="7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0" b="35841"/>
          <a:stretch/>
        </p:blipFill>
        <p:spPr bwMode="auto">
          <a:xfrm>
            <a:off x="320935" y="1518428"/>
            <a:ext cx="8391525" cy="328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1580" y="5118828"/>
            <a:ext cx="8199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Figure: Integrating legacy power delivery onto the package and the die with FIVR [178]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1500" y="5589240"/>
            <a:ext cx="832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This consolidates </a:t>
            </a:r>
            <a:r>
              <a:rPr lang="hu-HU" sz="1400" dirty="0" smtClean="0">
                <a:solidFill>
                  <a:srgbClr val="0070C0"/>
                </a:solidFill>
              </a:rPr>
              <a:t>five platform VRs into one </a:t>
            </a:r>
            <a:r>
              <a:rPr lang="hu-HU" sz="1400" dirty="0" smtClean="0"/>
              <a:t>and thus </a:t>
            </a:r>
            <a:r>
              <a:rPr lang="hu-HU" sz="1400" dirty="0" smtClean="0">
                <a:solidFill>
                  <a:srgbClr val="0070C0"/>
                </a:solidFill>
              </a:rPr>
              <a:t>greatly simplifies mainboard design</a:t>
            </a:r>
            <a:r>
              <a:rPr lang="hu-HU" sz="1400" dirty="0" smtClean="0"/>
              <a:t>. 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1500" y="494150"/>
            <a:ext cx="5671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FIVR 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(Fully Integrated Voltage Regulator</a:t>
            </a: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)</a:t>
            </a:r>
            <a:r>
              <a:rPr lang="hu-HU" sz="1400" b="1" dirty="0" smtClean="0">
                <a:solidFill>
                  <a:srgbClr val="2D2D8A"/>
                </a:solidFill>
                <a:cs typeface="Arial" charset="0"/>
              </a:rPr>
              <a:t> -2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9307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1600" dirty="0" smtClean="0"/>
              <a:t>5.3.2 FIVR (Fully Integrated Voltage Regulator) (</a:t>
            </a:r>
            <a:r>
              <a:rPr lang="hu-HU" altLang="en-US" sz="1600" dirty="0" smtClean="0"/>
              <a:t>3</a:t>
            </a:r>
            <a:r>
              <a:rPr lang="en-US" altLang="en-US" sz="1600" dirty="0" smtClean="0"/>
              <a:t>)</a:t>
            </a:r>
            <a:br>
              <a:rPr lang="en-US" altLang="en-US" sz="1600" dirty="0" smtClean="0"/>
            </a:br>
            <a:endParaRPr lang="en-US" altLang="en-US" sz="1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1500" y="494150"/>
            <a:ext cx="733726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b="1" dirty="0" smtClean="0">
                <a:solidFill>
                  <a:srgbClr val="2D2D8A"/>
                </a:solidFill>
                <a:cs typeface="Arial" charset="0"/>
              </a:rPr>
              <a:t>Contrasting power delivery </a:t>
            </a: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in 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Ivy Bridge and Haswell platforms </a:t>
            </a:r>
            <a:r>
              <a:rPr lang="en-US" sz="1400" dirty="0">
                <a:cs typeface="Arial" charset="0"/>
              </a:rPr>
              <a:t>[149]</a:t>
            </a:r>
          </a:p>
        </p:txBody>
      </p:sp>
      <p:grpSp>
        <p:nvGrpSpPr>
          <p:cNvPr id="278532" name="Group 6"/>
          <p:cNvGrpSpPr>
            <a:grpSpLocks/>
          </p:cNvGrpSpPr>
          <p:nvPr/>
        </p:nvGrpSpPr>
        <p:grpSpPr bwMode="auto">
          <a:xfrm>
            <a:off x="385763" y="1248790"/>
            <a:ext cx="8288337" cy="5130800"/>
            <a:chOff x="333407" y="1329417"/>
            <a:chExt cx="8449458" cy="5294938"/>
          </a:xfrm>
        </p:grpSpPr>
        <p:pic>
          <p:nvPicPr>
            <p:cNvPr id="27853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37"/>
            <a:stretch>
              <a:fillRect/>
            </a:stretch>
          </p:blipFill>
          <p:spPr bwMode="auto">
            <a:xfrm>
              <a:off x="333407" y="1772955"/>
              <a:ext cx="8449458" cy="485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853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164"/>
            <a:stretch>
              <a:fillRect/>
            </a:stretch>
          </p:blipFill>
          <p:spPr bwMode="auto">
            <a:xfrm>
              <a:off x="333407" y="1329417"/>
              <a:ext cx="8449458" cy="489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357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94150"/>
            <a:ext cx="8986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chemeClr val="accent6"/>
                </a:solidFill>
              </a:rPr>
              <a:t>Implementation of the v</a:t>
            </a:r>
            <a:r>
              <a:rPr lang="en-US" sz="1400" b="1" dirty="0" err="1" smtClean="0">
                <a:solidFill>
                  <a:schemeClr val="accent6"/>
                </a:solidFill>
              </a:rPr>
              <a:t>oltage</a:t>
            </a:r>
            <a:r>
              <a:rPr lang="en-US" sz="1400" b="1" dirty="0" smtClean="0">
                <a:solidFill>
                  <a:schemeClr val="accent6"/>
                </a:solidFill>
              </a:rPr>
              <a:t> planes in desktop and mobile Haswell processors </a:t>
            </a:r>
            <a:r>
              <a:rPr lang="en-US" sz="1400" dirty="0" smtClean="0"/>
              <a:t>[173]</a:t>
            </a:r>
            <a:endParaRPr lang="en-US" sz="14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1600" dirty="0" smtClean="0"/>
              <a:t>5.3.2 FIVR (Fully Integrated Voltage Regulator) (</a:t>
            </a:r>
            <a:r>
              <a:rPr lang="hu-HU" altLang="en-US" sz="1600" dirty="0" smtClean="0"/>
              <a:t>4</a:t>
            </a:r>
            <a:r>
              <a:rPr lang="en-US" altLang="en-US" sz="1600" dirty="0" smtClean="0"/>
              <a:t>)</a:t>
            </a:r>
            <a:br>
              <a:rPr lang="en-US" altLang="en-US" sz="1600" dirty="0" smtClean="0"/>
            </a:br>
            <a:endParaRPr lang="en-US" altLang="en-US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883800" y="1127002"/>
            <a:ext cx="7333605" cy="5046786"/>
            <a:chOff x="391420" y="1127002"/>
            <a:chExt cx="7333605" cy="5046786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25" t="19599" r="14125" b="7925"/>
            <a:stretch/>
          </p:blipFill>
          <p:spPr bwMode="auto">
            <a:xfrm>
              <a:off x="391420" y="1127002"/>
              <a:ext cx="7333605" cy="4867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/>
            <p:cNvSpPr/>
            <p:nvPr/>
          </p:nvSpPr>
          <p:spPr bwMode="auto">
            <a:xfrm>
              <a:off x="1433397" y="2675467"/>
              <a:ext cx="359845" cy="765085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6597225" y="5499230"/>
              <a:ext cx="1127800" cy="674558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681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r="58888" b="12399"/>
          <a:stretch/>
        </p:blipFill>
        <p:spPr bwMode="auto">
          <a:xfrm>
            <a:off x="4948575" y="1122363"/>
            <a:ext cx="3898900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00" y="494150"/>
            <a:ext cx="654377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Functional partitioning 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of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Haswell’s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FIVR implementation </a:t>
            </a:r>
            <a:r>
              <a:rPr lang="en-US" sz="1400" dirty="0">
                <a:cs typeface="Arial" charset="0"/>
              </a:rPr>
              <a:t>[150]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74680" y="5859270"/>
            <a:ext cx="191770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Functional partitioning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1600" dirty="0" smtClean="0"/>
              <a:t>5.3.2 FIVR (Fully Integrated Voltage Regulator) (</a:t>
            </a:r>
            <a:r>
              <a:rPr lang="hu-HU" altLang="en-US" sz="1600" dirty="0" smtClean="0"/>
              <a:t>5</a:t>
            </a:r>
            <a:r>
              <a:rPr lang="en-US" altLang="en-US" sz="1600" dirty="0" smtClean="0"/>
              <a:t>)</a:t>
            </a:r>
            <a:br>
              <a:rPr lang="en-US" altLang="en-US" sz="1600" dirty="0" smtClean="0"/>
            </a:br>
            <a:endParaRPr lang="en-US" altLang="en-US" sz="1600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206515" y="1448780"/>
            <a:ext cx="477053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first stage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of the voltage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regulator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converts  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from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the PSU or battery voltage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12V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       to approximately 1.8V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which is distributed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across the microprocessor die.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second conversion stage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is comprised of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between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8 and 31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(depending on the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product)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FIVRs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which are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140MHz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synchronous multiphase buck converters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with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up to 16 phases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500" y="1050993"/>
            <a:ext cx="2898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FIVR is built up of two stages.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932040" y="3415190"/>
            <a:ext cx="5100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12 V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5787135" y="5492261"/>
            <a:ext cx="1103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First stage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069100" y="5486530"/>
            <a:ext cx="133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Second stage</a:t>
            </a:r>
            <a:endParaRPr lang="en-US" sz="1200" b="1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6898025" y="5454225"/>
            <a:ext cx="374275" cy="146539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1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94150"/>
            <a:ext cx="46021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Partitioning of the implementation </a:t>
            </a:r>
            <a:r>
              <a:rPr lang="en-US" sz="1400" dirty="0">
                <a:cs typeface="Arial" charset="0"/>
              </a:rPr>
              <a:t>[150]</a:t>
            </a:r>
          </a:p>
        </p:txBody>
      </p:sp>
      <p:pic>
        <p:nvPicPr>
          <p:cNvPr id="281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1" t="16022" r="3583" b="24129"/>
          <a:stretch>
            <a:fillRect/>
          </a:stretch>
        </p:blipFill>
        <p:spPr bwMode="auto">
          <a:xfrm>
            <a:off x="4127500" y="1085620"/>
            <a:ext cx="50165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8035" y="1324107"/>
            <a:ext cx="3889465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The first stage is on the  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      </a:t>
            </a:r>
            <a:r>
              <a:rPr lang="en-US" sz="1400" dirty="0" smtClean="0">
                <a:solidFill>
                  <a:srgbClr val="FF0000"/>
                </a:solidFill>
                <a:cs typeface="Arial" charset="0"/>
              </a:rPr>
              <a:t>motherboard.</a:t>
            </a:r>
          </a:p>
          <a:p>
            <a:pPr marL="285750" indent="-285750" fontAlgn="base"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The inductors and the mid-frequency</a:t>
            </a:r>
          </a:p>
          <a:p>
            <a:pPr fontAlgn="base">
              <a:spcBef>
                <a:spcPct val="0"/>
              </a:spcBef>
              <a:buClr>
                <a:schemeClr val="tx1"/>
              </a:buClr>
              <a:defRPr/>
            </a:pP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      decoupling capacitors are placed on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     the </a:t>
            </a:r>
            <a:r>
              <a:rPr lang="en-US" sz="1400" dirty="0" smtClean="0">
                <a:solidFill>
                  <a:srgbClr val="FF0000"/>
                </a:solidFill>
                <a:cs typeface="Arial" charset="0"/>
              </a:rPr>
              <a:t>package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power FETs, control circuitry 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and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     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high frequency decoupling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are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on the </a:t>
            </a:r>
            <a:r>
              <a:rPr lang="en-US" sz="1400" dirty="0" smtClean="0">
                <a:solidFill>
                  <a:srgbClr val="FF0000"/>
                </a:solidFill>
                <a:cs typeface="Arial" charset="0"/>
              </a:rPr>
              <a:t>die.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Each FIVR is independently </a:t>
            </a:r>
            <a:endParaRPr lang="en-US" sz="1400" dirty="0" smtClean="0">
              <a:solidFill>
                <a:srgbClr val="0066CC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     programmable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to achieve optimal 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operation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given the requirements 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of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domain it is powering.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The settings are optimized by the </a:t>
            </a:r>
            <a:endParaRPr lang="en-US" sz="1400" dirty="0" smtClean="0">
              <a:solidFill>
                <a:srgbClr val="0066CC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      Power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Control Unit (PCU)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which 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specifies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input voltage, output 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voltage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number of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operating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phases, and a variety of other 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settings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to minimize the total 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power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consumption of the die.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1600" dirty="0" smtClean="0"/>
              <a:t>5.3.2 FIVR (Fully Integrated Voltage Regulator) (</a:t>
            </a:r>
            <a:r>
              <a:rPr lang="hu-HU" altLang="en-US" sz="1600" dirty="0" smtClean="0"/>
              <a:t>6</a:t>
            </a:r>
            <a:r>
              <a:rPr lang="en-US" altLang="en-US" sz="1600" dirty="0" smtClean="0"/>
              <a:t>)</a:t>
            </a:r>
            <a:br>
              <a:rPr lang="en-US" altLang="en-US" sz="1600" dirty="0" smtClean="0"/>
            </a:br>
            <a:endParaRPr lang="en-US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90149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8" b="7220"/>
          <a:stretch>
            <a:fillRect/>
          </a:stretch>
        </p:blipFill>
        <p:spPr bwMode="auto">
          <a:xfrm>
            <a:off x="1068388" y="971550"/>
            <a:ext cx="6248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6963" y="3262313"/>
            <a:ext cx="474674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Figure: Block diagram of the Buck converter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151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]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494150"/>
            <a:ext cx="52339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Principle of operation of the Buck converter </a:t>
            </a:r>
            <a:r>
              <a:rPr lang="en-US" sz="1400" dirty="0">
                <a:cs typeface="Arial" charset="0"/>
              </a:rPr>
              <a:t>[151]</a:t>
            </a:r>
          </a:p>
        </p:txBody>
      </p:sp>
      <p:grpSp>
        <p:nvGrpSpPr>
          <p:cNvPr id="282629" name="Group 7"/>
          <p:cNvGrpSpPr>
            <a:grpSpLocks/>
          </p:cNvGrpSpPr>
          <p:nvPr/>
        </p:nvGrpSpPr>
        <p:grpSpPr bwMode="auto">
          <a:xfrm>
            <a:off x="0" y="3675063"/>
            <a:ext cx="9048750" cy="2817812"/>
            <a:chOff x="0" y="3674870"/>
            <a:chExt cx="9048750" cy="2818290"/>
          </a:xfrm>
        </p:grpSpPr>
        <p:pic>
          <p:nvPicPr>
            <p:cNvPr id="28263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" t="11874" b="18643"/>
            <a:stretch>
              <a:fillRect/>
            </a:stretch>
          </p:blipFill>
          <p:spPr bwMode="auto">
            <a:xfrm>
              <a:off x="0" y="3799650"/>
              <a:ext cx="4557065" cy="187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3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57"/>
            <a:stretch>
              <a:fillRect/>
            </a:stretch>
          </p:blipFill>
          <p:spPr bwMode="auto">
            <a:xfrm>
              <a:off x="4572000" y="3733415"/>
              <a:ext cx="4476750" cy="1945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3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910" y="5769260"/>
              <a:ext cx="4124325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097088" y="3674870"/>
              <a:ext cx="973137" cy="292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>
                  <a:solidFill>
                    <a:srgbClr val="000000"/>
                  </a:solidFill>
                  <a:cs typeface="Arial" charset="0"/>
                </a:rPr>
                <a:t>On state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13525" y="3674870"/>
              <a:ext cx="996950" cy="292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>
                  <a:solidFill>
                    <a:srgbClr val="000000"/>
                  </a:solidFill>
                  <a:cs typeface="Arial" charset="0"/>
                </a:rPr>
                <a:t>Off state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366963" y="6451600"/>
            <a:ext cx="435080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Figure: Operation of the Buck converter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151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]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6550" y="1771650"/>
            <a:ext cx="2247900" cy="930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Q: MOSFET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Drive circuit: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E.g. PWM modulated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(Pulse Width Modulated)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1600" dirty="0" smtClean="0"/>
              <a:t>5.3.2 FIVR (Fully Integrated Voltage Regulator) (</a:t>
            </a:r>
            <a:r>
              <a:rPr lang="hu-HU" altLang="en-US" sz="1600" dirty="0" smtClean="0"/>
              <a:t>7</a:t>
            </a:r>
            <a:r>
              <a:rPr lang="en-US" altLang="en-US" sz="1600" dirty="0" smtClean="0"/>
              <a:t>)</a:t>
            </a:r>
            <a:br>
              <a:rPr lang="en-US" altLang="en-US" sz="1600" dirty="0" smtClean="0"/>
            </a:br>
            <a:endParaRPr lang="en-US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58345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78" descr="http://upload.wikimedia.org/wikipedia/commons/b/b8/Multiphase_bu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1198000"/>
            <a:ext cx="340995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55762" y="4599130"/>
            <a:ext cx="61565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Fig. 9: Principle of a synchronous </a:t>
            </a:r>
            <a:r>
              <a:rPr lang="en-US" sz="1400" i="1" dirty="0">
                <a:solidFill>
                  <a:srgbClr val="000000"/>
                </a:solidFill>
                <a:cs typeface="Arial" charset="0"/>
              </a:rPr>
              <a:t>n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-phase buck converter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[152]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94150"/>
            <a:ext cx="92424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Enhancing the buck converter to synchronous n-phase buck design to reduce ripple </a:t>
            </a:r>
            <a:r>
              <a:rPr lang="en-US" sz="1400" dirty="0">
                <a:cs typeface="Arial" charset="0"/>
              </a:rPr>
              <a:t>[152]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1600" dirty="0" smtClean="0"/>
              <a:t>5.3.2 FIVR (Fully Integrated Voltage Regulator) (</a:t>
            </a:r>
            <a:r>
              <a:rPr lang="hu-HU" altLang="en-US" sz="1600" dirty="0" smtClean="0"/>
              <a:t>8</a:t>
            </a:r>
            <a:r>
              <a:rPr lang="en-US" altLang="en-US" sz="1600" dirty="0" smtClean="0"/>
              <a:t>)</a:t>
            </a:r>
            <a:br>
              <a:rPr lang="en-US" altLang="en-US" sz="1600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456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1360200" y="2877932"/>
            <a:ext cx="7027863" cy="3881438"/>
          </a:xfrm>
          <a:prstGeom prst="rect">
            <a:avLst/>
          </a:prstGeom>
          <a:solidFill>
            <a:srgbClr val="EAF5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1370192" y="1194291"/>
            <a:ext cx="6994525" cy="1473200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3883025" y="1365741"/>
            <a:ext cx="2284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Point of attaching memory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4945063" y="2211878"/>
            <a:ext cx="33401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Attaching memory to the processor(s)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6" name="Oval 6"/>
          <p:cNvSpPr>
            <a:spLocks noChangeArrowheads="1"/>
          </p:cNvSpPr>
          <p:nvPr/>
        </p:nvSpPr>
        <p:spPr bwMode="auto">
          <a:xfrm>
            <a:off x="3167063" y="205312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7" name="Oval 7"/>
          <p:cNvSpPr>
            <a:spLocks noChangeArrowheads="1"/>
          </p:cNvSpPr>
          <p:nvPr/>
        </p:nvSpPr>
        <p:spPr bwMode="auto">
          <a:xfrm>
            <a:off x="6564313" y="205312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8" name="Rectangle 8"/>
          <p:cNvSpPr>
            <a:spLocks noChangeArrowheads="1"/>
          </p:cNvSpPr>
          <p:nvPr/>
        </p:nvSpPr>
        <p:spPr bwMode="auto">
          <a:xfrm>
            <a:off x="1909763" y="2200766"/>
            <a:ext cx="257333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Attaching memory to the MCH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 rot="-5400000" flipH="1" flipV="1">
            <a:off x="3821906" y="1028397"/>
            <a:ext cx="427038" cy="1663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rot="5400000" flipV="1">
            <a:off x="5530056" y="964897"/>
            <a:ext cx="407988" cy="17716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1" name="Rectangle 11"/>
          <p:cNvSpPr>
            <a:spLocks noChangeArrowheads="1"/>
          </p:cNvSpPr>
          <p:nvPr/>
        </p:nvSpPr>
        <p:spPr bwMode="auto">
          <a:xfrm>
            <a:off x="2379663" y="4151803"/>
            <a:ext cx="16414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POWER4 (2C) (2001)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2" name="Rectangle 12"/>
          <p:cNvSpPr>
            <a:spLocks noChangeArrowheads="1"/>
          </p:cNvSpPr>
          <p:nvPr/>
        </p:nvSpPr>
        <p:spPr bwMode="auto">
          <a:xfrm>
            <a:off x="5356225" y="4161328"/>
            <a:ext cx="24812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POWER5 (2C) (2005)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subsequent POWER families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3" name="Rectangle 13"/>
          <p:cNvSpPr>
            <a:spLocks noChangeArrowheads="1"/>
          </p:cNvSpPr>
          <p:nvPr/>
        </p:nvSpPr>
        <p:spPr bwMode="auto">
          <a:xfrm>
            <a:off x="2324100" y="6147291"/>
            <a:ext cx="171926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Montecito (2C) (2006)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4" name="Line 14"/>
          <p:cNvSpPr>
            <a:spLocks noChangeShapeType="1"/>
          </p:cNvSpPr>
          <p:nvPr/>
        </p:nvSpPr>
        <p:spPr bwMode="auto">
          <a:xfrm>
            <a:off x="1558925" y="4081953"/>
            <a:ext cx="66262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5" name="Line 15"/>
          <p:cNvSpPr>
            <a:spLocks noChangeShapeType="1"/>
          </p:cNvSpPr>
          <p:nvPr/>
        </p:nvSpPr>
        <p:spPr bwMode="auto">
          <a:xfrm>
            <a:off x="1520288" y="6532758"/>
            <a:ext cx="6662738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43376" name="Group 16"/>
          <p:cNvGrpSpPr>
            <a:grpSpLocks/>
          </p:cNvGrpSpPr>
          <p:nvPr/>
        </p:nvGrpSpPr>
        <p:grpSpPr bwMode="auto">
          <a:xfrm>
            <a:off x="1525588" y="2842150"/>
            <a:ext cx="6677025" cy="3675097"/>
            <a:chOff x="752" y="2566"/>
            <a:chExt cx="4202" cy="2518"/>
          </a:xfrm>
        </p:grpSpPr>
        <p:sp>
          <p:nvSpPr>
            <p:cNvPr id="143393" name="Line 17"/>
            <p:cNvSpPr>
              <a:spLocks noChangeShapeType="1"/>
            </p:cNvSpPr>
            <p:nvPr/>
          </p:nvSpPr>
          <p:spPr bwMode="auto">
            <a:xfrm flipV="1">
              <a:off x="752" y="2568"/>
              <a:ext cx="1" cy="25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3394" name="Line 18"/>
            <p:cNvSpPr>
              <a:spLocks noChangeShapeType="1"/>
            </p:cNvSpPr>
            <p:nvPr/>
          </p:nvSpPr>
          <p:spPr bwMode="auto">
            <a:xfrm flipV="1">
              <a:off x="4953" y="2584"/>
              <a:ext cx="1" cy="24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3395" name="Line 19"/>
            <p:cNvSpPr>
              <a:spLocks noChangeShapeType="1"/>
            </p:cNvSpPr>
            <p:nvPr/>
          </p:nvSpPr>
          <p:spPr bwMode="auto">
            <a:xfrm flipV="1">
              <a:off x="2793" y="2566"/>
              <a:ext cx="1" cy="25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3377" name="Rectangle 20"/>
          <p:cNvSpPr>
            <a:spLocks noChangeArrowheads="1"/>
          </p:cNvSpPr>
          <p:nvPr/>
        </p:nvSpPr>
        <p:spPr bwMode="auto">
          <a:xfrm>
            <a:off x="5478463" y="3497753"/>
            <a:ext cx="259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Opteron  server lines</a:t>
            </a:r>
            <a:r>
              <a:rPr lang="hu-HU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(2C) (2003)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subsequent AMD lines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8" name="Rectangle 21"/>
          <p:cNvSpPr>
            <a:spLocks noChangeArrowheads="1"/>
          </p:cNvSpPr>
          <p:nvPr/>
        </p:nvSpPr>
        <p:spPr bwMode="auto">
          <a:xfrm>
            <a:off x="2151449" y="4435966"/>
            <a:ext cx="1889941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PA-8800 (2004)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PA-8900 (2005)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previous PA lines</a:t>
            </a:r>
          </a:p>
        </p:txBody>
      </p:sp>
      <p:sp>
        <p:nvSpPr>
          <p:cNvPr id="143379" name="Rectangle 22"/>
          <p:cNvSpPr>
            <a:spLocks noChangeArrowheads="1"/>
          </p:cNvSpPr>
          <p:nvPr/>
        </p:nvSpPr>
        <p:spPr bwMode="auto">
          <a:xfrm>
            <a:off x="1711404" y="5145578"/>
            <a:ext cx="2938305" cy="84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r>
              <a:rPr lang="hu-HU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</a:t>
            </a:r>
            <a:r>
              <a:rPr lang="hu-HU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Duo line</a:t>
            </a: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(2C) (2006)</a:t>
            </a:r>
          </a:p>
          <a:p>
            <a:pPr algn="ctr"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preceding Intel lines</a:t>
            </a:r>
          </a:p>
          <a:p>
            <a:pPr algn="ctr"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 Quad line (2x2C) (2006/2007)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Penryn line (2x2C) (2008)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1" name="Text Box 25"/>
          <p:cNvSpPr txBox="1">
            <a:spLocks noChangeArrowheads="1"/>
          </p:cNvSpPr>
          <p:nvPr/>
        </p:nvSpPr>
        <p:spPr bwMode="auto">
          <a:xfrm>
            <a:off x="5514975" y="5286866"/>
            <a:ext cx="244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lines (4) (2008)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subsequent Intel lines</a:t>
            </a:r>
          </a:p>
        </p:txBody>
      </p:sp>
      <p:sp>
        <p:nvSpPr>
          <p:cNvPr id="143382" name="AutoShape 26"/>
          <p:cNvSpPr>
            <a:spLocks noChangeArrowheads="1"/>
          </p:cNvSpPr>
          <p:nvPr/>
        </p:nvSpPr>
        <p:spPr bwMode="auto">
          <a:xfrm>
            <a:off x="4570413" y="4234353"/>
            <a:ext cx="461962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3" name="AutoShape 27"/>
          <p:cNvSpPr>
            <a:spLocks noChangeArrowheads="1"/>
          </p:cNvSpPr>
          <p:nvPr/>
        </p:nvSpPr>
        <p:spPr bwMode="auto">
          <a:xfrm>
            <a:off x="4570413" y="5435219"/>
            <a:ext cx="461962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4" name="Text Box 28"/>
          <p:cNvSpPr txBox="1">
            <a:spLocks noChangeArrowheads="1"/>
          </p:cNvSpPr>
          <p:nvPr/>
        </p:nvSpPr>
        <p:spPr bwMode="auto">
          <a:xfrm>
            <a:off x="234755" y="2593400"/>
            <a:ext cx="917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Examples</a:t>
            </a:r>
          </a:p>
        </p:txBody>
      </p:sp>
      <p:sp>
        <p:nvSpPr>
          <p:cNvPr id="143385" name="Text Box 29"/>
          <p:cNvSpPr txBox="1">
            <a:spLocks noChangeArrowheads="1"/>
          </p:cNvSpPr>
          <p:nvPr/>
        </p:nvSpPr>
        <p:spPr bwMode="auto">
          <a:xfrm>
            <a:off x="5422900" y="6140941"/>
            <a:ext cx="17573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Tukwila (4C) (2010)</a:t>
            </a:r>
          </a:p>
        </p:txBody>
      </p:sp>
      <p:sp>
        <p:nvSpPr>
          <p:cNvPr id="143386" name="AutoShape 30"/>
          <p:cNvSpPr>
            <a:spLocks noChangeArrowheads="1"/>
          </p:cNvSpPr>
          <p:nvPr/>
        </p:nvSpPr>
        <p:spPr bwMode="auto">
          <a:xfrm>
            <a:off x="4572000" y="6196503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7" name="AutoShape 31"/>
          <p:cNvSpPr>
            <a:spLocks noChangeArrowheads="1"/>
          </p:cNvSpPr>
          <p:nvPr/>
        </p:nvSpPr>
        <p:spPr bwMode="auto">
          <a:xfrm>
            <a:off x="4572000" y="3635866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8" name="Text Box 32"/>
          <p:cNvSpPr txBox="1">
            <a:spLocks noChangeArrowheads="1"/>
          </p:cNvSpPr>
          <p:nvPr/>
        </p:nvSpPr>
        <p:spPr bwMode="auto">
          <a:xfrm>
            <a:off x="1827213" y="3526328"/>
            <a:ext cx="27511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AMD’s K7 lines (1C) (1999-2003)</a:t>
            </a:r>
          </a:p>
        </p:txBody>
      </p:sp>
      <p:sp>
        <p:nvSpPr>
          <p:cNvPr id="143389" name="Rectangle 33"/>
          <p:cNvSpPr>
            <a:spLocks noChangeArrowheads="1"/>
          </p:cNvSpPr>
          <p:nvPr/>
        </p:nvSpPr>
        <p:spPr bwMode="auto">
          <a:xfrm>
            <a:off x="5487988" y="2967528"/>
            <a:ext cx="22034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UltraSPARC III (2001)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subsequent Sun lines</a:t>
            </a:r>
          </a:p>
        </p:txBody>
      </p:sp>
      <p:sp>
        <p:nvSpPr>
          <p:cNvPr id="143390" name="Text Box 34"/>
          <p:cNvSpPr txBox="1">
            <a:spLocks noChangeArrowheads="1"/>
          </p:cNvSpPr>
          <p:nvPr/>
        </p:nvSpPr>
        <p:spPr bwMode="auto">
          <a:xfrm>
            <a:off x="1871663" y="2950066"/>
            <a:ext cx="2352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UltraSPARC II (1C) (~1997)</a:t>
            </a:r>
          </a:p>
        </p:txBody>
      </p:sp>
      <p:sp>
        <p:nvSpPr>
          <p:cNvPr id="143391" name="AutoShape 35"/>
          <p:cNvSpPr>
            <a:spLocks noChangeArrowheads="1"/>
          </p:cNvSpPr>
          <p:nvPr/>
        </p:nvSpPr>
        <p:spPr bwMode="auto">
          <a:xfrm>
            <a:off x="4572000" y="3107228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3.</a:t>
            </a:r>
            <a:r>
              <a:rPr lang="hu-HU" altLang="en-US" sz="1600" dirty="0" smtClean="0"/>
              <a:t>2.</a:t>
            </a:r>
            <a:r>
              <a:rPr lang="en-US" altLang="en-US" sz="1600" dirty="0" smtClean="0"/>
              <a:t>1 Integrated memory controller (7)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656" y="500500"/>
            <a:ext cx="2935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Point of attaching memory 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9286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223963"/>
            <a:ext cx="8578850" cy="48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500" y="496770"/>
            <a:ext cx="888206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Simplified block diagram of a single voltage plane in the FIVR domain of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sz="1400" dirty="0">
                <a:cs typeface="Arial" charset="0"/>
              </a:rPr>
              <a:t>[150]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1600" dirty="0" smtClean="0"/>
              <a:t>5.3.2 FIVR (Fully Integrated Voltage Regulator) (</a:t>
            </a:r>
            <a:r>
              <a:rPr lang="hu-HU" altLang="en-US" sz="1600" dirty="0" smtClean="0"/>
              <a:t>9</a:t>
            </a:r>
            <a:r>
              <a:rPr lang="en-US" altLang="en-US" sz="1600" dirty="0" smtClean="0"/>
              <a:t>)</a:t>
            </a:r>
            <a:br>
              <a:rPr lang="en-US" altLang="en-US" sz="1600" dirty="0" smtClean="0"/>
            </a:br>
            <a:endParaRPr lang="en-US" altLang="en-US" sz="16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656565" y="5499230"/>
            <a:ext cx="3266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VID: Parallel Voltage Identification code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5459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267347"/>
            <a:ext cx="651668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00" y="500428"/>
            <a:ext cx="82867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Board space saving with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Haswell’s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FIVR vs. Ivy Bridge’s voltage regulator </a:t>
            </a:r>
            <a:r>
              <a:rPr lang="en-US" sz="1400" dirty="0">
                <a:cs typeface="Arial" charset="0"/>
              </a:rPr>
              <a:t>[149]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1600" dirty="0" smtClean="0"/>
              <a:t>5.3.2 FIVR (Fully Integrated Voltage Regulator) (</a:t>
            </a:r>
            <a:r>
              <a:rPr lang="hu-HU" altLang="en-US" sz="1600" dirty="0" smtClean="0"/>
              <a:t>10</a:t>
            </a:r>
            <a:r>
              <a:rPr lang="en-US" altLang="en-US" sz="1600" dirty="0" smtClean="0"/>
              <a:t>)</a:t>
            </a:r>
            <a:br>
              <a:rPr lang="en-US" altLang="en-US" sz="1600" dirty="0" smtClean="0"/>
            </a:br>
            <a:endParaRPr lang="en-US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20304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5.3.2 FIVR (Fully Integrated Voltage Regulator) </a:t>
            </a:r>
            <a:r>
              <a:rPr lang="en-US" altLang="en-US" sz="1600" dirty="0" smtClean="0"/>
              <a:t>(</a:t>
            </a:r>
            <a:r>
              <a:rPr lang="hu-HU" altLang="en-US" sz="1600" dirty="0" smtClean="0"/>
              <a:t>11</a:t>
            </a:r>
            <a:r>
              <a:rPr lang="en-US" altLang="en-US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94150"/>
            <a:ext cx="372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chemeClr val="accent6"/>
                </a:solidFill>
              </a:rPr>
              <a:t>FIVR and per-core P-state control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001" y="873340"/>
            <a:ext cx="8821774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FF0000"/>
                </a:solidFill>
              </a:rPr>
              <a:t>FIVR</a:t>
            </a:r>
            <a:r>
              <a:rPr lang="hu-HU" sz="1400" dirty="0" smtClean="0"/>
              <a:t> obviously provides an </a:t>
            </a:r>
            <a:r>
              <a:rPr lang="hu-HU" sz="1400" dirty="0" smtClean="0">
                <a:solidFill>
                  <a:srgbClr val="0070C0"/>
                </a:solidFill>
              </a:rPr>
              <a:t>appropriate technique to deliver </a:t>
            </a:r>
            <a:r>
              <a:rPr lang="hu-HU" sz="1400" dirty="0" smtClean="0">
                <a:solidFill>
                  <a:srgbClr val="FF0000"/>
                </a:solidFill>
              </a:rPr>
              <a:t>per-core core voltages </a:t>
            </a:r>
            <a:r>
              <a:rPr lang="hu-HU" sz="1400" dirty="0" smtClean="0"/>
              <a:t>and thus</a:t>
            </a:r>
          </a:p>
          <a:p>
            <a:pPr>
              <a:spcAft>
                <a:spcPts val="600"/>
              </a:spcAft>
            </a:pPr>
            <a:r>
              <a:rPr lang="hu-HU" sz="1400" dirty="0"/>
              <a:t> </a:t>
            </a:r>
            <a:r>
              <a:rPr lang="hu-HU" sz="1400" dirty="0" smtClean="0"/>
              <a:t>      its use can </a:t>
            </a:r>
            <a:r>
              <a:rPr lang="hu-HU" sz="1400" dirty="0" smtClean="0">
                <a:solidFill>
                  <a:srgbClr val="0070C0"/>
                </a:solidFill>
              </a:rPr>
              <a:t>greatly simplify the implementation of per-core P-state control</a:t>
            </a:r>
            <a:r>
              <a:rPr lang="hu-HU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Despite </a:t>
            </a:r>
            <a:r>
              <a:rPr lang="en-US" sz="1400" dirty="0"/>
              <a:t>this </a:t>
            </a:r>
            <a:r>
              <a:rPr lang="hu-HU" sz="1400" dirty="0" smtClean="0"/>
              <a:t>fact</a:t>
            </a:r>
            <a:r>
              <a:rPr lang="en-US" sz="1400" dirty="0" smtClean="0"/>
              <a:t> </a:t>
            </a:r>
            <a:r>
              <a:rPr lang="en-US" sz="1400" dirty="0">
                <a:solidFill>
                  <a:srgbClr val="0070C0"/>
                </a:solidFill>
              </a:rPr>
              <a:t>only the </a:t>
            </a:r>
            <a:r>
              <a:rPr lang="hu-HU" sz="1400" dirty="0" smtClean="0">
                <a:solidFill>
                  <a:srgbClr val="0070C0"/>
                </a:solidFill>
              </a:rPr>
              <a:t>server and workstation oriented Haswell-EP lines (including the </a:t>
            </a:r>
          </a:p>
          <a:p>
            <a:r>
              <a:rPr lang="hu-HU" sz="1400" dirty="0">
                <a:solidFill>
                  <a:srgbClr val="0070C0"/>
                </a:solidFill>
              </a:rPr>
              <a:t> </a:t>
            </a:r>
            <a:r>
              <a:rPr lang="hu-HU" sz="1400" dirty="0" smtClean="0">
                <a:solidFill>
                  <a:srgbClr val="0070C0"/>
                </a:solidFill>
              </a:rPr>
              <a:t>      Xeon E5-1600 v3, the Xeon E5 2600 v3  and Xeon E5-4600 v3 processor lines) </a:t>
            </a:r>
            <a:r>
              <a:rPr lang="en-US" sz="1400" dirty="0" smtClean="0">
                <a:solidFill>
                  <a:srgbClr val="0070C0"/>
                </a:solidFill>
              </a:rPr>
              <a:t>make use</a:t>
            </a:r>
            <a:r>
              <a:rPr lang="hu-HU" sz="1400" dirty="0" smtClean="0">
                <a:solidFill>
                  <a:srgbClr val="0070C0"/>
                </a:solidFill>
              </a:rPr>
              <a:t> </a:t>
            </a:r>
            <a:endParaRPr lang="hu-HU" sz="1400" dirty="0" smtClean="0"/>
          </a:p>
          <a:p>
            <a:r>
              <a:rPr lang="hu-HU" sz="1400" dirty="0"/>
              <a:t> </a:t>
            </a:r>
            <a:r>
              <a:rPr lang="hu-HU" sz="1400" dirty="0" smtClean="0"/>
              <a:t>      of this feature, as seen in the next slide for the Xeon E5-2600 v3, whereas mobile,</a:t>
            </a:r>
          </a:p>
          <a:p>
            <a:pPr>
              <a:spcAft>
                <a:spcPts val="600"/>
              </a:spcAft>
            </a:pPr>
            <a:r>
              <a:rPr lang="hu-HU" sz="1400" dirty="0"/>
              <a:t> </a:t>
            </a:r>
            <a:r>
              <a:rPr lang="hu-HU" sz="1400" dirty="0" smtClean="0"/>
              <a:t>      </a:t>
            </a:r>
            <a:r>
              <a:rPr lang="en-US" sz="1400" dirty="0" smtClean="0"/>
              <a:t>desktop or </a:t>
            </a:r>
            <a:r>
              <a:rPr lang="hu-HU" sz="1400" dirty="0" smtClean="0"/>
              <a:t>Haswell-E oriented lines do </a:t>
            </a:r>
            <a:r>
              <a:rPr lang="en-US" sz="1400" dirty="0" smtClean="0"/>
              <a:t>no</a:t>
            </a:r>
            <a:r>
              <a:rPr lang="hu-HU" sz="1400" dirty="0" smtClean="0"/>
              <a:t>t</a:t>
            </a:r>
            <a:r>
              <a:rPr lang="en-US" sz="1400" dirty="0" smtClean="0"/>
              <a:t>.</a:t>
            </a:r>
            <a:endParaRPr lang="hu-HU" sz="1400" dirty="0" smtClean="0"/>
          </a:p>
          <a:p>
            <a:r>
              <a:rPr lang="hu-HU" sz="1400" dirty="0" smtClean="0"/>
              <a:t>     By contrast, </a:t>
            </a:r>
            <a:r>
              <a:rPr lang="hu-HU" sz="1400" dirty="0" smtClean="0">
                <a:solidFill>
                  <a:srgbClr val="FF0000"/>
                </a:solidFill>
              </a:rPr>
              <a:t>all cores on Ivy Bridge and previous generations, run at the same frequency</a:t>
            </a:r>
          </a:p>
          <a:p>
            <a:pPr>
              <a:spcAft>
                <a:spcPts val="600"/>
              </a:spcAft>
            </a:pPr>
            <a:r>
              <a:rPr lang="hu-HU" sz="1400" dirty="0" smtClean="0">
                <a:solidFill>
                  <a:srgbClr val="FF0000"/>
                </a:solidFill>
              </a:rPr>
              <a:t>       and are supplied by the same voltage.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</a:t>
            </a:r>
            <a:r>
              <a:rPr lang="en-US" sz="1400" dirty="0" err="1" smtClean="0">
                <a:solidFill>
                  <a:srgbClr val="0070C0"/>
                </a:solidFill>
              </a:rPr>
              <a:t>Avaialable</a:t>
            </a:r>
            <a:r>
              <a:rPr lang="en-US" sz="1400" dirty="0" smtClean="0">
                <a:solidFill>
                  <a:srgbClr val="0070C0"/>
                </a:solidFill>
              </a:rPr>
              <a:t> per-core </a:t>
            </a:r>
            <a:r>
              <a:rPr lang="en-US" sz="1400" dirty="0" err="1" smtClean="0">
                <a:solidFill>
                  <a:srgbClr val="0070C0"/>
                </a:solidFill>
              </a:rPr>
              <a:t>PLLs</a:t>
            </a:r>
            <a:r>
              <a:rPr lang="en-US" sz="1400" dirty="0" smtClean="0">
                <a:solidFill>
                  <a:srgbClr val="0070C0"/>
                </a:solidFill>
              </a:rPr>
              <a:t> are needed to be able to switch off </a:t>
            </a:r>
            <a:r>
              <a:rPr lang="en-US" sz="1400" dirty="0" err="1" smtClean="0">
                <a:solidFill>
                  <a:srgbClr val="0070C0"/>
                </a:solidFill>
              </a:rPr>
              <a:t>PLLs</a:t>
            </a:r>
            <a:r>
              <a:rPr lang="en-US" sz="1400" dirty="0" smtClean="0">
                <a:solidFill>
                  <a:srgbClr val="0070C0"/>
                </a:solidFill>
              </a:rPr>
              <a:t> of individual cores while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 </a:t>
            </a:r>
            <a:r>
              <a:rPr lang="en-US" sz="1400" dirty="0" err="1" smtClean="0">
                <a:solidFill>
                  <a:srgbClr val="0070C0"/>
                </a:solidFill>
              </a:rPr>
              <a:t>PLLs</a:t>
            </a:r>
            <a:r>
              <a:rPr lang="en-US" sz="1400" dirty="0" smtClean="0">
                <a:solidFill>
                  <a:srgbClr val="0070C0"/>
                </a:solidFill>
              </a:rPr>
              <a:t> of other cores are active. </a:t>
            </a:r>
            <a:endParaRPr lang="hu-HU" sz="1400" dirty="0" smtClean="0">
              <a:solidFill>
                <a:srgbClr val="0070C0"/>
              </a:solidFill>
            </a:endParaRPr>
          </a:p>
          <a:p>
            <a:r>
              <a:rPr lang="hu-HU" sz="1400" dirty="0" smtClean="0"/>
              <a:t>     We note that per-core P-state needs </a:t>
            </a:r>
            <a:r>
              <a:rPr lang="hu-HU" sz="1400" dirty="0" smtClean="0">
                <a:solidFill>
                  <a:srgbClr val="0070C0"/>
                </a:solidFill>
              </a:rPr>
              <a:t>additional BIOS and OS support </a:t>
            </a:r>
            <a:r>
              <a:rPr lang="hu-HU" sz="1400" dirty="0" smtClean="0"/>
              <a:t>for scheduling the</a:t>
            </a:r>
          </a:p>
          <a:p>
            <a:pPr>
              <a:spcAft>
                <a:spcPts val="600"/>
              </a:spcAft>
            </a:pPr>
            <a:r>
              <a:rPr lang="hu-HU" sz="1400" dirty="0"/>
              <a:t> </a:t>
            </a:r>
            <a:r>
              <a:rPr lang="hu-HU" sz="1400" dirty="0" smtClean="0"/>
              <a:t>       cores.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/>
              <a:t>Moreover, according to available documentation </a:t>
            </a:r>
            <a:r>
              <a:rPr lang="hu-HU" sz="1400" dirty="0" smtClean="0">
                <a:solidFill>
                  <a:srgbClr val="0070C0"/>
                </a:solidFill>
              </a:rPr>
              <a:t>the high-end Haswell-EX server line do not</a:t>
            </a:r>
          </a:p>
          <a:p>
            <a:r>
              <a:rPr lang="hu-HU" sz="1400" dirty="0">
                <a:solidFill>
                  <a:srgbClr val="0070C0"/>
                </a:solidFill>
              </a:rPr>
              <a:t> </a:t>
            </a:r>
            <a:r>
              <a:rPr lang="hu-HU" sz="1400" dirty="0" smtClean="0">
                <a:solidFill>
                  <a:srgbClr val="0070C0"/>
                </a:solidFill>
              </a:rPr>
              <a:t>      implement FIVR </a:t>
            </a:r>
            <a:r>
              <a:rPr lang="hu-HU" sz="1400" dirty="0" smtClean="0"/>
              <a:t>at all presumable due to heat problems</a:t>
            </a:r>
            <a:r>
              <a:rPr lang="hu-HU" sz="1400" dirty="0" smtClean="0">
                <a:solidFill>
                  <a:srgbClr val="0070C0"/>
                </a:solidFill>
              </a:rPr>
              <a:t>.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2623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94150"/>
            <a:ext cx="9247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Per Core P-State (PCPS) management in Intel’s </a:t>
            </a:r>
            <a:r>
              <a:rPr lang="hu-HU" sz="1400" b="1" dirty="0" smtClean="0">
                <a:solidFill>
                  <a:srgbClr val="2D2D8A"/>
                </a:solidFill>
                <a:cs typeface="Arial" charset="0"/>
              </a:rPr>
              <a:t>E</a:t>
            </a: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5-2600</a:t>
            </a:r>
            <a:r>
              <a:rPr lang="hu-HU" sz="1400" b="1" dirty="0" smtClean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v3 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(Haswell-EP) </a:t>
            </a:r>
            <a:r>
              <a:rPr lang="en-US" sz="1400" dirty="0">
                <a:cs typeface="Arial" charset="0"/>
              </a:rPr>
              <a:t>[172]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1600" dirty="0" smtClean="0"/>
              <a:t>5.3.2 FIVR (Fully Integrated Voltage Regulator) (1</a:t>
            </a:r>
            <a:r>
              <a:rPr lang="hu-HU" altLang="en-US" sz="1600" dirty="0" smtClean="0"/>
              <a:t>2</a:t>
            </a:r>
            <a:r>
              <a:rPr lang="en-US" altLang="en-US" sz="1600" dirty="0" smtClean="0"/>
              <a:t>)</a:t>
            </a:r>
            <a:br>
              <a:rPr lang="en-US" altLang="en-US" sz="1600" dirty="0" smtClean="0"/>
            </a:br>
            <a:endParaRPr lang="en-US" altLang="en-US" sz="16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403425" y="1313765"/>
            <a:ext cx="8354040" cy="4788914"/>
            <a:chOff x="80964" y="1223755"/>
            <a:chExt cx="9063036" cy="5052287"/>
          </a:xfrm>
        </p:grpSpPr>
        <p:grpSp>
          <p:nvGrpSpPr>
            <p:cNvPr id="6" name="Group 5"/>
            <p:cNvGrpSpPr/>
            <p:nvPr/>
          </p:nvGrpSpPr>
          <p:grpSpPr>
            <a:xfrm>
              <a:off x="80964" y="1223755"/>
              <a:ext cx="9063036" cy="5052287"/>
              <a:chOff x="80964" y="1004388"/>
              <a:chExt cx="9063036" cy="5052287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8" r="902" b="3669"/>
              <a:stretch/>
            </p:blipFill>
            <p:spPr bwMode="auto">
              <a:xfrm>
                <a:off x="80964" y="1004388"/>
                <a:ext cx="8901112" cy="4710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ounded Rectangle 3"/>
              <p:cNvSpPr/>
              <p:nvPr/>
            </p:nvSpPr>
            <p:spPr bwMode="auto">
              <a:xfrm>
                <a:off x="1331640" y="5589240"/>
                <a:ext cx="675075" cy="315035"/>
              </a:xfrm>
              <a:prstGeom prst="round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7992380" y="5589240"/>
                <a:ext cx="1151620" cy="467435"/>
              </a:xfrm>
              <a:prstGeom prst="round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 bwMode="auto">
            <a:xfrm>
              <a:off x="6544794" y="2573905"/>
              <a:ext cx="1890210" cy="225025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" name="Rounded Rectangle 1"/>
            <p:cNvSpPr/>
            <p:nvPr/>
          </p:nvSpPr>
          <p:spPr bwMode="auto">
            <a:xfrm>
              <a:off x="431540" y="1223755"/>
              <a:ext cx="6345705" cy="675075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" t="858" r="24550" b="85849"/>
            <a:stretch/>
          </p:blipFill>
          <p:spPr bwMode="auto">
            <a:xfrm>
              <a:off x="2631250" y="1487128"/>
              <a:ext cx="3875965" cy="392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1207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94150"/>
            <a:ext cx="4172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Assessment of FIVR</a:t>
            </a:r>
            <a:r>
              <a:rPr lang="hu-HU" sz="1400" b="1" dirty="0" smtClean="0">
                <a:solidFill>
                  <a:schemeClr val="accent6"/>
                </a:solidFill>
              </a:rPr>
              <a:t> - its benefits </a:t>
            </a:r>
            <a:r>
              <a:rPr lang="hu-HU" sz="1400" dirty="0" smtClean="0"/>
              <a:t>[178]</a:t>
            </a:r>
            <a:endParaRPr lang="en-US" sz="1400" dirty="0"/>
          </a:p>
        </p:txBody>
      </p:sp>
      <p:pic>
        <p:nvPicPr>
          <p:cNvPr id="5" name="Picture 2" descr="Intel to Bring back Fully integrated Voltage regulator after Skylake and Kaby Lake CPU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15" y="1133745"/>
            <a:ext cx="69723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1600" dirty="0" smtClean="0"/>
              <a:t>5.3.2 FIVR (Fully Integrated Voltage Regulator) (1</a:t>
            </a:r>
            <a:r>
              <a:rPr lang="hu-HU" altLang="en-US" sz="1600" dirty="0" smtClean="0"/>
              <a:t>3</a:t>
            </a:r>
            <a:r>
              <a:rPr lang="en-US" altLang="en-US" sz="1600" dirty="0" smtClean="0"/>
              <a:t>)</a:t>
            </a:r>
            <a:br>
              <a:rPr lang="en-US" altLang="en-US" sz="1600" dirty="0" smtClean="0"/>
            </a:br>
            <a:endParaRPr lang="en-US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32033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876625"/>
            <a:ext cx="8356775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FIVR </a:t>
            </a:r>
            <a:r>
              <a:rPr lang="hu-HU" sz="1400" dirty="0" smtClean="0">
                <a:solidFill>
                  <a:srgbClr val="FF0000"/>
                </a:solidFill>
              </a:rPr>
              <a:t>clearly </a:t>
            </a:r>
            <a:r>
              <a:rPr lang="en-US" sz="1400" dirty="0" smtClean="0">
                <a:solidFill>
                  <a:srgbClr val="FF0000"/>
                </a:solidFill>
              </a:rPr>
              <a:t>increases </a:t>
            </a:r>
            <a:r>
              <a:rPr lang="hu-HU" sz="1400" dirty="0" smtClean="0">
                <a:solidFill>
                  <a:srgbClr val="FF0000"/>
                </a:solidFill>
              </a:rPr>
              <a:t>the power dissipation of the processor package </a:t>
            </a:r>
            <a:r>
              <a:rPr lang="en-US" sz="1400" dirty="0" smtClean="0"/>
              <a:t>and thus it has a</a:t>
            </a:r>
            <a:endParaRPr lang="hu-HU" sz="1400" dirty="0" smtClean="0"/>
          </a:p>
          <a:p>
            <a:pPr>
              <a:spcAft>
                <a:spcPts val="200"/>
              </a:spcAft>
            </a:pPr>
            <a:r>
              <a:rPr lang="hu-HU" sz="1400" dirty="0"/>
              <a:t> </a:t>
            </a:r>
            <a:r>
              <a:rPr lang="hu-HU" sz="1400" dirty="0" smtClean="0"/>
              <a:t>    </a:t>
            </a:r>
            <a:r>
              <a:rPr lang="en-US" sz="1400" dirty="0" smtClean="0"/>
              <a:t> limiting effect on </a:t>
            </a:r>
            <a:r>
              <a:rPr lang="hu-HU" sz="1400" dirty="0" smtClean="0"/>
              <a:t>the TDP and consequently on the performance.</a:t>
            </a:r>
            <a:endParaRPr lang="en-US" sz="1400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1600" dirty="0" smtClean="0"/>
              <a:t>5.3.2 FIVR (Fully Integrated Voltage Regulator) (1</a:t>
            </a:r>
            <a:r>
              <a:rPr lang="hu-HU" altLang="en-US" sz="1600" dirty="0" smtClean="0"/>
              <a:t>4</a:t>
            </a:r>
            <a:r>
              <a:rPr lang="en-US" altLang="en-US" sz="1600" dirty="0" smtClean="0"/>
              <a:t>)</a:t>
            </a:r>
            <a:br>
              <a:rPr lang="en-US" altLang="en-US" sz="1600" dirty="0" smtClean="0"/>
            </a:br>
            <a:endParaRPr lang="en-US" altLang="en-US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1500" y="494150"/>
            <a:ext cx="447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Assessment of FIVR</a:t>
            </a:r>
            <a:r>
              <a:rPr lang="hu-HU" sz="1400" b="1" dirty="0" smtClean="0">
                <a:solidFill>
                  <a:schemeClr val="accent6"/>
                </a:solidFill>
              </a:rPr>
              <a:t> - its drawbacks </a:t>
            </a:r>
            <a:r>
              <a:rPr lang="hu-HU" sz="1400" dirty="0" smtClean="0"/>
              <a:t>[178]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9736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1"/>
          <a:stretch>
            <a:fillRect/>
          </a:stretch>
        </p:blipFill>
        <p:spPr bwMode="auto">
          <a:xfrm>
            <a:off x="195263" y="1515315"/>
            <a:ext cx="8753475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00" y="879345"/>
            <a:ext cx="886338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+mj-lt"/>
              </a:rPr>
              <a:t>In their subsequent Broadwell family (</a:t>
            </a:r>
            <a:r>
              <a:rPr lang="hu-HU" sz="1400" dirty="0" smtClean="0">
                <a:latin typeface="+mj-lt"/>
              </a:rPr>
              <a:t>9/</a:t>
            </a:r>
            <a:r>
              <a:rPr lang="en-US" sz="1400" dirty="0" smtClean="0">
                <a:latin typeface="+mj-lt"/>
              </a:rPr>
              <a:t>2014) Intel introduced the 2</a:t>
            </a:r>
            <a:r>
              <a:rPr lang="en-US" sz="1400" baseline="30000" dirty="0" smtClean="0">
                <a:latin typeface="+mj-lt"/>
              </a:rPr>
              <a:t>nd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generation FIVR </a:t>
            </a:r>
            <a:r>
              <a:rPr lang="en-US" sz="1400" dirty="0" smtClean="0">
                <a:latin typeface="+mj-lt"/>
              </a:rPr>
              <a:t>with 3DL</a:t>
            </a:r>
          </a:p>
          <a:p>
            <a:pPr>
              <a:defRPr/>
            </a:pPr>
            <a:r>
              <a:rPr lang="en-US" sz="1400" dirty="0" smtClean="0">
                <a:latin typeface="+mj-lt"/>
              </a:rPr>
              <a:t>  </a:t>
            </a:r>
            <a:r>
              <a:rPr lang="en-US" sz="1400" dirty="0">
                <a:latin typeface="+mj-lt"/>
              </a:rPr>
              <a:t>design [155]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375" y="5094185"/>
            <a:ext cx="2986010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j-lt"/>
              </a:rPr>
              <a:t>3DL: </a:t>
            </a:r>
            <a:r>
              <a:rPr lang="en-US" sz="1400" dirty="0" smtClean="0">
                <a:latin typeface="+mj-lt"/>
              </a:rPr>
              <a:t>3D Layering</a:t>
            </a:r>
            <a:endParaRPr lang="hu-HU" sz="1400" dirty="0" smtClean="0">
              <a:latin typeface="+mj-lt"/>
            </a:endParaRPr>
          </a:p>
          <a:p>
            <a:pPr>
              <a:defRPr/>
            </a:pPr>
            <a:r>
              <a:rPr lang="hu-HU" sz="1400" dirty="0" smtClean="0">
                <a:latin typeface="+mj-lt"/>
              </a:rPr>
              <a:t>PCB: Printed Circuit Board</a:t>
            </a:r>
          </a:p>
          <a:p>
            <a:pPr>
              <a:defRPr/>
            </a:pPr>
            <a:r>
              <a:rPr lang="hu-HU" sz="1400" dirty="0" smtClean="0">
                <a:latin typeface="+mj-lt"/>
              </a:rPr>
              <a:t>Caps: Capacitors</a:t>
            </a:r>
          </a:p>
          <a:p>
            <a:pPr>
              <a:defRPr/>
            </a:pPr>
            <a:r>
              <a:rPr lang="hu-HU" sz="1400" dirty="0" smtClean="0">
                <a:latin typeface="+mj-lt"/>
              </a:rPr>
              <a:t>LVR: Linear Voltage Generator </a:t>
            </a:r>
            <a:endParaRPr lang="en-US" sz="1400" dirty="0">
              <a:latin typeface="+mj-lt"/>
            </a:endParaRPr>
          </a:p>
        </p:txBody>
      </p:sp>
      <p:sp>
        <p:nvSpPr>
          <p:cNvPr id="297989" name="Rounded Rectangle 8"/>
          <p:cNvSpPr>
            <a:spLocks noChangeArrowheads="1"/>
          </p:cNvSpPr>
          <p:nvPr/>
        </p:nvSpPr>
        <p:spPr bwMode="auto">
          <a:xfrm>
            <a:off x="296863" y="3579065"/>
            <a:ext cx="4905207" cy="892175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b="1"/>
          </a:p>
        </p:txBody>
      </p:sp>
      <p:sp>
        <p:nvSpPr>
          <p:cNvPr id="2" name="TextBox 1"/>
          <p:cNvSpPr txBox="1"/>
          <p:nvPr/>
        </p:nvSpPr>
        <p:spPr>
          <a:xfrm>
            <a:off x="71500" y="494150"/>
            <a:ext cx="797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Remark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1600" dirty="0" smtClean="0"/>
              <a:t>5.3.2 FIVR (Fully Integrated Voltage Regulator) (1</a:t>
            </a:r>
            <a:r>
              <a:rPr lang="hu-HU" altLang="en-US" sz="1600" dirty="0" smtClean="0"/>
              <a:t>5</a:t>
            </a:r>
            <a:r>
              <a:rPr lang="en-US" altLang="en-US" sz="1600" dirty="0" smtClean="0"/>
              <a:t>)</a:t>
            </a:r>
            <a:br>
              <a:rPr lang="en-US" altLang="en-US" sz="1600" dirty="0" smtClean="0"/>
            </a:br>
            <a:endParaRPr lang="en-US" altLang="en-US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260201" y="4116954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2060"/>
                </a:solidFill>
              </a:rPr>
              <a:t>of about 30 % </a:t>
            </a:r>
            <a:r>
              <a:rPr lang="hu-HU" sz="1400" dirty="0" smtClean="0"/>
              <a:t>[224]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602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5.3.2 FIVR (Fully Integrated Voltage Regulator) </a:t>
            </a:r>
            <a:r>
              <a:rPr lang="en-US" altLang="en-US" sz="1600" dirty="0" smtClean="0"/>
              <a:t>(</a:t>
            </a:r>
            <a:r>
              <a:rPr lang="hu-HU" altLang="en-US" sz="1600" dirty="0" smtClean="0"/>
              <a:t>16</a:t>
            </a:r>
            <a:r>
              <a:rPr lang="en-US" altLang="en-US" sz="1600" dirty="0" smtClean="0"/>
              <a:t>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19487" y="871132"/>
            <a:ext cx="884713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/>
              <a:t>Due to its drawbacks,</a:t>
            </a:r>
            <a:r>
              <a:rPr lang="en-US" sz="1400" dirty="0" smtClean="0"/>
              <a:t> </a:t>
            </a:r>
            <a:r>
              <a:rPr lang="en-US" sz="1400" dirty="0"/>
              <a:t>after using FIVR in Broadwell, Intel decided </a:t>
            </a:r>
            <a:r>
              <a:rPr lang="en-US" sz="1400" dirty="0">
                <a:solidFill>
                  <a:srgbClr val="0070C0"/>
                </a:solidFill>
              </a:rPr>
              <a:t>to remove it in their </a:t>
            </a:r>
            <a:r>
              <a:rPr lang="en-US" sz="1400" dirty="0" smtClean="0">
                <a:solidFill>
                  <a:srgbClr val="0070C0"/>
                </a:solidFill>
              </a:rPr>
              <a:t>upcoming</a:t>
            </a:r>
            <a:r>
              <a:rPr lang="hu-HU" sz="1400" dirty="0" smtClean="0">
                <a:solidFill>
                  <a:srgbClr val="0070C0"/>
                </a:solidFill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</a:rPr>
              <a:t>Skylake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</a:rPr>
              <a:t>and  </a:t>
            </a:r>
            <a:r>
              <a:rPr lang="en-US" sz="1400" dirty="0" err="1">
                <a:solidFill>
                  <a:srgbClr val="0070C0"/>
                </a:solidFill>
              </a:rPr>
              <a:t>Kaby</a:t>
            </a:r>
            <a:r>
              <a:rPr lang="en-US" sz="1400" dirty="0">
                <a:solidFill>
                  <a:srgbClr val="0070C0"/>
                </a:solidFill>
              </a:rPr>
              <a:t> Lake processors.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     Accordingly, related motherboards need </a:t>
            </a:r>
            <a:r>
              <a:rPr lang="hu-HU" sz="1400" dirty="0" smtClean="0"/>
              <a:t>again </a:t>
            </a:r>
            <a:r>
              <a:rPr lang="en-US" sz="1400" dirty="0" smtClean="0"/>
              <a:t>to </a:t>
            </a:r>
            <a:r>
              <a:rPr lang="en-US" sz="1400" dirty="0"/>
              <a:t>provide appropriate power delivery.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Nevertheless, sources state that </a:t>
            </a:r>
            <a:r>
              <a:rPr lang="en-US" sz="1400" dirty="0">
                <a:solidFill>
                  <a:srgbClr val="0070C0"/>
                </a:solidFill>
              </a:rPr>
              <a:t>in the subsequent 10 nm </a:t>
            </a:r>
            <a:r>
              <a:rPr lang="en-US" sz="1400" dirty="0" err="1">
                <a:solidFill>
                  <a:srgbClr val="0070C0"/>
                </a:solidFill>
              </a:rPr>
              <a:t>Cannonlake</a:t>
            </a:r>
            <a:r>
              <a:rPr lang="en-US" sz="1400" dirty="0">
                <a:solidFill>
                  <a:srgbClr val="0070C0"/>
                </a:solidFill>
              </a:rPr>
              <a:t> processors</a:t>
            </a:r>
            <a:r>
              <a:rPr lang="en-US" sz="1400" dirty="0"/>
              <a:t>, due to</a:t>
            </a:r>
          </a:p>
          <a:p>
            <a:r>
              <a:rPr lang="en-US" sz="1400" dirty="0"/>
              <a:t>      in 2017, </a:t>
            </a:r>
            <a:r>
              <a:rPr lang="en-US" sz="1400" dirty="0">
                <a:solidFill>
                  <a:srgbClr val="0070C0"/>
                </a:solidFill>
              </a:rPr>
              <a:t>Intel will </a:t>
            </a:r>
            <a:r>
              <a:rPr lang="hu-HU" sz="1400" dirty="0" smtClean="0">
                <a:solidFill>
                  <a:srgbClr val="0070C0"/>
                </a:solidFill>
              </a:rPr>
              <a:t>anew </a:t>
            </a:r>
            <a:r>
              <a:rPr lang="en-US" sz="1400" dirty="0" smtClean="0">
                <a:solidFill>
                  <a:srgbClr val="0070C0"/>
                </a:solidFill>
              </a:rPr>
              <a:t>make use</a:t>
            </a:r>
            <a:r>
              <a:rPr lang="hu-HU" sz="1400" dirty="0" smtClean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of </a:t>
            </a:r>
            <a:r>
              <a:rPr lang="en-US" sz="1400" dirty="0">
                <a:solidFill>
                  <a:srgbClr val="0070C0"/>
                </a:solidFill>
              </a:rPr>
              <a:t>the FIVR technology </a:t>
            </a:r>
            <a:r>
              <a:rPr lang="en-US" sz="1400" dirty="0"/>
              <a:t>probably </a:t>
            </a:r>
            <a:r>
              <a:rPr lang="hu-HU" sz="1400" dirty="0" smtClean="0"/>
              <a:t>as future FIVR designs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will </a:t>
            </a:r>
            <a:r>
              <a:rPr lang="en-US" sz="1400" dirty="0" smtClean="0"/>
              <a:t>achieve higher</a:t>
            </a:r>
            <a:r>
              <a:rPr lang="hu-HU" sz="1400" dirty="0" smtClean="0"/>
              <a:t> </a:t>
            </a:r>
            <a:r>
              <a:rPr lang="en-US" sz="1400" dirty="0" smtClean="0"/>
              <a:t>efficiency </a:t>
            </a:r>
            <a:r>
              <a:rPr lang="hu-HU" sz="1400" dirty="0" smtClean="0"/>
              <a:t>and thus generate </a:t>
            </a:r>
            <a:r>
              <a:rPr lang="hu-HU" sz="1400" dirty="0"/>
              <a:t>less </a:t>
            </a:r>
            <a:r>
              <a:rPr lang="hu-HU" sz="1400" dirty="0" smtClean="0"/>
              <a:t>heat [211].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494150"/>
            <a:ext cx="20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chemeClr val="accent6"/>
                </a:solidFill>
              </a:rPr>
              <a:t>The future of FIVR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5031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5.3.3 TSX (Transactional Synchronization Extensions) </a:t>
            </a:r>
            <a:r>
              <a:rPr lang="en-US" sz="1600" dirty="0" smtClean="0"/>
              <a:t>(1)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94150"/>
            <a:ext cx="5735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5.3.3 TSX (Transactional </a:t>
            </a:r>
            <a:r>
              <a:rPr lang="en-US" sz="1400" b="1" dirty="0">
                <a:solidFill>
                  <a:schemeClr val="accent6"/>
                </a:solidFill>
                <a:latin typeface="+mj-lt"/>
              </a:rPr>
              <a:t>Synchronization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Extensions) 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515" y="879845"/>
            <a:ext cx="8981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Haswell also introduced a further new feature, called the </a:t>
            </a:r>
            <a:r>
              <a:rPr lang="en-US" sz="1400" dirty="0" smtClean="0">
                <a:solidFill>
                  <a:srgbClr val="FF0000"/>
                </a:solidFill>
              </a:rPr>
              <a:t>Transactional </a:t>
            </a:r>
            <a:r>
              <a:rPr lang="en-US" sz="1400" dirty="0">
                <a:solidFill>
                  <a:srgbClr val="FF0000"/>
                </a:solidFill>
              </a:rPr>
              <a:t>Synchronization </a:t>
            </a:r>
            <a:r>
              <a:rPr lang="en-US" sz="1400" dirty="0" smtClean="0">
                <a:solidFill>
                  <a:srgbClr val="FF0000"/>
                </a:solidFill>
              </a:rPr>
              <a:t>Extensions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</a:t>
            </a:r>
            <a:r>
              <a:rPr lang="en-US" sz="1400" dirty="0">
                <a:solidFill>
                  <a:srgbClr val="FF0000"/>
                </a:solidFill>
              </a:rPr>
              <a:t>(TSX</a:t>
            </a:r>
            <a:r>
              <a:rPr lang="en-US" sz="1400" dirty="0" smtClean="0"/>
              <a:t>) that was debuted on selected Haswell models (SKUs)..</a:t>
            </a:r>
            <a:endParaRPr lang="en-US" sz="1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15" y="1374900"/>
            <a:ext cx="9033820" cy="17286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TSX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supports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Transactional Memory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in hardware </a:t>
            </a:r>
            <a:r>
              <a:rPr lang="en-US" sz="1400" dirty="0" smtClean="0">
                <a:latin typeface="+mj-lt"/>
              </a:rPr>
              <a:t>(to be discussed later in the Chapter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high end MP servers).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Nevertheless,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in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August 2014 Intel announced a bug </a:t>
            </a:r>
            <a:r>
              <a:rPr lang="en-US" sz="1400" dirty="0">
                <a:latin typeface="+mj-lt"/>
              </a:rPr>
              <a:t>in the TSX implementation on </a:t>
            </a:r>
            <a:r>
              <a:rPr lang="en-US" sz="1400" dirty="0" smtClean="0">
                <a:latin typeface="+mj-lt"/>
              </a:rPr>
              <a:t>all current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</a:t>
            </a:r>
            <a:r>
              <a:rPr lang="en-US" sz="1400" dirty="0" err="1" smtClean="0">
                <a:latin typeface="+mj-lt"/>
              </a:rPr>
              <a:t>steppings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of </a:t>
            </a:r>
            <a:r>
              <a:rPr lang="en-US" sz="1400" dirty="0" smtClean="0">
                <a:latin typeface="+mj-lt"/>
              </a:rPr>
              <a:t>all Haswell models an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disabled the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TSX feature </a:t>
            </a:r>
            <a:r>
              <a:rPr lang="en-US" sz="1400" dirty="0">
                <a:latin typeface="+mj-lt"/>
              </a:rPr>
              <a:t>on affected CPUs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via a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microcode</a:t>
            </a:r>
          </a:p>
          <a:p>
            <a:pPr>
              <a:spcAft>
                <a:spcPts val="4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update.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Subsequently, TSX became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enabled</a:t>
            </a:r>
            <a:r>
              <a:rPr lang="en-US" sz="1400" dirty="0" smtClean="0">
                <a:latin typeface="+mj-lt"/>
              </a:rPr>
              <a:t> first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on a Broadwell model </a:t>
            </a:r>
            <a:r>
              <a:rPr lang="en-US" sz="1400" dirty="0" smtClean="0">
                <a:latin typeface="+mj-lt"/>
              </a:rPr>
              <a:t>(</a:t>
            </a:r>
            <a:r>
              <a:rPr lang="en-US" sz="1400" dirty="0"/>
              <a:t>Core </a:t>
            </a:r>
            <a:r>
              <a:rPr lang="en-US" sz="1400" dirty="0" smtClean="0"/>
              <a:t>M-5Y70) </a:t>
            </a:r>
            <a:r>
              <a:rPr lang="en-US" sz="1400" dirty="0" smtClean="0">
                <a:solidFill>
                  <a:srgbClr val="0070C0"/>
                </a:solidFill>
              </a:rPr>
              <a:t>in 11/2014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then on the </a:t>
            </a:r>
            <a:r>
              <a:rPr lang="en-US" sz="1400" dirty="0" smtClean="0">
                <a:solidFill>
                  <a:srgbClr val="0070C0"/>
                </a:solidFill>
              </a:rPr>
              <a:t>Haswell-EX in 5/2015</a:t>
            </a:r>
            <a:r>
              <a:rPr lang="en-US" sz="1400" dirty="0" smtClean="0"/>
              <a:t>.</a:t>
            </a:r>
            <a:r>
              <a:rPr lang="en-US" sz="1400" dirty="0" smtClean="0">
                <a:latin typeface="+mj-lt"/>
              </a:rPr>
              <a:t>       </a:t>
            </a:r>
            <a:endParaRPr lang="en-US" sz="1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721" y="6246940"/>
            <a:ext cx="2422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SKU: Stock Keeping Unit</a:t>
            </a:r>
            <a:endParaRPr lang="en-US" sz="1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4996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10850"/>
            <a:ext cx="7404100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Haswell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based mobile and desktop processors</a:t>
            </a:r>
          </a:p>
        </p:txBody>
      </p:sp>
    </p:spTree>
    <p:extLst>
      <p:ext uri="{BB962C8B-B14F-4D97-AF65-F5344CB8AC3E}">
        <p14:creationId xmlns:p14="http://schemas.microsoft.com/office/powerpoint/2010/main" val="183176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3594100" algn="l"/>
                <a:tab pos="3683000" algn="l"/>
              </a:tabLst>
            </a:pPr>
            <a:r>
              <a:rPr lang="en-US" altLang="en-US" sz="1600" dirty="0" smtClean="0"/>
              <a:t>3.</a:t>
            </a:r>
            <a:r>
              <a:rPr lang="hu-HU" altLang="en-US" sz="1600" dirty="0" smtClean="0"/>
              <a:t>2.</a:t>
            </a:r>
            <a:r>
              <a:rPr lang="en-US" altLang="en-US" sz="1600" dirty="0" smtClean="0"/>
              <a:t>1 Integrated memory controller (8)</a:t>
            </a:r>
          </a:p>
        </p:txBody>
      </p:sp>
      <p:sp>
        <p:nvSpPr>
          <p:cNvPr id="138244" name="Text Box 7"/>
          <p:cNvSpPr txBox="1">
            <a:spLocks noChangeArrowheads="1"/>
          </p:cNvSpPr>
          <p:nvPr/>
        </p:nvSpPr>
        <p:spPr bwMode="auto">
          <a:xfrm>
            <a:off x="75907" y="494150"/>
            <a:ext cx="59779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Main features of the dual processor QC Nehalem platform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2250" y="5032935"/>
            <a:ext cx="8940259" cy="1539567"/>
            <a:chOff x="222250" y="5347970"/>
            <a:chExt cx="8940259" cy="1539567"/>
          </a:xfrm>
        </p:grpSpPr>
        <p:sp>
          <p:nvSpPr>
            <p:cNvPr id="120837" name="Text Box 9"/>
            <p:cNvSpPr txBox="1">
              <a:spLocks noChangeArrowheads="1"/>
            </p:cNvSpPr>
            <p:nvPr/>
          </p:nvSpPr>
          <p:spPr bwMode="auto">
            <a:xfrm>
              <a:off x="222250" y="5347970"/>
              <a:ext cx="18473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20838" name="Text Box 10"/>
            <p:cNvSpPr txBox="1">
              <a:spLocks noChangeArrowheads="1"/>
            </p:cNvSpPr>
            <p:nvPr/>
          </p:nvSpPr>
          <p:spPr bwMode="auto">
            <a:xfrm>
              <a:off x="303213" y="5677913"/>
              <a:ext cx="5376793" cy="112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 3 channels per socket</a:t>
              </a:r>
            </a:p>
            <a:p>
              <a:pPr eaLnBrk="1" fontAlgn="base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 Up to 3 DIMMs per channel (</a:t>
              </a:r>
              <a:r>
                <a:rPr lang="en-US" altLang="en-US" sz="1400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impl</a:t>
              </a:r>
              <a:r>
                <a:rPr lang="en-US" altLang="en-US" sz="14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. dependent)</a:t>
              </a:r>
            </a:p>
            <a:p>
              <a:pPr eaLnBrk="1" fontAlgn="base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 DDR3-800, 1066, </a:t>
              </a:r>
              <a:r>
                <a:rPr lang="en-US" altLang="en-US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1333</a:t>
              </a:r>
            </a:p>
            <a:p>
              <a:pPr eaLnBrk="1" fontAlgn="base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en-US" altLang="en-US" sz="14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Supports both </a:t>
              </a:r>
              <a:r>
                <a:rPr lang="en-US" altLang="en-US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RDIMMs </a:t>
              </a:r>
              <a:r>
                <a:rPr lang="en-US" altLang="en-US" sz="14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and </a:t>
              </a:r>
              <a:r>
                <a:rPr lang="en-US" altLang="en-US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UDIMMs </a:t>
              </a:r>
              <a:r>
                <a:rPr lang="en-US" altLang="en-US" sz="14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</a:t>
              </a:r>
              <a:r>
                <a:rPr lang="en-US" altLang="en-US" sz="1400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impl</a:t>
              </a:r>
              <a:r>
                <a:rPr lang="en-US" altLang="en-US" sz="14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. dependent</a:t>
              </a:r>
              <a:r>
                <a:rPr lang="en-US" altLang="en-US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)</a:t>
              </a:r>
              <a:endPara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20840" name="Text Box 12"/>
            <p:cNvSpPr txBox="1">
              <a:spLocks noChangeArrowheads="1"/>
            </p:cNvSpPr>
            <p:nvPr/>
          </p:nvSpPr>
          <p:spPr bwMode="auto">
            <a:xfrm>
              <a:off x="5270500" y="5806500"/>
              <a:ext cx="34829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dirty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Nehalem-EP </a:t>
              </a:r>
              <a:r>
                <a:rPr lang="en-US" altLang="en-US" sz="14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(Efficient Performance):</a:t>
              </a:r>
            </a:p>
          </p:txBody>
        </p:sp>
        <p:sp>
          <p:nvSpPr>
            <p:cNvPr id="120841" name="Text Box 13"/>
            <p:cNvSpPr txBox="1">
              <a:spLocks noChangeArrowheads="1"/>
            </p:cNvSpPr>
            <p:nvPr/>
          </p:nvSpPr>
          <p:spPr bwMode="auto">
            <a:xfrm>
              <a:off x="5610225" y="6039863"/>
              <a:ext cx="28241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Designation of the </a:t>
              </a:r>
              <a:r>
                <a:rPr lang="en-US" altLang="en-US" sz="1400" dirty="0" smtClean="0">
                  <a:solidFill>
                    <a:srgbClr val="0070C0"/>
                  </a:solidFill>
                  <a:latin typeface="+mj-lt"/>
                </a:rPr>
                <a:t>server</a:t>
              </a:r>
              <a:r>
                <a:rPr lang="hu-HU" altLang="en-US" sz="1400" dirty="0" smtClean="0">
                  <a:solidFill>
                    <a:srgbClr val="0070C0"/>
                  </a:solidFill>
                  <a:latin typeface="+mj-lt"/>
                </a:rPr>
                <a:t> </a:t>
              </a:r>
              <a:r>
                <a:rPr lang="en-US" altLang="en-US" sz="1400" dirty="0" smtClean="0">
                  <a:solidFill>
                    <a:srgbClr val="0070C0"/>
                  </a:solidFill>
                  <a:latin typeface="+mj-lt"/>
                </a:rPr>
                <a:t>line</a:t>
              </a:r>
              <a:endParaRPr lang="en-US" altLang="en-US" sz="1400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893742" y="6487427"/>
              <a:ext cx="2687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+mj-lt"/>
                </a:rPr>
                <a:t>*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1133745"/>
            <a:ext cx="9144000" cy="3863370"/>
            <a:chOff x="0" y="1448780"/>
            <a:chExt cx="9144000" cy="3863370"/>
          </a:xfrm>
        </p:grpSpPr>
        <p:grpSp>
          <p:nvGrpSpPr>
            <p:cNvPr id="120835" name="Group 6"/>
            <p:cNvGrpSpPr>
              <a:grpSpLocks/>
            </p:cNvGrpSpPr>
            <p:nvPr/>
          </p:nvGrpSpPr>
          <p:grpSpPr bwMode="auto">
            <a:xfrm>
              <a:off x="0" y="1448780"/>
              <a:ext cx="9144000" cy="3427413"/>
              <a:chOff x="0" y="500"/>
              <a:chExt cx="5760" cy="2159"/>
            </a:xfrm>
          </p:grpSpPr>
          <p:pic>
            <p:nvPicPr>
              <p:cNvPr id="138253" name="Picture 3" descr="Click on Slide Image to Clos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26" b="42690"/>
              <a:stretch>
                <a:fillRect/>
              </a:stretch>
            </p:blipFill>
            <p:spPr bwMode="auto">
              <a:xfrm>
                <a:off x="0" y="500"/>
                <a:ext cx="5760" cy="20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8254" name="Rectangle 4"/>
              <p:cNvSpPr>
                <a:spLocks noChangeArrowheads="1"/>
              </p:cNvSpPr>
              <p:nvPr/>
            </p:nvSpPr>
            <p:spPr bwMode="auto">
              <a:xfrm>
                <a:off x="158" y="2341"/>
                <a:ext cx="2132" cy="31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  <p:sp>
            <p:nvSpPr>
              <p:cNvPr id="138255" name="Rectangle 5"/>
              <p:cNvSpPr>
                <a:spLocks noChangeArrowheads="1"/>
              </p:cNvSpPr>
              <p:nvPr/>
            </p:nvSpPr>
            <p:spPr bwMode="auto">
              <a:xfrm>
                <a:off x="3470" y="2341"/>
                <a:ext cx="2290" cy="31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hu-HU" altLang="en-US" sz="1400">
                  <a:solidFill>
                    <a:srgbClr val="3333CC"/>
                  </a:solidFill>
                  <a:latin typeface="Verdana" pitchFamily="34" charset="0"/>
                  <a:cs typeface="Arial" charset="0"/>
                </a:endParaRPr>
              </a:p>
            </p:txBody>
          </p:sp>
        </p:grpSp>
        <p:sp>
          <p:nvSpPr>
            <p:cNvPr id="120839" name="Text Box 11"/>
            <p:cNvSpPr txBox="1">
              <a:spLocks noChangeArrowheads="1"/>
            </p:cNvSpPr>
            <p:nvPr/>
          </p:nvSpPr>
          <p:spPr bwMode="auto">
            <a:xfrm>
              <a:off x="1646238" y="5004175"/>
              <a:ext cx="58324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tabLst>
                  <a:tab pos="2247900" algn="l"/>
                </a:tabLst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tabLst>
                  <a:tab pos="2247900" algn="l"/>
                </a:tabLst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tabLst>
                  <a:tab pos="2247900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tabLst>
                  <a:tab pos="22479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tabLst>
                  <a:tab pos="22479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479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479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479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47900" algn="l"/>
                </a:tabLs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Figure</a:t>
              </a:r>
              <a:r>
                <a:rPr lang="hu-HU" altLang="en-US" sz="14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3.2.1.1</a:t>
              </a:r>
              <a:r>
                <a:rPr lang="en-US" altLang="en-US" sz="14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: Integrated memory controller of Nehalem [33]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319917" y="3787153"/>
              <a:ext cx="6303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 smtClean="0">
                  <a:latin typeface="+mj-lt"/>
                </a:rPr>
                <a:t>DDR3</a:t>
              </a:r>
              <a:endParaRPr lang="en-US" sz="1100" b="1" dirty="0" smtClean="0"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182290" y="3789040"/>
              <a:ext cx="6303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 smtClean="0">
                  <a:latin typeface="+mj-lt"/>
                </a:rPr>
                <a:t>DDR3</a:t>
              </a:r>
              <a:endParaRPr lang="en-US" sz="1100" b="1" dirty="0" smtClean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171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65" name="TextBox 11"/>
          <p:cNvSpPr txBox="1">
            <a:spLocks noChangeArrowheads="1"/>
          </p:cNvSpPr>
          <p:nvPr/>
        </p:nvSpPr>
        <p:spPr bwMode="auto">
          <a:xfrm>
            <a:off x="71500" y="494150"/>
            <a:ext cx="53270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latin typeface="Verdana" pitchFamily="34" charset="0"/>
              </a:rPr>
              <a:t>5.4 </a:t>
            </a:r>
            <a:r>
              <a:rPr lang="en-US" altLang="hu-HU" sz="1400" b="1" dirty="0" err="1" smtClean="0">
                <a:solidFill>
                  <a:srgbClr val="2D2D8A"/>
                </a:solidFill>
                <a:latin typeface="Verdana" pitchFamily="34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latin typeface="Verdana" pitchFamily="34" charset="0"/>
              </a:rPr>
              <a:t> </a:t>
            </a:r>
            <a:r>
              <a:rPr lang="en-US" altLang="hu-HU" sz="1400" b="1" dirty="0">
                <a:solidFill>
                  <a:srgbClr val="2D2D8A"/>
                </a:solidFill>
                <a:latin typeface="Verdana" pitchFamily="34" charset="0"/>
              </a:rPr>
              <a:t>based mobile and desktop processors </a:t>
            </a:r>
          </a:p>
        </p:txBody>
      </p:sp>
      <p:sp>
        <p:nvSpPr>
          <p:cNvPr id="2068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5.4 </a:t>
            </a:r>
            <a:r>
              <a:rPr lang="en-US" altLang="hu-HU" sz="1600" dirty="0" err="1"/>
              <a:t>Haswell</a:t>
            </a:r>
            <a:r>
              <a:rPr lang="en-US" altLang="hu-HU" sz="1600" dirty="0"/>
              <a:t> based mobile and desktop processors </a:t>
            </a:r>
            <a:r>
              <a:rPr lang="en-US" altLang="hu-HU" sz="1600" dirty="0" smtClean="0"/>
              <a:t>(1</a:t>
            </a:r>
            <a:r>
              <a:rPr lang="hu-HU" altLang="hu-HU" sz="1600" dirty="0" smtClean="0"/>
              <a:t>) </a:t>
            </a:r>
            <a:endParaRPr lang="en-US" altLang="en-US" sz="1600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172059" y="3587350"/>
            <a:ext cx="5631102" cy="2422324"/>
            <a:chOff x="172059" y="2822265"/>
            <a:chExt cx="5631102" cy="2422324"/>
          </a:xfrm>
        </p:grpSpPr>
        <p:sp>
          <p:nvSpPr>
            <p:cNvPr id="206852" name="Text Box 4"/>
            <p:cNvSpPr txBox="1">
              <a:spLocks noChangeArrowheads="1"/>
            </p:cNvSpPr>
            <p:nvPr/>
          </p:nvSpPr>
          <p:spPr bwMode="auto">
            <a:xfrm>
              <a:off x="173038" y="3982819"/>
              <a:ext cx="270779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i="1" dirty="0" err="1" smtClean="0">
                  <a:solidFill>
                    <a:srgbClr val="FF3505"/>
                  </a:solidFill>
                  <a:latin typeface="Verdana" pitchFamily="34" charset="0"/>
                </a:rPr>
                <a:t>Desktops</a:t>
              </a:r>
              <a:r>
                <a:rPr lang="en-US" altLang="en-US" sz="1200" b="1" i="1" baseline="30000" dirty="0" err="1" smtClean="0">
                  <a:solidFill>
                    <a:srgbClr val="FF3505"/>
                  </a:solidFill>
                  <a:latin typeface="Verdana" pitchFamily="34" charset="0"/>
                </a:rPr>
                <a:t>1</a:t>
              </a:r>
              <a:r>
                <a:rPr lang="en-US" altLang="en-US" sz="1200" b="1" i="1" dirty="0" smtClean="0">
                  <a:solidFill>
                    <a:srgbClr val="FF3505"/>
                  </a:solidFill>
                  <a:latin typeface="Verdana" pitchFamily="34" charset="0"/>
                </a:rPr>
                <a:t>  </a:t>
              </a:r>
              <a:r>
                <a:rPr lang="en-US" altLang="en-US" sz="1200" i="1" dirty="0" smtClean="0">
                  <a:latin typeface="Verdana" pitchFamily="34" charset="0"/>
                </a:rPr>
                <a:t>(2 chips, </a:t>
              </a:r>
              <a:r>
                <a:rPr lang="en-US" altLang="en-US" sz="1200" i="1" dirty="0" err="1" smtClean="0">
                  <a:latin typeface="Verdana" pitchFamily="34" charset="0"/>
                </a:rPr>
                <a:t>z97</a:t>
              </a:r>
              <a:r>
                <a:rPr lang="en-US" altLang="en-US" sz="1200" i="1" dirty="0" smtClean="0">
                  <a:latin typeface="Verdana" pitchFamily="34" charset="0"/>
                </a:rPr>
                <a:t> </a:t>
              </a:r>
              <a:r>
                <a:rPr lang="en-US" altLang="en-US" sz="1200" i="1" dirty="0" err="1" smtClean="0">
                  <a:latin typeface="Verdana" pitchFamily="34" charset="0"/>
                </a:rPr>
                <a:t>PCH</a:t>
              </a:r>
              <a:r>
                <a:rPr lang="en-US" altLang="en-US" sz="1200" i="1" dirty="0" smtClean="0">
                  <a:latin typeface="Verdana" pitchFamily="34" charset="0"/>
                </a:rPr>
                <a:t>)</a:t>
              </a:r>
              <a:endParaRPr lang="en-US" altLang="en-US" sz="1200" i="1" dirty="0">
                <a:latin typeface="Verdana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96525" y="3122385"/>
              <a:ext cx="550663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i="1" dirty="0">
                  <a:solidFill>
                    <a:srgbClr val="000000"/>
                  </a:solidFill>
                  <a:cs typeface="Arial" charset="0"/>
                </a:rPr>
                <a:t>Core i7-49xx/48xx/472x/471x/470x, 4C+G, HT, </a:t>
              </a:r>
              <a:r>
                <a:rPr lang="en-US" altLang="en-US" sz="1200" i="1" dirty="0" smtClean="0">
                  <a:solidFill>
                    <a:srgbClr val="000000"/>
                  </a:solidFill>
                  <a:cs typeface="Arial" charset="0"/>
                </a:rPr>
                <a:t>6/2013 </a:t>
              </a:r>
              <a:r>
                <a:rPr lang="en-US" altLang="en-US" sz="1200" i="1" dirty="0">
                  <a:solidFill>
                    <a:srgbClr val="000000"/>
                  </a:solidFill>
                  <a:cs typeface="Arial" charset="0"/>
                </a:rPr>
                <a:t>and 5/2014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i="1" dirty="0">
                  <a:solidFill>
                    <a:srgbClr val="000000"/>
                  </a:solidFill>
                  <a:cs typeface="Arial" charset="0"/>
                </a:rPr>
                <a:t>Core i7-46xx/45xx, 2C+G, HT, 5/2013 and </a:t>
              </a:r>
              <a:r>
                <a:rPr lang="en-US" altLang="en-US" sz="1200" i="1" dirty="0" smtClean="0">
                  <a:solidFill>
                    <a:srgbClr val="000000"/>
                  </a:solidFill>
                  <a:cs typeface="Arial" charset="0"/>
                </a:rPr>
                <a:t>6/2014 </a:t>
              </a:r>
              <a:endParaRPr lang="en-US" altLang="en-US" sz="1200" i="1" dirty="0">
                <a:solidFill>
                  <a:srgbClr val="000000"/>
                </a:solidFill>
                <a:cs typeface="Arial" charset="0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i="1" dirty="0">
                  <a:solidFill>
                    <a:srgbClr val="000000"/>
                  </a:solidFill>
                  <a:cs typeface="Arial" charset="0"/>
                </a:rPr>
                <a:t>Core i5-43xx/42xx U/Y, 2C+G, HT, 6/2013 and 5/2014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i="1" dirty="0">
                  <a:solidFill>
                    <a:srgbClr val="000000"/>
                  </a:solidFill>
                  <a:cs typeface="Arial" charset="0"/>
                </a:rPr>
                <a:t>Core i3-41xx/40xx, 2C+G, HT, 6/2013 and 5/2014 </a:t>
              </a:r>
              <a:endParaRPr lang="en-US" sz="12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96525" y="4263188"/>
              <a:ext cx="510428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i="1" dirty="0">
                  <a:solidFill>
                    <a:srgbClr val="000000"/>
                  </a:solidFill>
                  <a:cs typeface="Arial" charset="0"/>
                </a:rPr>
                <a:t>Core i7-479x/478x/477x,476x, 4C+G, HT, 6/2013 and 5/2014 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i="1" dirty="0">
                  <a:solidFill>
                    <a:srgbClr val="000000"/>
                  </a:solidFill>
                  <a:cs typeface="Arial" charset="0"/>
                </a:rPr>
                <a:t>Core i5-46xx/45xx/44xx, 4C+G, HT, 6/2013 and 5/2014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i="1" dirty="0">
                  <a:solidFill>
                    <a:srgbClr val="000000"/>
                  </a:solidFill>
                  <a:cs typeface="Arial" charset="0"/>
                </a:rPr>
                <a:t>Core i3-43xx/41xx, 2C+G, HT, 6/2013, 5/2014 and 3/2015</a:t>
              </a:r>
            </a:p>
            <a:p>
              <a:endParaRPr lang="en-US" sz="1200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61983" y="4967590"/>
              <a:ext cx="32928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200" i="1" dirty="0" smtClean="0">
                  <a:solidFill>
                    <a:srgbClr val="000000"/>
                  </a:solidFill>
                  <a:cs typeface="Arial" charset="0"/>
                </a:rPr>
                <a:t>i7-5960X/5930K/5820K,  6/8 C</a:t>
              </a:r>
              <a:r>
                <a:rPr lang="en-US" altLang="en-US" sz="1200" i="1" dirty="0">
                  <a:solidFill>
                    <a:srgbClr val="000000"/>
                  </a:solidFill>
                  <a:cs typeface="Arial" charset="0"/>
                </a:rPr>
                <a:t>, </a:t>
              </a:r>
              <a:r>
                <a:rPr lang="en-US" altLang="en-US" sz="1200" i="1" dirty="0" smtClean="0">
                  <a:solidFill>
                    <a:srgbClr val="000000"/>
                  </a:solidFill>
                  <a:cs typeface="Arial" charset="0"/>
                </a:rPr>
                <a:t>8/2014</a:t>
              </a:r>
              <a:endParaRPr lang="en-US" sz="1200" dirty="0"/>
            </a:p>
          </p:txBody>
        </p:sp>
        <p:sp>
          <p:nvSpPr>
            <p:cNvPr id="45" name="Text Box 5"/>
            <p:cNvSpPr txBox="1">
              <a:spLocks noChangeArrowheads="1"/>
            </p:cNvSpPr>
            <p:nvPr/>
          </p:nvSpPr>
          <p:spPr bwMode="auto">
            <a:xfrm>
              <a:off x="172059" y="2822265"/>
              <a:ext cx="147989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 dirty="0" smtClean="0">
                  <a:solidFill>
                    <a:srgbClr val="FF0000"/>
                  </a:solidFill>
                  <a:cs typeface="Arial" charset="0"/>
                </a:rPr>
                <a:t>Mobiles </a:t>
              </a:r>
              <a:r>
                <a:rPr lang="en-US" altLang="en-US" sz="1200" i="1" dirty="0" smtClean="0">
                  <a:cs typeface="Arial" charset="0"/>
                </a:rPr>
                <a:t>(</a:t>
              </a:r>
              <a:r>
                <a:rPr lang="en-US" altLang="en-US" sz="1200" i="1" dirty="0" err="1" smtClean="0">
                  <a:cs typeface="Arial" charset="0"/>
                </a:rPr>
                <a:t>SoCs</a:t>
              </a:r>
              <a:r>
                <a:rPr lang="en-US" altLang="en-US" sz="1200" i="1" dirty="0" smtClean="0">
                  <a:cs typeface="Arial" charset="0"/>
                </a:rPr>
                <a:t>)</a:t>
              </a:r>
              <a:endParaRPr lang="en-US" altLang="en-US" sz="1200" i="1" dirty="0">
                <a:cs typeface="Arial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119970" y="1133745"/>
            <a:ext cx="9137537" cy="2149967"/>
            <a:chOff x="-119970" y="1133745"/>
            <a:chExt cx="9137537" cy="2149967"/>
          </a:xfrm>
        </p:grpSpPr>
        <p:sp>
          <p:nvSpPr>
            <p:cNvPr id="68" name="TextBox 1"/>
            <p:cNvSpPr txBox="1">
              <a:spLocks noChangeArrowheads="1"/>
            </p:cNvSpPr>
            <p:nvPr/>
          </p:nvSpPr>
          <p:spPr bwMode="auto">
            <a:xfrm>
              <a:off x="-119970" y="1863808"/>
              <a:ext cx="2170915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en-US" altLang="en-US" sz="1200" b="1" dirty="0" err="1" smtClean="0">
                  <a:solidFill>
                    <a:srgbClr val="000000"/>
                  </a:solidFill>
                  <a:latin typeface="Verdana" pitchFamily="34" charset="0"/>
                </a:rPr>
                <a:t>Haswell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en-US" altLang="en-US" sz="1200" dirty="0" smtClean="0">
                  <a:solidFill>
                    <a:srgbClr val="000000"/>
                  </a:solidFill>
                  <a:latin typeface="Verdana" pitchFamily="34" charset="0"/>
                </a:rPr>
                <a:t>(Micro </a:t>
              </a:r>
              <a:r>
                <a:rPr lang="en-US" altLang="en-US" sz="1200" dirty="0" err="1" smtClean="0">
                  <a:solidFill>
                    <a:srgbClr val="000000"/>
                  </a:solidFill>
                  <a:latin typeface="Verdana" pitchFamily="34" charset="0"/>
                </a:rPr>
                <a:t>PGA946</a:t>
              </a:r>
              <a:r>
                <a:rPr lang="en-US" altLang="en-US" sz="1200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  <a:r>
                <a:rPr lang="en-US" altLang="en-US" sz="1200" dirty="0" err="1" smtClean="0">
                  <a:solidFill>
                    <a:srgbClr val="000000"/>
                  </a:solidFill>
                  <a:latin typeface="Verdana" pitchFamily="34" charset="0"/>
                </a:rPr>
                <a:t>LGA1150</a:t>
              </a:r>
              <a:r>
                <a:rPr lang="en-US" altLang="en-US" sz="1200" dirty="0" smtClean="0">
                  <a:solidFill>
                    <a:srgbClr val="000000"/>
                  </a:solidFill>
                  <a:latin typeface="Verdana" pitchFamily="34" charset="0"/>
                </a:rPr>
                <a:t>)</a:t>
              </a:r>
              <a:endParaRPr lang="en-US" altLang="en-US" sz="1200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 smtClean="0">
                  <a:solidFill>
                    <a:srgbClr val="000000"/>
                  </a:solidFill>
                  <a:latin typeface="Verdana" pitchFamily="34" charset="0"/>
                </a:rPr>
                <a:t>Mobiles and desktops</a:t>
              </a:r>
            </a:p>
          </p:txBody>
        </p:sp>
        <p:sp>
          <p:nvSpPr>
            <p:cNvPr id="69" name="TextBox 2"/>
            <p:cNvSpPr txBox="1">
              <a:spLocks noChangeArrowheads="1"/>
            </p:cNvSpPr>
            <p:nvPr/>
          </p:nvSpPr>
          <p:spPr bwMode="auto">
            <a:xfrm>
              <a:off x="1971220" y="1863808"/>
              <a:ext cx="1673856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en-US" altLang="en-US" sz="1200" b="1" dirty="0" err="1" smtClean="0">
                  <a:solidFill>
                    <a:srgbClr val="000000"/>
                  </a:solidFill>
                  <a:latin typeface="Verdana" pitchFamily="34" charset="0"/>
                </a:rPr>
                <a:t>Haswell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-E</a:t>
              </a:r>
            </a:p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en-US" altLang="en-US" sz="1200" dirty="0" smtClean="0">
                  <a:solidFill>
                    <a:srgbClr val="000000"/>
                  </a:solidFill>
                  <a:latin typeface="Verdana" pitchFamily="34" charset="0"/>
                </a:rPr>
                <a:t>(LGA2011)</a:t>
              </a:r>
              <a:endParaRPr lang="en-US" altLang="en-US" sz="1200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 smtClean="0">
                  <a:solidFill>
                    <a:srgbClr val="000000"/>
                  </a:solidFill>
                  <a:latin typeface="Verdana" pitchFamily="34" charset="0"/>
                </a:rPr>
                <a:t>High end desktops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 smtClean="0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en-US" altLang="en-US" sz="1200" dirty="0" err="1" smtClean="0">
                  <a:solidFill>
                    <a:srgbClr val="000000"/>
                  </a:solidFill>
                  <a:latin typeface="Verdana" pitchFamily="34" charset="0"/>
                </a:rPr>
                <a:t>HEDs</a:t>
              </a:r>
              <a:r>
                <a:rPr lang="en-US" altLang="en-US" sz="1200" dirty="0" smtClean="0">
                  <a:solidFill>
                    <a:srgbClr val="000000"/>
                  </a:solidFill>
                  <a:latin typeface="Verdana" pitchFamily="34" charset="0"/>
                </a:rPr>
                <a:t>)</a:t>
              </a:r>
            </a:p>
          </p:txBody>
        </p:sp>
        <p:sp>
          <p:nvSpPr>
            <p:cNvPr id="70" name="Line 8"/>
            <p:cNvSpPr>
              <a:spLocks noChangeShapeType="1"/>
            </p:cNvSpPr>
            <p:nvPr/>
          </p:nvSpPr>
          <p:spPr bwMode="auto">
            <a:xfrm flipH="1">
              <a:off x="4554117" y="1424031"/>
              <a:ext cx="0" cy="1730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1" name="Line 10"/>
            <p:cNvSpPr>
              <a:spLocks noChangeShapeType="1"/>
            </p:cNvSpPr>
            <p:nvPr/>
          </p:nvSpPr>
          <p:spPr bwMode="auto">
            <a:xfrm>
              <a:off x="991721" y="1585248"/>
              <a:ext cx="7132320" cy="312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2" name="Line 11"/>
            <p:cNvSpPr>
              <a:spLocks noChangeShapeType="1"/>
            </p:cNvSpPr>
            <p:nvPr/>
          </p:nvSpPr>
          <p:spPr bwMode="auto">
            <a:xfrm flipH="1">
              <a:off x="2825284" y="1595078"/>
              <a:ext cx="0" cy="1748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3" name="Line 13"/>
            <p:cNvSpPr>
              <a:spLocks noChangeShapeType="1"/>
            </p:cNvSpPr>
            <p:nvPr/>
          </p:nvSpPr>
          <p:spPr bwMode="auto">
            <a:xfrm flipH="1">
              <a:off x="987561" y="1585350"/>
              <a:ext cx="0" cy="169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4" name="Oval 12"/>
            <p:cNvSpPr>
              <a:spLocks noChangeArrowheads="1"/>
            </p:cNvSpPr>
            <p:nvPr/>
          </p:nvSpPr>
          <p:spPr bwMode="auto">
            <a:xfrm>
              <a:off x="955337" y="1741675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2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75" name="Oval 7"/>
            <p:cNvSpPr>
              <a:spLocks noChangeArrowheads="1"/>
            </p:cNvSpPr>
            <p:nvPr/>
          </p:nvSpPr>
          <p:spPr bwMode="auto">
            <a:xfrm>
              <a:off x="2788298" y="1739986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2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76" name="TextBox 9"/>
            <p:cNvSpPr txBox="1">
              <a:spLocks noChangeArrowheads="1"/>
            </p:cNvSpPr>
            <p:nvPr/>
          </p:nvSpPr>
          <p:spPr bwMode="auto">
            <a:xfrm>
              <a:off x="3697013" y="1133745"/>
              <a:ext cx="182453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</a:rPr>
                <a:t>The </a:t>
              </a:r>
              <a:r>
                <a:rPr lang="en-US" altLang="en-US" sz="1200" b="1" dirty="0" err="1" smtClean="0">
                  <a:solidFill>
                    <a:srgbClr val="000000"/>
                  </a:solidFill>
                  <a:latin typeface="Verdana" pitchFamily="34" charset="0"/>
                </a:rPr>
                <a:t>Haswell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</a:rPr>
                <a:t>family</a:t>
              </a:r>
            </a:p>
          </p:txBody>
        </p:sp>
        <p:sp>
          <p:nvSpPr>
            <p:cNvPr id="77" name="Text Box 4"/>
            <p:cNvSpPr txBox="1">
              <a:spLocks noChangeArrowheads="1"/>
            </p:cNvSpPr>
            <p:nvPr/>
          </p:nvSpPr>
          <p:spPr bwMode="auto">
            <a:xfrm>
              <a:off x="5296046" y="1866601"/>
              <a:ext cx="2108725" cy="947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en-US" altLang="en-US" sz="1200" b="1" dirty="0" err="1" smtClean="0">
                  <a:solidFill>
                    <a:srgbClr val="000000"/>
                  </a:solidFill>
                  <a:latin typeface="Verdana" pitchFamily="34" charset="0"/>
                </a:rPr>
                <a:t>Haswell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-EP</a:t>
              </a:r>
            </a:p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en-US" altLang="en-US" sz="1200" dirty="0" smtClean="0">
                  <a:solidFill>
                    <a:srgbClr val="000000"/>
                  </a:solidFill>
                  <a:latin typeface="Verdana" pitchFamily="34" charset="0"/>
                </a:rPr>
                <a:t>(LGA2011)</a:t>
              </a:r>
              <a:endParaRPr lang="en-US" altLang="en-US" sz="1200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en-US" altLang="en-US" sz="1200" dirty="0" smtClean="0">
                  <a:solidFill>
                    <a:srgbClr val="000000"/>
                  </a:solidFill>
                  <a:latin typeface="Verdana" pitchFamily="34" charset="0"/>
                </a:rPr>
                <a:t>Efficient performance servers, workstations</a:t>
              </a:r>
            </a:p>
          </p:txBody>
        </p:sp>
        <p:sp>
          <p:nvSpPr>
            <p:cNvPr id="78" name="Line 11"/>
            <p:cNvSpPr>
              <a:spLocks noChangeShapeType="1"/>
            </p:cNvSpPr>
            <p:nvPr/>
          </p:nvSpPr>
          <p:spPr bwMode="auto">
            <a:xfrm>
              <a:off x="6332112" y="1604806"/>
              <a:ext cx="0" cy="165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9" name="Oval 7"/>
            <p:cNvSpPr>
              <a:spLocks noChangeArrowheads="1"/>
            </p:cNvSpPr>
            <p:nvPr/>
          </p:nvSpPr>
          <p:spPr bwMode="auto">
            <a:xfrm>
              <a:off x="6294012" y="1741331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2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80" name="Text Box 4"/>
            <p:cNvSpPr txBox="1">
              <a:spLocks noChangeArrowheads="1"/>
            </p:cNvSpPr>
            <p:nvPr/>
          </p:nvSpPr>
          <p:spPr bwMode="auto">
            <a:xfrm>
              <a:off x="7257763" y="1864193"/>
              <a:ext cx="1759804" cy="781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en-US" altLang="en-US" sz="1200" b="1" dirty="0" err="1" smtClean="0">
                  <a:solidFill>
                    <a:srgbClr val="000000"/>
                  </a:solidFill>
                  <a:latin typeface="Verdana" pitchFamily="34" charset="0"/>
                </a:rPr>
                <a:t>Haswell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-EX</a:t>
              </a:r>
            </a:p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en-US" altLang="en-US" sz="1200" dirty="0" smtClean="0">
                  <a:solidFill>
                    <a:srgbClr val="000000"/>
                  </a:solidFill>
                  <a:latin typeface="Verdana" pitchFamily="34" charset="0"/>
                </a:rPr>
                <a:t>(LG2011)</a:t>
              </a:r>
              <a:endParaRPr lang="en-US" altLang="en-US" sz="1200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en-US" altLang="en-US" sz="1200" dirty="0" smtClean="0">
                  <a:solidFill>
                    <a:srgbClr val="000000"/>
                  </a:solidFill>
                  <a:latin typeface="Verdana" pitchFamily="34" charset="0"/>
                </a:rPr>
                <a:t>High-end servers</a:t>
              </a:r>
            </a:p>
          </p:txBody>
        </p:sp>
        <p:sp>
          <p:nvSpPr>
            <p:cNvPr id="81" name="Line 11"/>
            <p:cNvSpPr>
              <a:spLocks noChangeShapeType="1"/>
            </p:cNvSpPr>
            <p:nvPr/>
          </p:nvSpPr>
          <p:spPr bwMode="auto">
            <a:xfrm>
              <a:off x="8123108" y="1616468"/>
              <a:ext cx="0" cy="165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2" name="Oval 7"/>
            <p:cNvSpPr>
              <a:spLocks noChangeArrowheads="1"/>
            </p:cNvSpPr>
            <p:nvPr/>
          </p:nvSpPr>
          <p:spPr bwMode="auto">
            <a:xfrm>
              <a:off x="8085008" y="1739208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2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83" name="TextBox 2"/>
            <p:cNvSpPr txBox="1">
              <a:spLocks noChangeArrowheads="1"/>
            </p:cNvSpPr>
            <p:nvPr/>
          </p:nvSpPr>
          <p:spPr bwMode="auto">
            <a:xfrm>
              <a:off x="3918804" y="1854844"/>
              <a:ext cx="1230081" cy="984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</a:rPr>
                <a:t>Haswell-</a:t>
              </a:r>
              <a:r>
                <a:rPr lang="en-US" altLang="en-US" sz="1200" b="1" dirty="0" err="1" smtClean="0">
                  <a:solidFill>
                    <a:srgbClr val="000000"/>
                  </a:solidFill>
                  <a:latin typeface="Verdana" pitchFamily="34" charset="0"/>
                </a:rPr>
                <a:t>EN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en-US" altLang="en-US" sz="1200" dirty="0" smtClean="0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en-US" altLang="en-US" sz="1200" dirty="0" err="1" smtClean="0">
                  <a:solidFill>
                    <a:srgbClr val="000000"/>
                  </a:solidFill>
                  <a:latin typeface="Verdana" pitchFamily="34" charset="0"/>
                </a:rPr>
                <a:t>LGA1150</a:t>
              </a:r>
              <a:r>
                <a:rPr lang="en-US" altLang="en-US" sz="1200" dirty="0" smtClean="0">
                  <a:solidFill>
                    <a:srgbClr val="000000"/>
                  </a:solidFill>
                  <a:latin typeface="Verdana" pitchFamily="34" charset="0"/>
                </a:rPr>
                <a:t>)</a:t>
              </a:r>
              <a:endParaRPr lang="en-US" altLang="en-US" sz="1200" dirty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 err="1" smtClean="0">
                  <a:solidFill>
                    <a:srgbClr val="000000"/>
                  </a:solidFill>
                  <a:latin typeface="Verdana" pitchFamily="34" charset="0"/>
                </a:rPr>
                <a:t>Microservers</a:t>
              </a:r>
              <a:r>
                <a:rPr lang="en-US" altLang="en-US" sz="1200" dirty="0" smtClean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 smtClean="0">
                  <a:solidFill>
                    <a:srgbClr val="000000"/>
                  </a:solidFill>
                  <a:latin typeface="Verdana" pitchFamily="34" charset="0"/>
                </a:rPr>
                <a:t>UP servers</a:t>
              </a:r>
            </a:p>
          </p:txBody>
        </p:sp>
        <p:sp>
          <p:nvSpPr>
            <p:cNvPr id="84" name="Line 11"/>
            <p:cNvSpPr>
              <a:spLocks noChangeShapeType="1"/>
            </p:cNvSpPr>
            <p:nvPr/>
          </p:nvSpPr>
          <p:spPr bwMode="auto">
            <a:xfrm flipH="1">
              <a:off x="4554715" y="1606359"/>
              <a:ext cx="0" cy="1748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5" name="Oval 7"/>
            <p:cNvSpPr>
              <a:spLocks noChangeArrowheads="1"/>
            </p:cNvSpPr>
            <p:nvPr/>
          </p:nvSpPr>
          <p:spPr bwMode="auto">
            <a:xfrm>
              <a:off x="4513997" y="1742077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2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498398" y="2802594"/>
              <a:ext cx="1324402" cy="463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  <a:spcAft>
                  <a:spcPts val="300"/>
                </a:spcAft>
              </a:pPr>
              <a:r>
                <a:rPr lang="en-US" altLang="en-US" sz="1200" dirty="0" smtClean="0">
                  <a:solidFill>
                    <a:srgbClr val="000000"/>
                  </a:solidFill>
                </a:rPr>
                <a:t>Up </a:t>
              </a:r>
              <a:r>
                <a:rPr lang="en-US" altLang="en-US" sz="1200" dirty="0">
                  <a:solidFill>
                    <a:srgbClr val="000000"/>
                  </a:solidFill>
                </a:rPr>
                <a:t>to 18 cores</a:t>
              </a:r>
            </a:p>
            <a:p>
              <a:pPr lvl="0" algn="ctr">
                <a:lnSpc>
                  <a:spcPct val="90000"/>
                </a:lnSpc>
                <a:spcAft>
                  <a:spcPts val="300"/>
                </a:spcAft>
              </a:pPr>
              <a:r>
                <a:rPr lang="en-US" altLang="en-US" sz="1200" dirty="0" err="1">
                  <a:solidFill>
                    <a:srgbClr val="000000"/>
                  </a:solidFill>
                </a:rPr>
                <a:t>E7</a:t>
              </a:r>
              <a:r>
                <a:rPr lang="en-US" altLang="en-US" sz="1200" dirty="0">
                  <a:solidFill>
                    <a:srgbClr val="000000"/>
                  </a:solidFill>
                </a:rPr>
                <a:t> </a:t>
              </a:r>
              <a:r>
                <a:rPr lang="en-US" altLang="en-US" sz="1200" dirty="0" smtClean="0">
                  <a:solidFill>
                    <a:srgbClr val="000000"/>
                  </a:solidFill>
                </a:rPr>
                <a:t>designation</a:t>
              </a:r>
              <a:endParaRPr lang="en-US" sz="12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696492" y="2811185"/>
              <a:ext cx="1324402" cy="463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  <a:spcAft>
                  <a:spcPts val="300"/>
                </a:spcAft>
              </a:pPr>
              <a:r>
                <a:rPr lang="en-US" altLang="en-US" sz="1200" dirty="0">
                  <a:solidFill>
                    <a:srgbClr val="000000"/>
                  </a:solidFill>
                </a:rPr>
                <a:t>Up to 18 cores</a:t>
              </a:r>
            </a:p>
            <a:p>
              <a:pPr lvl="0" algn="ctr">
                <a:lnSpc>
                  <a:spcPct val="90000"/>
                </a:lnSpc>
                <a:spcAft>
                  <a:spcPts val="300"/>
                </a:spcAft>
              </a:pPr>
              <a:r>
                <a:rPr lang="en-US" altLang="en-US" sz="1200" dirty="0" err="1">
                  <a:solidFill>
                    <a:srgbClr val="000000"/>
                  </a:solidFill>
                </a:rPr>
                <a:t>E5</a:t>
              </a:r>
              <a:r>
                <a:rPr lang="en-US" altLang="en-US" sz="1200" dirty="0">
                  <a:solidFill>
                    <a:srgbClr val="000000"/>
                  </a:solidFill>
                </a:rPr>
                <a:t> </a:t>
              </a:r>
              <a:r>
                <a:rPr lang="en-US" altLang="en-US" sz="1200" dirty="0" smtClean="0">
                  <a:solidFill>
                    <a:srgbClr val="000000"/>
                  </a:solidFill>
                </a:rPr>
                <a:t>designation</a:t>
              </a:r>
              <a:endParaRPr lang="en-US" sz="12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87969" y="2816041"/>
              <a:ext cx="12682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altLang="en-US" sz="1200" dirty="0">
                  <a:solidFill>
                    <a:srgbClr val="000000"/>
                  </a:solidFill>
                </a:rPr>
                <a:t>Up to 8 cores</a:t>
              </a:r>
            </a:p>
            <a:p>
              <a:pPr lvl="0" algn="ctr"/>
              <a:r>
                <a:rPr lang="en-US" altLang="en-US" sz="1200" dirty="0" err="1">
                  <a:solidFill>
                    <a:srgbClr val="000000"/>
                  </a:solidFill>
                </a:rPr>
                <a:t>i7</a:t>
              </a:r>
              <a:r>
                <a:rPr lang="en-US" altLang="en-US" sz="1200" dirty="0">
                  <a:solidFill>
                    <a:srgbClr val="000000"/>
                  </a:solidFill>
                </a:rPr>
                <a:t> </a:t>
              </a:r>
              <a:r>
                <a:rPr lang="en-US" altLang="en-US" sz="1200" dirty="0" smtClean="0">
                  <a:solidFill>
                    <a:srgbClr val="000000"/>
                  </a:solidFill>
                </a:rPr>
                <a:t>designation</a:t>
              </a:r>
              <a:endParaRPr lang="en-US" sz="1200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8199" y="2816041"/>
              <a:ext cx="17684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altLang="en-US" sz="1200" dirty="0">
                  <a:solidFill>
                    <a:srgbClr val="000000"/>
                  </a:solidFill>
                </a:rPr>
                <a:t>Up to 4 cores</a:t>
              </a:r>
            </a:p>
            <a:p>
              <a:pPr lvl="0" algn="ctr"/>
              <a:r>
                <a:rPr lang="en-US" altLang="en-US" sz="1200" dirty="0" err="1">
                  <a:solidFill>
                    <a:srgbClr val="000000"/>
                  </a:solidFill>
                </a:rPr>
                <a:t>i3</a:t>
              </a:r>
              <a:r>
                <a:rPr lang="en-US" altLang="en-US" sz="1200" dirty="0">
                  <a:solidFill>
                    <a:srgbClr val="000000"/>
                  </a:solidFill>
                </a:rPr>
                <a:t>/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i5</a:t>
              </a:r>
              <a:r>
                <a:rPr lang="en-US" altLang="en-US" sz="1200" dirty="0">
                  <a:solidFill>
                    <a:srgbClr val="000000"/>
                  </a:solidFill>
                </a:rPr>
                <a:t>/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i7</a:t>
              </a:r>
              <a:r>
                <a:rPr lang="en-US" altLang="en-US" sz="1200" dirty="0">
                  <a:solidFill>
                    <a:srgbClr val="000000"/>
                  </a:solidFill>
                </a:rPr>
                <a:t> </a:t>
              </a:r>
              <a:r>
                <a:rPr lang="en-US" altLang="en-US" sz="1200" dirty="0" smtClean="0">
                  <a:solidFill>
                    <a:srgbClr val="000000"/>
                  </a:solidFill>
                </a:rPr>
                <a:t>designations</a:t>
              </a:r>
              <a:endParaRPr lang="en-US" sz="1200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905856" y="2822047"/>
              <a:ext cx="13244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altLang="en-US" sz="1200" dirty="0">
                  <a:solidFill>
                    <a:srgbClr val="000000"/>
                  </a:solidFill>
                </a:rPr>
                <a:t>Up to 4 cores</a:t>
              </a:r>
            </a:p>
            <a:p>
              <a:pPr lvl="0" algn="ctr"/>
              <a:r>
                <a:rPr lang="en-US" altLang="en-US" sz="1200" dirty="0" err="1">
                  <a:solidFill>
                    <a:srgbClr val="000000"/>
                  </a:solidFill>
                </a:rPr>
                <a:t>E3</a:t>
              </a:r>
              <a:r>
                <a:rPr lang="en-US" altLang="en-US" sz="1200" dirty="0">
                  <a:solidFill>
                    <a:srgbClr val="000000"/>
                  </a:solidFill>
                </a:rPr>
                <a:t> </a:t>
              </a:r>
              <a:r>
                <a:rPr lang="en-US" altLang="en-US" sz="1200" dirty="0" smtClean="0">
                  <a:solidFill>
                    <a:srgbClr val="000000"/>
                  </a:solidFill>
                </a:rPr>
                <a:t>designation</a:t>
              </a:r>
              <a:endParaRPr lang="en-US" sz="1200" dirty="0"/>
            </a:p>
          </p:txBody>
        </p:sp>
      </p:grpSp>
      <p:sp>
        <p:nvSpPr>
          <p:cNvPr id="91" name="Rounded Rectangle 90"/>
          <p:cNvSpPr/>
          <p:nvPr/>
        </p:nvSpPr>
        <p:spPr bwMode="auto">
          <a:xfrm>
            <a:off x="26495" y="1583795"/>
            <a:ext cx="1919259" cy="169170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510" y="6309320"/>
            <a:ext cx="8387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 err="1" smtClean="0"/>
              <a:t>1</a:t>
            </a:r>
            <a:r>
              <a:rPr lang="en-US" sz="1200" dirty="0" err="1" smtClean="0"/>
              <a:t>Additionally</a:t>
            </a:r>
            <a:r>
              <a:rPr lang="en-US" sz="1200" dirty="0" smtClean="0"/>
              <a:t>, in 6/2016 Intel introduced the Devil's Canon line, consisting </a:t>
            </a:r>
            <a:r>
              <a:rPr lang="en-US" sz="1200" dirty="0"/>
              <a:t>of the </a:t>
            </a:r>
            <a:r>
              <a:rPr lang="en-US" sz="1200" dirty="0" err="1"/>
              <a:t>i3-4360K</a:t>
            </a:r>
            <a:r>
              <a:rPr lang="en-US" sz="1200" dirty="0"/>
              <a:t>, </a:t>
            </a:r>
            <a:r>
              <a:rPr lang="en-US" sz="1200" dirty="0" err="1"/>
              <a:t>i5-4690K</a:t>
            </a:r>
            <a:r>
              <a:rPr lang="en-US" sz="1200" dirty="0"/>
              <a:t> and </a:t>
            </a:r>
            <a:endParaRPr lang="en-US" sz="1200" dirty="0" smtClean="0"/>
          </a:p>
          <a:p>
            <a:r>
              <a:rPr lang="en-US" sz="1200" dirty="0"/>
              <a:t> </a:t>
            </a:r>
            <a:r>
              <a:rPr lang="en-US" sz="1200" dirty="0" smtClean="0"/>
              <a:t> </a:t>
            </a:r>
            <a:r>
              <a:rPr lang="en-US" sz="1200" dirty="0" err="1" smtClean="0"/>
              <a:t>i7-4790K</a:t>
            </a:r>
            <a:r>
              <a:rPr lang="en-US" sz="1200" dirty="0" smtClean="0"/>
              <a:t> models.    </a:t>
            </a:r>
          </a:p>
        </p:txBody>
      </p:sp>
    </p:spTree>
    <p:extLst>
      <p:ext uri="{BB962C8B-B14F-4D97-AF65-F5344CB8AC3E}">
        <p14:creationId xmlns:p14="http://schemas.microsoft.com/office/powerpoint/2010/main" val="310158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5.4 </a:t>
            </a:r>
            <a:r>
              <a:rPr lang="en-US" altLang="hu-HU" sz="1600" dirty="0"/>
              <a:t>Haswell based mobile and desktop processors </a:t>
            </a:r>
            <a:r>
              <a:rPr lang="en-US" altLang="hu-HU" sz="1600" dirty="0" smtClean="0"/>
              <a:t>(2</a:t>
            </a:r>
            <a:r>
              <a:rPr lang="hu-HU" altLang="hu-HU" sz="1600" dirty="0" smtClean="0"/>
              <a:t>)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03011" y="1178750"/>
            <a:ext cx="439242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</a:t>
            </a:r>
            <a:r>
              <a:rPr lang="en-US" sz="1400" dirty="0"/>
              <a:t> – mobile processor (Socket </a:t>
            </a:r>
            <a:r>
              <a:rPr lang="en-US" sz="1400" dirty="0" smtClean="0"/>
              <a:t>G3 (PGA 946))</a:t>
            </a:r>
            <a:endParaRPr lang="en-US" sz="1400" dirty="0"/>
          </a:p>
          <a:p>
            <a:r>
              <a:rPr lang="en-US" sz="1400" dirty="0"/>
              <a:t>Q – quad-core</a:t>
            </a:r>
          </a:p>
          <a:p>
            <a:r>
              <a:rPr lang="en-US" sz="1400" dirty="0">
                <a:solidFill>
                  <a:srgbClr val="0070C0"/>
                </a:solidFill>
              </a:rPr>
              <a:t>U – ultra-low power (</a:t>
            </a:r>
            <a:r>
              <a:rPr lang="en-US" sz="1400" dirty="0" smtClean="0">
                <a:solidFill>
                  <a:srgbClr val="0070C0"/>
                </a:solidFill>
              </a:rPr>
              <a:t>BGA 1168 </a:t>
            </a:r>
            <a:r>
              <a:rPr lang="en-US" sz="1400" dirty="0">
                <a:solidFill>
                  <a:srgbClr val="0070C0"/>
                </a:solidFill>
              </a:rPr>
              <a:t>packaging)</a:t>
            </a:r>
          </a:p>
          <a:p>
            <a:r>
              <a:rPr lang="en-US" sz="1400" dirty="0"/>
              <a:t>X – "extreme"</a:t>
            </a:r>
          </a:p>
          <a:p>
            <a:r>
              <a:rPr lang="en-US" sz="1400" dirty="0">
                <a:solidFill>
                  <a:srgbClr val="0070C0"/>
                </a:solidFill>
              </a:rPr>
              <a:t>Y – extreme low-power (</a:t>
            </a:r>
            <a:r>
              <a:rPr lang="en-US" sz="1400" dirty="0" smtClean="0">
                <a:solidFill>
                  <a:srgbClr val="0070C0"/>
                </a:solidFill>
              </a:rPr>
              <a:t>BGA 1168 </a:t>
            </a:r>
            <a:r>
              <a:rPr lang="en-US" sz="1400" dirty="0">
                <a:solidFill>
                  <a:srgbClr val="0070C0"/>
                </a:solidFill>
              </a:rPr>
              <a:t>packaging)</a:t>
            </a:r>
          </a:p>
          <a:p>
            <a:r>
              <a:rPr lang="en-US" sz="1400" dirty="0"/>
              <a:t>E / H – </a:t>
            </a:r>
            <a:r>
              <a:rPr lang="en-US" sz="1400" dirty="0" smtClean="0"/>
              <a:t>BGA 1364 packaging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299768" y="2892131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70C0"/>
                </a:solidFill>
              </a:rPr>
              <a:t>K – unlocked (adjustable CPU multiplier up to 63x)</a:t>
            </a:r>
          </a:p>
          <a:p>
            <a:pPr>
              <a:spcAft>
                <a:spcPts val="300"/>
              </a:spcAft>
            </a:pPr>
            <a:r>
              <a:rPr lang="en-US" sz="1400" dirty="0"/>
              <a:t>S – performance-optimized lifestyle (low power with 65 W TDP)</a:t>
            </a:r>
          </a:p>
          <a:p>
            <a:pPr>
              <a:spcAft>
                <a:spcPts val="300"/>
              </a:spcAft>
            </a:pPr>
            <a:r>
              <a:rPr lang="en-US" sz="1400" dirty="0"/>
              <a:t>T – power-optimized lifestyle (ultra low power with 35–45 W TDP)</a:t>
            </a:r>
          </a:p>
          <a:p>
            <a:pPr>
              <a:spcAft>
                <a:spcPts val="300"/>
              </a:spcAft>
            </a:pPr>
            <a:r>
              <a:rPr lang="en-US" sz="1400" dirty="0"/>
              <a:t>R – BGA packaging / High-performance GPU (currently Iris Pro 5200 (GT3e))</a:t>
            </a:r>
          </a:p>
          <a:p>
            <a:pPr>
              <a:spcAft>
                <a:spcPts val="300"/>
              </a:spcAft>
            </a:pPr>
            <a:r>
              <a:rPr lang="en-US" sz="1400" dirty="0"/>
              <a:t>X – extreme performance (adjustable CPU ratio with no ratio limit)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889115"/>
            <a:ext cx="3447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Interpretation of the </a:t>
            </a:r>
            <a:r>
              <a:rPr lang="en-US" sz="1400" dirty="0" smtClean="0">
                <a:solidFill>
                  <a:srgbClr val="FF0000"/>
                </a:solidFill>
              </a:rPr>
              <a:t>mobile suffixes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2626940"/>
            <a:ext cx="3555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Interpretation of the </a:t>
            </a:r>
            <a:r>
              <a:rPr lang="en-US" sz="1400" dirty="0" smtClean="0">
                <a:solidFill>
                  <a:srgbClr val="FF0000"/>
                </a:solidFill>
              </a:rPr>
              <a:t>desktop suffixes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94150"/>
            <a:ext cx="7611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Interpretation of the model suffixes </a:t>
            </a:r>
            <a:r>
              <a:rPr lang="hu-HU" sz="1400" b="1" dirty="0" smtClean="0">
                <a:solidFill>
                  <a:schemeClr val="accent6"/>
                </a:solidFill>
              </a:rPr>
              <a:t>of the mobile and desktop lines </a:t>
            </a:r>
            <a:r>
              <a:rPr lang="en-US" sz="1400" dirty="0" smtClean="0"/>
              <a:t>[205]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1500" y="4606388"/>
            <a:ext cx="4371966" cy="789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 smtClean="0"/>
              <a:t>BGA packaging (Ball Grid Array): for soldering</a:t>
            </a:r>
          </a:p>
          <a:p>
            <a:pPr>
              <a:spcAft>
                <a:spcPts val="200"/>
              </a:spcAft>
            </a:pPr>
            <a:r>
              <a:rPr lang="en-US" sz="1400" dirty="0" smtClean="0"/>
              <a:t>LGA packaging (Land Grid Array): removable </a:t>
            </a:r>
          </a:p>
          <a:p>
            <a:r>
              <a:rPr lang="en-US" sz="1400" dirty="0" smtClean="0"/>
              <a:t>PGA packaging (Pin Grid Array): removable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5307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061610" y="1268760"/>
          <a:ext cx="7110413" cy="4815535"/>
        </p:xfrm>
        <a:graphic>
          <a:graphicData uri="http://schemas.openxmlformats.org/drawingml/2006/table">
            <a:tbl>
              <a:tblPr/>
              <a:tblGrid>
                <a:gridCol w="1890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0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50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6265"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Intel 4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Gen Core i7 M-Series Mobile </a:t>
                      </a:r>
                      <a:r>
                        <a:rPr lang="en-US" sz="1400" b="1" dirty="0" smtClean="0"/>
                        <a:t>Processors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Model</a:t>
                      </a:r>
                      <a:endParaRPr lang="en-US" sz="12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i7-4930MX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i7-4900MQ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i7-4800MQ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i7-4702MQ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i7-4700MQ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66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Cores/Threads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CPU Base </a:t>
                      </a:r>
                      <a:r>
                        <a:rPr lang="en-US" sz="1200" b="1" dirty="0" err="1"/>
                        <a:t>Freq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Max SC Turbo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Max DC Turbo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Max QC Turbo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937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TDP</a:t>
                      </a:r>
                      <a:endParaRPr lang="en-US" sz="12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57W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47W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47W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37W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47W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133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HD Graphics</a:t>
                      </a:r>
                      <a:endParaRPr lang="en-US" sz="12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8622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GPU Clock</a:t>
                      </a:r>
                      <a:endParaRPr lang="en-US" sz="12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400-1350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400-1150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930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L3 Cache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717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DDR3/DDR3L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/>
                        <a:t>vPro</a:t>
                      </a:r>
                      <a:r>
                        <a:rPr lang="en-US" sz="1200" b="1" dirty="0"/>
                        <a:t>/TXT/VT-d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Intel SBA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Price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$1096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$568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68378" name="TextBox 5"/>
          <p:cNvSpPr txBox="1">
            <a:spLocks noChangeArrowheads="1"/>
          </p:cNvSpPr>
          <p:nvPr/>
        </p:nvSpPr>
        <p:spPr bwMode="auto">
          <a:xfrm>
            <a:off x="71500" y="494150"/>
            <a:ext cx="92143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Main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features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first introduced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-based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mobile Core i7 M-Series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processors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125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sz="1600" kern="0" dirty="0" smtClean="0"/>
              <a:t>5.</a:t>
            </a:r>
            <a:r>
              <a:rPr lang="en-US" altLang="hu-HU" sz="1600" kern="0" dirty="0" smtClean="0"/>
              <a:t>4</a:t>
            </a:r>
            <a:r>
              <a:rPr lang="hu-HU" altLang="hu-HU" sz="1600" kern="0" dirty="0" smtClean="0"/>
              <a:t> </a:t>
            </a:r>
            <a:r>
              <a:rPr lang="en-US" altLang="hu-HU" sz="1600" kern="0" dirty="0" smtClean="0"/>
              <a:t>Haswell based mobile and desktop processors (3</a:t>
            </a:r>
            <a:r>
              <a:rPr lang="hu-HU" altLang="hu-HU" sz="1600" kern="0" dirty="0" smtClean="0"/>
              <a:t>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6595" y="6361583"/>
            <a:ext cx="6472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SBA: Small Business Advantage (Enhanced security and productivity)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743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17389"/>
              </p:ext>
            </p:extLst>
          </p:nvPr>
        </p:nvGraphicFramePr>
        <p:xfrm>
          <a:off x="747186" y="1256073"/>
          <a:ext cx="7515224" cy="4686702"/>
        </p:xfrm>
        <a:graphic>
          <a:graphicData uri="http://schemas.openxmlformats.org/drawingml/2006/table">
            <a:tbl>
              <a:tblPr/>
              <a:tblGrid>
                <a:gridCol w="1966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3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35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35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35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11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262">
                <a:tc gridSpan="7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Intel 4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Gen Core i7 Desktop </a:t>
                      </a:r>
                      <a:r>
                        <a:rPr lang="en-US" sz="1400" b="1" dirty="0" smtClean="0"/>
                        <a:t>Processors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Model</a:t>
                      </a:r>
                      <a:endParaRPr lang="en-US" sz="12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i7-4765T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8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Cores/Threads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CPU Base </a:t>
                      </a:r>
                      <a:r>
                        <a:rPr lang="en-US" sz="1200" b="1" dirty="0" err="1"/>
                        <a:t>Freq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Max Turbo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 (Unlocked)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01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Test TDP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84W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84W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65W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45W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65W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35W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HD Graphics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Iris Pro 5200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GPU Max Clock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L3 Cache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DDR3 Support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1333/1600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1333/1600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/>
                        <a:t>vPro</a:t>
                      </a:r>
                      <a:r>
                        <a:rPr lang="en-US" sz="1200" b="1" dirty="0"/>
                        <a:t>/TXT/VT-d/SIPP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Package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BGA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LGA-1150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Price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$303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69401" name="TextBox 5"/>
          <p:cNvSpPr txBox="1">
            <a:spLocks noChangeArrowheads="1"/>
          </p:cNvSpPr>
          <p:nvPr/>
        </p:nvSpPr>
        <p:spPr bwMode="auto">
          <a:xfrm>
            <a:off x="71500" y="494150"/>
            <a:ext cx="78309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Main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features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first issued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-based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Core i7 desktop processors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126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sz="1600" kern="0" dirty="0" smtClean="0"/>
              <a:t>5.</a:t>
            </a:r>
            <a:r>
              <a:rPr lang="en-US" altLang="hu-HU" sz="1600" kern="0" dirty="0"/>
              <a:t>4</a:t>
            </a:r>
            <a:r>
              <a:rPr lang="hu-HU" altLang="hu-HU" sz="1600" kern="0" dirty="0" smtClean="0"/>
              <a:t> </a:t>
            </a:r>
            <a:r>
              <a:rPr lang="en-US" altLang="hu-HU" sz="1600" kern="0" dirty="0" smtClean="0"/>
              <a:t>Haswell based mobile and desktop processors (4</a:t>
            </a:r>
            <a:r>
              <a:rPr lang="hu-HU" altLang="hu-HU" sz="1600" kern="0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5735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ntel sets Haswell launch for June 4th, backs up claims about allday battery 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53" y="1294515"/>
            <a:ext cx="6998832" cy="45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1500" y="494150"/>
            <a:ext cx="49327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Die plot of a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quad core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processor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121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sz="1600" dirty="0"/>
              <a:t>5.4 </a:t>
            </a:r>
            <a:r>
              <a:rPr lang="en-US" altLang="hu-HU" sz="1600" dirty="0"/>
              <a:t>Haswell based mobile and desktop processors </a:t>
            </a:r>
            <a:r>
              <a:rPr lang="en-US" altLang="hu-HU" sz="1600" dirty="0" smtClean="0"/>
              <a:t>(5</a:t>
            </a:r>
            <a:r>
              <a:rPr lang="hu-HU" altLang="hu-HU" sz="1600" dirty="0" smtClean="0"/>
              <a:t>) </a:t>
            </a:r>
            <a:endParaRPr lang="en-US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81047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ntel-5th-Gen-Core-Seri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5" r="56860" b="45462"/>
          <a:stretch/>
        </p:blipFill>
        <p:spPr bwMode="auto">
          <a:xfrm>
            <a:off x="1459895" y="1294515"/>
            <a:ext cx="6172445" cy="286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1500" y="494150"/>
            <a:ext cx="48686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Die plot of a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dual core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processor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177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sz="1600" dirty="0"/>
              <a:t>5.4 </a:t>
            </a:r>
            <a:r>
              <a:rPr lang="en-US" altLang="hu-HU" sz="1600" dirty="0"/>
              <a:t>Haswell based mobile and desktop processors </a:t>
            </a:r>
            <a:r>
              <a:rPr lang="en-US" altLang="hu-HU" sz="1600" dirty="0" smtClean="0"/>
              <a:t>(6</a:t>
            </a:r>
            <a:r>
              <a:rPr lang="hu-HU" altLang="hu-HU" sz="1600" dirty="0" smtClean="0"/>
              <a:t>) </a:t>
            </a:r>
            <a:endParaRPr lang="en-US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425877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281505"/>
            <a:ext cx="83439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sz="1600" dirty="0"/>
              <a:t>5.4 </a:t>
            </a:r>
            <a:r>
              <a:rPr lang="en-US" altLang="hu-HU" sz="1600" dirty="0"/>
              <a:t>Haswell based mobile and desktop processors </a:t>
            </a:r>
            <a:r>
              <a:rPr lang="en-US" altLang="hu-HU" sz="1600" dirty="0" smtClean="0"/>
              <a:t>(7</a:t>
            </a:r>
            <a:r>
              <a:rPr lang="hu-HU" altLang="hu-HU" sz="1600" dirty="0" smtClean="0"/>
              <a:t>) </a:t>
            </a:r>
            <a:endParaRPr lang="en-US" altLang="en-US" sz="16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71500" y="494150"/>
            <a:ext cx="6617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In package integrated CPU and PCH for mobile processors </a:t>
            </a:r>
            <a:r>
              <a:rPr lang="en-US" sz="1400" dirty="0" smtClean="0"/>
              <a:t>[204]</a:t>
            </a:r>
            <a:endParaRPr lang="en-US" sz="1400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2816806" y="4367875"/>
            <a:ext cx="1980220" cy="3150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6932213" y="4805399"/>
            <a:ext cx="1485165" cy="54006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6585" y="6279571"/>
            <a:ext cx="2300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BGA: Ball Grid Array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816805" y="3512780"/>
            <a:ext cx="1980220" cy="85509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3599" y="6301774"/>
            <a:ext cx="2197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PGA: Pin Grid array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881590" y="2811675"/>
            <a:ext cx="3105345" cy="54006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0411" y="6277060"/>
            <a:ext cx="3021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SPD</a:t>
            </a:r>
            <a:r>
              <a:rPr lang="en-US" sz="1600" dirty="0" smtClean="0">
                <a:solidFill>
                  <a:schemeClr val="bg1"/>
                </a:solidFill>
              </a:rPr>
              <a:t>: Scenario Design Point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826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7" t="11357" r="17768" b="6143"/>
          <a:stretch/>
        </p:blipFill>
        <p:spPr bwMode="auto">
          <a:xfrm>
            <a:off x="1069648" y="980625"/>
            <a:ext cx="7057747" cy="588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1"/>
          <p:cNvSpPr>
            <a:spLocks noChangeArrowheads="1"/>
          </p:cNvSpPr>
          <p:nvPr/>
        </p:nvSpPr>
        <p:spPr bwMode="auto">
          <a:xfrm>
            <a:off x="1016000" y="2843213"/>
            <a:ext cx="2070100" cy="58578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1500" y="494150"/>
            <a:ext cx="53751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Example of a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-based desktop platform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[145]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sz="1600" kern="0" dirty="0" smtClean="0"/>
              <a:t>5.</a:t>
            </a:r>
            <a:r>
              <a:rPr lang="en-US" altLang="hu-HU" sz="1600" kern="0" dirty="0"/>
              <a:t>4</a:t>
            </a:r>
            <a:r>
              <a:rPr lang="hu-HU" altLang="hu-HU" sz="1600" kern="0" dirty="0" smtClean="0"/>
              <a:t> </a:t>
            </a:r>
            <a:r>
              <a:rPr lang="en-US" altLang="hu-HU" sz="1600" kern="0" dirty="0" smtClean="0"/>
              <a:t>Haswell based mobile and desktop processors (8</a:t>
            </a:r>
            <a:r>
              <a:rPr lang="hu-HU" altLang="hu-HU" sz="1600" kern="0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16086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1600" dirty="0"/>
              <a:t>5.</a:t>
            </a:r>
            <a:r>
              <a:rPr lang="en-US" altLang="hu-HU" sz="1600" dirty="0"/>
              <a:t>4</a:t>
            </a:r>
            <a:r>
              <a:rPr lang="hu-HU" altLang="hu-HU" sz="1600" dirty="0"/>
              <a:t> </a:t>
            </a:r>
            <a:r>
              <a:rPr lang="en-US" altLang="hu-HU" sz="1600" dirty="0" err="1"/>
              <a:t>Haswell</a:t>
            </a:r>
            <a:r>
              <a:rPr lang="en-US" altLang="hu-HU" sz="1600" dirty="0"/>
              <a:t> based mobile and desktop processors </a:t>
            </a:r>
            <a:r>
              <a:rPr lang="en-US" altLang="hu-HU" sz="1600" dirty="0" smtClean="0"/>
              <a:t>(9</a:t>
            </a:r>
            <a:r>
              <a:rPr lang="hu-HU" altLang="hu-HU" sz="1600" dirty="0" smtClean="0"/>
              <a:t>) </a:t>
            </a:r>
            <a:endParaRPr lang="hu-HU" altLang="hu-H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503675"/>
            <a:ext cx="834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Innovative feature of certain 8. gen. DT PCHs of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Haswell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processors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use of Flexible I/O (Flex I/O) lanes, called  also High-Speed I/O (HSIO) lanes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6601" y="1178750"/>
            <a:ext cx="88890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Beginning with certain 8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DT PCHs (supporting the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Haswell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of processors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(Q87/Z87/H87)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introduced a new I/O bus architecture that is based 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serial,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differential, high-speed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Flex I/O lanes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called also as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High-Speed I/O lanes (HSIO lanes).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advantage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Flex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I/O lanes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that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can be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configured as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*, USB 3.0 or SATA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lanes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accordance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I/O needs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a platform.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an example the next Figure shows the mapping of the Flex I/O lanes of 8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generation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PCHs to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*, USB 3.0 or SATA lanes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126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1600" dirty="0"/>
              <a:t>5.</a:t>
            </a:r>
            <a:r>
              <a:rPr lang="en-US" altLang="hu-HU" sz="1600" dirty="0"/>
              <a:t>4</a:t>
            </a:r>
            <a:r>
              <a:rPr lang="hu-HU" altLang="hu-HU" sz="1600" dirty="0"/>
              <a:t> </a:t>
            </a:r>
            <a:r>
              <a:rPr lang="en-US" altLang="hu-HU" sz="1600" dirty="0" err="1"/>
              <a:t>Haswell</a:t>
            </a:r>
            <a:r>
              <a:rPr lang="en-US" altLang="hu-HU" sz="1600" dirty="0"/>
              <a:t> based mobile and desktop processors </a:t>
            </a:r>
            <a:r>
              <a:rPr lang="en-US" altLang="hu-HU" sz="1600" dirty="0" smtClean="0"/>
              <a:t>(10</a:t>
            </a:r>
            <a:r>
              <a:rPr lang="hu-HU" altLang="hu-HU" sz="1600" dirty="0" smtClean="0"/>
              <a:t>) </a:t>
            </a:r>
            <a:endParaRPr lang="hu-HU" altLang="hu-HU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146"/>
          <a:stretch/>
        </p:blipFill>
        <p:spPr>
          <a:xfrm>
            <a:off x="0" y="1365275"/>
            <a:ext cx="9144000" cy="51755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500" y="506521"/>
            <a:ext cx="8278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Mapping of the Flex I/O lanes (ports) to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*, USB 3.0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SATA </a:t>
            </a:r>
            <a:r>
              <a:rPr kumimoji="0" lang="es-E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lanes</a:t>
            </a:r>
            <a:endParaRPr kumimoji="0" lang="es-ES" sz="1400" b="1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8 Series PCH family -1 [251]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7724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3.</a:t>
            </a:r>
            <a:r>
              <a:rPr lang="hu-HU" altLang="en-US" sz="1600" dirty="0"/>
              <a:t>2.</a:t>
            </a:r>
            <a:r>
              <a:rPr lang="en-US" altLang="en-US" sz="1600" dirty="0"/>
              <a:t>1 Integrated memory controller </a:t>
            </a:r>
            <a:r>
              <a:rPr lang="en-US" altLang="en-US" sz="1600" dirty="0" smtClean="0"/>
              <a:t>(9)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666" y="1004375"/>
            <a:ext cx="6466667" cy="580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38" y="500355"/>
            <a:ext cx="8555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1. generation Nehalem (called Bloomfield)-based desktop platform [249]</a:t>
            </a:r>
          </a:p>
        </p:txBody>
      </p:sp>
    </p:spTree>
    <p:extLst>
      <p:ext uri="{BB962C8B-B14F-4D97-AF65-F5344CB8AC3E}">
        <p14:creationId xmlns:p14="http://schemas.microsoft.com/office/powerpoint/2010/main" val="262705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1600" dirty="0"/>
              <a:t>5.</a:t>
            </a:r>
            <a:r>
              <a:rPr lang="en-US" altLang="hu-HU" sz="1600" dirty="0"/>
              <a:t>4</a:t>
            </a:r>
            <a:r>
              <a:rPr lang="hu-HU" altLang="hu-HU" sz="1600" dirty="0"/>
              <a:t> </a:t>
            </a:r>
            <a:r>
              <a:rPr lang="en-US" altLang="hu-HU" sz="1600" dirty="0" err="1"/>
              <a:t>Haswell</a:t>
            </a:r>
            <a:r>
              <a:rPr lang="en-US" altLang="hu-HU" sz="1600" dirty="0"/>
              <a:t> based mobile and desktop processors </a:t>
            </a:r>
            <a:r>
              <a:rPr lang="en-US" altLang="hu-HU" sz="1600" dirty="0" smtClean="0"/>
              <a:t>(11</a:t>
            </a:r>
            <a:r>
              <a:rPr lang="hu-HU" altLang="hu-HU" sz="1600" dirty="0" smtClean="0"/>
              <a:t>) </a:t>
            </a:r>
            <a:endParaRPr lang="hu-HU" altLang="hu-H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80668" y="1105580"/>
            <a:ext cx="8871852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above Figure shows 8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PCHs provide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18 differential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lanes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are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split between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*, USB 3.0 or SATA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lanes.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of the available PCHs (Q87/B87/H87) can be configured as follows the others not.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seen, 4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differential pairs are multiplexed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1347" y="2122111"/>
            <a:ext cx="8181727" cy="789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multiplexed differential pairs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be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configured to be used 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port 1, 2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USB3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port 3, 4,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other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differential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pairs can be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serve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port 1,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 SATA port 4, 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6863" y="2950785"/>
            <a:ext cx="8335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Flexible I/O is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configured through soft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straps,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i.e. by setting configuration parameters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suitably in the system software.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925" y="503675"/>
            <a:ext cx="8278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Mapping of the Flex I/O lanes (ports) to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*, USB 3.0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SATA </a:t>
            </a:r>
            <a:r>
              <a:rPr kumimoji="0" lang="es-E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lanes</a:t>
            </a:r>
            <a:endParaRPr kumimoji="0" lang="es-ES" sz="1400" b="1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8 Series PCH family -2 [251]</a:t>
            </a:r>
          </a:p>
        </p:txBody>
      </p:sp>
    </p:spTree>
    <p:extLst>
      <p:ext uri="{BB962C8B-B14F-4D97-AF65-F5344CB8AC3E}">
        <p14:creationId xmlns:p14="http://schemas.microsoft.com/office/powerpoint/2010/main" val="408591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1600" dirty="0"/>
              <a:t>5.</a:t>
            </a:r>
            <a:r>
              <a:rPr lang="en-US" altLang="hu-HU" sz="1600" dirty="0"/>
              <a:t>4</a:t>
            </a:r>
            <a:r>
              <a:rPr lang="hu-HU" altLang="hu-HU" sz="1600" dirty="0"/>
              <a:t> </a:t>
            </a:r>
            <a:r>
              <a:rPr lang="en-US" altLang="hu-HU" sz="1600" dirty="0" err="1"/>
              <a:t>Haswell</a:t>
            </a:r>
            <a:r>
              <a:rPr lang="en-US" altLang="hu-HU" sz="1600" dirty="0"/>
              <a:t> based mobile and desktop processors (</a:t>
            </a:r>
            <a:r>
              <a:rPr lang="en-US" altLang="hu-HU" sz="1600" dirty="0" smtClean="0"/>
              <a:t>12</a:t>
            </a:r>
            <a:r>
              <a:rPr lang="hu-HU" altLang="hu-HU" sz="1600" dirty="0" smtClean="0"/>
              <a:t>)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503675"/>
            <a:ext cx="1799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Remark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857210"/>
            <a:ext cx="8316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Intel’s Flex I/O is presumable implemented by means of embedded FPGAs as a paper of a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former Intel design engineer indicates it [252].</a:t>
            </a:r>
          </a:p>
        </p:txBody>
      </p:sp>
    </p:spTree>
    <p:extLst>
      <p:ext uri="{BB962C8B-B14F-4D97-AF65-F5344CB8AC3E}">
        <p14:creationId xmlns:p14="http://schemas.microsoft.com/office/powerpoint/2010/main" val="337441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3" name="Picture 2" descr="Intel Core i7-4770K Processor Memory Bandwid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1268760"/>
            <a:ext cx="5445125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4" name="TextBox 2"/>
          <p:cNvSpPr txBox="1">
            <a:spLocks noChangeArrowheads="1"/>
          </p:cNvSpPr>
          <p:nvPr/>
        </p:nvSpPr>
        <p:spPr bwMode="auto">
          <a:xfrm>
            <a:off x="71500" y="496770"/>
            <a:ext cx="87447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Integer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and FP performance of subsequent generations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desktop processors</a:t>
            </a:r>
            <a:r>
              <a:rPr lang="en-US" altLang="hu-HU" sz="14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127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  <a:r>
              <a:rPr lang="en-US" altLang="hu-HU" sz="1400" b="1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6250" y="4913660"/>
            <a:ext cx="123825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Sandy Bridge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575" y="3737323"/>
            <a:ext cx="100965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Ivy Bridge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2638" y="2521298"/>
            <a:ext cx="808037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err="1">
                <a:solidFill>
                  <a:srgbClr val="000000"/>
                </a:solidFill>
                <a:cs typeface="Arial" pitchFamily="34" charset="0"/>
              </a:rPr>
              <a:t>Haswell</a:t>
            </a:r>
            <a:endParaRPr lang="en-US" sz="11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sz="1600" kern="0" dirty="0" smtClean="0"/>
              <a:t>5.</a:t>
            </a:r>
            <a:r>
              <a:rPr lang="en-US" altLang="hu-HU" sz="1600" kern="0" dirty="0"/>
              <a:t>4</a:t>
            </a:r>
            <a:r>
              <a:rPr lang="hu-HU" altLang="hu-HU" sz="1600" kern="0" dirty="0" smtClean="0"/>
              <a:t> </a:t>
            </a:r>
            <a:r>
              <a:rPr lang="en-US" altLang="hu-HU" sz="1600" kern="0" dirty="0" smtClean="0"/>
              <a:t>Haswell based mobile and desktop processors (13</a:t>
            </a:r>
            <a:r>
              <a:rPr lang="hu-HU" altLang="hu-HU" sz="1600" kern="0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69489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Box 3"/>
          <p:cNvSpPr txBox="1">
            <a:spLocks noChangeArrowheads="1"/>
          </p:cNvSpPr>
          <p:nvPr/>
        </p:nvSpPr>
        <p:spPr bwMode="auto">
          <a:xfrm>
            <a:off x="71500" y="496107"/>
            <a:ext cx="606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FF0000"/>
                </a:solidFill>
                <a:cs typeface="Arial" charset="0"/>
              </a:rPr>
              <a:t>Note</a:t>
            </a:r>
          </a:p>
        </p:txBody>
      </p:sp>
      <p:sp>
        <p:nvSpPr>
          <p:cNvPr id="272387" name="TextBox 4"/>
          <p:cNvSpPr txBox="1">
            <a:spLocks noChangeArrowheads="1"/>
          </p:cNvSpPr>
          <p:nvPr/>
        </p:nvSpPr>
        <p:spPr bwMode="auto">
          <a:xfrm>
            <a:off x="71500" y="861940"/>
            <a:ext cx="8937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As the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AVX2 extension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of the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processors  introduces </a:t>
            </a:r>
            <a:r>
              <a:rPr lang="en-US" altLang="hu-HU" sz="1400" dirty="0">
                <a:solidFill>
                  <a:srgbClr val="0070C0"/>
                </a:solidFill>
                <a:cs typeface="Arial" charset="0"/>
              </a:rPr>
              <a:t>256-bit FX operations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this line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has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a </a:t>
            </a:r>
            <a:r>
              <a:rPr lang="en-US" altLang="hu-HU" sz="1400" dirty="0">
                <a:solidFill>
                  <a:srgbClr val="0070C0"/>
                </a:solidFill>
                <a:cs typeface="Arial" charset="0"/>
              </a:rPr>
              <a:t>considerable higher integer performance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than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previous Core generations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sz="1600" kern="0" dirty="0" smtClean="0"/>
              <a:t>5.</a:t>
            </a:r>
            <a:r>
              <a:rPr lang="en-US" altLang="hu-HU" sz="1600" kern="0" dirty="0"/>
              <a:t>4</a:t>
            </a:r>
            <a:r>
              <a:rPr lang="hu-HU" altLang="hu-HU" sz="1600" kern="0" dirty="0" smtClean="0"/>
              <a:t> </a:t>
            </a:r>
            <a:r>
              <a:rPr lang="en-US" altLang="hu-HU" sz="1600" kern="0" dirty="0" smtClean="0"/>
              <a:t>Haswell based mobile and desktop processors (14</a:t>
            </a:r>
            <a:r>
              <a:rPr lang="hu-HU" altLang="hu-HU" sz="1600" kern="0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0807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1" name="Picture 2" descr="Intel Core i7-4770K Processor Gaming Perform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281900"/>
            <a:ext cx="6165850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2" name="TextBox 4"/>
          <p:cNvSpPr txBox="1">
            <a:spLocks noChangeArrowheads="1"/>
          </p:cNvSpPr>
          <p:nvPr/>
        </p:nvSpPr>
        <p:spPr bwMode="auto">
          <a:xfrm>
            <a:off x="71500" y="501055"/>
            <a:ext cx="81804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chemeClr val="accent6"/>
                </a:solidFill>
                <a:cs typeface="Arial" charset="0"/>
              </a:rPr>
              <a:t>Graphics </a:t>
            </a:r>
            <a:r>
              <a:rPr lang="en-US" altLang="hu-HU" sz="1400" b="1" dirty="0">
                <a:solidFill>
                  <a:schemeClr val="accent6"/>
                </a:solidFill>
                <a:cs typeface="Arial" charset="0"/>
              </a:rPr>
              <a:t>performance of subsequent generations of </a:t>
            </a:r>
            <a:r>
              <a:rPr lang="en-US" altLang="hu-HU" sz="1400" b="1" dirty="0" smtClean="0">
                <a:solidFill>
                  <a:schemeClr val="accent6"/>
                </a:solidFill>
                <a:cs typeface="Arial" charset="0"/>
              </a:rPr>
              <a:t>desktop </a:t>
            </a:r>
            <a:r>
              <a:rPr lang="en-US" altLang="hu-HU" sz="1400" b="1" dirty="0">
                <a:solidFill>
                  <a:schemeClr val="accent6"/>
                </a:solidFill>
                <a:cs typeface="Arial" charset="0"/>
              </a:rPr>
              <a:t>processors </a:t>
            </a:r>
            <a:r>
              <a:rPr lang="en-US" altLang="hu-HU" sz="1400" dirty="0">
                <a:cs typeface="Arial" charset="0"/>
              </a:rPr>
              <a:t>[</a:t>
            </a:r>
            <a:r>
              <a:rPr lang="hu-HU" altLang="hu-HU" sz="1400" dirty="0">
                <a:cs typeface="Arial" charset="0"/>
              </a:rPr>
              <a:t>127</a:t>
            </a:r>
            <a:r>
              <a:rPr lang="en-US" altLang="hu-HU" sz="1400" dirty="0">
                <a:cs typeface="Arial" charset="0"/>
              </a:rPr>
              <a:t>]</a:t>
            </a:r>
            <a:r>
              <a:rPr lang="en-US" altLang="hu-HU" sz="1400" b="1" dirty="0">
                <a:cs typeface="Arial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925" y="4664863"/>
            <a:ext cx="1236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Sandy Bridge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250" y="3577425"/>
            <a:ext cx="100965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Ivy Bridge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6725" y="2534438"/>
            <a:ext cx="8080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err="1">
                <a:solidFill>
                  <a:srgbClr val="000000"/>
                </a:solidFill>
                <a:cs typeface="Arial" pitchFamily="34" charset="0"/>
              </a:rPr>
              <a:t>Haswell</a:t>
            </a:r>
            <a:endParaRPr lang="en-US" sz="11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sz="1600" kern="0" dirty="0" smtClean="0"/>
              <a:t>5.</a:t>
            </a:r>
            <a:r>
              <a:rPr lang="en-US" altLang="hu-HU" sz="1600" kern="0" dirty="0"/>
              <a:t>4</a:t>
            </a:r>
            <a:r>
              <a:rPr lang="hu-HU" altLang="hu-HU" sz="1600" kern="0" dirty="0" smtClean="0"/>
              <a:t> </a:t>
            </a:r>
            <a:r>
              <a:rPr lang="en-US" altLang="hu-HU" sz="1600" kern="0" dirty="0" smtClean="0"/>
              <a:t>Haswell based mobile and desktop processors (15</a:t>
            </a:r>
            <a:r>
              <a:rPr lang="hu-HU" altLang="hu-HU" sz="1600" kern="0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02788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1600" dirty="0"/>
              <a:t>5.</a:t>
            </a:r>
            <a:r>
              <a:rPr lang="en-US" altLang="hu-HU" sz="1600" dirty="0"/>
              <a:t>4</a:t>
            </a:r>
            <a:r>
              <a:rPr lang="hu-HU" altLang="hu-HU" sz="1600" dirty="0"/>
              <a:t> </a:t>
            </a:r>
            <a:r>
              <a:rPr lang="en-US" altLang="hu-HU" sz="1600" dirty="0"/>
              <a:t>Haswell based mobile and desktop processors </a:t>
            </a:r>
            <a:r>
              <a:rPr lang="en-US" altLang="hu-HU" sz="1600" dirty="0" smtClean="0"/>
              <a:t>(16</a:t>
            </a:r>
            <a:r>
              <a:rPr lang="hu-HU" alt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94150"/>
            <a:ext cx="5548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Devil's</a:t>
            </a:r>
            <a:r>
              <a:rPr lang="en-US" sz="1400" b="1" dirty="0" smtClean="0">
                <a:solidFill>
                  <a:schemeClr val="accent6"/>
                </a:solidFill>
              </a:rPr>
              <a:t> Canon refreshment of the Haswell DT line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2062" y="883228"/>
            <a:ext cx="8879354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Intel introduced the </a:t>
            </a:r>
            <a:r>
              <a:rPr lang="en-US" sz="1400" dirty="0" smtClean="0">
                <a:solidFill>
                  <a:srgbClr val="0070C0"/>
                </a:solidFill>
              </a:rPr>
              <a:t>Haswell</a:t>
            </a:r>
            <a:r>
              <a:rPr lang="en-US" sz="1400" dirty="0" smtClean="0"/>
              <a:t> mobile and desktop lines in </a:t>
            </a:r>
            <a:r>
              <a:rPr lang="en-US" sz="1400" dirty="0" smtClean="0">
                <a:solidFill>
                  <a:srgbClr val="0070C0"/>
                </a:solidFill>
              </a:rPr>
              <a:t>6/2013</a:t>
            </a:r>
            <a:r>
              <a:rPr lang="en-U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 </a:t>
            </a:r>
            <a:r>
              <a:rPr lang="en-US" sz="1400" dirty="0" smtClean="0">
                <a:solidFill>
                  <a:srgbClr val="0070C0"/>
                </a:solidFill>
              </a:rPr>
              <a:t>5/2014 </a:t>
            </a:r>
            <a:r>
              <a:rPr lang="en-US" sz="1400" dirty="0" smtClean="0"/>
              <a:t>Intel released </a:t>
            </a:r>
            <a:r>
              <a:rPr lang="en-US" sz="1400" dirty="0" smtClean="0">
                <a:solidFill>
                  <a:srgbClr val="0070C0"/>
                </a:solidFill>
              </a:rPr>
              <a:t>refreshed models</a:t>
            </a:r>
            <a:r>
              <a:rPr lang="en-US" sz="1400" dirty="0" smtClean="0"/>
              <a:t> of the Haswell lines with higher clock frequencies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</a:t>
            </a:r>
            <a:r>
              <a:rPr lang="en-US" sz="1400" dirty="0" smtClean="0">
                <a:solidFill>
                  <a:srgbClr val="0070C0"/>
                </a:solidFill>
              </a:rPr>
              <a:t>due to improvements of the process technology</a:t>
            </a:r>
            <a:r>
              <a:rPr lang="en-US" sz="1400" dirty="0" smtClean="0"/>
              <a:t>, as usual in Intel's lines</a:t>
            </a:r>
            <a:r>
              <a:rPr lang="hu-HU" sz="1400" dirty="0" smtClean="0"/>
              <a:t> </a:t>
            </a:r>
            <a:r>
              <a:rPr lang="en-US" sz="1400" dirty="0" smtClean="0"/>
              <a:t>[</a:t>
            </a:r>
            <a:r>
              <a:rPr lang="hu-HU" sz="1400" dirty="0" smtClean="0"/>
              <a:t>225</a:t>
            </a:r>
            <a:r>
              <a:rPr lang="en-US" sz="1400" dirty="0" smtClean="0"/>
              <a:t>].  </a:t>
            </a:r>
            <a:endParaRPr lang="en-US" sz="1400" dirty="0"/>
          </a:p>
        </p:txBody>
      </p:sp>
      <p:pic>
        <p:nvPicPr>
          <p:cNvPr id="6" name="Picture 2" descr="http://images.anandtech.com/doci/10959/PA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405" y="1943835"/>
            <a:ext cx="645795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8814" y="4480955"/>
            <a:ext cx="8594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Subsequently, in </a:t>
            </a:r>
            <a:r>
              <a:rPr lang="en-US" sz="1400" dirty="0" smtClean="0">
                <a:solidFill>
                  <a:srgbClr val="0070C0"/>
                </a:solidFill>
              </a:rPr>
              <a:t>06/2014</a:t>
            </a:r>
            <a:r>
              <a:rPr lang="en-US" sz="1400" dirty="0" smtClean="0"/>
              <a:t> Intel launched two new refreshed desktop models, designated</a:t>
            </a:r>
          </a:p>
          <a:p>
            <a:r>
              <a:rPr lang="en-US" sz="1400" dirty="0" smtClean="0"/>
              <a:t>       as the </a:t>
            </a:r>
            <a:r>
              <a:rPr lang="en-US" sz="1400" dirty="0" smtClean="0">
                <a:solidFill>
                  <a:srgbClr val="FF0000"/>
                </a:solidFill>
              </a:rPr>
              <a:t>Devil's Canon models </a:t>
            </a:r>
            <a:r>
              <a:rPr lang="en-US" sz="1400" dirty="0" smtClean="0"/>
              <a:t>with </a:t>
            </a:r>
            <a:r>
              <a:rPr lang="en-US" sz="1400" dirty="0" smtClean="0">
                <a:solidFill>
                  <a:srgbClr val="0070C0"/>
                </a:solidFill>
              </a:rPr>
              <a:t>higher clock frequencies</a:t>
            </a:r>
            <a:r>
              <a:rPr lang="en-US" sz="1400" dirty="0" smtClean="0"/>
              <a:t>, as depicted next [</a:t>
            </a:r>
            <a:r>
              <a:rPr lang="hu-HU" sz="1400" dirty="0" smtClean="0"/>
              <a:t>226</a:t>
            </a:r>
            <a:r>
              <a:rPr lang="en-US" sz="1400" dirty="0" smtClean="0"/>
              <a:t>]. 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790" y="5043359"/>
            <a:ext cx="3555395" cy="1716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90167" y="3969060"/>
            <a:ext cx="1547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6"/>
                </a:solidFill>
              </a:rPr>
              <a:t>Devil’s Canon</a:t>
            </a:r>
          </a:p>
          <a:p>
            <a:pPr algn="ctr"/>
            <a:r>
              <a:rPr lang="en-US" sz="1400" b="1" dirty="0" smtClean="0">
                <a:solidFill>
                  <a:schemeClr val="accent6"/>
                </a:solidFill>
              </a:rPr>
              <a:t>4. gen.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17105" y="3969060"/>
            <a:ext cx="978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endParaRPr lang="en-US" sz="1400" b="1" dirty="0" smtClean="0">
              <a:solidFill>
                <a:schemeClr val="accent6"/>
              </a:solidFill>
            </a:endParaRPr>
          </a:p>
          <a:p>
            <a:pPr algn="ctr"/>
            <a:r>
              <a:rPr lang="en-US" sz="1400" b="1" dirty="0" smtClean="0">
                <a:solidFill>
                  <a:schemeClr val="accent6"/>
                </a:solidFill>
              </a:rPr>
              <a:t>4.gen.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6975" y="3969060"/>
            <a:ext cx="1233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6"/>
                </a:solidFill>
              </a:rPr>
              <a:t>Ivy Bridge</a:t>
            </a:r>
          </a:p>
          <a:p>
            <a:pPr algn="ctr"/>
            <a:r>
              <a:rPr lang="en-US" sz="1400" b="1" dirty="0" smtClean="0">
                <a:solidFill>
                  <a:schemeClr val="accent6"/>
                </a:solidFill>
              </a:rPr>
              <a:t>3. gen.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71800" y="3969060"/>
            <a:ext cx="1519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6"/>
                </a:solidFill>
              </a:rPr>
              <a:t>Sandy Bridge</a:t>
            </a:r>
          </a:p>
          <a:p>
            <a:pPr algn="ctr"/>
            <a:r>
              <a:rPr lang="en-US" sz="1400" b="1" dirty="0" smtClean="0">
                <a:solidFill>
                  <a:schemeClr val="accent6"/>
                </a:solidFill>
              </a:rPr>
              <a:t>2. gen.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11660" y="3969060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accent6"/>
                </a:solidFill>
              </a:rPr>
              <a:t>Westmere</a:t>
            </a:r>
            <a:endParaRPr lang="en-US" sz="1400" b="1" dirty="0" smtClean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7065" y="5544235"/>
            <a:ext cx="33732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r>
              <a:rPr lang="en-US" sz="1400" dirty="0" smtClean="0"/>
              <a:t> that the Devil’s Canon models</a:t>
            </a:r>
          </a:p>
          <a:p>
            <a:pPr algn="ctr"/>
            <a:r>
              <a:rPr lang="en-US" sz="1400" dirty="0" smtClean="0"/>
              <a:t>have the </a:t>
            </a:r>
            <a:r>
              <a:rPr lang="en-US" sz="1400" dirty="0" smtClean="0">
                <a:solidFill>
                  <a:srgbClr val="0070C0"/>
                </a:solidFill>
              </a:rPr>
              <a:t>same generation as</a:t>
            </a:r>
            <a:r>
              <a:rPr lang="en-US" sz="1400" dirty="0" smtClean="0"/>
              <a:t> the</a:t>
            </a:r>
          </a:p>
          <a:p>
            <a:pPr algn="ctr"/>
            <a:r>
              <a:rPr lang="en-US" sz="1400" dirty="0" smtClean="0"/>
              <a:t>related </a:t>
            </a:r>
            <a:r>
              <a:rPr lang="en-US" sz="1400" dirty="0" err="1" smtClean="0">
                <a:solidFill>
                  <a:srgbClr val="0070C0"/>
                </a:solidFill>
              </a:rPr>
              <a:t>Haswell</a:t>
            </a:r>
            <a:r>
              <a:rPr lang="en-US" sz="1400" dirty="0" smtClean="0"/>
              <a:t> models</a:t>
            </a:r>
          </a:p>
        </p:txBody>
      </p:sp>
    </p:spTree>
    <p:extLst>
      <p:ext uri="{BB962C8B-B14F-4D97-AF65-F5344CB8AC3E}">
        <p14:creationId xmlns:p14="http://schemas.microsoft.com/office/powerpoint/2010/main" val="262732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1600" dirty="0"/>
              <a:t>5.</a:t>
            </a:r>
            <a:r>
              <a:rPr lang="en-US" altLang="hu-HU" sz="1600" dirty="0"/>
              <a:t>4</a:t>
            </a:r>
            <a:r>
              <a:rPr lang="hu-HU" altLang="hu-HU" sz="1600" dirty="0"/>
              <a:t> </a:t>
            </a:r>
            <a:r>
              <a:rPr lang="en-US" altLang="hu-HU" sz="1600" dirty="0"/>
              <a:t>Haswell based mobile and desktop processors </a:t>
            </a:r>
            <a:r>
              <a:rPr lang="en-US" altLang="hu-HU" sz="1600" dirty="0" smtClean="0"/>
              <a:t>(17</a:t>
            </a:r>
            <a:r>
              <a:rPr lang="hu-HU" altLang="hu-HU" sz="1600" dirty="0" smtClean="0"/>
              <a:t>)</a:t>
            </a:r>
            <a:endParaRPr lang="en-US" sz="16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104220"/>
              </p:ext>
            </p:extLst>
          </p:nvPr>
        </p:nvGraphicFramePr>
        <p:xfrm>
          <a:off x="971600" y="1088740"/>
          <a:ext cx="7110790" cy="5554049"/>
        </p:xfrm>
        <a:graphic>
          <a:graphicData uri="http://schemas.openxmlformats.org/drawingml/2006/table">
            <a:tbl>
              <a:tblPr/>
              <a:tblGrid>
                <a:gridCol w="1564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44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4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44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44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44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59419">
                <a:tc gridSpan="7"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Rokkitt"/>
                        </a:rPr>
                        <a:t>Intel Core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Rokkitt"/>
                        </a:rPr>
                        <a:t>i5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Rokkitt"/>
                        </a:rPr>
                        <a:t> and </a:t>
                      </a:r>
                      <a:r>
                        <a:rPr lang="en-US" sz="1300" dirty="0" err="1">
                          <a:solidFill>
                            <a:schemeClr val="tx1"/>
                          </a:solidFill>
                          <a:effectLst/>
                          <a:latin typeface="Rokkitt"/>
                        </a:rPr>
                        <a:t>i7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Rokkitt"/>
                      </a:endParaRP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41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 </a:t>
                      </a:r>
                    </a:p>
                  </a:txBody>
                  <a:tcPr marL="29973" marR="29973" marT="29973" marB="299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i5-3570K</a:t>
                      </a:r>
                    </a:p>
                  </a:txBody>
                  <a:tcPr marL="29973" marR="29973" marT="29973" marB="299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i5-4670K</a:t>
                      </a:r>
                    </a:p>
                  </a:txBody>
                  <a:tcPr marL="29973" marR="29973" marT="29973" marB="299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i5-4690K</a:t>
                      </a:r>
                    </a:p>
                  </a:txBody>
                  <a:tcPr marL="29973" marR="29973" marT="29973" marB="299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i7-3770K</a:t>
                      </a:r>
                    </a:p>
                  </a:txBody>
                  <a:tcPr marL="29973" marR="29973" marT="29973" marB="299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i7-4770K</a:t>
                      </a:r>
                    </a:p>
                  </a:txBody>
                  <a:tcPr marL="29973" marR="29973" marT="29973" marB="299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i7-4790K</a:t>
                      </a:r>
                    </a:p>
                  </a:txBody>
                  <a:tcPr marL="29973" marR="29973" marT="29973" marB="29973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28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Core Name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Ivy Bridge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Haswell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Devil's Canyon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Ivy Bridge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Haswell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Devil's Canyon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7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Release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April 2012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June 2013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June 2014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April 2012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June 2013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June 2014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4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Socket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1155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1150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1150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1155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1150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1150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7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CPU Frequency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3400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3500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3500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4000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4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CPU Turbo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3800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3900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3900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4400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4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L3 Cache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6 MB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 MB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74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TDP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77 W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84 W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88 W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77 W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84 W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88 W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4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Threads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74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AVX 2.0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No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Yes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No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Yes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74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FMA3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No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Yes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No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Yes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74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 err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TSX</a:t>
                      </a: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-NI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No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Yes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No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Yes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74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VT-d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No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Yes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No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Yes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74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IGP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HD 4000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HD 4600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HD 4000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HD 4600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74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IGP Frequency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650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350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650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350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74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IGP Turbo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1150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1200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1150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1250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74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Memory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DDR3-1600</a:t>
                      </a: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74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Price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inherit"/>
                          <a:hlinkClick r:id="rId2"/>
                        </a:rPr>
                        <a:t>$230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inherit"/>
                          <a:hlinkClick r:id="rId3"/>
                        </a:rPr>
                        <a:t>$235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inherit"/>
                          <a:hlinkClick r:id="rId4"/>
                        </a:rPr>
                        <a:t>$240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inherit"/>
                          <a:hlinkClick r:id="rId5"/>
                        </a:rPr>
                        <a:t>$330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>
                          <a:solidFill>
                            <a:srgbClr val="2295AB"/>
                          </a:solidFill>
                          <a:effectLst/>
                          <a:latin typeface="inherit"/>
                          <a:hlinkClick r:id="rId6"/>
                        </a:rPr>
                        <a:t>$335</a:t>
                      </a:r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u="none" strike="noStrike" dirty="0">
                          <a:solidFill>
                            <a:srgbClr val="2295AB"/>
                          </a:solidFill>
                          <a:effectLst/>
                          <a:latin typeface="inherit"/>
                          <a:hlinkClick r:id="rId7"/>
                        </a:rPr>
                        <a:t>$340</a:t>
                      </a:r>
                      <a:endParaRPr lang="en-US" sz="1300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34969" marR="34969" marT="34969" marB="3496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1500" y="494150"/>
            <a:ext cx="5455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Main features of the Devil's Canon DT models </a:t>
            </a:r>
            <a:r>
              <a:rPr lang="en-US" sz="1400" dirty="0" smtClean="0"/>
              <a:t>[</a:t>
            </a:r>
            <a:r>
              <a:rPr lang="hu-HU" sz="1400" dirty="0" smtClean="0"/>
              <a:t>226</a:t>
            </a:r>
            <a:r>
              <a:rPr lang="en-US" sz="1400" dirty="0" smtClean="0"/>
              <a:t>] 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7182290" y="1358770"/>
            <a:ext cx="900100" cy="528401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378533" y="1358770"/>
            <a:ext cx="900100" cy="528401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23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1600" dirty="0"/>
              <a:t>5.</a:t>
            </a:r>
            <a:r>
              <a:rPr lang="en-US" altLang="hu-HU" sz="1600" dirty="0"/>
              <a:t>4</a:t>
            </a:r>
            <a:r>
              <a:rPr lang="hu-HU" altLang="hu-HU" sz="1600" dirty="0"/>
              <a:t> </a:t>
            </a:r>
            <a:r>
              <a:rPr lang="en-US" altLang="hu-HU" sz="1600" dirty="0"/>
              <a:t>Haswell based mobile and desktop processors </a:t>
            </a:r>
            <a:r>
              <a:rPr lang="en-US" altLang="hu-HU" sz="1600" dirty="0" smtClean="0"/>
              <a:t>(18</a:t>
            </a:r>
            <a:r>
              <a:rPr lang="hu-HU" alt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45034" y="863715"/>
            <a:ext cx="8847137" cy="57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New </a:t>
            </a:r>
            <a:r>
              <a:rPr lang="en-US" sz="1400" dirty="0">
                <a:solidFill>
                  <a:srgbClr val="0070C0"/>
                </a:solidFill>
              </a:rPr>
              <a:t>Thermal Interface Material</a:t>
            </a:r>
            <a:r>
              <a:rPr lang="en-US" sz="1400" dirty="0"/>
              <a:t>, made with a Next Generation Polymer (</a:t>
            </a:r>
            <a:r>
              <a:rPr lang="en-US" sz="1400" dirty="0" err="1"/>
              <a:t>NGPTIM</a:t>
            </a:r>
            <a:r>
              <a:rPr lang="en-US" sz="1400" dirty="0"/>
              <a:t>)</a:t>
            </a:r>
          </a:p>
          <a:p>
            <a:pPr marL="285750" indent="-28575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Additional capacitors </a:t>
            </a:r>
            <a:r>
              <a:rPr lang="en-US" sz="1400" dirty="0"/>
              <a:t>on the underside for smoother power </a:t>
            </a:r>
            <a:r>
              <a:rPr lang="en-US" sz="1400" dirty="0" smtClean="0"/>
              <a:t>delivery,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94150"/>
            <a:ext cx="5437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Enhancements of the Devil's Canon models -1 </a:t>
            </a:r>
            <a:r>
              <a:rPr lang="en-US" sz="1400" dirty="0" smtClean="0"/>
              <a:t>[</a:t>
            </a:r>
            <a:r>
              <a:rPr lang="hu-HU" sz="1400" dirty="0" smtClean="0"/>
              <a:t>226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76545" y="1493785"/>
            <a:ext cx="299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as indicated in the next Figure.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4851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1600" dirty="0"/>
              <a:t>5.</a:t>
            </a:r>
            <a:r>
              <a:rPr lang="en-US" altLang="hu-HU" sz="1600" dirty="0"/>
              <a:t>4</a:t>
            </a:r>
            <a:r>
              <a:rPr lang="hu-HU" altLang="hu-HU" sz="1600" dirty="0"/>
              <a:t> </a:t>
            </a:r>
            <a:r>
              <a:rPr lang="en-US" altLang="hu-HU" sz="1600" dirty="0"/>
              <a:t>Haswell based mobile and desktop processors </a:t>
            </a:r>
            <a:r>
              <a:rPr lang="en-US" altLang="hu-HU" sz="1600" dirty="0" smtClean="0"/>
              <a:t>(19</a:t>
            </a:r>
            <a:r>
              <a:rPr lang="hu-HU" altLang="hu-HU" sz="1600" dirty="0" smtClean="0"/>
              <a:t>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606" r="4234" b="8980"/>
          <a:stretch/>
        </p:blipFill>
        <p:spPr>
          <a:xfrm>
            <a:off x="431540" y="1301288"/>
            <a:ext cx="8235915" cy="5124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0" y="494150"/>
            <a:ext cx="5437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Enhancements of the Devil's Canon models -2 </a:t>
            </a:r>
            <a:r>
              <a:rPr lang="en-US" sz="1400" dirty="0" smtClean="0"/>
              <a:t>[</a:t>
            </a:r>
            <a:r>
              <a:rPr lang="hu-HU" sz="1400" dirty="0" smtClean="0"/>
              <a:t>226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2014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83795"/>
            <a:ext cx="7404100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.5 Haswell based server processors</a:t>
            </a:r>
          </a:p>
        </p:txBody>
      </p:sp>
    </p:spTree>
    <p:extLst>
      <p:ext uri="{BB962C8B-B14F-4D97-AF65-F5344CB8AC3E}">
        <p14:creationId xmlns:p14="http://schemas.microsoft.com/office/powerpoint/2010/main" val="81999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4"/>
          <p:cNvSpPr txBox="1">
            <a:spLocks noChangeArrowheads="1"/>
          </p:cNvSpPr>
          <p:nvPr/>
        </p:nvSpPr>
        <p:spPr bwMode="auto">
          <a:xfrm>
            <a:off x="75230" y="494150"/>
            <a:ext cx="45512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Interconnect bus (QPI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) -1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4392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(1)</a:t>
            </a:r>
          </a:p>
        </p:txBody>
      </p:sp>
      <p:sp>
        <p:nvSpPr>
          <p:cNvPr id="156682" name="Text Box 10"/>
          <p:cNvSpPr txBox="1">
            <a:spLocks noChangeArrowheads="1"/>
          </p:cNvSpPr>
          <p:nvPr/>
        </p:nvSpPr>
        <p:spPr bwMode="auto">
          <a:xfrm>
            <a:off x="193199" y="908720"/>
            <a:ext cx="8859413" cy="177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ts val="400"/>
              </a:spcAft>
            </a:pPr>
            <a:r>
              <a:rPr lang="hu-HU" altLang="en-US" sz="1400" dirty="0" smtClean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Its </a:t>
            </a:r>
            <a:r>
              <a:rPr lang="en-US" altLang="en-US" sz="1400" dirty="0" smtClean="0">
                <a:solidFill>
                  <a:srgbClr val="000000"/>
                </a:solidFill>
                <a:latin typeface="+mj-lt"/>
                <a:cs typeface="Arial" charset="0"/>
              </a:rPr>
              <a:t>debut is 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strongly motivated by the introduction of integrated memory </a:t>
            </a:r>
            <a:r>
              <a:rPr lang="en-US" altLang="en-US" sz="1400" dirty="0" smtClean="0">
                <a:solidFill>
                  <a:srgbClr val="FF0000"/>
                </a:solidFill>
                <a:latin typeface="+mj-lt"/>
              </a:rPr>
              <a:t>controllers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, since</a:t>
            </a:r>
          </a:p>
          <a:p>
            <a:pPr eaLnBrk="1" fontAlgn="base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     in multiprocessors accessing data held remotely </a:t>
            </a:r>
            <a:r>
              <a:rPr lang="en-US" altLang="en-US" sz="1400" dirty="0" smtClean="0">
                <a:latin typeface="+mj-lt"/>
              </a:rPr>
              <a:t>(to a given processor)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needs a high-speed</a:t>
            </a:r>
          </a:p>
          <a:p>
            <a:pPr eaLnBrk="1" fontAlgn="base" hangingPunct="1">
              <a:spcBef>
                <a:spcPct val="0"/>
              </a:spcBef>
              <a:spcAft>
                <a:spcPts val="40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     processor-to-processor interconnect.</a:t>
            </a:r>
          </a:p>
          <a:p>
            <a:pPr marL="285750" indent="-285750" eaLnBrk="1" fontAlgn="base" hangingPunct="1">
              <a:spcBef>
                <a:spcPct val="0"/>
              </a:spcBef>
            </a:pP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 smtClean="0">
                <a:latin typeface="+mj-lt"/>
              </a:rPr>
              <a:t>Such an interconnect will be implemented as a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serial, </a:t>
            </a:r>
            <a:r>
              <a:rPr lang="en-US" altLang="en-US" sz="1400" dirty="0" smtClean="0">
                <a:solidFill>
                  <a:srgbClr val="FF0000"/>
                </a:solidFill>
                <a:latin typeface="+mj-lt"/>
              </a:rPr>
              <a:t>differential 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point-to-point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bus, called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       the </a:t>
            </a:r>
            <a:r>
              <a:rPr lang="en-US" altLang="en-US" sz="1400" dirty="0" smtClean="0">
                <a:solidFill>
                  <a:srgbClr val="FF0000"/>
                </a:solidFill>
                <a:latin typeface="+mj-lt"/>
              </a:rPr>
              <a:t>Quick Path Interconnect (QPI) bus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, </a:t>
            </a:r>
            <a:r>
              <a:rPr lang="en-US" altLang="en-US" sz="1400" dirty="0" smtClean="0">
                <a:latin typeface="+mj-lt"/>
                <a:cs typeface="Arial" charset="0"/>
              </a:rPr>
              <a:t>si</a:t>
            </a:r>
            <a:r>
              <a:rPr lang="en-US" altLang="en-US" sz="1400" dirty="0" smtClean="0">
                <a:solidFill>
                  <a:srgbClr val="000000"/>
                </a:solidFill>
                <a:latin typeface="+mj-lt"/>
                <a:cs typeface="Arial" charset="0"/>
              </a:rPr>
              <a:t>milarly </a:t>
            </a:r>
            <a:r>
              <a:rPr lang="en-US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to </a:t>
            </a:r>
            <a:r>
              <a:rPr lang="en-US" altLang="en-US" sz="1400" dirty="0" smtClean="0">
                <a:solidFill>
                  <a:srgbClr val="000000"/>
                </a:solidFill>
                <a:latin typeface="+mj-lt"/>
                <a:cs typeface="Arial" charset="0"/>
              </a:rPr>
              <a:t>AMD’s  </a:t>
            </a:r>
            <a:r>
              <a:rPr lang="en-US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HyperTransport</a:t>
            </a:r>
            <a:r>
              <a:rPr lang="en-US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bus,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used to </a:t>
            </a:r>
            <a:endParaRPr lang="en-US" altLang="en-US" sz="1400" dirty="0" smtClean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       connect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  <a:cs typeface="Arial" charset="0"/>
              </a:rPr>
              <a:t>processors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  <a:cs typeface="Arial" charset="0"/>
              </a:rPr>
              <a:t>to processors or processors to north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  <a:cs typeface="Arial" charset="0"/>
              </a:rPr>
              <a:t>bridges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.</a:t>
            </a:r>
            <a:endParaRPr lang="en-US" altLang="en-US" sz="1400" dirty="0" smtClean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     Formerly</a:t>
            </a:r>
            <a:r>
              <a:rPr lang="en-US" altLang="en-US" sz="1400" dirty="0" smtClean="0">
                <a:latin typeface="+mj-lt"/>
              </a:rPr>
              <a:t>, the QPI bus was </a:t>
            </a:r>
            <a:r>
              <a:rPr lang="en-US" altLang="en-US" sz="1400" dirty="0" smtClean="0">
                <a:solidFill>
                  <a:srgbClr val="000000"/>
                </a:solidFill>
                <a:latin typeface="+mj-lt"/>
                <a:cs typeface="Arial" charset="0"/>
              </a:rPr>
              <a:t>designated </a:t>
            </a:r>
            <a:r>
              <a:rPr lang="en-US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as the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Common System Interface bus </a:t>
            </a:r>
            <a:r>
              <a:rPr lang="en-US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(CSI bus</a:t>
            </a:r>
            <a:r>
              <a:rPr lang="en-US" altLang="en-US" sz="1400" dirty="0" smtClean="0">
                <a:solidFill>
                  <a:srgbClr val="000000"/>
                </a:solidFill>
                <a:latin typeface="+mj-lt"/>
                <a:cs typeface="Arial" charset="0"/>
              </a:rPr>
              <a:t>).</a:t>
            </a:r>
            <a:endParaRPr lang="en-US" altLang="en-US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0570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6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6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6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6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66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66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870817" y="1792288"/>
            <a:ext cx="1265091" cy="9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(LGA1150)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Up to 4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(This Section)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688444" y="1792288"/>
            <a:ext cx="1826141" cy="9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-E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8 cores (</a:t>
            </a:r>
            <a:r>
              <a:rPr lang="en-US" altLang="en-US" sz="1200" dirty="0" err="1" smtClean="0">
                <a:solidFill>
                  <a:srgbClr val="000000"/>
                </a:solidFill>
                <a:latin typeface="Verdana" pitchFamily="34" charset="0"/>
              </a:rPr>
              <a:t>HEDs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flipH="1">
            <a:off x="4516120" y="1365958"/>
            <a:ext cx="0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1543049" y="1527175"/>
            <a:ext cx="6355591" cy="312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3626121" y="1537005"/>
            <a:ext cx="0" cy="1748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flipH="1">
            <a:off x="1544871" y="1527277"/>
            <a:ext cx="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1505183" y="166062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3581671" y="165893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697013" y="1116013"/>
            <a:ext cx="18245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family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932040" y="1795081"/>
            <a:ext cx="2091272" cy="98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-EP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18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5780785" y="1546733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5742685" y="168325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002270" y="1791906"/>
            <a:ext cx="1759804" cy="115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(LG2011)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18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7895465" y="1558395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7857365" y="169492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72059" y="2843935"/>
            <a:ext cx="843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FF0000"/>
                </a:solidFill>
                <a:cs typeface="Arial" charset="0"/>
              </a:rPr>
              <a:t>Servers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96309" y="3068960"/>
            <a:ext cx="11608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 err="1">
                <a:solidFill>
                  <a:srgbClr val="0000FF"/>
                </a:solidFill>
                <a:cs typeface="Arial" charset="0"/>
              </a:rPr>
              <a:t>Microservers</a:t>
            </a:r>
            <a:endParaRPr lang="en-US" altLang="en-US" sz="12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82034" y="3332085"/>
            <a:ext cx="48013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 smtClean="0">
                <a:solidFill>
                  <a:srgbClr val="000000"/>
                </a:solidFill>
                <a:cs typeface="Arial" charset="0"/>
              </a:rPr>
              <a:t> E3-1275L/1265L v3, 4C+G, </a:t>
            </a:r>
            <a:r>
              <a:rPr lang="en-US" altLang="en-US" sz="12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2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 smtClean="0">
                <a:solidFill>
                  <a:srgbClr val="000000"/>
                </a:solidFill>
                <a:cs typeface="Arial" charset="0"/>
              </a:rPr>
              <a:t>E3-1240L/1230L/1220L v3, 2C/4C, </a:t>
            </a:r>
            <a:r>
              <a:rPr lang="en-US" altLang="en-US" sz="1200" i="1" dirty="0">
                <a:solidFill>
                  <a:srgbClr val="000000"/>
                </a:solidFill>
                <a:cs typeface="Arial" charset="0"/>
              </a:rPr>
              <a:t>HT, 6/2013 and 5/2014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11759" y="3825300"/>
            <a:ext cx="10358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 smtClean="0">
                <a:solidFill>
                  <a:srgbClr val="0000FF"/>
                </a:solidFill>
                <a:cs typeface="Arial" charset="0"/>
              </a:rPr>
              <a:t>UP Servers</a:t>
            </a:r>
            <a:endParaRPr lang="en-US" altLang="en-US" sz="12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368909" y="4066618"/>
            <a:ext cx="40959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200" i="1" dirty="0" smtClean="0">
                <a:solidFill>
                  <a:srgbClr val="000000"/>
                </a:solidFill>
                <a:cs typeface="Arial" charset="0"/>
              </a:rPr>
              <a:t>E3-12x5/12x6 </a:t>
            </a:r>
            <a:r>
              <a:rPr lang="en-US" altLang="en-US" sz="1200" i="1" dirty="0">
                <a:solidFill>
                  <a:srgbClr val="000000"/>
                </a:solidFill>
                <a:cs typeface="Arial" charset="0"/>
              </a:rPr>
              <a:t>v3, 4C+G, HT, </a:t>
            </a:r>
            <a:r>
              <a:rPr lang="en-US" altLang="en-US" sz="12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  <a:endParaRPr lang="en-US" altLang="en-US" sz="1200" i="1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 smtClean="0">
                <a:solidFill>
                  <a:srgbClr val="000000"/>
                </a:solidFill>
                <a:cs typeface="Arial" charset="0"/>
              </a:rPr>
              <a:t>E3-12x0/12x1 </a:t>
            </a:r>
            <a:r>
              <a:rPr lang="en-US" altLang="en-US" sz="1200" i="1" dirty="0">
                <a:solidFill>
                  <a:srgbClr val="000000"/>
                </a:solidFill>
                <a:cs typeface="Arial" charset="0"/>
              </a:rPr>
              <a:t>v3, 4C,      HT, </a:t>
            </a:r>
            <a:r>
              <a:rPr lang="en-US" altLang="en-US" sz="12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  <a:endParaRPr lang="en-US" altLang="en-US" sz="12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" name="Rectangle 33"/>
          <p:cNvSpPr>
            <a:spLocks noChangeArrowheads="1"/>
          </p:cNvSpPr>
          <p:nvPr/>
        </p:nvSpPr>
        <p:spPr bwMode="auto">
          <a:xfrm>
            <a:off x="4572000" y="4703498"/>
            <a:ext cx="24513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 smtClean="0">
                <a:solidFill>
                  <a:srgbClr val="000000"/>
                </a:solidFill>
                <a:cs typeface="Arial" charset="0"/>
              </a:rPr>
              <a:t>  E5-16xx v3,  4/6/8, 9/2014</a:t>
            </a:r>
            <a:endParaRPr lang="en-US" altLang="en-US" sz="12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291829" y="4587515"/>
            <a:ext cx="11929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 smtClean="0">
                <a:solidFill>
                  <a:srgbClr val="0000FF"/>
                </a:solidFill>
                <a:cs typeface="Arial" charset="0"/>
              </a:rPr>
              <a:t>Workstations</a:t>
            </a:r>
            <a:endParaRPr lang="en-US" altLang="en-US" sz="12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309356" y="4947555"/>
            <a:ext cx="10583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4AEB"/>
                </a:solidFill>
                <a:latin typeface="Verdana" pitchFamily="34" charset="0"/>
              </a:rPr>
              <a:t>DP-Servers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304594" y="5660730"/>
            <a:ext cx="10695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4AEB"/>
                </a:solidFill>
                <a:latin typeface="Verdana" pitchFamily="34" charset="0"/>
              </a:rPr>
              <a:t>MP-Servers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31940" y="5161628"/>
            <a:ext cx="3780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200" i="1" dirty="0">
                <a:solidFill>
                  <a:srgbClr val="000000"/>
                </a:solidFill>
                <a:cs typeface="Arial" charset="0"/>
              </a:rPr>
              <a:t>E5-26xx v3,  4/6/8/10/12/14/16/18C, </a:t>
            </a:r>
            <a:r>
              <a:rPr lang="en-US" altLang="en-US" sz="1200" i="1" dirty="0" smtClean="0">
                <a:solidFill>
                  <a:srgbClr val="000000"/>
                </a:solidFill>
                <a:cs typeface="Arial" charset="0"/>
              </a:rPr>
              <a:t>9/2014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64368" y="5839235"/>
            <a:ext cx="3498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200" i="1" dirty="0">
                <a:solidFill>
                  <a:srgbClr val="000000"/>
                </a:solidFill>
                <a:cs typeface="Arial" charset="0"/>
              </a:rPr>
              <a:t> E5-46xx v3,  6/10/12/14/16/18C, 6/2015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92180" y="6109265"/>
            <a:ext cx="2911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200" i="1" dirty="0">
                <a:solidFill>
                  <a:srgbClr val="000000"/>
                </a:solidFill>
                <a:cs typeface="Arial" charset="0"/>
              </a:rPr>
              <a:t>E7-48xx v3,  8/10/12/14, </a:t>
            </a:r>
            <a:r>
              <a:rPr lang="en-US" altLang="en-US" sz="1200" i="1" dirty="0" smtClean="0">
                <a:solidFill>
                  <a:srgbClr val="000000"/>
                </a:solidFill>
                <a:cs typeface="Arial" charset="0"/>
              </a:rPr>
              <a:t>5/2015</a:t>
            </a:r>
          </a:p>
          <a:p>
            <a:r>
              <a:rPr lang="en-US" altLang="en-US" sz="1200" i="1" dirty="0" smtClean="0">
                <a:solidFill>
                  <a:srgbClr val="000000"/>
                </a:solidFill>
                <a:cs typeface="Arial" charset="0"/>
              </a:rPr>
              <a:t>E7-88xx </a:t>
            </a:r>
            <a:r>
              <a:rPr lang="en-US" altLang="en-US" sz="1200" i="1" dirty="0">
                <a:solidFill>
                  <a:srgbClr val="000000"/>
                </a:solidFill>
                <a:cs typeface="Arial" charset="0"/>
              </a:rPr>
              <a:t>v3,  4/10/16/18C, </a:t>
            </a:r>
            <a:r>
              <a:rPr lang="en-US" altLang="en-US" sz="1200" i="1" dirty="0" smtClean="0">
                <a:solidFill>
                  <a:srgbClr val="000000"/>
                </a:solidFill>
                <a:cs typeface="Arial" charset="0"/>
              </a:rPr>
              <a:t>5/2015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71500" y="494150"/>
            <a:ext cx="40254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latin typeface="Verdana" pitchFamily="34" charset="0"/>
              </a:rPr>
              <a:t>Overview of the </a:t>
            </a:r>
            <a:r>
              <a:rPr lang="en-US" altLang="hu-HU" sz="1400" b="1" dirty="0" smtClean="0">
                <a:solidFill>
                  <a:srgbClr val="2D2D8A"/>
                </a:solidFill>
                <a:latin typeface="Verdana" pitchFamily="34" charset="0"/>
              </a:rPr>
              <a:t>Haswell server family</a:t>
            </a:r>
            <a:endParaRPr lang="en-US" altLang="hu-HU" sz="1400" b="1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.5 Haswell based server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processors (1)</a:t>
            </a:r>
            <a:endParaRPr lang="en-US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417781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500432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9351" y="1189346"/>
            <a:ext cx="7334059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mobiles, desktops, </a:t>
            </a:r>
            <a:r>
              <a:rPr lang="en-US" sz="1400" dirty="0" err="1" smtClean="0">
                <a:solidFill>
                  <a:srgbClr val="0070C0"/>
                </a:solidFill>
              </a:rPr>
              <a:t>microservers</a:t>
            </a:r>
            <a:r>
              <a:rPr lang="en-US" sz="1400" dirty="0" smtClean="0">
                <a:solidFill>
                  <a:srgbClr val="0070C0"/>
                </a:solidFill>
              </a:rPr>
              <a:t> and UP servers </a:t>
            </a:r>
            <a:r>
              <a:rPr lang="en-US" sz="1400" dirty="0" smtClean="0">
                <a:solidFill>
                  <a:srgbClr val="000000"/>
                </a:solidFill>
              </a:rPr>
              <a:t>include </a:t>
            </a:r>
            <a:r>
              <a:rPr lang="en-US" sz="1400" dirty="0" smtClean="0">
                <a:solidFill>
                  <a:srgbClr val="FF0000"/>
                </a:solidFill>
              </a:rPr>
              <a:t>two or four cores</a:t>
            </a:r>
            <a:r>
              <a:rPr lang="en-US" sz="1400" dirty="0" smtClean="0">
                <a:solidFill>
                  <a:srgbClr val="000000"/>
                </a:solidFill>
              </a:rPr>
              <a:t>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high-end desktops  </a:t>
            </a:r>
            <a:r>
              <a:rPr lang="en-US" sz="1400" dirty="0" smtClean="0">
                <a:solidFill>
                  <a:srgbClr val="000000"/>
                </a:solidFill>
              </a:rPr>
              <a:t>(E-series) </a:t>
            </a:r>
            <a:r>
              <a:rPr lang="en-US" sz="1400" dirty="0" smtClean="0">
                <a:solidFill>
                  <a:srgbClr val="FF0000"/>
                </a:solidFill>
              </a:rPr>
              <a:t>6 to 8 cores </a:t>
            </a:r>
            <a:r>
              <a:rPr lang="en-US" sz="1400" dirty="0" smtClean="0">
                <a:solidFill>
                  <a:srgbClr val="000000"/>
                </a:solidFill>
              </a:rPr>
              <a:t>whereas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workstations, DP and MP servers </a:t>
            </a:r>
            <a:r>
              <a:rPr lang="en-US" sz="1400" dirty="0" smtClean="0">
                <a:solidFill>
                  <a:srgbClr val="000000"/>
                </a:solidFill>
              </a:rPr>
              <a:t>typically more,</a:t>
            </a:r>
            <a:r>
              <a:rPr lang="en-US" sz="1400" dirty="0" smtClean="0">
                <a:solidFill>
                  <a:srgbClr val="FF0000"/>
                </a:solidFill>
              </a:rPr>
              <a:t> up to 18 cores, </a:t>
            </a:r>
          </a:p>
          <a:p>
            <a:pPr>
              <a:spcAft>
                <a:spcPts val="30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        as indicated in the above overviews.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.5 Haswell based server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altLang="en-US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500" y="863715"/>
            <a:ext cx="47564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As far as </a:t>
            </a:r>
            <a:r>
              <a:rPr lang="en-US" sz="1400" dirty="0" err="1" smtClean="0">
                <a:solidFill>
                  <a:srgbClr val="FF0000"/>
                </a:solidFill>
              </a:rPr>
              <a:t>Haswell</a:t>
            </a:r>
            <a:r>
              <a:rPr lang="en-US" sz="1400" dirty="0" smtClean="0">
                <a:solidFill>
                  <a:srgbClr val="FF0000"/>
                </a:solidFill>
              </a:rPr>
              <a:t>-based processors </a:t>
            </a:r>
            <a:r>
              <a:rPr lang="en-US" sz="1400" dirty="0" smtClean="0"/>
              <a:t>are considered</a:t>
            </a:r>
          </a:p>
        </p:txBody>
      </p:sp>
    </p:spTree>
    <p:extLst>
      <p:ext uri="{BB962C8B-B14F-4D97-AF65-F5344CB8AC3E}">
        <p14:creationId xmlns:p14="http://schemas.microsoft.com/office/powerpoint/2010/main" val="349433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VDS Electrical Interf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5" y="1249510"/>
            <a:ext cx="7328573" cy="167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827" y="501055"/>
            <a:ext cx="4894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Principle of differential interconnections </a:t>
            </a:r>
            <a:r>
              <a:rPr lang="en-US" sz="1400" dirty="0" smtClean="0">
                <a:latin typeface="+mj-lt"/>
              </a:rPr>
              <a:t>[170]</a:t>
            </a:r>
            <a:endParaRPr lang="en-US" sz="14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391980" y="2509650"/>
            <a:ext cx="2025225" cy="1800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2896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4"/>
          <p:cNvSpPr txBox="1">
            <a:spLocks noChangeArrowheads="1"/>
          </p:cNvSpPr>
          <p:nvPr/>
        </p:nvSpPr>
        <p:spPr bwMode="auto">
          <a:xfrm>
            <a:off x="74960" y="494150"/>
            <a:ext cx="46794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Interconnect bus (QPI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)- 2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6677" name="Text Box 7"/>
          <p:cNvSpPr txBox="1">
            <a:spLocks noChangeArrowheads="1"/>
          </p:cNvSpPr>
          <p:nvPr/>
        </p:nvSpPr>
        <p:spPr bwMode="auto">
          <a:xfrm>
            <a:off x="201136" y="908720"/>
            <a:ext cx="77941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It consists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2 unidirectional links,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one in each directions, called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TX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and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RX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 for Transmit, R for Receive).       </a:t>
            </a:r>
          </a:p>
        </p:txBody>
      </p:sp>
      <p:sp>
        <p:nvSpPr>
          <p:cNvPr id="144392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4994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Text Box 9"/>
          <p:cNvSpPr txBox="1">
            <a:spLocks noChangeArrowheads="1"/>
          </p:cNvSpPr>
          <p:nvPr/>
        </p:nvSpPr>
        <p:spPr bwMode="auto">
          <a:xfrm>
            <a:off x="75804" y="501055"/>
            <a:ext cx="60131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Signals of the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Interconnect bus (QPI bus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)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[22]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145413" name="Text Box 11"/>
          <p:cNvSpPr txBox="1">
            <a:spLocks noChangeArrowheads="1"/>
          </p:cNvSpPr>
          <p:nvPr/>
        </p:nvSpPr>
        <p:spPr bwMode="auto">
          <a:xfrm>
            <a:off x="4546600" y="6513863"/>
            <a:ext cx="203517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(DDR data transfer)</a:t>
            </a:r>
          </a:p>
        </p:txBody>
      </p:sp>
      <p:sp>
        <p:nvSpPr>
          <p:cNvPr id="145414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25" y="6496400"/>
            <a:ext cx="17113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(Lane: </a:t>
            </a:r>
            <a:r>
              <a:rPr lang="en-US" sz="1400" dirty="0" err="1">
                <a:solidFill>
                  <a:srgbClr val="000000"/>
                </a:solidFill>
                <a:latin typeface="Verdana"/>
                <a:cs typeface="Arial" charset="0"/>
              </a:rPr>
              <a:t>Vonalpár</a:t>
            </a:r>
            <a:r>
              <a:rPr 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)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72277" y="834895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Each unidirectional link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comprises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20 data lanes and a clock lane,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each lane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consisting of a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pair of differential signals.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4988" y="1538790"/>
            <a:ext cx="7954962" cy="4897438"/>
            <a:chOff x="534988" y="1636907"/>
            <a:chExt cx="7954962" cy="4897438"/>
          </a:xfrm>
        </p:grpSpPr>
        <p:grpSp>
          <p:nvGrpSpPr>
            <p:cNvPr id="145410" name="Group 10"/>
            <p:cNvGrpSpPr>
              <a:grpSpLocks/>
            </p:cNvGrpSpPr>
            <p:nvPr/>
          </p:nvGrpSpPr>
          <p:grpSpPr bwMode="auto">
            <a:xfrm>
              <a:off x="534988" y="1636907"/>
              <a:ext cx="7954962" cy="4897438"/>
              <a:chOff x="273" y="646"/>
              <a:chExt cx="5126" cy="3374"/>
            </a:xfrm>
          </p:grpSpPr>
          <p:pic>
            <p:nvPicPr>
              <p:cNvPr id="145415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6" t="10355" r="3860"/>
              <a:stretch>
                <a:fillRect/>
              </a:stretch>
            </p:blipFill>
            <p:spPr bwMode="auto">
              <a:xfrm>
                <a:off x="273" y="646"/>
                <a:ext cx="5126" cy="33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5416" name="Text Box 5"/>
              <p:cNvSpPr txBox="1">
                <a:spLocks noChangeArrowheads="1"/>
              </p:cNvSpPr>
              <p:nvPr/>
            </p:nvSpPr>
            <p:spPr bwMode="auto">
              <a:xfrm>
                <a:off x="1974" y="3446"/>
                <a:ext cx="678" cy="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16 data 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2 protocol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Arial" charset="0"/>
                  </a:rPr>
                  <a:t> 2 CRC</a:t>
                </a:r>
              </a:p>
            </p:txBody>
          </p:sp>
          <p:sp>
            <p:nvSpPr>
              <p:cNvPr id="145417" name="Text Box 6"/>
              <p:cNvSpPr txBox="1">
                <a:spLocks noChangeArrowheads="1"/>
              </p:cNvSpPr>
              <p:nvPr/>
            </p:nvSpPr>
            <p:spPr bwMode="auto">
              <a:xfrm>
                <a:off x="2109" y="1790"/>
                <a:ext cx="1336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FFFFFF"/>
                    </a:solidFill>
                    <a:latin typeface="Verdana" pitchFamily="34" charset="0"/>
                    <a:cs typeface="Arial" charset="0"/>
                  </a:rPr>
                  <a:t> TX Unidirectional link</a:t>
                </a:r>
              </a:p>
            </p:txBody>
          </p:sp>
          <p:sp>
            <p:nvSpPr>
              <p:cNvPr id="145418" name="Text Box 7"/>
              <p:cNvSpPr txBox="1">
                <a:spLocks noChangeArrowheads="1"/>
              </p:cNvSpPr>
              <p:nvPr/>
            </p:nvSpPr>
            <p:spPr bwMode="auto">
              <a:xfrm>
                <a:off x="2141" y="2734"/>
                <a:ext cx="1312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b="1">
                    <a:solidFill>
                      <a:srgbClr val="FFFFFF"/>
                    </a:solidFill>
                    <a:latin typeface="Verdana" pitchFamily="34" charset="0"/>
                    <a:cs typeface="Arial" charset="0"/>
                  </a:rPr>
                  <a:t>RX Unidirectional link</a:t>
                </a:r>
              </a:p>
            </p:txBody>
          </p:sp>
        </p:grpSp>
        <p:sp>
          <p:nvSpPr>
            <p:cNvPr id="2" name="Rectangle 1"/>
            <p:cNvSpPr/>
            <p:nvPr/>
          </p:nvSpPr>
          <p:spPr bwMode="auto">
            <a:xfrm>
              <a:off x="2546775" y="1636907"/>
              <a:ext cx="3960440" cy="327044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7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4"/>
          <p:cNvSpPr>
            <a:spLocks noChangeArrowheads="1"/>
          </p:cNvSpPr>
          <p:nvPr/>
        </p:nvSpPr>
        <p:spPr bwMode="auto">
          <a:xfrm>
            <a:off x="1201738" y="3638267"/>
            <a:ext cx="7826375" cy="1716088"/>
          </a:xfrm>
          <a:prstGeom prst="rect">
            <a:avLst/>
          </a:prstGeom>
          <a:solidFill>
            <a:srgbClr val="EAF5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594" name="Text Box 10"/>
          <p:cNvSpPr txBox="1">
            <a:spLocks noChangeArrowheads="1"/>
          </p:cNvSpPr>
          <p:nvPr/>
        </p:nvSpPr>
        <p:spPr bwMode="auto">
          <a:xfrm>
            <a:off x="1270000" y="6029120"/>
            <a:ext cx="7366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LVDS:     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Low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Differential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Signaling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LVTTL:   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Low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TTL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(D)RSL:    (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Differential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)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Rambus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Signaling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Level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SSTL: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Stub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Series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Terminated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Logic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     V</a:t>
            </a:r>
            <a:r>
              <a:rPr lang="hu-HU" altLang="en-US" sz="1200" baseline="-25000" dirty="0">
                <a:solidFill>
                  <a:srgbClr val="000000"/>
                </a:solidFill>
                <a:latin typeface="Verdana"/>
                <a:cs typeface="Arial" charset="0"/>
              </a:rPr>
              <a:t>CM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:       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Common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Mode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      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V</a:t>
            </a:r>
            <a:r>
              <a:rPr lang="hu-HU" altLang="en-US" sz="1200" baseline="-25000" dirty="0">
                <a:solidFill>
                  <a:srgbClr val="000000"/>
                </a:solidFill>
                <a:latin typeface="Verdana"/>
                <a:cs typeface="Arial" charset="0"/>
              </a:rPr>
              <a:t>REF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: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Reference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endParaRPr lang="en-US" altLang="en-US" sz="1200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1347618" name="Text Box 34"/>
          <p:cNvSpPr txBox="1">
            <a:spLocks noChangeArrowheads="1"/>
          </p:cNvSpPr>
          <p:nvPr/>
        </p:nvSpPr>
        <p:spPr bwMode="auto">
          <a:xfrm>
            <a:off x="1633538" y="4443130"/>
            <a:ext cx="1246187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LVTTL (3.3 V)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FPM/EDO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SDRAM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0000"/>
                </a:solidFill>
                <a:cs typeface="Arial" charset="0"/>
              </a:rPr>
              <a:t>HI 1.5</a:t>
            </a: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19" name="Text Box 35"/>
          <p:cNvSpPr txBox="1">
            <a:spLocks noChangeArrowheads="1"/>
          </p:cNvSpPr>
          <p:nvPr/>
        </p:nvSpPr>
        <p:spPr bwMode="auto">
          <a:xfrm>
            <a:off x="1633538" y="3998630"/>
            <a:ext cx="1112837" cy="5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TTL (5 V)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FPM/EDO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20" name="Text Box 36"/>
          <p:cNvSpPr txBox="1">
            <a:spLocks noChangeArrowheads="1"/>
          </p:cNvSpPr>
          <p:nvPr/>
        </p:nvSpPr>
        <p:spPr bwMode="auto">
          <a:xfrm>
            <a:off x="4078288" y="4000217"/>
            <a:ext cx="1560512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FF0000"/>
                </a:solidFill>
                <a:cs typeface="Arial" charset="0"/>
              </a:rPr>
              <a:t>SSTL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 SSTL2 (DDR)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 SSTL1.8 (DDR2)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 SSTL1.5 (DDR3)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FF0000"/>
                </a:solidFill>
                <a:cs typeface="Arial" charset="0"/>
              </a:rPr>
              <a:t>RSL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(RDRAM)</a:t>
            </a:r>
            <a:endParaRPr lang="en-US" altLang="en-US" sz="12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FF0000"/>
                </a:solidFill>
                <a:cs typeface="Arial" charset="0"/>
              </a:rPr>
              <a:t>FSB</a:t>
            </a:r>
          </a:p>
        </p:txBody>
      </p:sp>
      <p:sp>
        <p:nvSpPr>
          <p:cNvPr id="1347622" name="Text Box 38"/>
          <p:cNvSpPr txBox="1">
            <a:spLocks noChangeArrowheads="1"/>
          </p:cNvSpPr>
          <p:nvPr/>
        </p:nvSpPr>
        <p:spPr bwMode="auto">
          <a:xfrm>
            <a:off x="6951663" y="3998630"/>
            <a:ext cx="1624012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LVDS </a:t>
            </a:r>
            <a:endParaRPr lang="en-US" altLang="en-US" sz="1200">
              <a:solidFill>
                <a:srgbClr val="FF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0000"/>
                </a:solidFill>
                <a:cs typeface="Arial" charset="0"/>
              </a:rPr>
              <a:t>   </a:t>
            </a:r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PCIe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   QPI, DMI, ESI</a:t>
            </a:r>
            <a:endParaRPr lang="hu-HU" altLang="en-US" sz="12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FB-DIMMs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42" name="Text Box 58"/>
          <p:cNvSpPr txBox="1">
            <a:spLocks noChangeArrowheads="1"/>
          </p:cNvSpPr>
          <p:nvPr/>
        </p:nvSpPr>
        <p:spPr bwMode="auto">
          <a:xfrm>
            <a:off x="3652838" y="5322605"/>
            <a:ext cx="2160587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err="1">
                <a:solidFill>
                  <a:srgbClr val="000000"/>
                </a:solidFill>
                <a:cs typeface="Arial" charset="0"/>
              </a:rPr>
              <a:t>Smaller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cs typeface="Arial" charset="0"/>
              </a:rPr>
              <a:t>swings</a:t>
            </a:r>
            <a:endParaRPr lang="en-US" altLang="en-US" sz="12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347650" name="Group 66"/>
          <p:cNvGrpSpPr>
            <a:grpSpLocks/>
          </p:cNvGrpSpPr>
          <p:nvPr/>
        </p:nvGrpSpPr>
        <p:grpSpPr bwMode="auto">
          <a:xfrm>
            <a:off x="1201738" y="5767182"/>
            <a:ext cx="7532687" cy="117475"/>
            <a:chOff x="718" y="3352"/>
            <a:chExt cx="4776" cy="92"/>
          </a:xfrm>
        </p:grpSpPr>
        <p:sp>
          <p:nvSpPr>
            <p:cNvPr id="147529" name="Freeform 67"/>
            <p:cNvSpPr>
              <a:spLocks/>
            </p:cNvSpPr>
            <p:nvPr/>
          </p:nvSpPr>
          <p:spPr bwMode="auto">
            <a:xfrm>
              <a:off x="718" y="3370"/>
              <a:ext cx="4776" cy="59"/>
            </a:xfrm>
            <a:custGeom>
              <a:avLst/>
              <a:gdLst>
                <a:gd name="T0" fmla="*/ 0 w 2994"/>
                <a:gd name="T1" fmla="*/ 2 h 90"/>
                <a:gd name="T2" fmla="*/ 114120 w 2994"/>
                <a:gd name="T3" fmla="*/ 3 h 90"/>
                <a:gd name="T4" fmla="*/ 125541 w 2994"/>
                <a:gd name="T5" fmla="*/ 2 h 90"/>
                <a:gd name="T6" fmla="*/ 114120 w 2994"/>
                <a:gd name="T7" fmla="*/ 0 h 90"/>
                <a:gd name="T8" fmla="*/ 0 w 2994"/>
                <a:gd name="T9" fmla="*/ 2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94" h="90">
                  <a:moveTo>
                    <a:pt x="0" y="45"/>
                  </a:moveTo>
                  <a:lnTo>
                    <a:pt x="2722" y="90"/>
                  </a:lnTo>
                  <a:lnTo>
                    <a:pt x="2994" y="45"/>
                  </a:lnTo>
                  <a:lnTo>
                    <a:pt x="2722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30" name="Line 68"/>
            <p:cNvSpPr>
              <a:spLocks noChangeShapeType="1"/>
            </p:cNvSpPr>
            <p:nvPr/>
          </p:nvSpPr>
          <p:spPr bwMode="auto">
            <a:xfrm flipH="1">
              <a:off x="4920" y="3396"/>
              <a:ext cx="544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31" name="Line 69"/>
            <p:cNvSpPr>
              <a:spLocks noChangeShapeType="1"/>
            </p:cNvSpPr>
            <p:nvPr/>
          </p:nvSpPr>
          <p:spPr bwMode="auto">
            <a:xfrm flipH="1" flipV="1">
              <a:off x="4911" y="3352"/>
              <a:ext cx="545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347655" name="Text Box 71"/>
          <p:cNvSpPr txBox="1">
            <a:spLocks noChangeArrowheads="1"/>
          </p:cNvSpPr>
          <p:nvPr/>
        </p:nvSpPr>
        <p:spPr bwMode="auto">
          <a:xfrm>
            <a:off x="6959600" y="4843180"/>
            <a:ext cx="115411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DRSL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XDR (data)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59" name="Text Box 75"/>
          <p:cNvSpPr txBox="1">
            <a:spLocks noChangeArrowheads="1"/>
          </p:cNvSpPr>
          <p:nvPr/>
        </p:nvSpPr>
        <p:spPr bwMode="auto">
          <a:xfrm>
            <a:off x="79268" y="500063"/>
            <a:ext cx="3441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dirty="0">
                <a:solidFill>
                  <a:srgbClr val="333399"/>
                </a:solidFill>
                <a:latin typeface="Verdana"/>
                <a:cs typeface="Arial" charset="0"/>
              </a:rPr>
              <a:t>Signaling systems used in buses</a:t>
            </a:r>
          </a:p>
        </p:txBody>
      </p:sp>
      <p:sp>
        <p:nvSpPr>
          <p:cNvPr id="147469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163638" y="1166530"/>
            <a:ext cx="7864475" cy="247808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2111" name="Text Box 6"/>
          <p:cNvSpPr txBox="1">
            <a:spLocks noChangeArrowheads="1"/>
          </p:cNvSpPr>
          <p:nvPr/>
        </p:nvSpPr>
        <p:spPr bwMode="auto">
          <a:xfrm>
            <a:off x="4332288" y="1171292"/>
            <a:ext cx="803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cs typeface="Arial" charset="0"/>
              </a:rPr>
              <a:t>Signals</a:t>
            </a:r>
            <a:endParaRPr lang="en-US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" name="Text Box 7"/>
          <p:cNvSpPr txBox="1">
            <a:spLocks noChangeArrowheads="1"/>
          </p:cNvSpPr>
          <p:nvPr/>
        </p:nvSpPr>
        <p:spPr bwMode="auto">
          <a:xfrm>
            <a:off x="3805238" y="1930117"/>
            <a:ext cx="1816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b="1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b="1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b="1" dirty="0" err="1">
                <a:solidFill>
                  <a:srgbClr val="000000"/>
                </a:solidFill>
                <a:latin typeface="Verdana"/>
                <a:cs typeface="Arial" charset="0"/>
              </a:rPr>
              <a:t>referenced</a:t>
            </a:r>
            <a:endParaRPr lang="en-US" altLang="en-US" sz="1200" b="1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83" name="Text Box 8"/>
          <p:cNvSpPr txBox="1">
            <a:spLocks noChangeArrowheads="1"/>
          </p:cNvSpPr>
          <p:nvPr/>
        </p:nvSpPr>
        <p:spPr bwMode="auto">
          <a:xfrm>
            <a:off x="1652588" y="1945992"/>
            <a:ext cx="13001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b="1" dirty="0" err="1">
                <a:solidFill>
                  <a:srgbClr val="000000"/>
                </a:solidFill>
                <a:latin typeface="Verdana"/>
                <a:cs typeface="Arial" charset="0"/>
              </a:rPr>
              <a:t>Single</a:t>
            </a:r>
            <a:r>
              <a:rPr lang="hu-HU" altLang="en-US" sz="1200" b="1" dirty="0">
                <a:solidFill>
                  <a:srgbClr val="000000"/>
                </a:solidFill>
                <a:latin typeface="Verdana"/>
                <a:cs typeface="Arial" charset="0"/>
              </a:rPr>
              <a:t> ended</a:t>
            </a:r>
            <a:endParaRPr lang="en-US" altLang="en-US" sz="1200" b="1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84" name="Text Box 9"/>
          <p:cNvSpPr txBox="1">
            <a:spLocks noChangeArrowheads="1"/>
          </p:cNvSpPr>
          <p:nvPr/>
        </p:nvSpPr>
        <p:spPr bwMode="auto">
          <a:xfrm>
            <a:off x="6815138" y="1930117"/>
            <a:ext cx="1157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b="1">
                <a:solidFill>
                  <a:srgbClr val="000000"/>
                </a:solidFill>
                <a:latin typeface="Verdana"/>
                <a:cs typeface="Arial" charset="0"/>
              </a:rPr>
              <a:t>Differential</a:t>
            </a:r>
            <a:endParaRPr lang="en-US" altLang="en-US" sz="1200" b="1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grpSp>
        <p:nvGrpSpPr>
          <p:cNvPr id="85" name="Group 11"/>
          <p:cNvGrpSpPr>
            <a:grpSpLocks/>
          </p:cNvGrpSpPr>
          <p:nvPr/>
        </p:nvGrpSpPr>
        <p:grpSpPr bwMode="auto">
          <a:xfrm>
            <a:off x="1228725" y="2309530"/>
            <a:ext cx="2066925" cy="1068387"/>
            <a:chOff x="480" y="1277"/>
            <a:chExt cx="1296" cy="691"/>
          </a:xfrm>
        </p:grpSpPr>
        <p:sp>
          <p:nvSpPr>
            <p:cNvPr id="147520" name="AutoShape 12"/>
            <p:cNvSpPr>
              <a:spLocks noChangeAspect="1" noChangeArrowheads="1"/>
            </p:cNvSpPr>
            <p:nvPr/>
          </p:nvSpPr>
          <p:spPr bwMode="auto">
            <a:xfrm>
              <a:off x="480" y="1277"/>
              <a:ext cx="1296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1" name="Line 13"/>
            <p:cNvSpPr>
              <a:spLocks noChangeShapeType="1"/>
            </p:cNvSpPr>
            <p:nvPr/>
          </p:nvSpPr>
          <p:spPr bwMode="auto">
            <a:xfrm>
              <a:off x="610" y="1277"/>
              <a:ext cx="0" cy="6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2" name="Line 14"/>
            <p:cNvSpPr>
              <a:spLocks noChangeShapeType="1"/>
            </p:cNvSpPr>
            <p:nvPr/>
          </p:nvSpPr>
          <p:spPr bwMode="auto">
            <a:xfrm>
              <a:off x="566" y="1882"/>
              <a:ext cx="10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3" name="Line 15"/>
            <p:cNvSpPr>
              <a:spLocks noChangeShapeType="1"/>
            </p:cNvSpPr>
            <p:nvPr/>
          </p:nvSpPr>
          <p:spPr bwMode="auto">
            <a:xfrm>
              <a:off x="610" y="1882"/>
              <a:ext cx="17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4" name="Line 16"/>
            <p:cNvSpPr>
              <a:spLocks noChangeShapeType="1"/>
            </p:cNvSpPr>
            <p:nvPr/>
          </p:nvSpPr>
          <p:spPr bwMode="auto">
            <a:xfrm>
              <a:off x="955" y="1407"/>
              <a:ext cx="30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5" name="Line 17"/>
            <p:cNvSpPr>
              <a:spLocks noChangeShapeType="1"/>
            </p:cNvSpPr>
            <p:nvPr/>
          </p:nvSpPr>
          <p:spPr bwMode="auto">
            <a:xfrm>
              <a:off x="1430" y="1882"/>
              <a:ext cx="17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6" name="Line 18"/>
            <p:cNvSpPr>
              <a:spLocks noChangeShapeType="1"/>
            </p:cNvSpPr>
            <p:nvPr/>
          </p:nvSpPr>
          <p:spPr bwMode="auto">
            <a:xfrm flipV="1">
              <a:off x="782" y="1407"/>
              <a:ext cx="173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7" name="Line 19"/>
            <p:cNvSpPr>
              <a:spLocks noChangeShapeType="1"/>
            </p:cNvSpPr>
            <p:nvPr/>
          </p:nvSpPr>
          <p:spPr bwMode="auto">
            <a:xfrm>
              <a:off x="1258" y="1407"/>
              <a:ext cx="172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8" name="Text Box 20"/>
            <p:cNvSpPr txBox="1">
              <a:spLocks noChangeArrowheads="1"/>
            </p:cNvSpPr>
            <p:nvPr/>
          </p:nvSpPr>
          <p:spPr bwMode="auto">
            <a:xfrm>
              <a:off x="1646" y="1838"/>
              <a:ext cx="130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5" name="AutoShape 21"/>
          <p:cNvSpPr>
            <a:spLocks noChangeAspect="1" noChangeArrowheads="1"/>
          </p:cNvSpPr>
          <p:nvPr/>
        </p:nvSpPr>
        <p:spPr bwMode="auto">
          <a:xfrm>
            <a:off x="3721100" y="2265080"/>
            <a:ext cx="24495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96" name="Group 22"/>
          <p:cNvGrpSpPr>
            <a:grpSpLocks/>
          </p:cNvGrpSpPr>
          <p:nvPr/>
        </p:nvGrpSpPr>
        <p:grpSpPr bwMode="auto">
          <a:xfrm>
            <a:off x="3873500" y="2265080"/>
            <a:ext cx="2144713" cy="1114425"/>
            <a:chOff x="2208" y="1248"/>
            <a:chExt cx="1344" cy="721"/>
          </a:xfrm>
        </p:grpSpPr>
        <p:sp>
          <p:nvSpPr>
            <p:cNvPr id="147510" name="Line 23"/>
            <p:cNvSpPr>
              <a:spLocks noChangeShapeType="1"/>
            </p:cNvSpPr>
            <p:nvPr/>
          </p:nvSpPr>
          <p:spPr bwMode="auto">
            <a:xfrm>
              <a:off x="2256" y="1248"/>
              <a:ext cx="1" cy="6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1" name="Line 24"/>
            <p:cNvSpPr>
              <a:spLocks noChangeShapeType="1"/>
            </p:cNvSpPr>
            <p:nvPr/>
          </p:nvSpPr>
          <p:spPr bwMode="auto">
            <a:xfrm>
              <a:off x="2208" y="1879"/>
              <a:ext cx="12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2" name="Line 25"/>
            <p:cNvSpPr>
              <a:spLocks noChangeShapeType="1"/>
            </p:cNvSpPr>
            <p:nvPr/>
          </p:nvSpPr>
          <p:spPr bwMode="auto">
            <a:xfrm flipV="1">
              <a:off x="2256" y="1632"/>
              <a:ext cx="98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3" name="Line 26"/>
            <p:cNvSpPr>
              <a:spLocks noChangeShapeType="1"/>
            </p:cNvSpPr>
            <p:nvPr/>
          </p:nvSpPr>
          <p:spPr bwMode="auto">
            <a:xfrm>
              <a:off x="2256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4" name="Line 27"/>
            <p:cNvSpPr>
              <a:spLocks noChangeShapeType="1"/>
            </p:cNvSpPr>
            <p:nvPr/>
          </p:nvSpPr>
          <p:spPr bwMode="auto">
            <a:xfrm>
              <a:off x="2640" y="1473"/>
              <a:ext cx="336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5" name="Line 28"/>
            <p:cNvSpPr>
              <a:spLocks noChangeShapeType="1"/>
            </p:cNvSpPr>
            <p:nvPr/>
          </p:nvSpPr>
          <p:spPr bwMode="auto">
            <a:xfrm>
              <a:off x="3168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6" name="Line 29"/>
            <p:cNvSpPr>
              <a:spLocks noChangeShapeType="1"/>
            </p:cNvSpPr>
            <p:nvPr/>
          </p:nvSpPr>
          <p:spPr bwMode="auto">
            <a:xfrm flipV="1">
              <a:off x="2448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7" name="Line 30"/>
            <p:cNvSpPr>
              <a:spLocks noChangeShapeType="1"/>
            </p:cNvSpPr>
            <p:nvPr/>
          </p:nvSpPr>
          <p:spPr bwMode="auto">
            <a:xfrm>
              <a:off x="2976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8" name="Text Box 31"/>
            <p:cNvSpPr txBox="1">
              <a:spLocks noChangeArrowheads="1"/>
            </p:cNvSpPr>
            <p:nvPr/>
          </p:nvSpPr>
          <p:spPr bwMode="auto">
            <a:xfrm>
              <a:off x="3408" y="1834"/>
              <a:ext cx="14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9" name="Text Box 32"/>
            <p:cNvSpPr txBox="1">
              <a:spLocks noChangeArrowheads="1"/>
            </p:cNvSpPr>
            <p:nvPr/>
          </p:nvSpPr>
          <p:spPr bwMode="auto">
            <a:xfrm>
              <a:off x="3168" y="1563"/>
              <a:ext cx="30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V</a:t>
              </a:r>
              <a:r>
                <a:rPr lang="en-US" altLang="en-US" sz="1200" baseline="-250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RE</a:t>
              </a:r>
              <a:r>
                <a:rPr lang="hu-HU" altLang="en-US" sz="1200" baseline="-250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F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07" name="Text Box 33"/>
          <p:cNvSpPr txBox="1">
            <a:spLocks noChangeArrowheads="1"/>
          </p:cNvSpPr>
          <p:nvPr/>
        </p:nvSpPr>
        <p:spPr bwMode="auto">
          <a:xfrm>
            <a:off x="1617663" y="3963705"/>
            <a:ext cx="18415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" name="Text Box 37"/>
          <p:cNvSpPr txBox="1">
            <a:spLocks noChangeArrowheads="1"/>
          </p:cNvSpPr>
          <p:nvPr/>
        </p:nvSpPr>
        <p:spPr bwMode="auto">
          <a:xfrm>
            <a:off x="6494463" y="4038317"/>
            <a:ext cx="1841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9" name="Group 39"/>
          <p:cNvGrpSpPr>
            <a:grpSpLocks/>
          </p:cNvGrpSpPr>
          <p:nvPr/>
        </p:nvGrpSpPr>
        <p:grpSpPr bwMode="auto">
          <a:xfrm>
            <a:off x="6294438" y="2190467"/>
            <a:ext cx="2733675" cy="1336675"/>
            <a:chOff x="3792" y="1200"/>
            <a:chExt cx="1714" cy="864"/>
          </a:xfrm>
        </p:grpSpPr>
        <p:sp>
          <p:nvSpPr>
            <p:cNvPr id="147492" name="AutoShape 40"/>
            <p:cNvSpPr>
              <a:spLocks noChangeAspect="1" noChangeArrowheads="1"/>
            </p:cNvSpPr>
            <p:nvPr/>
          </p:nvSpPr>
          <p:spPr bwMode="auto">
            <a:xfrm>
              <a:off x="3840" y="1200"/>
              <a:ext cx="1632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3" name="Line 41"/>
            <p:cNvSpPr>
              <a:spLocks noChangeShapeType="1"/>
            </p:cNvSpPr>
            <p:nvPr/>
          </p:nvSpPr>
          <p:spPr bwMode="auto">
            <a:xfrm flipH="1">
              <a:off x="3984" y="1248"/>
              <a:ext cx="0" cy="6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4" name="Line 42"/>
            <p:cNvSpPr>
              <a:spLocks noChangeShapeType="1"/>
            </p:cNvSpPr>
            <p:nvPr/>
          </p:nvSpPr>
          <p:spPr bwMode="auto">
            <a:xfrm>
              <a:off x="3942" y="1871"/>
              <a:ext cx="12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5" name="Line 43"/>
            <p:cNvSpPr>
              <a:spLocks noChangeShapeType="1"/>
            </p:cNvSpPr>
            <p:nvPr/>
          </p:nvSpPr>
          <p:spPr bwMode="auto">
            <a:xfrm flipV="1">
              <a:off x="3920" y="1621"/>
              <a:ext cx="122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6" name="Line 44"/>
            <p:cNvSpPr>
              <a:spLocks noChangeShapeType="1"/>
            </p:cNvSpPr>
            <p:nvPr/>
          </p:nvSpPr>
          <p:spPr bwMode="auto">
            <a:xfrm>
              <a:off x="3993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7" name="Line 45"/>
            <p:cNvSpPr>
              <a:spLocks noChangeShapeType="1"/>
            </p:cNvSpPr>
            <p:nvPr/>
          </p:nvSpPr>
          <p:spPr bwMode="auto">
            <a:xfrm>
              <a:off x="4401" y="1487"/>
              <a:ext cx="357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8" name="Line 46"/>
            <p:cNvSpPr>
              <a:spLocks noChangeShapeType="1"/>
            </p:cNvSpPr>
            <p:nvPr/>
          </p:nvSpPr>
          <p:spPr bwMode="auto">
            <a:xfrm>
              <a:off x="4962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9" name="Line 47"/>
            <p:cNvSpPr>
              <a:spLocks noChangeShapeType="1"/>
            </p:cNvSpPr>
            <p:nvPr/>
          </p:nvSpPr>
          <p:spPr bwMode="auto">
            <a:xfrm flipV="1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0" name="Line 48"/>
            <p:cNvSpPr>
              <a:spLocks noChangeShapeType="1"/>
            </p:cNvSpPr>
            <p:nvPr/>
          </p:nvSpPr>
          <p:spPr bwMode="auto">
            <a:xfrm>
              <a:off x="4752" y="1488"/>
              <a:ext cx="192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1" name="Text Box 49"/>
            <p:cNvSpPr txBox="1">
              <a:spLocks noChangeArrowheads="1"/>
            </p:cNvSpPr>
            <p:nvPr/>
          </p:nvSpPr>
          <p:spPr bwMode="auto">
            <a:xfrm>
              <a:off x="5217" y="1911"/>
              <a:ext cx="15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2" name="Text Box 50"/>
            <p:cNvSpPr txBox="1">
              <a:spLocks noChangeArrowheads="1"/>
            </p:cNvSpPr>
            <p:nvPr/>
          </p:nvSpPr>
          <p:spPr bwMode="auto">
            <a:xfrm>
              <a:off x="3806" y="1355"/>
              <a:ext cx="322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S+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3" name="Line 51"/>
            <p:cNvSpPr>
              <a:spLocks noChangeShapeType="1"/>
            </p:cNvSpPr>
            <p:nvPr/>
          </p:nvSpPr>
          <p:spPr bwMode="auto">
            <a:xfrm rot="10800000">
              <a:off x="3984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4" name="Line 52"/>
            <p:cNvSpPr>
              <a:spLocks noChangeShapeType="1"/>
            </p:cNvSpPr>
            <p:nvPr/>
          </p:nvSpPr>
          <p:spPr bwMode="auto">
            <a:xfrm rot="10800000">
              <a:off x="4401" y="1728"/>
              <a:ext cx="35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5" name="Line 53"/>
            <p:cNvSpPr>
              <a:spLocks noChangeShapeType="1"/>
            </p:cNvSpPr>
            <p:nvPr/>
          </p:nvSpPr>
          <p:spPr bwMode="auto">
            <a:xfrm rot="10800000">
              <a:off x="4962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6" name="Line 54"/>
            <p:cNvSpPr>
              <a:spLocks noChangeShapeType="1"/>
            </p:cNvSpPr>
            <p:nvPr/>
          </p:nvSpPr>
          <p:spPr bwMode="auto">
            <a:xfrm rot="10800000" flipV="1">
              <a:off x="4752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7" name="Line 55"/>
            <p:cNvSpPr>
              <a:spLocks noChangeShapeType="1"/>
            </p:cNvSpPr>
            <p:nvPr/>
          </p:nvSpPr>
          <p:spPr bwMode="auto">
            <a:xfrm rot="10800000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8" name="Text Box 56"/>
            <p:cNvSpPr txBox="1">
              <a:spLocks noChangeArrowheads="1"/>
            </p:cNvSpPr>
            <p:nvPr/>
          </p:nvSpPr>
          <p:spPr bwMode="auto">
            <a:xfrm>
              <a:off x="3792" y="1622"/>
              <a:ext cx="32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S-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9" name="Text Box 57"/>
            <p:cNvSpPr txBox="1">
              <a:spLocks noChangeArrowheads="1"/>
            </p:cNvSpPr>
            <p:nvPr/>
          </p:nvSpPr>
          <p:spPr bwMode="auto">
            <a:xfrm>
              <a:off x="5222" y="1555"/>
              <a:ext cx="284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V</a:t>
              </a:r>
              <a:r>
                <a:rPr lang="hu-HU" altLang="en-US" sz="1200" baseline="-250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CM</a:t>
              </a:r>
              <a:endParaRPr lang="en-US" altLang="en-US" sz="1200" baseline="-250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132121" name="Line 59"/>
          <p:cNvSpPr>
            <a:spLocks noChangeShapeType="1"/>
          </p:cNvSpPr>
          <p:nvPr/>
        </p:nvSpPr>
        <p:spPr bwMode="auto">
          <a:xfrm>
            <a:off x="4738688" y="1445930"/>
            <a:ext cx="0" cy="438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2" name="Line 60"/>
          <p:cNvSpPr>
            <a:spLocks noChangeShapeType="1"/>
          </p:cNvSpPr>
          <p:nvPr/>
        </p:nvSpPr>
        <p:spPr bwMode="auto">
          <a:xfrm flipH="1">
            <a:off x="2211388" y="1447517"/>
            <a:ext cx="2516187" cy="4413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3" name="Line 61"/>
          <p:cNvSpPr>
            <a:spLocks noChangeShapeType="1"/>
          </p:cNvSpPr>
          <p:nvPr/>
        </p:nvSpPr>
        <p:spPr bwMode="auto">
          <a:xfrm>
            <a:off x="4738688" y="1447517"/>
            <a:ext cx="2622550" cy="406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4" name="Oval 62"/>
          <p:cNvSpPr>
            <a:spLocks noChangeArrowheads="1"/>
          </p:cNvSpPr>
          <p:nvPr/>
        </p:nvSpPr>
        <p:spPr bwMode="auto">
          <a:xfrm>
            <a:off x="2189163" y="1853917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5" name="Oval 63"/>
          <p:cNvSpPr>
            <a:spLocks noChangeArrowheads="1"/>
          </p:cNvSpPr>
          <p:nvPr/>
        </p:nvSpPr>
        <p:spPr bwMode="auto">
          <a:xfrm>
            <a:off x="4711700" y="1857092"/>
            <a:ext cx="55563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6" name="Oval 64"/>
          <p:cNvSpPr>
            <a:spLocks noChangeArrowheads="1"/>
          </p:cNvSpPr>
          <p:nvPr/>
        </p:nvSpPr>
        <p:spPr bwMode="auto">
          <a:xfrm>
            <a:off x="7367588" y="1847567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" name="Text Box 65"/>
          <p:cNvSpPr txBox="1">
            <a:spLocks noChangeArrowheads="1"/>
          </p:cNvSpPr>
          <p:nvPr/>
        </p:nvSpPr>
        <p:spPr bwMode="auto">
          <a:xfrm>
            <a:off x="57150" y="2238092"/>
            <a:ext cx="1073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Typ.voltage</a:t>
            </a:r>
            <a:endParaRPr lang="hu-HU" altLang="en-US" sz="1200" dirty="0">
              <a:solidFill>
                <a:srgbClr val="000000"/>
              </a:solidFill>
              <a:latin typeface="Verdana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swings</a:t>
            </a:r>
            <a:endParaRPr lang="en-US" altLang="en-US" sz="1200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135" name="Text Box 70"/>
          <p:cNvSpPr txBox="1">
            <a:spLocks noChangeArrowheads="1"/>
          </p:cNvSpPr>
          <p:nvPr/>
        </p:nvSpPr>
        <p:spPr bwMode="auto">
          <a:xfrm>
            <a:off x="4100513" y="3704942"/>
            <a:ext cx="11414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600-800 mV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6" name="Text Box 72"/>
          <p:cNvSpPr txBox="1">
            <a:spLocks noChangeArrowheads="1"/>
          </p:cNvSpPr>
          <p:nvPr/>
        </p:nvSpPr>
        <p:spPr bwMode="auto">
          <a:xfrm>
            <a:off x="6792913" y="3701767"/>
            <a:ext cx="15097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200-300 mV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7" name="Text Box 73"/>
          <p:cNvSpPr txBox="1">
            <a:spLocks noChangeArrowheads="1"/>
          </p:cNvSpPr>
          <p:nvPr/>
        </p:nvSpPr>
        <p:spPr bwMode="auto">
          <a:xfrm>
            <a:off x="1776413" y="3679542"/>
            <a:ext cx="9207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3.3-5 V  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8" name="Text Box 74"/>
          <p:cNvSpPr txBox="1">
            <a:spLocks noChangeArrowheads="1"/>
          </p:cNvSpPr>
          <p:nvPr/>
        </p:nvSpPr>
        <p:spPr bwMode="auto">
          <a:xfrm>
            <a:off x="112713" y="4004980"/>
            <a:ext cx="895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Signaling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system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used in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52094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9" grpId="0" animBg="1"/>
      <p:bldP spid="1347594" grpId="0"/>
      <p:bldP spid="1347618" grpId="0"/>
      <p:bldP spid="1347619" grpId="0"/>
      <p:bldP spid="1347620" grpId="0"/>
      <p:bldP spid="1347622" grpId="0"/>
      <p:bldP spid="1347642" grpId="0"/>
      <p:bldP spid="1347655" grpId="0"/>
      <p:bldP spid="3" grpId="0" animBg="1"/>
      <p:bldP spid="132111" grpId="0"/>
      <p:bldP spid="82" grpId="0"/>
      <p:bldP spid="83" grpId="0"/>
      <p:bldP spid="84" grpId="0"/>
      <p:bldP spid="95" grpId="0"/>
      <p:bldP spid="107" grpId="0"/>
      <p:bldP spid="108" grpId="0"/>
      <p:bldP spid="132121" grpId="0" animBg="1"/>
      <p:bldP spid="132122" grpId="0" animBg="1"/>
      <p:bldP spid="132123" grpId="0" animBg="1"/>
      <p:bldP spid="132124" grpId="0" animBg="1"/>
      <p:bldP spid="132125" grpId="0" animBg="1"/>
      <p:bldP spid="132126" grpId="0" animBg="1"/>
      <p:bldP spid="134" grpId="0"/>
      <p:bldP spid="135" grpId="0"/>
      <p:bldP spid="136" grpId="0"/>
      <p:bldP spid="137" grpId="0"/>
      <p:bldP spid="1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208175"/>
            <a:ext cx="59245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79268" y="497614"/>
            <a:ext cx="45320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QPI based DP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server architecture </a:t>
            </a:r>
            <a:r>
              <a:rPr lang="en-US" altLang="en-US" sz="1400" dirty="0" smtClean="0">
                <a:latin typeface="Verdana" pitchFamily="34" charset="0"/>
                <a:cs typeface="Times New Roman" pitchFamily="18" charset="0"/>
              </a:rPr>
              <a:t>[169]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 -1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15" y="4250131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Note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068" y="4487503"/>
            <a:ext cx="6700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First generation Nehalem </a:t>
            </a:r>
            <a:r>
              <a:rPr lang="en-US" sz="1400" smtClean="0">
                <a:latin typeface="+mj-lt"/>
              </a:rPr>
              <a:t>(Bloomfield) </a:t>
            </a:r>
            <a:r>
              <a:rPr lang="en-US" sz="1400" dirty="0" smtClean="0">
                <a:latin typeface="+mj-lt"/>
              </a:rPr>
              <a:t>supports only DP configurations.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362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utoShape 3"/>
          <p:cNvSpPr>
            <a:spLocks noChangeArrowheads="1"/>
          </p:cNvSpPr>
          <p:nvPr/>
        </p:nvSpPr>
        <p:spPr bwMode="auto">
          <a:xfrm>
            <a:off x="990599" y="1288005"/>
            <a:ext cx="7275513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3. 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The Nehalem line</a:t>
            </a:r>
          </a:p>
        </p:txBody>
      </p:sp>
      <p:grpSp>
        <p:nvGrpSpPr>
          <p:cNvPr id="123907" name="Group 4"/>
          <p:cNvGrpSpPr>
            <a:grpSpLocks/>
          </p:cNvGrpSpPr>
          <p:nvPr/>
        </p:nvGrpSpPr>
        <p:grpSpPr bwMode="auto">
          <a:xfrm>
            <a:off x="997097" y="2224630"/>
            <a:ext cx="7281716" cy="590550"/>
            <a:chOff x="697" y="1638"/>
            <a:chExt cx="4450" cy="292"/>
          </a:xfrm>
        </p:grpSpPr>
        <p:sp>
          <p:nvSpPr>
            <p:cNvPr id="123932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3.1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Introduction to the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1.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generation Nehalem line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       (Bloomfield)</a:t>
              </a:r>
            </a:p>
          </p:txBody>
        </p:sp>
        <p:sp>
          <p:nvSpPr>
            <p:cNvPr id="123933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08" name="Group 7"/>
          <p:cNvGrpSpPr>
            <a:grpSpLocks/>
          </p:cNvGrpSpPr>
          <p:nvPr/>
        </p:nvGrpSpPr>
        <p:grpSpPr bwMode="auto">
          <a:xfrm>
            <a:off x="990600" y="2918369"/>
            <a:ext cx="7285038" cy="467238"/>
            <a:chOff x="695" y="1631"/>
            <a:chExt cx="4452" cy="349"/>
          </a:xfrm>
        </p:grpSpPr>
        <p:sp>
          <p:nvSpPr>
            <p:cNvPr id="12393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3.2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Major innovations of the 1. gen. Nehalem line</a:t>
              </a:r>
            </a:p>
          </p:txBody>
        </p:sp>
        <p:sp>
          <p:nvSpPr>
            <p:cNvPr id="12393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15" name="Group 22"/>
          <p:cNvGrpSpPr>
            <a:grpSpLocks/>
          </p:cNvGrpSpPr>
          <p:nvPr/>
        </p:nvGrpSpPr>
        <p:grpSpPr bwMode="auto">
          <a:xfrm>
            <a:off x="1000272" y="3439945"/>
            <a:ext cx="7281716" cy="619125"/>
            <a:chOff x="697" y="1638"/>
            <a:chExt cx="4450" cy="1183"/>
          </a:xfrm>
        </p:grpSpPr>
        <p:sp>
          <p:nvSpPr>
            <p:cNvPr id="12391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118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3.3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Major innovations of the 2. gen. Nehalem line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       (Lynnfield)</a:t>
              </a:r>
            </a:p>
          </p:txBody>
        </p:sp>
        <p:sp>
          <p:nvSpPr>
            <p:cNvPr id="123917" name="Text Box 24"/>
            <p:cNvSpPr txBox="1">
              <a:spLocks noChangeArrowheads="1"/>
            </p:cNvSpPr>
            <p:nvPr/>
          </p:nvSpPr>
          <p:spPr bwMode="auto">
            <a:xfrm>
              <a:off x="697" y="1830"/>
              <a:ext cx="246" cy="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513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149875"/>
            <a:ext cx="577215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75804" y="494150"/>
            <a:ext cx="44775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QPI based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MP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server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architecture </a:t>
            </a:r>
            <a:r>
              <a:rPr lang="en-US" altLang="en-US" sz="1400" dirty="0" smtClean="0">
                <a:latin typeface="Verdana" pitchFamily="34" charset="0"/>
                <a:cs typeface="Times New Roman" pitchFamily="18" charset="0"/>
              </a:rPr>
              <a:t>[169]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 -2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09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10" y="1068618"/>
            <a:ext cx="4797955" cy="578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5804" y="494150"/>
            <a:ext cx="55338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QPI based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8-processor system architecture </a:t>
            </a:r>
            <a:r>
              <a:rPr lang="en-US" altLang="en-US" sz="1400" dirty="0" smtClean="0">
                <a:latin typeface="Verdana" pitchFamily="34" charset="0"/>
                <a:cs typeface="Times New Roman" pitchFamily="18" charset="0"/>
              </a:rPr>
              <a:t>[169]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 -3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85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</a:t>
            </a:r>
            <a:r>
              <a:rPr lang="hu-HU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9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109522"/>
              </p:ext>
            </p:extLst>
          </p:nvPr>
        </p:nvGraphicFramePr>
        <p:xfrm>
          <a:off x="394636" y="5101218"/>
          <a:ext cx="8643483" cy="1676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718">
                  <a:extLst>
                    <a:ext uri="{9D8B030D-6E8A-4147-A177-3AD203B41FA5}">
                      <a16:colId xmlns:a16="http://schemas.microsoft.com/office/drawing/2014/main" val="1250421114"/>
                    </a:ext>
                  </a:extLst>
                </a:gridCol>
                <a:gridCol w="1233432">
                  <a:extLst>
                    <a:ext uri="{9D8B030D-6E8A-4147-A177-3AD203B41FA5}">
                      <a16:colId xmlns:a16="http://schemas.microsoft.com/office/drawing/2014/main" val="3407766773"/>
                    </a:ext>
                  </a:extLst>
                </a:gridCol>
                <a:gridCol w="3293256">
                  <a:extLst>
                    <a:ext uri="{9D8B030D-6E8A-4147-A177-3AD203B41FA5}">
                      <a16:colId xmlns:a16="http://schemas.microsoft.com/office/drawing/2014/main" val="290814096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634763796"/>
                    </a:ext>
                  </a:extLst>
                </a:gridCol>
                <a:gridCol w="1097277">
                  <a:extLst>
                    <a:ext uri="{9D8B030D-6E8A-4147-A177-3AD203B41FA5}">
                      <a16:colId xmlns:a16="http://schemas.microsoft.com/office/drawing/2014/main" val="3430091927"/>
                    </a:ext>
                  </a:extLst>
                </a:gridCol>
              </a:tblGrid>
              <a:tr h="4281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HT</a:t>
                      </a:r>
                      <a:endParaRPr lang="en-US" sz="13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Base clock</a:t>
                      </a:r>
                      <a:endParaRPr lang="en-US" sz="13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Platforms (first implemented in)</a:t>
                      </a:r>
                      <a:endParaRPr lang="en-US" sz="13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Data rate (up to)</a:t>
                      </a:r>
                    </a:p>
                    <a:p>
                      <a:pPr algn="ctr"/>
                      <a:r>
                        <a:rPr lang="en-US" sz="1300" dirty="0" smtClean="0"/>
                        <a:t>(in each dir.)</a:t>
                      </a:r>
                      <a:endParaRPr lang="en-US" sz="13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Year</a:t>
                      </a:r>
                      <a:endParaRPr lang="en-US" sz="13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660039"/>
                  </a:ext>
                </a:extLst>
              </a:tr>
              <a:tr h="25422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HT 1.0 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0.8 GHz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K8-based</a:t>
                      </a:r>
                      <a:r>
                        <a:rPr lang="en-US" sz="1300" baseline="0" dirty="0" smtClean="0"/>
                        <a:t> mobile Athlon 64/Opteron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3.2 GB/s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2003</a:t>
                      </a:r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6590260"/>
                  </a:ext>
                </a:extLst>
              </a:tr>
              <a:tr h="3205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HT 2.0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1.0 GHz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/>
                        <a:t>K8-based Athlon 64 desktop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4.0 GB/s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2004</a:t>
                      </a:r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6706846"/>
                  </a:ext>
                </a:extLst>
              </a:tr>
              <a:tr h="25422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HT 3.0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2.6 GHz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/>
                        <a:t>K10.5-based Phenom X4 desktop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8.0 GB/s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2007</a:t>
                      </a:r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0964236"/>
                  </a:ext>
                </a:extLst>
              </a:tr>
              <a:tr h="25422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HT</a:t>
                      </a:r>
                      <a:r>
                        <a:rPr lang="en-US" sz="1300" baseline="0" dirty="0" smtClean="0"/>
                        <a:t> 3.1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3.2 GHz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/>
                        <a:t>K10.5-based </a:t>
                      </a:r>
                      <a:r>
                        <a:rPr lang="en-US" sz="1300" dirty="0" err="1" smtClean="0"/>
                        <a:t>Magny</a:t>
                      </a:r>
                      <a:r>
                        <a:rPr lang="en-US" sz="1300" dirty="0" smtClean="0"/>
                        <a:t> Course server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12.8 GB/s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2010</a:t>
                      </a:r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6015083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94636" y="2093519"/>
          <a:ext cx="8643483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718">
                  <a:extLst>
                    <a:ext uri="{9D8B030D-6E8A-4147-A177-3AD203B41FA5}">
                      <a16:colId xmlns:a16="http://schemas.microsoft.com/office/drawing/2014/main" val="1250421114"/>
                    </a:ext>
                  </a:extLst>
                </a:gridCol>
                <a:gridCol w="1213562">
                  <a:extLst>
                    <a:ext uri="{9D8B030D-6E8A-4147-A177-3AD203B41FA5}">
                      <a16:colId xmlns:a16="http://schemas.microsoft.com/office/drawing/2014/main" val="3407766773"/>
                    </a:ext>
                  </a:extLst>
                </a:gridCol>
                <a:gridCol w="3284250">
                  <a:extLst>
                    <a:ext uri="{9D8B030D-6E8A-4147-A177-3AD203B41FA5}">
                      <a16:colId xmlns:a16="http://schemas.microsoft.com/office/drawing/2014/main" val="2908140967"/>
                    </a:ext>
                  </a:extLst>
                </a:gridCol>
                <a:gridCol w="1857676">
                  <a:extLst>
                    <a:ext uri="{9D8B030D-6E8A-4147-A177-3AD203B41FA5}">
                      <a16:colId xmlns:a16="http://schemas.microsoft.com/office/drawing/2014/main" val="2634763796"/>
                    </a:ext>
                  </a:extLst>
                </a:gridCol>
                <a:gridCol w="1097277">
                  <a:extLst>
                    <a:ext uri="{9D8B030D-6E8A-4147-A177-3AD203B41FA5}">
                      <a16:colId xmlns:a16="http://schemas.microsoft.com/office/drawing/2014/main" val="3430091927"/>
                    </a:ext>
                  </a:extLst>
                </a:gridCol>
              </a:tblGrid>
              <a:tr h="46798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QPI</a:t>
                      </a:r>
                      <a:endParaRPr lang="en-US" sz="13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Base clock</a:t>
                      </a:r>
                      <a:endParaRPr lang="en-US" sz="13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Platforms</a:t>
                      </a:r>
                      <a:endParaRPr lang="en-US" sz="13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Data rate (up to)</a:t>
                      </a:r>
                    </a:p>
                    <a:p>
                      <a:pPr algn="ctr"/>
                      <a:r>
                        <a:rPr lang="en-US" sz="1300" dirty="0" smtClean="0"/>
                        <a:t>(in each dir.)</a:t>
                      </a:r>
                      <a:endParaRPr lang="en-US" sz="13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Year</a:t>
                      </a:r>
                      <a:endParaRPr lang="en-US" sz="13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660039"/>
                  </a:ext>
                </a:extLst>
              </a:tr>
              <a:tr h="27786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QPI 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3.2 GHz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Nehalem (server/desktop)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12.8 GB/s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2008</a:t>
                      </a:r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6590260"/>
                  </a:ext>
                </a:extLst>
              </a:tr>
              <a:tr h="70685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QPI 1.1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4.0 GHz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/>
                        <a:t>Sandy Bridge EN/EP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/>
                        <a:t>Ivy Bridge-EN/EP/EX</a:t>
                      </a:r>
                    </a:p>
                    <a:p>
                      <a:pPr algn="ctr"/>
                      <a:r>
                        <a:rPr lang="en-US" sz="1300" dirty="0" err="1" smtClean="0"/>
                        <a:t>Westmere</a:t>
                      </a:r>
                      <a:r>
                        <a:rPr lang="en-US" sz="1300" dirty="0" smtClean="0"/>
                        <a:t> EN/EP/EX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16.0 GB/s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2010-14</a:t>
                      </a:r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6706846"/>
                  </a:ext>
                </a:extLst>
              </a:tr>
              <a:tr h="49236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QPI 1.1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4.8 GHz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err="1" smtClean="0"/>
                        <a:t>Haswell</a:t>
                      </a:r>
                      <a:r>
                        <a:rPr lang="en-US" sz="1300" dirty="0" smtClean="0"/>
                        <a:t> EN/EP/EX</a:t>
                      </a:r>
                    </a:p>
                    <a:p>
                      <a:pPr algn="ctr"/>
                      <a:r>
                        <a:rPr lang="en-US" sz="1300" dirty="0" err="1" smtClean="0"/>
                        <a:t>Broadwell</a:t>
                      </a:r>
                      <a:r>
                        <a:rPr lang="en-US" sz="1300" dirty="0" smtClean="0"/>
                        <a:t> EN/EP/EX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19.2 GB/s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2014-16</a:t>
                      </a:r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096423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94636" y="4235114"/>
          <a:ext cx="8651505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1824">
                  <a:extLst>
                    <a:ext uri="{9D8B030D-6E8A-4147-A177-3AD203B41FA5}">
                      <a16:colId xmlns:a16="http://schemas.microsoft.com/office/drawing/2014/main" val="1250421114"/>
                    </a:ext>
                  </a:extLst>
                </a:gridCol>
                <a:gridCol w="1232254">
                  <a:extLst>
                    <a:ext uri="{9D8B030D-6E8A-4147-A177-3AD203B41FA5}">
                      <a16:colId xmlns:a16="http://schemas.microsoft.com/office/drawing/2014/main" val="3407766773"/>
                    </a:ext>
                  </a:extLst>
                </a:gridCol>
                <a:gridCol w="3283703">
                  <a:extLst>
                    <a:ext uri="{9D8B030D-6E8A-4147-A177-3AD203B41FA5}">
                      <a16:colId xmlns:a16="http://schemas.microsoft.com/office/drawing/2014/main" val="2908140967"/>
                    </a:ext>
                  </a:extLst>
                </a:gridCol>
                <a:gridCol w="1848050">
                  <a:extLst>
                    <a:ext uri="{9D8B030D-6E8A-4147-A177-3AD203B41FA5}">
                      <a16:colId xmlns:a16="http://schemas.microsoft.com/office/drawing/2014/main" val="2634763796"/>
                    </a:ext>
                  </a:extLst>
                </a:gridCol>
                <a:gridCol w="1095674">
                  <a:extLst>
                    <a:ext uri="{9D8B030D-6E8A-4147-A177-3AD203B41FA5}">
                      <a16:colId xmlns:a16="http://schemas.microsoft.com/office/drawing/2014/main" val="3430091927"/>
                    </a:ext>
                  </a:extLst>
                </a:gridCol>
              </a:tblGrid>
              <a:tr h="4024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UPI</a:t>
                      </a:r>
                      <a:endParaRPr lang="en-US" sz="13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Base clock</a:t>
                      </a:r>
                      <a:endParaRPr lang="en-US" sz="13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Platforms</a:t>
                      </a:r>
                      <a:endParaRPr lang="en-US" sz="13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Data rate (up to)</a:t>
                      </a:r>
                    </a:p>
                    <a:p>
                      <a:pPr algn="ctr"/>
                      <a:r>
                        <a:rPr lang="en-US" sz="1300" dirty="0" smtClean="0"/>
                        <a:t>(in each dir.)</a:t>
                      </a:r>
                      <a:endParaRPr lang="en-US" sz="13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Year</a:t>
                      </a:r>
                      <a:endParaRPr lang="en-US" sz="13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660039"/>
                  </a:ext>
                </a:extLst>
              </a:tr>
              <a:tr h="23895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UPI 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5.2 GHz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/>
                        <a:t>Skylake</a:t>
                      </a:r>
                      <a:r>
                        <a:rPr lang="en-US" sz="1300" dirty="0" smtClean="0"/>
                        <a:t>-SP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20.8 GB/s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2017</a:t>
                      </a:r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659026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7400" y="1453414"/>
            <a:ext cx="8645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Serial links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Unidirectional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point-to-point links</a:t>
            </a:r>
            <a:r>
              <a:rPr lang="en-US" altLang="en-US" sz="1400" dirty="0">
                <a:latin typeface="+mj-lt"/>
              </a:rPr>
              <a:t>, </a:t>
            </a:r>
            <a:r>
              <a:rPr lang="en-US" altLang="en-US" sz="1400" dirty="0" smtClean="0">
                <a:latin typeface="+mj-lt"/>
              </a:rPr>
              <a:t>2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Byte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data width, DDR data rate, differential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signaling</a:t>
            </a:r>
            <a:r>
              <a:rPr lang="en-US" sz="1400" dirty="0" smtClean="0">
                <a:latin typeface="+mj-lt"/>
              </a:rPr>
              <a:t> </a:t>
            </a:r>
            <a:endParaRPr lang="en-US" sz="1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400" y="885527"/>
            <a:ext cx="8265404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 smtClean="0">
                <a:solidFill>
                  <a:srgbClr val="FF0000"/>
                </a:solidFill>
              </a:rPr>
              <a:t>Fastest FSB</a:t>
            </a:r>
          </a:p>
          <a:p>
            <a:r>
              <a:rPr lang="en-US" sz="1400" dirty="0" smtClean="0">
                <a:solidFill>
                  <a:srgbClr val="0070C0"/>
                </a:solidFill>
              </a:rPr>
              <a:t>Parallel, 8 Byte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data</a:t>
            </a:r>
            <a:r>
              <a:rPr lang="en-US" sz="1400" dirty="0" smtClean="0">
                <a:solidFill>
                  <a:srgbClr val="0070C0"/>
                </a:solidFill>
              </a:rPr>
              <a:t> width, QDR, up to 400 MHz clock, voltage ref. signaling    12.8 GB/s      data rate 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7272300" y="1261296"/>
            <a:ext cx="180000" cy="72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702" y="498984"/>
            <a:ext cx="6059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Contrasting the QPI with the FSB and other serial buses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94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3.</a:t>
            </a:r>
            <a:r>
              <a:rPr lang="hu-HU" altLang="en-US" sz="1600" dirty="0" smtClean="0"/>
              <a:t>2.</a:t>
            </a:r>
            <a:r>
              <a:rPr lang="en-US" altLang="en-US" sz="1600" dirty="0" smtClean="0"/>
              <a:t>3 New cache architecture (1)</a:t>
            </a:r>
            <a:endParaRPr lang="hu-HU" altLang="en-US" sz="1600" dirty="0" smtClean="0"/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1061610" y="6444335"/>
            <a:ext cx="6810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3.2.3.1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The 3-level cache architecture of Nehalem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based on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1]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75804" y="494150"/>
            <a:ext cx="31967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New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cache architecture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814338" y="694432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950" y="818710"/>
            <a:ext cx="9098516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In multiprocessors with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NUMA architectures remote memory accesses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have long access times,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 this strengthen the need for an enhanced cache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The cache system can be enhanced </a:t>
            </a:r>
            <a:r>
              <a:rPr lang="en-US" sz="1400" dirty="0" smtClean="0">
                <a:latin typeface="+mj-lt"/>
              </a:rPr>
              <a:t>by introducing a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three level cache system, </a:t>
            </a:r>
            <a:r>
              <a:rPr lang="en-US" sz="1400" dirty="0" smtClean="0">
                <a:latin typeface="+mj-lt"/>
              </a:rPr>
              <a:t>enabled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by the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45 nm technology used.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814338" y="6430897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6545" y="2040350"/>
            <a:ext cx="8236365" cy="4163059"/>
            <a:chOff x="476545" y="2040350"/>
            <a:chExt cx="8236365" cy="4163059"/>
          </a:xfrm>
        </p:grpSpPr>
        <p:sp>
          <p:nvSpPr>
            <p:cNvPr id="39" name="Text Box 3"/>
            <p:cNvSpPr txBox="1">
              <a:spLocks noChangeArrowheads="1"/>
            </p:cNvSpPr>
            <p:nvPr/>
          </p:nvSpPr>
          <p:spPr bwMode="auto">
            <a:xfrm>
              <a:off x="1469831" y="2040350"/>
              <a:ext cx="2368183" cy="548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2-level cache hierarchy</a:t>
              </a:r>
            </a:p>
            <a:p>
              <a:pPr algn="ctr"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(</a:t>
              </a:r>
              <a:r>
                <a:rPr lang="en-US" altLang="en-US" sz="14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Penryn)</a:t>
              </a:r>
            </a:p>
          </p:txBody>
        </p:sp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4415522" y="2046273"/>
              <a:ext cx="2368183" cy="548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3-level cache hierarchy</a:t>
              </a:r>
            </a:p>
            <a:p>
              <a:pPr algn="ctr"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(Nehalem)</a:t>
              </a:r>
            </a:p>
          </p:txBody>
        </p:sp>
        <p:sp>
          <p:nvSpPr>
            <p:cNvPr id="41" name="Text Box 6"/>
            <p:cNvSpPr txBox="1">
              <a:spLocks noChangeArrowheads="1"/>
            </p:cNvSpPr>
            <p:nvPr/>
          </p:nvSpPr>
          <p:spPr bwMode="auto">
            <a:xfrm>
              <a:off x="7633120" y="2839536"/>
              <a:ext cx="1079790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32 kB/32 KB</a:t>
              </a:r>
            </a:p>
          </p:txBody>
        </p:sp>
        <p:sp>
          <p:nvSpPr>
            <p:cNvPr id="42" name="Text Box 7"/>
            <p:cNvSpPr txBox="1">
              <a:spLocks noChangeArrowheads="1"/>
            </p:cNvSpPr>
            <p:nvPr/>
          </p:nvSpPr>
          <p:spPr bwMode="auto">
            <a:xfrm>
              <a:off x="7633120" y="4474404"/>
              <a:ext cx="743097" cy="42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256 KB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Private</a:t>
              </a:r>
            </a:p>
          </p:txBody>
        </p:sp>
        <p:sp>
          <p:nvSpPr>
            <p:cNvPr id="43" name="Text Box 8"/>
            <p:cNvSpPr txBox="1">
              <a:spLocks noChangeArrowheads="1"/>
            </p:cNvSpPr>
            <p:nvPr/>
          </p:nvSpPr>
          <p:spPr bwMode="auto">
            <a:xfrm>
              <a:off x="648795" y="4516147"/>
              <a:ext cx="868974" cy="60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</a:t>
              </a:r>
              <a:r>
                <a:rPr lang="en-US" altLang="en-US" sz="12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2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M</a:t>
              </a:r>
              <a:r>
                <a:rPr lang="en-US" altLang="en-US" sz="12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B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Shared</a:t>
              </a:r>
              <a:r>
                <a:rPr lang="en-US" altLang="en-US" sz="12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/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two cores</a:t>
              </a:r>
            </a:p>
          </p:txBody>
        </p:sp>
        <p:sp>
          <p:nvSpPr>
            <p:cNvPr id="44" name="Text Box 9"/>
            <p:cNvSpPr txBox="1">
              <a:spLocks noChangeArrowheads="1"/>
            </p:cNvSpPr>
            <p:nvPr/>
          </p:nvSpPr>
          <p:spPr bwMode="auto">
            <a:xfrm>
              <a:off x="7570990" y="5327514"/>
              <a:ext cx="967065" cy="42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Up to 8 MB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Inclusive</a:t>
              </a: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1640879" y="2829911"/>
              <a:ext cx="851373" cy="2520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46" name="Rectangle 12"/>
            <p:cNvSpPr>
              <a:spLocks noChangeArrowheads="1"/>
            </p:cNvSpPr>
            <p:nvPr/>
          </p:nvSpPr>
          <p:spPr bwMode="auto">
            <a:xfrm>
              <a:off x="2572346" y="2829911"/>
              <a:ext cx="851373" cy="2520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47" name="Rectangle 13"/>
            <p:cNvSpPr>
              <a:spLocks noChangeArrowheads="1"/>
            </p:cNvSpPr>
            <p:nvPr/>
          </p:nvSpPr>
          <p:spPr bwMode="auto">
            <a:xfrm>
              <a:off x="1640879" y="3077963"/>
              <a:ext cx="851373" cy="1376849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8" name="Rectangle 14"/>
            <p:cNvSpPr>
              <a:spLocks noChangeArrowheads="1"/>
            </p:cNvSpPr>
            <p:nvPr/>
          </p:nvSpPr>
          <p:spPr bwMode="auto">
            <a:xfrm>
              <a:off x="2572346" y="3077963"/>
              <a:ext cx="851373" cy="1376849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9" name="Rectangle 15"/>
            <p:cNvSpPr>
              <a:spLocks noChangeArrowheads="1"/>
            </p:cNvSpPr>
            <p:nvPr/>
          </p:nvSpPr>
          <p:spPr bwMode="auto">
            <a:xfrm>
              <a:off x="1640877" y="4470699"/>
              <a:ext cx="1782677" cy="80596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</a:t>
              </a:r>
              <a:endParaRPr lang="hu-HU" altLang="en-US" sz="1200" b="1" i="1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0" name="Text Box 16"/>
            <p:cNvSpPr txBox="1">
              <a:spLocks noChangeArrowheads="1"/>
            </p:cNvSpPr>
            <p:nvPr/>
          </p:nvSpPr>
          <p:spPr bwMode="auto">
            <a:xfrm>
              <a:off x="1836665" y="2535962"/>
              <a:ext cx="538411" cy="256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1" name="Text Box 17"/>
            <p:cNvSpPr txBox="1">
              <a:spLocks noChangeArrowheads="1"/>
            </p:cNvSpPr>
            <p:nvPr/>
          </p:nvSpPr>
          <p:spPr bwMode="auto">
            <a:xfrm>
              <a:off x="2667272" y="2535962"/>
              <a:ext cx="538411" cy="256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2" name="Text Box 23"/>
            <p:cNvSpPr txBox="1">
              <a:spLocks noChangeArrowheads="1"/>
            </p:cNvSpPr>
            <p:nvPr/>
          </p:nvSpPr>
          <p:spPr bwMode="auto">
            <a:xfrm>
              <a:off x="4209830" y="2535962"/>
              <a:ext cx="538411" cy="256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3" name="Text Box 24"/>
            <p:cNvSpPr txBox="1">
              <a:spLocks noChangeArrowheads="1"/>
            </p:cNvSpPr>
            <p:nvPr/>
          </p:nvSpPr>
          <p:spPr bwMode="auto">
            <a:xfrm>
              <a:off x="5147230" y="2535962"/>
              <a:ext cx="538411" cy="256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" name="Line 26"/>
            <p:cNvSpPr>
              <a:spLocks noChangeShapeType="1"/>
            </p:cNvSpPr>
            <p:nvPr/>
          </p:nvSpPr>
          <p:spPr bwMode="auto">
            <a:xfrm>
              <a:off x="5965972" y="3834673"/>
              <a:ext cx="3559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5" name="Rectangle 27"/>
            <p:cNvSpPr>
              <a:spLocks noChangeArrowheads="1"/>
            </p:cNvSpPr>
            <p:nvPr/>
          </p:nvSpPr>
          <p:spPr bwMode="auto">
            <a:xfrm>
              <a:off x="6535531" y="2829911"/>
              <a:ext cx="851373" cy="2520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</a:t>
              </a:r>
              <a:r>
                <a:rPr lang="hu-HU" altLang="en-US" sz="1200" b="1" i="1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Caches</a:t>
              </a:r>
              <a:endParaRPr lang="hu-HU" altLang="en-US" sz="1200" b="1" i="1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6" name="Rectangle 28"/>
            <p:cNvSpPr>
              <a:spLocks noChangeArrowheads="1"/>
            </p:cNvSpPr>
            <p:nvPr/>
          </p:nvSpPr>
          <p:spPr bwMode="auto">
            <a:xfrm>
              <a:off x="6535531" y="3074608"/>
              <a:ext cx="851373" cy="1376849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7" name="Rectangle 29"/>
            <p:cNvSpPr>
              <a:spLocks noChangeArrowheads="1"/>
            </p:cNvSpPr>
            <p:nvPr/>
          </p:nvSpPr>
          <p:spPr bwMode="auto">
            <a:xfrm>
              <a:off x="6535531" y="4456632"/>
              <a:ext cx="851373" cy="426487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</a:t>
              </a:r>
            </a:p>
          </p:txBody>
        </p:sp>
        <p:sp>
          <p:nvSpPr>
            <p:cNvPr id="58" name="Text Box 30"/>
            <p:cNvSpPr txBox="1">
              <a:spLocks noChangeArrowheads="1"/>
            </p:cNvSpPr>
            <p:nvPr/>
          </p:nvSpPr>
          <p:spPr bwMode="auto">
            <a:xfrm>
              <a:off x="6677921" y="2535962"/>
              <a:ext cx="538411" cy="256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9" name="Text Box 32"/>
            <p:cNvSpPr txBox="1">
              <a:spLocks noChangeArrowheads="1"/>
            </p:cNvSpPr>
            <p:nvPr/>
          </p:nvSpPr>
          <p:spPr bwMode="auto">
            <a:xfrm>
              <a:off x="476545" y="2846505"/>
              <a:ext cx="1079790" cy="256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32 kB/32 KB</a:t>
              </a:r>
            </a:p>
          </p:txBody>
        </p:sp>
        <p:sp>
          <p:nvSpPr>
            <p:cNvPr id="60" name="Rectangle 33"/>
            <p:cNvSpPr>
              <a:spLocks noChangeArrowheads="1"/>
            </p:cNvSpPr>
            <p:nvPr/>
          </p:nvSpPr>
          <p:spPr bwMode="auto">
            <a:xfrm>
              <a:off x="4061507" y="2836880"/>
              <a:ext cx="851373" cy="2520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</a:t>
              </a:r>
              <a:r>
                <a:rPr lang="hu-HU" altLang="en-US" sz="1200" b="1" i="1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Caches</a:t>
              </a:r>
              <a:endParaRPr lang="hu-HU" altLang="en-US" sz="1200" b="1" i="1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61" name="Rectangle 34"/>
            <p:cNvSpPr>
              <a:spLocks noChangeArrowheads="1"/>
            </p:cNvSpPr>
            <p:nvPr/>
          </p:nvSpPr>
          <p:spPr bwMode="auto">
            <a:xfrm>
              <a:off x="4997423" y="2836880"/>
              <a:ext cx="851373" cy="2520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</a:t>
              </a:r>
              <a:r>
                <a:rPr lang="hu-HU" altLang="en-US" sz="1200" b="1" i="1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Caches</a:t>
              </a:r>
              <a:endParaRPr lang="hu-HU" altLang="en-US" sz="1200" b="1" i="1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62" name="Rectangle 35"/>
            <p:cNvSpPr>
              <a:spLocks noChangeArrowheads="1"/>
            </p:cNvSpPr>
            <p:nvPr/>
          </p:nvSpPr>
          <p:spPr bwMode="auto">
            <a:xfrm>
              <a:off x="4061507" y="3086326"/>
              <a:ext cx="851373" cy="1376849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4997423" y="3081633"/>
              <a:ext cx="851373" cy="1376849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64" name="Rectangle 37"/>
            <p:cNvSpPr>
              <a:spLocks noChangeArrowheads="1"/>
            </p:cNvSpPr>
            <p:nvPr/>
          </p:nvSpPr>
          <p:spPr bwMode="auto">
            <a:xfrm>
              <a:off x="4061506" y="4468566"/>
              <a:ext cx="851373" cy="426487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</a:t>
              </a:r>
              <a:r>
                <a:rPr lang="hu-HU" altLang="en-US" sz="1200" b="1" i="1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</a:t>
              </a:r>
              <a:endParaRPr lang="hu-HU" altLang="en-US" sz="1200" b="1" i="1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65" name="Rectangle 38"/>
            <p:cNvSpPr>
              <a:spLocks noChangeArrowheads="1"/>
            </p:cNvSpPr>
            <p:nvPr/>
          </p:nvSpPr>
          <p:spPr bwMode="auto">
            <a:xfrm>
              <a:off x="4997422" y="4462553"/>
              <a:ext cx="851373" cy="426487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</a:t>
              </a:r>
              <a:r>
                <a:rPr lang="hu-HU" altLang="en-US" sz="1200" b="1" i="1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</a:t>
              </a:r>
              <a:endParaRPr lang="hu-HU" altLang="en-US" sz="1200" b="1" i="1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66" name="AutoShape 39"/>
            <p:cNvSpPr>
              <a:spLocks noChangeArrowheads="1"/>
            </p:cNvSpPr>
            <p:nvPr/>
          </p:nvSpPr>
          <p:spPr bwMode="auto">
            <a:xfrm>
              <a:off x="4091171" y="4960887"/>
              <a:ext cx="3295733" cy="124252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399FF"/>
                </a:gs>
                <a:gs pos="50000">
                  <a:srgbClr val="184776"/>
                </a:gs>
                <a:gs pos="100000">
                  <a:srgbClr val="3399FF"/>
                </a:gs>
              </a:gsLst>
              <a:lin ang="27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4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L3 Cache</a:t>
              </a:r>
              <a:endParaRPr lang="hu-HU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396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5" grpId="0"/>
      <p:bldP spid="3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3.</a:t>
            </a:r>
            <a:r>
              <a:rPr lang="hu-HU" altLang="en-US" sz="1600" dirty="0"/>
              <a:t>2.</a:t>
            </a:r>
            <a:r>
              <a:rPr lang="en-US" altLang="en-US" sz="1600" dirty="0"/>
              <a:t>3 New cache architecture </a:t>
            </a:r>
            <a:r>
              <a:rPr lang="en-US" altLang="en-US" sz="1600" dirty="0" smtClean="0"/>
              <a:t>(2)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80419" y="506098"/>
            <a:ext cx="9026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Key features of the new 3-level cache architecture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6043" y="867900"/>
            <a:ext cx="6570392" cy="84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400" dirty="0" smtClean="0">
                <a:latin typeface="+mj-lt"/>
              </a:rPr>
              <a:t>a) Using private L2 caches </a:t>
            </a:r>
          </a:p>
          <a:p>
            <a:pPr>
              <a:spcAft>
                <a:spcPts val="400"/>
              </a:spcAft>
            </a:pPr>
            <a:r>
              <a:rPr lang="en-US" sz="1400" dirty="0" smtClean="0">
                <a:latin typeface="+mj-lt"/>
              </a:rPr>
              <a:t>b) Changed L2 cache size</a:t>
            </a:r>
          </a:p>
          <a:p>
            <a:pPr>
              <a:spcAft>
                <a:spcPts val="400"/>
              </a:spcAft>
            </a:pPr>
            <a:r>
              <a:rPr lang="en-US" sz="1400" dirty="0" smtClean="0">
                <a:latin typeface="+mj-lt"/>
              </a:rPr>
              <a:t>c) Use of an inclusive L3 cache</a:t>
            </a:r>
          </a:p>
        </p:txBody>
      </p:sp>
    </p:spTree>
    <p:extLst>
      <p:ext uri="{BB962C8B-B14F-4D97-AF65-F5344CB8AC3E}">
        <p14:creationId xmlns:p14="http://schemas.microsoft.com/office/powerpoint/2010/main" val="358178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4"/>
          <p:cNvSpPr txBox="1">
            <a:spLocks noChangeArrowheads="1"/>
          </p:cNvSpPr>
          <p:nvPr/>
        </p:nvSpPr>
        <p:spPr bwMode="auto">
          <a:xfrm>
            <a:off x="69743" y="506396"/>
            <a:ext cx="28520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a) Using private L2 caches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4147" name="Text Box 5"/>
          <p:cNvSpPr txBox="1">
            <a:spLocks noChangeArrowheads="1"/>
          </p:cNvSpPr>
          <p:nvPr/>
        </p:nvSpPr>
        <p:spPr bwMode="auto">
          <a:xfrm>
            <a:off x="202741" y="908720"/>
            <a:ext cx="8239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dirty="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L2 cache is </a:t>
            </a:r>
            <a:r>
              <a:rPr lang="en-US" altLang="en-US" sz="1400" b="1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private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again rather than shared as in the Core and Penryn processors</a:t>
            </a:r>
          </a:p>
        </p:txBody>
      </p:sp>
      <p:sp>
        <p:nvSpPr>
          <p:cNvPr id="134148" name="Text Box 6"/>
          <p:cNvSpPr txBox="1">
            <a:spLocks noChangeArrowheads="1"/>
          </p:cNvSpPr>
          <p:nvPr/>
        </p:nvSpPr>
        <p:spPr bwMode="auto">
          <a:xfrm>
            <a:off x="1725613" y="1587186"/>
            <a:ext cx="1196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 L2</a:t>
            </a:r>
          </a:p>
        </p:txBody>
      </p:sp>
      <p:sp>
        <p:nvSpPr>
          <p:cNvPr id="134149" name="Text Box 7"/>
          <p:cNvSpPr txBox="1">
            <a:spLocks noChangeArrowheads="1"/>
          </p:cNvSpPr>
          <p:nvPr/>
        </p:nvSpPr>
        <p:spPr bwMode="auto">
          <a:xfrm>
            <a:off x="3957638" y="1587186"/>
            <a:ext cx="1187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 L2</a:t>
            </a:r>
          </a:p>
        </p:txBody>
      </p:sp>
      <p:sp>
        <p:nvSpPr>
          <p:cNvPr id="134150" name="Text Box 8"/>
          <p:cNvSpPr txBox="1">
            <a:spLocks noChangeArrowheads="1"/>
          </p:cNvSpPr>
          <p:nvPr/>
        </p:nvSpPr>
        <p:spPr bwMode="auto">
          <a:xfrm>
            <a:off x="1704975" y="2047561"/>
            <a:ext cx="1090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</a:t>
            </a:r>
          </a:p>
        </p:txBody>
      </p:sp>
      <p:sp>
        <p:nvSpPr>
          <p:cNvPr id="134151" name="Text Box 9"/>
          <p:cNvSpPr txBox="1">
            <a:spLocks noChangeArrowheads="1"/>
          </p:cNvSpPr>
          <p:nvPr/>
        </p:nvSpPr>
        <p:spPr bwMode="auto">
          <a:xfrm>
            <a:off x="4160838" y="2263461"/>
            <a:ext cx="8048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Penryn</a:t>
            </a:r>
          </a:p>
        </p:txBody>
      </p:sp>
      <p:sp>
        <p:nvSpPr>
          <p:cNvPr id="134152" name="Text Box 10"/>
          <p:cNvSpPr txBox="1">
            <a:spLocks noChangeArrowheads="1"/>
          </p:cNvSpPr>
          <p:nvPr/>
        </p:nvSpPr>
        <p:spPr bwMode="auto">
          <a:xfrm>
            <a:off x="1778000" y="2750823"/>
            <a:ext cx="971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</a:t>
            </a:r>
          </a:p>
        </p:txBody>
      </p:sp>
      <p:grpSp>
        <p:nvGrpSpPr>
          <p:cNvPr id="134153" name="Group 86"/>
          <p:cNvGrpSpPr>
            <a:grpSpLocks/>
          </p:cNvGrpSpPr>
          <p:nvPr/>
        </p:nvGrpSpPr>
        <p:grpSpPr bwMode="auto">
          <a:xfrm rot="591949">
            <a:off x="2913063" y="2336486"/>
            <a:ext cx="1260475" cy="71437"/>
            <a:chOff x="2608" y="2749"/>
            <a:chExt cx="794" cy="91"/>
          </a:xfrm>
        </p:grpSpPr>
        <p:grpSp>
          <p:nvGrpSpPr>
            <p:cNvPr id="134167" name="Group 84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4169" name="Line 73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70" name="Line 74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71" name="Line 75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72" name="Line 76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4168" name="Freeform 77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134154" name="Group 87"/>
          <p:cNvGrpSpPr>
            <a:grpSpLocks/>
          </p:cNvGrpSpPr>
          <p:nvPr/>
        </p:nvGrpSpPr>
        <p:grpSpPr bwMode="auto">
          <a:xfrm rot="9851320">
            <a:off x="2913063" y="2696848"/>
            <a:ext cx="1260475" cy="71438"/>
            <a:chOff x="2608" y="2749"/>
            <a:chExt cx="794" cy="91"/>
          </a:xfrm>
        </p:grpSpPr>
        <p:grpSp>
          <p:nvGrpSpPr>
            <p:cNvPr id="134161" name="Group 88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4163" name="Line 89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64" name="Line 90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65" name="Line 91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66" name="Line 92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4162" name="Freeform 93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1324" name="Text Box 94"/>
          <p:cNvSpPr txBox="1">
            <a:spLocks noChangeArrowheads="1"/>
          </p:cNvSpPr>
          <p:nvPr/>
        </p:nvSpPr>
        <p:spPr bwMode="auto">
          <a:xfrm>
            <a:off x="549322" y="3457261"/>
            <a:ext cx="4937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Assumed reason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returning to the  private scheme</a:t>
            </a:r>
          </a:p>
        </p:txBody>
      </p:sp>
      <p:sp>
        <p:nvSpPr>
          <p:cNvPr id="141325" name="Text Box 95"/>
          <p:cNvSpPr txBox="1">
            <a:spLocks noChangeArrowheads="1"/>
          </p:cNvSpPr>
          <p:nvPr/>
        </p:nvSpPr>
        <p:spPr bwMode="auto">
          <a:xfrm>
            <a:off x="775757" y="3817623"/>
            <a:ext cx="78016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 caches allow a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more effective hardware prefetching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than shared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ones, since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4157" name="Rectangle 117"/>
          <p:cNvSpPr>
            <a:spLocks noChangeArrowheads="1"/>
          </p:cNvSpPr>
          <p:nvPr/>
        </p:nvSpPr>
        <p:spPr bwMode="auto">
          <a:xfrm>
            <a:off x="430213" y="1531623"/>
            <a:ext cx="8459787" cy="1655763"/>
          </a:xfrm>
          <a:prstGeom prst="rect">
            <a:avLst/>
          </a:prstGeom>
          <a:solidFill>
            <a:srgbClr val="0000FF">
              <a:alpha val="10196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1328" name="Text Box 120"/>
          <p:cNvSpPr txBox="1">
            <a:spLocks noChangeArrowheads="1"/>
          </p:cNvSpPr>
          <p:nvPr/>
        </p:nvSpPr>
        <p:spPr bwMode="auto">
          <a:xfrm>
            <a:off x="891675" y="4132413"/>
            <a:ext cx="6851427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Hardware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look for memory access patterns.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Private L2 caches have more easily detectable memory access patterns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than shared L2 caches.</a:t>
            </a:r>
          </a:p>
        </p:txBody>
      </p:sp>
      <p:sp>
        <p:nvSpPr>
          <p:cNvPr id="1341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3.</a:t>
            </a:r>
            <a:r>
              <a:rPr lang="hu-HU" altLang="en-US" sz="1600" dirty="0" smtClean="0"/>
              <a:t>2.</a:t>
            </a:r>
            <a:r>
              <a:rPr lang="en-US" altLang="en-US" sz="1600" dirty="0" smtClean="0"/>
              <a:t>3 New cache architecture (3)</a:t>
            </a:r>
            <a:endParaRPr lang="hu-HU" altLang="en-US" sz="1600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3938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4" grpId="0"/>
      <p:bldP spid="141325" grpId="0"/>
      <p:bldP spid="1413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4"/>
          <p:cNvSpPr txBox="1">
            <a:spLocks noChangeArrowheads="1"/>
          </p:cNvSpPr>
          <p:nvPr/>
        </p:nvSpPr>
        <p:spPr bwMode="auto">
          <a:xfrm>
            <a:off x="76671" y="506396"/>
            <a:ext cx="874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</a:t>
            </a:r>
          </a:p>
        </p:txBody>
      </p:sp>
      <p:sp>
        <p:nvSpPr>
          <p:cNvPr id="135171" name="Text Box 5"/>
          <p:cNvSpPr txBox="1">
            <a:spLocks noChangeArrowheads="1"/>
          </p:cNvSpPr>
          <p:nvPr/>
        </p:nvSpPr>
        <p:spPr bwMode="auto">
          <a:xfrm>
            <a:off x="793750" y="1115172"/>
            <a:ext cx="5389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POWER family had the same evolution path as above </a:t>
            </a:r>
          </a:p>
        </p:txBody>
      </p:sp>
      <p:sp>
        <p:nvSpPr>
          <p:cNvPr id="135172" name="Text Box 6"/>
          <p:cNvSpPr txBox="1">
            <a:spLocks noChangeArrowheads="1"/>
          </p:cNvSpPr>
          <p:nvPr/>
        </p:nvSpPr>
        <p:spPr bwMode="auto">
          <a:xfrm>
            <a:off x="1030288" y="1548560"/>
            <a:ext cx="1196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 L2</a:t>
            </a:r>
          </a:p>
        </p:txBody>
      </p:sp>
      <p:sp>
        <p:nvSpPr>
          <p:cNvPr id="135173" name="Text Box 7"/>
          <p:cNvSpPr txBox="1">
            <a:spLocks noChangeArrowheads="1"/>
          </p:cNvSpPr>
          <p:nvPr/>
        </p:nvSpPr>
        <p:spPr bwMode="auto">
          <a:xfrm>
            <a:off x="3262313" y="1548560"/>
            <a:ext cx="1187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 L2</a:t>
            </a:r>
          </a:p>
        </p:txBody>
      </p:sp>
      <p:sp>
        <p:nvSpPr>
          <p:cNvPr id="135174" name="Text Box 8"/>
          <p:cNvSpPr txBox="1">
            <a:spLocks noChangeArrowheads="1"/>
          </p:cNvSpPr>
          <p:nvPr/>
        </p:nvSpPr>
        <p:spPr bwMode="auto">
          <a:xfrm>
            <a:off x="1009650" y="2058147"/>
            <a:ext cx="957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POWER4</a:t>
            </a:r>
          </a:p>
        </p:txBody>
      </p:sp>
      <p:sp>
        <p:nvSpPr>
          <p:cNvPr id="135175" name="Text Box 9"/>
          <p:cNvSpPr txBox="1">
            <a:spLocks noChangeArrowheads="1"/>
          </p:cNvSpPr>
          <p:nvPr/>
        </p:nvSpPr>
        <p:spPr bwMode="auto">
          <a:xfrm>
            <a:off x="3457575" y="2345485"/>
            <a:ext cx="957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POWER5</a:t>
            </a:r>
          </a:p>
        </p:txBody>
      </p:sp>
      <p:sp>
        <p:nvSpPr>
          <p:cNvPr id="135176" name="Text Box 10"/>
          <p:cNvSpPr txBox="1">
            <a:spLocks noChangeArrowheads="1"/>
          </p:cNvSpPr>
          <p:nvPr/>
        </p:nvSpPr>
        <p:spPr bwMode="auto">
          <a:xfrm>
            <a:off x="1082675" y="2761410"/>
            <a:ext cx="957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POWER6</a:t>
            </a:r>
          </a:p>
        </p:txBody>
      </p:sp>
      <p:grpSp>
        <p:nvGrpSpPr>
          <p:cNvPr id="135177" name="Group 11"/>
          <p:cNvGrpSpPr>
            <a:grpSpLocks/>
          </p:cNvGrpSpPr>
          <p:nvPr/>
        </p:nvGrpSpPr>
        <p:grpSpPr bwMode="auto">
          <a:xfrm rot="591949">
            <a:off x="2217738" y="2347072"/>
            <a:ext cx="1260475" cy="71438"/>
            <a:chOff x="2608" y="2749"/>
            <a:chExt cx="794" cy="91"/>
          </a:xfrm>
        </p:grpSpPr>
        <p:grpSp>
          <p:nvGrpSpPr>
            <p:cNvPr id="135187" name="Group 12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5189" name="Line 13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90" name="Line 14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91" name="Line 15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92" name="Line 16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5188" name="Freeform 17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135178" name="Group 18"/>
          <p:cNvGrpSpPr>
            <a:grpSpLocks/>
          </p:cNvGrpSpPr>
          <p:nvPr/>
        </p:nvGrpSpPr>
        <p:grpSpPr bwMode="auto">
          <a:xfrm rot="9851320">
            <a:off x="2198688" y="2707435"/>
            <a:ext cx="1260475" cy="71437"/>
            <a:chOff x="2608" y="2749"/>
            <a:chExt cx="794" cy="91"/>
          </a:xfrm>
        </p:grpSpPr>
        <p:grpSp>
          <p:nvGrpSpPr>
            <p:cNvPr id="135181" name="Group 19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5183" name="Line 20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84" name="Line 21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85" name="Line 22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86" name="Line 23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5182" name="Freeform 24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35179" name="Rectangle 25"/>
          <p:cNvSpPr>
            <a:spLocks noChangeArrowheads="1"/>
          </p:cNvSpPr>
          <p:nvPr/>
        </p:nvSpPr>
        <p:spPr bwMode="auto">
          <a:xfrm>
            <a:off x="577850" y="1043735"/>
            <a:ext cx="7740650" cy="2089150"/>
          </a:xfrm>
          <a:prstGeom prst="rect">
            <a:avLst/>
          </a:prstGeom>
          <a:solidFill>
            <a:srgbClr val="008080">
              <a:alpha val="10196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5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3.</a:t>
            </a:r>
            <a:r>
              <a:rPr lang="hu-HU" altLang="en-US" sz="1600" dirty="0" smtClean="0"/>
              <a:t>2.</a:t>
            </a:r>
            <a:r>
              <a:rPr lang="en-US" altLang="en-US" sz="1600" dirty="0" smtClean="0"/>
              <a:t>3 New cache architecture (4)</a:t>
            </a:r>
            <a:endParaRPr lang="hu-HU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0203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3.</a:t>
            </a:r>
            <a:r>
              <a:rPr lang="hu-HU" altLang="en-US" sz="1600" dirty="0"/>
              <a:t>2.</a:t>
            </a:r>
            <a:r>
              <a:rPr lang="en-US" altLang="en-US" sz="1600" dirty="0"/>
              <a:t>3 New cache architecture </a:t>
            </a:r>
            <a:r>
              <a:rPr lang="en-US" altLang="en-US" sz="1600" dirty="0" smtClean="0"/>
              <a:t>(5)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5520" y="506748"/>
            <a:ext cx="2845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b) Changed L2 cache sizes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2979" y="818710"/>
            <a:ext cx="88548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Without an L3 cache 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optimum L2 cache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size is the maximum L2 size feasible on the die.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With an L3 cache </a:t>
            </a:r>
            <a:r>
              <a:rPr lang="en-US" sz="1400" dirty="0" smtClean="0">
                <a:latin typeface="+mj-lt"/>
              </a:rPr>
              <a:t>available 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optimum L2 size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becomes about ¼ or ½ MB in the systems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 discussed</a:t>
            </a:r>
            <a:r>
              <a:rPr lang="en-US" sz="1400" dirty="0" smtClean="0">
                <a:latin typeface="+mj-lt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116443" y="6014414"/>
            <a:ext cx="9181082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Remark</a:t>
            </a:r>
          </a:p>
          <a:p>
            <a:r>
              <a:rPr lang="en-US" sz="1400" dirty="0" smtClean="0">
                <a:latin typeface="+mj-lt"/>
              </a:rPr>
              <a:t>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optimum cache size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provides the highest system performance, </a:t>
            </a:r>
            <a:r>
              <a:rPr lang="en-US" sz="1400" dirty="0" smtClean="0">
                <a:latin typeface="+mj-lt"/>
              </a:rPr>
              <a:t>since on the one side</a:t>
            </a:r>
          </a:p>
          <a:p>
            <a:r>
              <a:rPr lang="en-US" sz="1400" dirty="0" smtClean="0"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higher cache sizes lower the rate of cache misses </a:t>
            </a:r>
            <a:r>
              <a:rPr lang="en-US" sz="1400" dirty="0" smtClean="0">
                <a:latin typeface="+mj-lt"/>
              </a:rPr>
              <a:t>on the other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increase the cache access time</a:t>
            </a:r>
            <a:r>
              <a:rPr lang="en-US" sz="1400" dirty="0" smtClean="0">
                <a:latin typeface="+mj-lt"/>
              </a:rPr>
              <a:t>.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106615" y="1525816"/>
            <a:ext cx="3159242" cy="3226684"/>
            <a:chOff x="1106615" y="1525816"/>
            <a:chExt cx="3159242" cy="3226684"/>
          </a:xfrm>
        </p:grpSpPr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2040145" y="1525816"/>
              <a:ext cx="2225712" cy="548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2-level cache hierarchy</a:t>
              </a:r>
            </a:p>
            <a:p>
              <a:pPr algn="ctr"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(</a:t>
              </a:r>
              <a:r>
                <a:rPr lang="en-US" altLang="en-US" sz="14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Penryn)</a:t>
              </a: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1268502" y="3991988"/>
              <a:ext cx="816696" cy="60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</a:t>
              </a:r>
              <a:r>
                <a:rPr lang="en-US" altLang="en-US" sz="12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2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M</a:t>
              </a:r>
              <a:r>
                <a:rPr lang="en-US" altLang="en-US" sz="12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B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Shared</a:t>
              </a:r>
              <a:r>
                <a:rPr lang="en-US" altLang="en-US" sz="12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/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two cores</a:t>
              </a: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2200902" y="2286502"/>
              <a:ext cx="810000" cy="2520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150" b="1" i="1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3076331" y="2286502"/>
              <a:ext cx="810000" cy="2520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150" b="1" i="1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2200902" y="2553804"/>
              <a:ext cx="810000" cy="1376849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15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3076331" y="2553804"/>
              <a:ext cx="810000" cy="1376849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15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>
              <a:off x="2200900" y="3946540"/>
              <a:ext cx="1675430" cy="80596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150" b="1" i="1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</a:t>
              </a:r>
              <a:endParaRPr lang="hu-HU" altLang="en-US" sz="1150" b="1" i="1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1" name="Text Box 16"/>
            <p:cNvSpPr txBox="1">
              <a:spLocks noChangeArrowheads="1"/>
            </p:cNvSpPr>
            <p:nvPr/>
          </p:nvSpPr>
          <p:spPr bwMode="auto">
            <a:xfrm>
              <a:off x="2384909" y="2002178"/>
              <a:ext cx="506020" cy="256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2" name="Text Box 17"/>
            <p:cNvSpPr txBox="1">
              <a:spLocks noChangeArrowheads="1"/>
            </p:cNvSpPr>
            <p:nvPr/>
          </p:nvSpPr>
          <p:spPr bwMode="auto">
            <a:xfrm>
              <a:off x="3165547" y="2002178"/>
              <a:ext cx="506020" cy="256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1106615" y="2322346"/>
              <a:ext cx="1014829" cy="256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32 kB/32 KB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515564" y="1560614"/>
            <a:ext cx="7331911" cy="4613691"/>
            <a:chOff x="1515564" y="1560614"/>
            <a:chExt cx="7331911" cy="4613691"/>
          </a:xfrm>
        </p:grpSpPr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515564" y="5866528"/>
              <a:ext cx="72248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Figure</a:t>
              </a:r>
              <a:r>
                <a:rPr lang="hu-HU" altLang="en-US" sz="1400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r>
                <a:rPr lang="hu-HU" altLang="en-US" sz="1400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3.2.3.1</a:t>
              </a:r>
              <a:r>
                <a:rPr lang="en-US" altLang="en-US" sz="1400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: The 3-level cache architecture of Nehalem </a:t>
              </a:r>
              <a:r>
                <a:rPr lang="hu-HU" altLang="en-US" sz="1400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(</a:t>
              </a:r>
              <a:r>
                <a:rPr lang="en-US" altLang="en-US" sz="1400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based on </a:t>
              </a:r>
              <a:r>
                <a:rPr lang="hu-HU" altLang="en-US" sz="1400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[</a:t>
              </a:r>
              <a:r>
                <a:rPr lang="en-US" altLang="en-US" sz="1400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1]</a:t>
              </a:r>
              <a:r>
                <a:rPr lang="hu-HU" altLang="en-US" sz="1400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)</a:t>
              </a:r>
              <a:endPara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4808621" y="1560614"/>
              <a:ext cx="2225712" cy="548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3-level cache hierarchy</a:t>
              </a:r>
            </a:p>
            <a:p>
              <a:pPr algn="ctr" eaLnBrk="1" fontAlgn="base" hangingPunct="1">
                <a:lnSpc>
                  <a:spcPct val="11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(Nehalem)</a:t>
              </a: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7832646" y="2315377"/>
              <a:ext cx="1014829" cy="256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32 kB/32 KB</a:t>
              </a: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7832646" y="3950245"/>
              <a:ext cx="698392" cy="42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256 KB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Private</a:t>
              </a: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7774253" y="4803355"/>
              <a:ext cx="908885" cy="42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Up to 8 MB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Inclusive</a:t>
              </a: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4615303" y="2031053"/>
              <a:ext cx="506020" cy="256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5496308" y="2031053"/>
              <a:ext cx="506020" cy="256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>
              <a:off x="6265794" y="3310514"/>
              <a:ext cx="3345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15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" name="Rectangle 27"/>
            <p:cNvSpPr>
              <a:spLocks noChangeArrowheads="1"/>
            </p:cNvSpPr>
            <p:nvPr/>
          </p:nvSpPr>
          <p:spPr bwMode="auto">
            <a:xfrm>
              <a:off x="6801089" y="2315377"/>
              <a:ext cx="810000" cy="2520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150" b="1" i="1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</a:t>
              </a:r>
              <a:r>
                <a:rPr lang="hu-HU" altLang="en-US" sz="1150" b="1" i="1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Caches</a:t>
              </a:r>
              <a:endParaRPr lang="hu-HU" altLang="en-US" sz="1150" b="1" i="1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7" name="Rectangle 28"/>
            <p:cNvSpPr>
              <a:spLocks noChangeArrowheads="1"/>
            </p:cNvSpPr>
            <p:nvPr/>
          </p:nvSpPr>
          <p:spPr bwMode="auto">
            <a:xfrm>
              <a:off x="6801089" y="2550449"/>
              <a:ext cx="810000" cy="1376849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15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6801089" y="3932473"/>
              <a:ext cx="800154" cy="426487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15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</a:t>
              </a:r>
            </a:p>
          </p:txBody>
        </p:sp>
        <p:sp>
          <p:nvSpPr>
            <p:cNvPr id="29" name="Text Box 30"/>
            <p:cNvSpPr txBox="1">
              <a:spLocks noChangeArrowheads="1"/>
            </p:cNvSpPr>
            <p:nvPr/>
          </p:nvSpPr>
          <p:spPr bwMode="auto">
            <a:xfrm>
              <a:off x="6934912" y="2031053"/>
              <a:ext cx="506020" cy="256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1" name="Rectangle 33"/>
            <p:cNvSpPr>
              <a:spLocks noChangeArrowheads="1"/>
            </p:cNvSpPr>
            <p:nvPr/>
          </p:nvSpPr>
          <p:spPr bwMode="auto">
            <a:xfrm>
              <a:off x="4475903" y="2322346"/>
              <a:ext cx="810000" cy="2520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150" b="1" i="1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</a:t>
              </a:r>
              <a:r>
                <a:rPr lang="hu-HU" altLang="en-US" sz="1150" b="1" i="1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Caches</a:t>
              </a:r>
              <a:endParaRPr lang="hu-HU" altLang="en-US" sz="1150" b="1" i="1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2" name="Rectangle 34"/>
            <p:cNvSpPr>
              <a:spLocks noChangeArrowheads="1"/>
            </p:cNvSpPr>
            <p:nvPr/>
          </p:nvSpPr>
          <p:spPr bwMode="auto">
            <a:xfrm>
              <a:off x="5355514" y="2322346"/>
              <a:ext cx="810000" cy="2520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150" b="1" i="1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</a:t>
              </a:r>
              <a:r>
                <a:rPr lang="hu-HU" altLang="en-US" sz="1150" b="1" i="1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Caches</a:t>
              </a:r>
              <a:endParaRPr lang="hu-HU" altLang="en-US" sz="1150" b="1" i="1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3" name="Rectangle 35"/>
            <p:cNvSpPr>
              <a:spLocks noChangeArrowheads="1"/>
            </p:cNvSpPr>
            <p:nvPr/>
          </p:nvSpPr>
          <p:spPr bwMode="auto">
            <a:xfrm>
              <a:off x="4475903" y="2562167"/>
              <a:ext cx="810000" cy="1376849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15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4" name="Rectangle 36"/>
            <p:cNvSpPr>
              <a:spLocks noChangeArrowheads="1"/>
            </p:cNvSpPr>
            <p:nvPr/>
          </p:nvSpPr>
          <p:spPr bwMode="auto">
            <a:xfrm>
              <a:off x="5355514" y="2557474"/>
              <a:ext cx="810000" cy="1376849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15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5" name="Rectangle 37"/>
            <p:cNvSpPr>
              <a:spLocks noChangeArrowheads="1"/>
            </p:cNvSpPr>
            <p:nvPr/>
          </p:nvSpPr>
          <p:spPr bwMode="auto">
            <a:xfrm>
              <a:off x="4475902" y="3944407"/>
              <a:ext cx="800154" cy="426487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150" b="1" i="1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</a:t>
              </a:r>
              <a:r>
                <a:rPr lang="hu-HU" altLang="en-US" sz="1150" b="1" i="1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</a:t>
              </a:r>
              <a:endParaRPr lang="hu-HU" altLang="en-US" sz="1150" b="1" i="1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6" name="Rectangle 38"/>
            <p:cNvSpPr>
              <a:spLocks noChangeArrowheads="1"/>
            </p:cNvSpPr>
            <p:nvPr/>
          </p:nvSpPr>
          <p:spPr bwMode="auto">
            <a:xfrm>
              <a:off x="5355513" y="3938394"/>
              <a:ext cx="800154" cy="426487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150" b="1" i="1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</a:t>
              </a:r>
              <a:r>
                <a:rPr lang="hu-HU" altLang="en-US" sz="1150" b="1" i="1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</a:t>
              </a:r>
              <a:endParaRPr lang="hu-HU" altLang="en-US" sz="1150" b="1" i="1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7" name="AutoShape 39"/>
            <p:cNvSpPr>
              <a:spLocks noChangeArrowheads="1"/>
            </p:cNvSpPr>
            <p:nvPr/>
          </p:nvSpPr>
          <p:spPr bwMode="auto">
            <a:xfrm>
              <a:off x="4503783" y="4436728"/>
              <a:ext cx="3097459" cy="124252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399FF"/>
                </a:gs>
                <a:gs pos="50000">
                  <a:srgbClr val="184776"/>
                </a:gs>
                <a:gs pos="100000">
                  <a:srgbClr val="3399FF"/>
                </a:gs>
              </a:gsLst>
              <a:lin ang="27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150" b="1" i="1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L3 Cache</a:t>
              </a:r>
              <a:endParaRPr lang="hu-HU" altLang="en-US" sz="1150" b="1" dirty="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6577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4"/>
          <p:cNvSpPr txBox="1">
            <a:spLocks noChangeArrowheads="1"/>
          </p:cNvSpPr>
          <p:nvPr/>
        </p:nvSpPr>
        <p:spPr bwMode="auto">
          <a:xfrm>
            <a:off x="213497" y="863600"/>
            <a:ext cx="8679235" cy="118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70000"/>
              </a:spcAft>
              <a:buClr>
                <a:srgbClr val="000000"/>
              </a:buClr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L3 cache is </a:t>
            </a:r>
            <a:r>
              <a:rPr lang="en-US" altLang="en-US" sz="1400" b="1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inclusive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rather than exclusive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like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a number of competing designs, such as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UltraSPARC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IV+ (2005), POWER5 (2005),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POWER6 (2007), POWER7 (2010),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POWER8 (2014),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AMD’s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K10-based processors (2007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(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An inclusive L3 cache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includes the L2 cache content.)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4" name="Text Box 6"/>
          <p:cNvSpPr txBox="1">
            <a:spLocks noChangeArrowheads="1"/>
          </p:cNvSpPr>
          <p:nvPr/>
        </p:nvSpPr>
        <p:spPr bwMode="auto">
          <a:xfrm>
            <a:off x="432987" y="2078850"/>
            <a:ext cx="43640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Intel’s argumentation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inclusive caches [38]</a:t>
            </a:r>
          </a:p>
        </p:txBody>
      </p:sp>
      <p:sp>
        <p:nvSpPr>
          <p:cNvPr id="143365" name="Text Box 7"/>
          <p:cNvSpPr txBox="1">
            <a:spLocks noChangeArrowheads="1"/>
          </p:cNvSpPr>
          <p:nvPr/>
        </p:nvSpPr>
        <p:spPr bwMode="auto">
          <a:xfrm>
            <a:off x="450790" y="2439212"/>
            <a:ext cx="662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Inclusive L3 caches 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prevent L2 snoop traffic for L3 cache misses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since   </a:t>
            </a:r>
          </a:p>
        </p:txBody>
      </p:sp>
      <p:sp>
        <p:nvSpPr>
          <p:cNvPr id="143369" name="Text Box 13"/>
          <p:cNvSpPr txBox="1">
            <a:spLocks noChangeArrowheads="1"/>
          </p:cNvSpPr>
          <p:nvPr/>
        </p:nvSpPr>
        <p:spPr bwMode="auto">
          <a:xfrm>
            <a:off x="558167" y="2805925"/>
            <a:ext cx="71064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with inclusive L3 caches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L3 cache miss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means that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referenced data</a:t>
            </a:r>
          </a:p>
          <a:p>
            <a:pPr eaLnBrk="1" fontAlgn="base" hangingPunct="1"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     doesn’t exist in any core’s L2 caches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thus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no L2 snooping is needed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.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 </a:t>
            </a:r>
            <a:endParaRPr lang="en-US" altLang="en-US" sz="1400" dirty="0">
              <a:solidFill>
                <a:srgbClr val="0070C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61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3.</a:t>
            </a:r>
            <a:r>
              <a:rPr lang="hu-HU" altLang="en-US" sz="1600" dirty="0" smtClean="0"/>
              <a:t>2.</a:t>
            </a:r>
            <a:r>
              <a:rPr lang="en-US" altLang="en-US" sz="1600" dirty="0" smtClean="0"/>
              <a:t>3 New cache architecture (6)</a:t>
            </a:r>
            <a:endParaRPr lang="hu-HU" altLang="en-US" sz="16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21550" y="3859500"/>
            <a:ext cx="299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as indicated in the next Figure.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7185" y="3357187"/>
            <a:ext cx="7292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By contrast,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with exclusive L3 caches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referenced data may exist in any </a:t>
            </a:r>
          </a:p>
          <a:p>
            <a:pPr lvl="0" fontAlgn="base">
              <a:spcBef>
                <a:spcPct val="0"/>
              </a:spcBef>
              <a:spcAft>
                <a:spcPct val="10000"/>
              </a:spcAft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   of the L2 caches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thus </a:t>
            </a:r>
            <a:r>
              <a:rPr lang="en-US" altLang="en-US" sz="1400" dirty="0">
                <a:solidFill>
                  <a:srgbClr val="FF0000"/>
                </a:solidFill>
                <a:latin typeface="Verdana"/>
              </a:rPr>
              <a:t>L2 snooping is required</a:t>
            </a: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,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7907" y="506396"/>
            <a:ext cx="32784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c) Use of an inclusive L3 cache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09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/>
      <p:bldP spid="143365" grpId="0"/>
      <p:bldP spid="143369" grpId="0"/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3.</a:t>
            </a:r>
            <a:r>
              <a:rPr lang="hu-HU" altLang="en-US" sz="1600" dirty="0"/>
              <a:t>2.</a:t>
            </a:r>
            <a:r>
              <a:rPr lang="en-US" altLang="en-US" sz="1600" dirty="0"/>
              <a:t>3 New cache architecture </a:t>
            </a:r>
            <a:r>
              <a:rPr lang="en-US" altLang="en-US" sz="1600" dirty="0" smtClean="0"/>
              <a:t>(7)</a:t>
            </a:r>
            <a:endParaRPr lang="en-US" sz="1600" dirty="0"/>
          </a:p>
        </p:txBody>
      </p:sp>
      <p:sp>
        <p:nvSpPr>
          <p:cNvPr id="52" name="TextBox 51"/>
          <p:cNvSpPr txBox="1"/>
          <p:nvPr/>
        </p:nvSpPr>
        <p:spPr>
          <a:xfrm>
            <a:off x="566555" y="5454225"/>
            <a:ext cx="3749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It is guaranteed that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data is not on die </a:t>
            </a:r>
            <a:endParaRPr lang="en-US" sz="1400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6535" y="998730"/>
            <a:ext cx="8307042" cy="4108999"/>
            <a:chOff x="386535" y="998730"/>
            <a:chExt cx="8307042" cy="4108999"/>
          </a:xfrm>
        </p:grpSpPr>
        <p:sp>
          <p:nvSpPr>
            <p:cNvPr id="7" name="Text Box 23"/>
            <p:cNvSpPr txBox="1">
              <a:spLocks noChangeArrowheads="1"/>
            </p:cNvSpPr>
            <p:nvPr/>
          </p:nvSpPr>
          <p:spPr bwMode="auto">
            <a:xfrm>
              <a:off x="4910770" y="1380945"/>
              <a:ext cx="5762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" name="Text Box 24"/>
            <p:cNvSpPr txBox="1">
              <a:spLocks noChangeArrowheads="1"/>
            </p:cNvSpPr>
            <p:nvPr/>
          </p:nvSpPr>
          <p:spPr bwMode="auto">
            <a:xfrm>
              <a:off x="5914070" y="1380945"/>
              <a:ext cx="5762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0" name="Rectangle 27"/>
            <p:cNvSpPr>
              <a:spLocks noChangeArrowheads="1"/>
            </p:cNvSpPr>
            <p:nvPr/>
          </p:nvSpPr>
          <p:spPr bwMode="auto">
            <a:xfrm>
              <a:off x="6759937" y="1685745"/>
              <a:ext cx="911225" cy="2880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11" name="Rectangle 28"/>
            <p:cNvSpPr>
              <a:spLocks noChangeArrowheads="1"/>
            </p:cNvSpPr>
            <p:nvPr/>
          </p:nvSpPr>
          <p:spPr bwMode="auto">
            <a:xfrm>
              <a:off x="6759937" y="1969695"/>
              <a:ext cx="911225" cy="1295400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2" name="Rectangle 29"/>
            <p:cNvSpPr>
              <a:spLocks noChangeArrowheads="1"/>
            </p:cNvSpPr>
            <p:nvPr/>
          </p:nvSpPr>
          <p:spPr bwMode="auto">
            <a:xfrm>
              <a:off x="6759937" y="3265095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</a:t>
              </a:r>
            </a:p>
          </p:txBody>
        </p:sp>
        <p:sp>
          <p:nvSpPr>
            <p:cNvPr id="13" name="Text Box 30"/>
            <p:cNvSpPr txBox="1">
              <a:spLocks noChangeArrowheads="1"/>
            </p:cNvSpPr>
            <p:nvPr/>
          </p:nvSpPr>
          <p:spPr bwMode="auto">
            <a:xfrm>
              <a:off x="6912337" y="1380945"/>
              <a:ext cx="5762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4" name="Rectangle 33"/>
            <p:cNvSpPr>
              <a:spLocks noChangeArrowheads="1"/>
            </p:cNvSpPr>
            <p:nvPr/>
          </p:nvSpPr>
          <p:spPr bwMode="auto">
            <a:xfrm>
              <a:off x="4752020" y="1711145"/>
              <a:ext cx="911225" cy="2880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15" name="Rectangle 34"/>
            <p:cNvSpPr>
              <a:spLocks noChangeArrowheads="1"/>
            </p:cNvSpPr>
            <p:nvPr/>
          </p:nvSpPr>
          <p:spPr bwMode="auto">
            <a:xfrm>
              <a:off x="5753732" y="1711145"/>
              <a:ext cx="911225" cy="2880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16" name="Rectangle 35"/>
            <p:cNvSpPr>
              <a:spLocks noChangeArrowheads="1"/>
            </p:cNvSpPr>
            <p:nvPr/>
          </p:nvSpPr>
          <p:spPr bwMode="auto">
            <a:xfrm>
              <a:off x="4752020" y="1995095"/>
              <a:ext cx="911225" cy="1295400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7" name="Rectangle 36"/>
            <p:cNvSpPr>
              <a:spLocks noChangeArrowheads="1"/>
            </p:cNvSpPr>
            <p:nvPr/>
          </p:nvSpPr>
          <p:spPr bwMode="auto">
            <a:xfrm>
              <a:off x="5753732" y="1995095"/>
              <a:ext cx="911225" cy="1295400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8" name="Rectangle 37"/>
            <p:cNvSpPr>
              <a:spLocks noChangeArrowheads="1"/>
            </p:cNvSpPr>
            <p:nvPr/>
          </p:nvSpPr>
          <p:spPr bwMode="auto">
            <a:xfrm>
              <a:off x="4761545" y="330002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Caches</a:t>
              </a:r>
            </a:p>
          </p:txBody>
        </p:sp>
        <p:sp>
          <p:nvSpPr>
            <p:cNvPr id="19" name="Rectangle 38"/>
            <p:cNvSpPr>
              <a:spLocks noChangeArrowheads="1"/>
            </p:cNvSpPr>
            <p:nvPr/>
          </p:nvSpPr>
          <p:spPr bwMode="auto">
            <a:xfrm>
              <a:off x="5763257" y="330002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Caches</a:t>
              </a:r>
            </a:p>
          </p:txBody>
        </p:sp>
        <p:sp>
          <p:nvSpPr>
            <p:cNvPr id="20" name="AutoShape 39"/>
            <p:cNvSpPr>
              <a:spLocks noChangeArrowheads="1"/>
            </p:cNvSpPr>
            <p:nvPr/>
          </p:nvSpPr>
          <p:spPr bwMode="auto">
            <a:xfrm>
              <a:off x="4783770" y="3874695"/>
              <a:ext cx="3909807" cy="123303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399FF"/>
                </a:gs>
                <a:gs pos="50000">
                  <a:srgbClr val="184776"/>
                </a:gs>
                <a:gs pos="100000">
                  <a:srgbClr val="3399FF"/>
                </a:gs>
              </a:gsLst>
              <a:lin ang="27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4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L3 Cache</a:t>
              </a:r>
              <a:endParaRPr lang="hu-HU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1" name="Rectangle 27"/>
            <p:cNvSpPr>
              <a:spLocks noChangeArrowheads="1"/>
            </p:cNvSpPr>
            <p:nvPr/>
          </p:nvSpPr>
          <p:spPr bwMode="auto">
            <a:xfrm>
              <a:off x="7782352" y="1685745"/>
              <a:ext cx="911225" cy="2880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22" name="Rectangle 28"/>
            <p:cNvSpPr>
              <a:spLocks noChangeArrowheads="1"/>
            </p:cNvSpPr>
            <p:nvPr/>
          </p:nvSpPr>
          <p:spPr bwMode="auto">
            <a:xfrm>
              <a:off x="7782352" y="1969695"/>
              <a:ext cx="911225" cy="1295400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3" name="Rectangle 29"/>
            <p:cNvSpPr>
              <a:spLocks noChangeArrowheads="1"/>
            </p:cNvSpPr>
            <p:nvPr/>
          </p:nvSpPr>
          <p:spPr bwMode="auto">
            <a:xfrm>
              <a:off x="7782352" y="3265095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</a:t>
              </a:r>
            </a:p>
          </p:txBody>
        </p:sp>
        <p:sp>
          <p:nvSpPr>
            <p:cNvPr id="24" name="Text Box 30"/>
            <p:cNvSpPr txBox="1">
              <a:spLocks noChangeArrowheads="1"/>
            </p:cNvSpPr>
            <p:nvPr/>
          </p:nvSpPr>
          <p:spPr bwMode="auto">
            <a:xfrm>
              <a:off x="7934752" y="1380945"/>
              <a:ext cx="5762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>
              <a:off x="545285" y="1380945"/>
              <a:ext cx="5762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1548585" y="1380945"/>
              <a:ext cx="5762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2394452" y="1714620"/>
              <a:ext cx="911225" cy="2880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2394452" y="1998570"/>
              <a:ext cx="911225" cy="1295400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2394452" y="329397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</a:t>
              </a:r>
            </a:p>
          </p:txBody>
        </p:sp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2546852" y="1380945"/>
              <a:ext cx="5762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1" name="Rectangle 33"/>
            <p:cNvSpPr>
              <a:spLocks noChangeArrowheads="1"/>
            </p:cNvSpPr>
            <p:nvPr/>
          </p:nvSpPr>
          <p:spPr bwMode="auto">
            <a:xfrm>
              <a:off x="386535" y="1711145"/>
              <a:ext cx="911225" cy="2880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32" name="Rectangle 34"/>
            <p:cNvSpPr>
              <a:spLocks noChangeArrowheads="1"/>
            </p:cNvSpPr>
            <p:nvPr/>
          </p:nvSpPr>
          <p:spPr bwMode="auto">
            <a:xfrm>
              <a:off x="1388247" y="1711145"/>
              <a:ext cx="911225" cy="2880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33" name="Rectangle 35"/>
            <p:cNvSpPr>
              <a:spLocks noChangeArrowheads="1"/>
            </p:cNvSpPr>
            <p:nvPr/>
          </p:nvSpPr>
          <p:spPr bwMode="auto">
            <a:xfrm>
              <a:off x="386535" y="1995095"/>
              <a:ext cx="911225" cy="1295400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4" name="Rectangle 36"/>
            <p:cNvSpPr>
              <a:spLocks noChangeArrowheads="1"/>
            </p:cNvSpPr>
            <p:nvPr/>
          </p:nvSpPr>
          <p:spPr bwMode="auto">
            <a:xfrm>
              <a:off x="1388247" y="1995095"/>
              <a:ext cx="911225" cy="1295400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5" name="Rectangle 37"/>
            <p:cNvSpPr>
              <a:spLocks noChangeArrowheads="1"/>
            </p:cNvSpPr>
            <p:nvPr/>
          </p:nvSpPr>
          <p:spPr bwMode="auto">
            <a:xfrm>
              <a:off x="396060" y="330002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Caches</a:t>
              </a:r>
            </a:p>
          </p:txBody>
        </p:sp>
        <p:sp>
          <p:nvSpPr>
            <p:cNvPr id="36" name="Rectangle 38"/>
            <p:cNvSpPr>
              <a:spLocks noChangeArrowheads="1"/>
            </p:cNvSpPr>
            <p:nvPr/>
          </p:nvSpPr>
          <p:spPr bwMode="auto">
            <a:xfrm>
              <a:off x="1397772" y="330002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Caches</a:t>
              </a:r>
            </a:p>
          </p:txBody>
        </p:sp>
        <p:sp>
          <p:nvSpPr>
            <p:cNvPr id="37" name="AutoShape 39"/>
            <p:cNvSpPr>
              <a:spLocks noChangeArrowheads="1"/>
            </p:cNvSpPr>
            <p:nvPr/>
          </p:nvSpPr>
          <p:spPr bwMode="auto">
            <a:xfrm>
              <a:off x="418285" y="3874694"/>
              <a:ext cx="3909807" cy="123303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399FF"/>
                </a:gs>
                <a:gs pos="50000">
                  <a:srgbClr val="184776"/>
                </a:gs>
                <a:gs pos="100000">
                  <a:srgbClr val="3399FF"/>
                </a:gs>
              </a:gsLst>
              <a:lin ang="27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400" b="1" i="1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L3 Cache</a:t>
              </a:r>
              <a:endParaRPr lang="hu-HU" altLang="en-US" sz="1400" b="1" dirty="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8" name="Rectangle 27"/>
            <p:cNvSpPr>
              <a:spLocks noChangeArrowheads="1"/>
            </p:cNvSpPr>
            <p:nvPr/>
          </p:nvSpPr>
          <p:spPr bwMode="auto">
            <a:xfrm>
              <a:off x="3416867" y="1714620"/>
              <a:ext cx="911225" cy="2880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L1 Caches</a:t>
              </a:r>
            </a:p>
          </p:txBody>
        </p:sp>
        <p:sp>
          <p:nvSpPr>
            <p:cNvPr id="39" name="Rectangle 28"/>
            <p:cNvSpPr>
              <a:spLocks noChangeArrowheads="1"/>
            </p:cNvSpPr>
            <p:nvPr/>
          </p:nvSpPr>
          <p:spPr bwMode="auto">
            <a:xfrm>
              <a:off x="3416867" y="1998570"/>
              <a:ext cx="911225" cy="1295400"/>
            </a:xfrm>
            <a:prstGeom prst="rect">
              <a:avLst/>
            </a:prstGeom>
            <a:gradFill rotWithShape="1">
              <a:gsLst>
                <a:gs pos="0">
                  <a:srgbClr val="002F76"/>
                </a:gs>
                <a:gs pos="100000">
                  <a:srgbClr val="00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0" name="Rectangle 29"/>
            <p:cNvSpPr>
              <a:spLocks noChangeArrowheads="1"/>
            </p:cNvSpPr>
            <p:nvPr/>
          </p:nvSpPr>
          <p:spPr bwMode="auto">
            <a:xfrm>
              <a:off x="3416867" y="3293970"/>
              <a:ext cx="911225" cy="4572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</a:t>
              </a:r>
            </a:p>
          </p:txBody>
        </p:sp>
        <p:sp>
          <p:nvSpPr>
            <p:cNvPr id="41" name="Text Box 30"/>
            <p:cNvSpPr txBox="1">
              <a:spLocks noChangeArrowheads="1"/>
            </p:cNvSpPr>
            <p:nvPr/>
          </p:nvSpPr>
          <p:spPr bwMode="auto">
            <a:xfrm>
              <a:off x="3569267" y="1380945"/>
              <a:ext cx="5762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836716" y="998730"/>
              <a:ext cx="13596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Inclusive L3</a:t>
              </a:r>
              <a:endParaRPr lang="en-US" sz="16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57165" y="1007576"/>
              <a:ext cx="14269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Exclusive L3</a:t>
              </a:r>
              <a:endParaRPr lang="en-US" sz="1600" b="1" dirty="0"/>
            </a:p>
          </p:txBody>
        </p:sp>
        <p:sp>
          <p:nvSpPr>
            <p:cNvPr id="44" name="Down Arrow 43"/>
            <p:cNvSpPr/>
            <p:nvPr/>
          </p:nvSpPr>
          <p:spPr bwMode="auto">
            <a:xfrm>
              <a:off x="851672" y="3677290"/>
              <a:ext cx="119928" cy="530070"/>
            </a:xfrm>
            <a:prstGeom prst="down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8" name="Explosion 1 47"/>
            <p:cNvSpPr/>
            <p:nvPr/>
          </p:nvSpPr>
          <p:spPr bwMode="auto">
            <a:xfrm>
              <a:off x="476545" y="4179495"/>
              <a:ext cx="1013233" cy="747945"/>
            </a:xfrm>
            <a:prstGeom prst="irregularSeal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Verdana" pitchFamily="34" charset="0"/>
                </a:rPr>
                <a:t>Miss</a:t>
              </a:r>
            </a:p>
          </p:txBody>
        </p:sp>
        <p:sp>
          <p:nvSpPr>
            <p:cNvPr id="50" name="Down Arrow 49"/>
            <p:cNvSpPr/>
            <p:nvPr/>
          </p:nvSpPr>
          <p:spPr bwMode="auto">
            <a:xfrm>
              <a:off x="5232134" y="3667300"/>
              <a:ext cx="119928" cy="530070"/>
            </a:xfrm>
            <a:prstGeom prst="down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1" name="Explosion 1 50"/>
            <p:cNvSpPr/>
            <p:nvPr/>
          </p:nvSpPr>
          <p:spPr bwMode="auto">
            <a:xfrm>
              <a:off x="4857007" y="4169505"/>
              <a:ext cx="1013233" cy="747945"/>
            </a:xfrm>
            <a:prstGeom prst="irregularSeal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Verdana" pitchFamily="34" charset="0"/>
                </a:rPr>
                <a:t>Miss</a:t>
              </a:r>
            </a:p>
          </p:txBody>
        </p:sp>
        <p:sp>
          <p:nvSpPr>
            <p:cNvPr id="54" name="Right Arrow 53"/>
            <p:cNvSpPr/>
            <p:nvPr/>
          </p:nvSpPr>
          <p:spPr bwMode="auto">
            <a:xfrm rot="18646219" flipV="1">
              <a:off x="5632362" y="3890243"/>
              <a:ext cx="792000" cy="14400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5" name="Right Arrow 54"/>
            <p:cNvSpPr/>
            <p:nvPr/>
          </p:nvSpPr>
          <p:spPr bwMode="auto">
            <a:xfrm rot="20106756">
              <a:off x="5693933" y="3898342"/>
              <a:ext cx="1476000" cy="11880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6" name="Right Arrow 55"/>
            <p:cNvSpPr/>
            <p:nvPr/>
          </p:nvSpPr>
          <p:spPr bwMode="auto">
            <a:xfrm rot="20721564">
              <a:off x="5756819" y="3859693"/>
              <a:ext cx="2448000" cy="14400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7" name="Right Arrow 56"/>
            <p:cNvSpPr/>
            <p:nvPr/>
          </p:nvSpPr>
          <p:spPr bwMode="auto">
            <a:xfrm rot="20155512">
              <a:off x="5724353" y="3874692"/>
              <a:ext cx="1382756" cy="150818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4707015" y="5454225"/>
            <a:ext cx="4132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All other cores must be checked</a:t>
            </a:r>
            <a:r>
              <a:rPr lang="hu-HU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400" dirty="0" smtClean="0">
                <a:latin typeface="+mj-lt"/>
              </a:rPr>
              <a:t>(snooped)</a:t>
            </a:r>
            <a:r>
              <a:rPr lang="en-US" sz="1400" dirty="0" smtClean="0">
                <a:latin typeface="+mj-lt"/>
              </a:rPr>
              <a:t>!</a:t>
            </a:r>
            <a:endParaRPr lang="en-US" sz="1400" dirty="0"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4691" y="500564"/>
            <a:ext cx="5044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Benefit of inclusive L3 caches -1 </a:t>
            </a:r>
            <a:r>
              <a:rPr lang="en-US" sz="1400" dirty="0" smtClean="0">
                <a:latin typeface="+mj-lt"/>
              </a:rPr>
              <a:t>(based on [209])</a:t>
            </a:r>
            <a:endParaRPr lang="en-US" sz="1400" dirty="0"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16352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269932"/>
            <a:ext cx="7404100" cy="702256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Introduction to the 1. generation Nehalem line (Bloomfield)</a:t>
            </a:r>
          </a:p>
        </p:txBody>
      </p:sp>
    </p:spTree>
    <p:extLst>
      <p:ext uri="{BB962C8B-B14F-4D97-AF65-F5344CB8AC3E}">
        <p14:creationId xmlns:p14="http://schemas.microsoft.com/office/powerpoint/2010/main" val="250977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3.</a:t>
            </a:r>
            <a:r>
              <a:rPr lang="hu-HU" altLang="en-US" sz="1600" dirty="0"/>
              <a:t>2.</a:t>
            </a:r>
            <a:r>
              <a:rPr lang="en-US" altLang="en-US" sz="1600" dirty="0"/>
              <a:t>3 New cache architecture </a:t>
            </a:r>
            <a:r>
              <a:rPr lang="en-US" altLang="en-US" sz="1600" dirty="0" smtClean="0"/>
              <a:t>(8)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8773" y="506396"/>
            <a:ext cx="5044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Benefit of inclusive L3 caches -2 </a:t>
            </a:r>
            <a:r>
              <a:rPr lang="en-US" sz="1400" dirty="0" smtClean="0">
                <a:latin typeface="+mj-lt"/>
              </a:rPr>
              <a:t>(based on [209])</a:t>
            </a:r>
            <a:endParaRPr lang="en-US" sz="1400" dirty="0">
              <a:latin typeface="+mj-lt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5671" y="867900"/>
            <a:ext cx="89417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Note: For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higher core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counts 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L2 snooping becomes a more demanding </a:t>
            </a:r>
            <a:r>
              <a:rPr lang="en-US" altLang="en-US" sz="1400" dirty="0" smtClean="0">
                <a:solidFill>
                  <a:srgbClr val="FF0000"/>
                </a:solidFill>
                <a:latin typeface="+mj-lt"/>
              </a:rPr>
              <a:t>task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and overshadows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the </a:t>
            </a:r>
            <a:endParaRPr lang="en-US" altLang="en-US" sz="1400" dirty="0" smtClean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benefits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arising from the more efficient cache use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of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the explicit cache scheme.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0733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985286"/>
              </p:ext>
            </p:extLst>
          </p:nvPr>
        </p:nvGraphicFramePr>
        <p:xfrm>
          <a:off x="386392" y="1268760"/>
          <a:ext cx="8325924" cy="4380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4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6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30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35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47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70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24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629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685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87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Vendor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Model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 count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L2 MB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Year of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intro.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Model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 count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L3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Year of intro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IBM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POWER3 II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1C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 MB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off-chip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1999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POWER4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2C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 MB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off-chip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2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POWER5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2C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36 MB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off-chip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2004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2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POWER6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2C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 MB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off-chip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2007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2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POWER7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8C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8X4MB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on-chip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2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AMD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Santa Rosa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2C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2x1 MB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on-chip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2006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K10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Barcelona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4C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 MB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on-chip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2007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Intel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Penryn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2C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 MB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on-chip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2008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Nehalem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4C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 MB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on-chip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2008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AutoShape 3646"/>
          <p:cNvSpPr>
            <a:spLocks noChangeArrowheads="1"/>
          </p:cNvSpPr>
          <p:nvPr/>
        </p:nvSpPr>
        <p:spPr bwMode="auto">
          <a:xfrm>
            <a:off x="4755779" y="5281074"/>
            <a:ext cx="228600" cy="44450"/>
          </a:xfrm>
          <a:prstGeom prst="rightArrow">
            <a:avLst>
              <a:gd name="adj1" fmla="val 50000"/>
              <a:gd name="adj2" fmla="val 126408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none" lIns="91440" tIns="45720" rIns="91440" bIns="45720" anchor="ctr" anchorCtr="0" upright="1">
            <a:noAutofit/>
          </a:bodyPr>
          <a:lstStyle/>
          <a:p>
            <a:endParaRPr lang="en-US" dirty="0"/>
          </a:p>
        </p:txBody>
      </p:sp>
      <p:sp>
        <p:nvSpPr>
          <p:cNvPr id="7" name="AutoShape 3646"/>
          <p:cNvSpPr>
            <a:spLocks noChangeArrowheads="1"/>
          </p:cNvSpPr>
          <p:nvPr/>
        </p:nvSpPr>
        <p:spPr bwMode="auto">
          <a:xfrm>
            <a:off x="4752447" y="4644887"/>
            <a:ext cx="227013" cy="44450"/>
          </a:xfrm>
          <a:prstGeom prst="rightArrow">
            <a:avLst>
              <a:gd name="adj1" fmla="val 50000"/>
              <a:gd name="adj2" fmla="val 126408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none" lIns="91440" tIns="45720" rIns="91440" bIns="45720" anchor="ctr" anchorCtr="0" upright="1">
            <a:noAutofit/>
          </a:bodyPr>
          <a:lstStyle/>
          <a:p>
            <a:endParaRPr lang="en-US" dirty="0"/>
          </a:p>
        </p:txBody>
      </p:sp>
      <p:sp>
        <p:nvSpPr>
          <p:cNvPr id="8" name="AutoShape 3646"/>
          <p:cNvSpPr>
            <a:spLocks noChangeArrowheads="1"/>
          </p:cNvSpPr>
          <p:nvPr/>
        </p:nvSpPr>
        <p:spPr bwMode="auto">
          <a:xfrm>
            <a:off x="4726686" y="2233580"/>
            <a:ext cx="227013" cy="44450"/>
          </a:xfrm>
          <a:prstGeom prst="rightArrow">
            <a:avLst>
              <a:gd name="adj1" fmla="val 50000"/>
              <a:gd name="adj2" fmla="val 126408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none" lIns="91440" tIns="45720" rIns="91440" bIns="45720" anchor="ctr" anchorCtr="0" upright="1"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3.</a:t>
            </a:r>
            <a:r>
              <a:rPr lang="hu-HU" altLang="en-US" sz="1600" dirty="0"/>
              <a:t>2.</a:t>
            </a:r>
            <a:r>
              <a:rPr lang="en-US" altLang="en-US" sz="1600" dirty="0"/>
              <a:t>3 New cache architecture </a:t>
            </a:r>
            <a:r>
              <a:rPr lang="en-US" altLang="en-US" sz="1600" dirty="0" smtClean="0"/>
              <a:t>(9)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4167" y="506108"/>
            <a:ext cx="5203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chemeClr val="accent6"/>
                </a:solidFill>
                <a:latin typeface="+mj-lt"/>
              </a:rPr>
              <a:t>Introduction of L3 caches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 in other processor lines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240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3.</a:t>
            </a:r>
            <a:r>
              <a:rPr lang="hu-HU" altLang="en-US" sz="1600" dirty="0"/>
              <a:t>2.</a:t>
            </a:r>
            <a:r>
              <a:rPr lang="en-US" altLang="en-US" sz="1600" dirty="0"/>
              <a:t>3 New cache architecture </a:t>
            </a:r>
            <a:r>
              <a:rPr lang="en-US" altLang="en-US" sz="1600" dirty="0" smtClean="0"/>
              <a:t>(10)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85107" y="503675"/>
            <a:ext cx="877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Remark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771601"/>
            <a:ext cx="4517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In the </a:t>
            </a:r>
            <a:r>
              <a:rPr lang="en-US" sz="1400" dirty="0" err="1" smtClean="0">
                <a:latin typeface="+mj-lt"/>
              </a:rPr>
              <a:t>Skylake</a:t>
            </a:r>
            <a:r>
              <a:rPr lang="en-US" sz="1400" dirty="0" smtClean="0">
                <a:latin typeface="+mj-lt"/>
              </a:rPr>
              <a:t>-SP server processor (2017) both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349" y="1102460"/>
            <a:ext cx="7374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 L2/L3 cache sizes were changed and also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 inclusion policy from inclusive to non-inclusive (different from exclusive)</a:t>
            </a:r>
          </a:p>
        </p:txBody>
      </p:sp>
    </p:spTree>
    <p:extLst>
      <p:ext uri="{BB962C8B-B14F-4D97-AF65-F5344CB8AC3E}">
        <p14:creationId xmlns:p14="http://schemas.microsoft.com/office/powerpoint/2010/main" val="364218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Picture 4"/>
          <p:cNvSpPr>
            <a:spLocks noChangeAspect="1" noChangeArrowheads="1"/>
          </p:cNvSpPr>
          <p:nvPr/>
        </p:nvSpPr>
        <p:spPr bwMode="auto">
          <a:xfrm>
            <a:off x="1019175" y="1178750"/>
            <a:ext cx="70104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0531" name="Text Box 6"/>
          <p:cNvSpPr txBox="1">
            <a:spLocks noChangeArrowheads="1"/>
          </p:cNvSpPr>
          <p:nvPr/>
        </p:nvSpPr>
        <p:spPr bwMode="auto">
          <a:xfrm>
            <a:off x="75741" y="506396"/>
            <a:ext cx="50978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notions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of “</a:t>
            </a:r>
            <a:r>
              <a:rPr lang="en-US" altLang="en-US" sz="1400" b="1" dirty="0" err="1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Uncore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” [1] and “System Agent”</a:t>
            </a:r>
            <a:endParaRPr lang="en-US" altLang="en-US" sz="1400" b="1" dirty="0">
              <a:solidFill>
                <a:schemeClr val="accent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0533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 </a:t>
            </a:r>
            <a:r>
              <a:rPr lang="en-US" altLang="en-US" sz="1600" kern="0" dirty="0">
                <a:solidFill>
                  <a:srgbClr val="FFFFFF"/>
                </a:solidFill>
                <a:latin typeface="Verdana"/>
                <a:ea typeface="+mj-ea"/>
                <a:cs typeface="+mj-cs"/>
              </a:rPr>
              <a:t>New cache architecture </a:t>
            </a:r>
            <a:r>
              <a:rPr lang="en-US" altLang="en-US" sz="1600" kern="0" dirty="0" smtClean="0">
                <a:solidFill>
                  <a:srgbClr val="FFFFFF"/>
                </a:solidFill>
                <a:latin typeface="Verdana"/>
                <a:ea typeface="+mj-ea"/>
                <a:cs typeface="+mj-cs"/>
              </a:rPr>
              <a:t>(10</a:t>
            </a:r>
            <a:r>
              <a:rPr lang="hu-HU" altLang="en-US" sz="1600" kern="0" dirty="0" smtClean="0">
                <a:solidFill>
                  <a:srgbClr val="FFFFFF"/>
                </a:solidFill>
                <a:latin typeface="Verdana"/>
                <a:ea typeface="+mj-ea"/>
                <a:cs typeface="+mj-cs"/>
              </a:rPr>
              <a:t>)</a:t>
            </a:r>
            <a:endParaRPr lang="en-US" altLang="en-US" sz="16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505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1242250"/>
            <a:ext cx="70104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375" y="5814265"/>
            <a:ext cx="8926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Subsequently,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Intel introduced the notion of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System Agent (SA), </a:t>
            </a:r>
            <a:r>
              <a:rPr lang="en-US" sz="1400" dirty="0" smtClean="0">
                <a:latin typeface="+mj-lt"/>
              </a:rPr>
              <a:t>it is the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L3 cache-less part of </a:t>
            </a:r>
            <a:r>
              <a:rPr lang="en-US" sz="1400" dirty="0" err="1" smtClean="0">
                <a:solidFill>
                  <a:srgbClr val="0070C0"/>
                </a:solidFill>
                <a:latin typeface="+mj-lt"/>
              </a:rPr>
              <a:t>Uncore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.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2591780" y="4229000"/>
            <a:ext cx="3870430" cy="72054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6561" y="4399860"/>
            <a:ext cx="76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SA</a:t>
            </a:r>
          </a:p>
        </p:txBody>
      </p:sp>
    </p:spTree>
    <p:extLst>
      <p:ext uri="{BB962C8B-B14F-4D97-AF65-F5344CB8AC3E}">
        <p14:creationId xmlns:p14="http://schemas.microsoft.com/office/powerpoint/2010/main" val="158074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3.2</a:t>
            </a:r>
            <a:r>
              <a:rPr lang="hu-HU" altLang="en-US" sz="1600" dirty="0" smtClean="0"/>
              <a:t>.</a:t>
            </a:r>
            <a:r>
              <a:rPr lang="en-US" altLang="en-US" sz="1600" dirty="0" smtClean="0"/>
              <a:t>4 Simultaneous Multithreading (SMT) (1)</a:t>
            </a:r>
          </a:p>
        </p:txBody>
      </p:sp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73163"/>
            <a:ext cx="3232150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5508625" y="5661025"/>
            <a:ext cx="719138" cy="720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1879600" y="6302375"/>
            <a:ext cx="623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3.2.4.1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Simultaneous Multithreading (SMT) of Nehalem [1]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78090" y="506396"/>
            <a:ext cx="44791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Simultaneous Multithreading (SMT)</a:t>
            </a: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278953" y="1084263"/>
            <a:ext cx="57471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SMT: two-way multithreading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(two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threads at the same time)</a:t>
            </a:r>
          </a:p>
        </p:txBody>
      </p:sp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481088" y="2078850"/>
            <a:ext cx="53029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A 4-wide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core is fed more efficiently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(from 2 threads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6201" name="Text Box 9"/>
          <p:cNvSpPr txBox="1">
            <a:spLocks noChangeArrowheads="1"/>
          </p:cNvSpPr>
          <p:nvPr/>
        </p:nvSpPr>
        <p:spPr bwMode="auto">
          <a:xfrm>
            <a:off x="481088" y="2432862"/>
            <a:ext cx="32095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Hides latency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a single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tread.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6202" name="Text Box 10"/>
          <p:cNvSpPr txBox="1">
            <a:spLocks noChangeArrowheads="1"/>
          </p:cNvSpPr>
          <p:nvPr/>
        </p:nvSpPr>
        <p:spPr bwMode="auto">
          <a:xfrm>
            <a:off x="485850" y="2769412"/>
            <a:ext cx="47596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More performance with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low </a:t>
            </a:r>
            <a:r>
              <a:rPr lang="hu-HU" altLang="en-US" sz="1400" dirty="0" smtClean="0">
                <a:solidFill>
                  <a:srgbClr val="0070C0"/>
                </a:solidFill>
                <a:latin typeface="+mj-lt"/>
              </a:rPr>
              <a:t>(e.g. 5%)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additional</a:t>
            </a:r>
            <a:endParaRPr lang="hu-HU" altLang="en-US" sz="1400" dirty="0" smtClean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altLang="en-US" sz="1400" dirty="0" smtClean="0">
                <a:solidFill>
                  <a:srgbClr val="0070C0"/>
                </a:solidFill>
                <a:latin typeface="+mj-lt"/>
              </a:rPr>
              <a:t>  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die area cost.</a:t>
            </a:r>
            <a:endParaRPr lang="en-US" altLang="en-US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6203" name="Text Box 11"/>
          <p:cNvSpPr txBox="1">
            <a:spLocks noChangeArrowheads="1"/>
          </p:cNvSpPr>
          <p:nvPr/>
        </p:nvSpPr>
        <p:spPr bwMode="auto">
          <a:xfrm>
            <a:off x="481088" y="3283917"/>
            <a:ext cx="5043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May provide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significant performance increase 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dedicated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applications</a:t>
            </a:r>
            <a:r>
              <a:rPr lang="hu-HU" altLang="en-US" sz="1400" dirty="0" smtClean="0">
                <a:solidFill>
                  <a:srgbClr val="0070C0"/>
                </a:solidFill>
                <a:latin typeface="+mj-lt"/>
              </a:rPr>
              <a:t>, </a:t>
            </a:r>
            <a:r>
              <a:rPr lang="hu-HU" altLang="en-US" sz="1400" dirty="0" smtClean="0">
                <a:latin typeface="+mj-lt"/>
              </a:rPr>
              <a:t>as seen in the next Figure</a:t>
            </a:r>
            <a:r>
              <a:rPr lang="en-US" altLang="en-US" sz="1400" dirty="0" smtClean="0">
                <a:latin typeface="+mj-lt"/>
              </a:rPr>
              <a:t>.</a:t>
            </a:r>
            <a:endParaRPr lang="en-US" altLang="en-US" sz="1400" dirty="0">
              <a:latin typeface="+mj-lt"/>
            </a:endParaRPr>
          </a:p>
        </p:txBody>
      </p:sp>
      <p:sp>
        <p:nvSpPr>
          <p:cNvPr id="136204" name="Text Box 12"/>
          <p:cNvSpPr txBox="1">
            <a:spLocks noChangeArrowheads="1"/>
          </p:cNvSpPr>
          <p:nvPr/>
        </p:nvSpPr>
        <p:spPr bwMode="auto">
          <a:xfrm>
            <a:off x="341530" y="1718810"/>
            <a:ext cx="9124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Benefits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1266" y="1339380"/>
            <a:ext cx="4921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latin typeface="+mj-lt"/>
              </a:rPr>
              <a:t>Each issue slot may be filled now from two threads. </a:t>
            </a:r>
            <a:endParaRPr lang="en-US" sz="1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6505" y="818710"/>
            <a:ext cx="7663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In Nehalem Intel re-implemented SMT (since Core 2/Penryn did not support SMT) </a:t>
            </a:r>
          </a:p>
        </p:txBody>
      </p:sp>
    </p:spTree>
    <p:extLst>
      <p:ext uri="{BB962C8B-B14F-4D97-AF65-F5344CB8AC3E}">
        <p14:creationId xmlns:p14="http://schemas.microsoft.com/office/powerpoint/2010/main" val="268033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6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6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6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2" grpId="0"/>
      <p:bldP spid="136203" grpId="0"/>
      <p:bldP spid="13620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78750"/>
            <a:ext cx="68675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Text Box 5"/>
          <p:cNvSpPr txBox="1">
            <a:spLocks noChangeArrowheads="1"/>
          </p:cNvSpPr>
          <p:nvPr/>
        </p:nvSpPr>
        <p:spPr bwMode="auto">
          <a:xfrm>
            <a:off x="72991" y="506396"/>
            <a:ext cx="53174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Performance gains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achieved by Nehalem’s SMT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[1]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132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3.2</a:t>
            </a:r>
            <a:r>
              <a:rPr lang="hu-HU" altLang="en-US" sz="1600" dirty="0" smtClean="0"/>
              <a:t>.</a:t>
            </a:r>
            <a:r>
              <a:rPr lang="en-US" altLang="en-US" sz="1600" dirty="0" smtClean="0"/>
              <a:t>4 Simultaneous Multithreading (SMT) (</a:t>
            </a:r>
            <a:r>
              <a:rPr lang="hu-HU" altLang="en-US" sz="1600" dirty="0" smtClean="0"/>
              <a:t>2</a:t>
            </a:r>
            <a:r>
              <a:rPr lang="en-US" altLang="en-US" sz="16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867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3.</a:t>
            </a:r>
            <a:r>
              <a:rPr lang="hu-HU" altLang="en-US" sz="1600" dirty="0" smtClean="0"/>
              <a:t>2.5</a:t>
            </a:r>
            <a:r>
              <a:rPr lang="en-US" altLang="en-US" sz="1600" dirty="0" smtClean="0"/>
              <a:t>.1 Introduction (1)</a:t>
            </a:r>
          </a:p>
        </p:txBody>
      </p:sp>
      <p:sp>
        <p:nvSpPr>
          <p:cNvPr id="151555" name="Text Box 4"/>
          <p:cNvSpPr txBox="1">
            <a:spLocks noChangeArrowheads="1"/>
          </p:cNvSpPr>
          <p:nvPr/>
        </p:nvSpPr>
        <p:spPr bwMode="auto">
          <a:xfrm>
            <a:off x="73342" y="506396"/>
            <a:ext cx="381386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3.2.5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Enhanced power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management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3.2.5.1 Introduction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1556" name="Text Box 5"/>
          <p:cNvSpPr txBox="1">
            <a:spLocks noChangeArrowheads="1"/>
          </p:cNvSpPr>
          <p:nvPr/>
        </p:nvSpPr>
        <p:spPr bwMode="auto">
          <a:xfrm>
            <a:off x="71813" y="1877923"/>
            <a:ext cx="48605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Innovations introduced to encounter this challenge: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1557" name="Text Box 6"/>
          <p:cNvSpPr txBox="1">
            <a:spLocks noChangeArrowheads="1"/>
          </p:cNvSpPr>
          <p:nvPr/>
        </p:nvSpPr>
        <p:spPr bwMode="auto">
          <a:xfrm>
            <a:off x="326560" y="2140695"/>
            <a:ext cx="8839792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dirty="0">
                <a:solidFill>
                  <a:srgbClr val="333399"/>
                </a:solidFill>
                <a:latin typeface="+mj-lt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Integrated power </a:t>
            </a:r>
            <a:r>
              <a:rPr lang="en-US" altLang="en-US" sz="1400" dirty="0" smtClean="0">
                <a:solidFill>
                  <a:srgbClr val="FF0000"/>
                </a:solidFill>
                <a:latin typeface="+mj-lt"/>
              </a:rPr>
              <a:t>gates </a:t>
            </a:r>
            <a:r>
              <a:rPr lang="en-US" altLang="en-US" sz="1400" dirty="0" smtClean="0">
                <a:latin typeface="+mj-lt"/>
              </a:rPr>
              <a:t>(to significantly reduce power consumption)</a:t>
            </a:r>
            <a:endParaRPr lang="en-US" altLang="en-US" sz="1400" dirty="0">
              <a:latin typeface="+mj-lt"/>
            </a:endParaRP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dirty="0">
                <a:solidFill>
                  <a:srgbClr val="004AEB"/>
                </a:solidFill>
                <a:latin typeface="+mj-lt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Integrated Power Control </a:t>
            </a:r>
            <a:r>
              <a:rPr lang="en-US" altLang="en-US" sz="1400" dirty="0" smtClean="0">
                <a:solidFill>
                  <a:srgbClr val="FF0000"/>
                </a:solidFill>
                <a:latin typeface="+mj-lt"/>
              </a:rPr>
              <a:t>Unit (PCU) </a:t>
            </a:r>
            <a:r>
              <a:rPr lang="en-US" altLang="en-US" sz="1400" dirty="0" smtClean="0">
                <a:latin typeface="+mj-lt"/>
              </a:rPr>
              <a:t>(to implement the complex task of power management)</a:t>
            </a:r>
            <a:endParaRPr lang="en-US" altLang="en-US" sz="1400" dirty="0">
              <a:latin typeface="+mj-lt"/>
            </a:endParaRP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dirty="0">
                <a:solidFill>
                  <a:srgbClr val="004AEB"/>
                </a:solidFill>
                <a:latin typeface="+mj-lt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Turbo </a:t>
            </a:r>
            <a:r>
              <a:rPr lang="en-US" altLang="en-US" sz="1400" dirty="0" smtClean="0">
                <a:solidFill>
                  <a:srgbClr val="FF0000"/>
                </a:solidFill>
                <a:latin typeface="+mj-lt"/>
              </a:rPr>
              <a:t>Boost 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technology </a:t>
            </a:r>
            <a:r>
              <a:rPr lang="en-US" altLang="en-US" sz="1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400" dirty="0" smtClean="0">
                <a:latin typeface="+mj-lt"/>
              </a:rPr>
              <a:t>(to convert power headroom to higher performance)</a:t>
            </a:r>
            <a:endParaRPr lang="en-US" altLang="en-US" sz="1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500" y="3085800"/>
            <a:ext cx="8679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Above innovations will be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discussed while we give a brief introduction into the wide spectrum 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of power management technics.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116505" y="1178750"/>
            <a:ext cx="7740860" cy="56415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980" y="1188910"/>
            <a:ext cx="7725385" cy="576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Having 4 cores </a:t>
            </a:r>
            <a:r>
              <a:rPr lang="en-US" sz="1400" dirty="0" smtClean="0">
                <a:latin typeface="+mj-lt"/>
              </a:rPr>
              <a:t>instead of two clearly results in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higher power consumption </a:t>
            </a:r>
            <a:r>
              <a:rPr lang="en-US" sz="1400" dirty="0" smtClean="0">
                <a:latin typeface="+mj-lt"/>
              </a:rPr>
              <a:t>and this 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puts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greater emphasis on a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more sophisticated power management</a:t>
            </a:r>
            <a:r>
              <a:rPr lang="en-US" sz="1400" dirty="0" smtClean="0">
                <a:latin typeface="+mj-lt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505" y="6039290"/>
            <a:ext cx="55733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Power consumption: </a:t>
            </a:r>
            <a:r>
              <a:rPr lang="en-US" sz="1400" dirty="0" err="1" smtClean="0">
                <a:latin typeface="+mj-lt"/>
              </a:rPr>
              <a:t>energia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fogyasztás</a:t>
            </a:r>
            <a:endParaRPr lang="en-US" sz="1400" dirty="0" smtClean="0">
              <a:latin typeface="+mj-lt"/>
            </a:endParaRPr>
          </a:p>
          <a:p>
            <a:r>
              <a:rPr lang="en-US" sz="1400" dirty="0" smtClean="0">
                <a:latin typeface="+mj-lt"/>
              </a:rPr>
              <a:t>Power management: </a:t>
            </a:r>
            <a:r>
              <a:rPr lang="en-US" sz="1400" dirty="0" err="1" smtClean="0">
                <a:latin typeface="+mj-lt"/>
              </a:rPr>
              <a:t>fogyasztás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kezelés</a:t>
            </a:r>
            <a:r>
              <a:rPr lang="en-US" sz="1400" dirty="0" smtClean="0">
                <a:latin typeface="+mj-lt"/>
              </a:rPr>
              <a:t>/</a:t>
            </a:r>
            <a:r>
              <a:rPr lang="en-US" sz="1400" dirty="0" err="1" smtClean="0">
                <a:latin typeface="+mj-lt"/>
              </a:rPr>
              <a:t>disszipáció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kezelés</a:t>
            </a:r>
            <a:endParaRPr lang="en-US" sz="1400" dirty="0" smtClean="0">
              <a:latin typeface="+mj-lt"/>
            </a:endParaRPr>
          </a:p>
          <a:p>
            <a:r>
              <a:rPr lang="en-US" sz="1400" dirty="0" smtClean="0">
                <a:latin typeface="+mj-lt"/>
              </a:rPr>
              <a:t>Power gates: </a:t>
            </a:r>
            <a:r>
              <a:rPr lang="en-US" sz="1400" dirty="0" err="1" smtClean="0">
                <a:latin typeface="+mj-lt"/>
              </a:rPr>
              <a:t>áramellátás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kapu</a:t>
            </a:r>
            <a:endParaRPr lang="en-US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32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6" grpId="0"/>
      <p:bldP spid="151557" grpId="0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452387"/>
          </a:xfrm>
        </p:spPr>
        <p:txBody>
          <a:bodyPr/>
          <a:lstStyle/>
          <a:p>
            <a:r>
              <a:rPr lang="en-US" altLang="en-US" sz="1600" dirty="0"/>
              <a:t>3.</a:t>
            </a:r>
            <a:r>
              <a:rPr lang="hu-HU" altLang="en-US" sz="1600" dirty="0"/>
              <a:t>2.5</a:t>
            </a:r>
            <a:r>
              <a:rPr lang="en-US" altLang="en-US" sz="1600" dirty="0"/>
              <a:t>.1 Introduction </a:t>
            </a:r>
            <a:r>
              <a:rPr lang="en-US" altLang="en-US" sz="1600" dirty="0" smtClean="0"/>
              <a:t>(2)</a:t>
            </a:r>
            <a:endParaRPr lang="en-US" sz="1600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996560" y="1890305"/>
            <a:ext cx="429472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the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platform level</a:t>
            </a:r>
            <a:endParaRPr lang="hu-HU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932473" y="2767758"/>
            <a:ext cx="245298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the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6130094" y="2376430"/>
            <a:ext cx="64800" cy="612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 flipV="1">
            <a:off x="6163183" y="2549238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Dot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 rot="5400000" flipH="1">
            <a:off x="6015231" y="2605847"/>
            <a:ext cx="288000" cy="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 flipV="1">
            <a:off x="6166496" y="3226956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 rot="5400000" flipH="1" flipV="1">
            <a:off x="6011365" y="3208203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6120458" y="3372489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5053193" y="3507088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2" name="Line 7"/>
          <p:cNvSpPr>
            <a:spLocks noChangeShapeType="1"/>
          </p:cNvSpPr>
          <p:nvPr/>
        </p:nvSpPr>
        <p:spPr bwMode="auto">
          <a:xfrm flipV="1">
            <a:off x="1745273" y="3983969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4" name="Line 10"/>
          <p:cNvSpPr>
            <a:spLocks noChangeShapeType="1"/>
          </p:cNvSpPr>
          <p:nvPr/>
        </p:nvSpPr>
        <p:spPr bwMode="auto">
          <a:xfrm rot="-5400000" flipH="1" flipV="1">
            <a:off x="1638662" y="4067828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endParaRPr 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5" name="Line 12"/>
          <p:cNvSpPr>
            <a:spLocks noChangeShapeType="1"/>
          </p:cNvSpPr>
          <p:nvPr/>
        </p:nvSpPr>
        <p:spPr bwMode="auto">
          <a:xfrm rot="-5400000" flipH="1" flipV="1">
            <a:off x="6071595" y="4044323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701570" y="4198796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8" name="Oval 11"/>
          <p:cNvSpPr>
            <a:spLocks noChangeArrowheads="1"/>
          </p:cNvSpPr>
          <p:nvPr/>
        </p:nvSpPr>
        <p:spPr bwMode="auto">
          <a:xfrm>
            <a:off x="6130750" y="410551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9" name="Oval 9"/>
          <p:cNvSpPr>
            <a:spLocks noChangeArrowheads="1"/>
          </p:cNvSpPr>
          <p:nvPr/>
        </p:nvSpPr>
        <p:spPr bwMode="auto">
          <a:xfrm>
            <a:off x="1691680" y="4124249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0" name="Text Box 6"/>
          <p:cNvSpPr txBox="1">
            <a:spLocks noChangeArrowheads="1"/>
          </p:cNvSpPr>
          <p:nvPr/>
        </p:nvSpPr>
        <p:spPr bwMode="auto">
          <a:xfrm>
            <a:off x="22118" y="4927998"/>
            <a:ext cx="333474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CPU  cores</a:t>
            </a:r>
          </a:p>
        </p:txBody>
      </p:sp>
      <p:sp>
        <p:nvSpPr>
          <p:cNvPr id="113" name="Line 7"/>
          <p:cNvSpPr>
            <a:spLocks noChangeShapeType="1"/>
          </p:cNvSpPr>
          <p:nvPr/>
        </p:nvSpPr>
        <p:spPr bwMode="auto">
          <a:xfrm flipV="1">
            <a:off x="1998150" y="1632724"/>
            <a:ext cx="4176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4" name="Line 8"/>
          <p:cNvSpPr>
            <a:spLocks noChangeShapeType="1"/>
          </p:cNvSpPr>
          <p:nvPr/>
        </p:nvSpPr>
        <p:spPr bwMode="auto">
          <a:xfrm rot="5400000" flipH="1" flipV="1">
            <a:off x="3799813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5" name="Line 10"/>
          <p:cNvSpPr>
            <a:spLocks noChangeShapeType="1"/>
          </p:cNvSpPr>
          <p:nvPr/>
        </p:nvSpPr>
        <p:spPr bwMode="auto">
          <a:xfrm rot="-5400000" flipH="1">
            <a:off x="6067610" y="1733471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7" name="Text Box 12"/>
          <p:cNvSpPr txBox="1">
            <a:spLocks noChangeArrowheads="1"/>
          </p:cNvSpPr>
          <p:nvPr/>
        </p:nvSpPr>
        <p:spPr bwMode="auto">
          <a:xfrm>
            <a:off x="360104" y="1878960"/>
            <a:ext cx="340180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a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 the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circuit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level</a:t>
            </a:r>
            <a:endParaRPr lang="hu-HU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Achieved</a:t>
            </a: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0" name="Oval 9"/>
          <p:cNvSpPr>
            <a:spLocks noChangeArrowheads="1"/>
          </p:cNvSpPr>
          <p:nvPr/>
        </p:nvSpPr>
        <p:spPr bwMode="auto">
          <a:xfrm>
            <a:off x="6133603" y="1803450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3" name="Line 10"/>
          <p:cNvSpPr>
            <a:spLocks noChangeShapeType="1"/>
          </p:cNvSpPr>
          <p:nvPr/>
        </p:nvSpPr>
        <p:spPr bwMode="auto">
          <a:xfrm rot="-5400000" flipH="1">
            <a:off x="1892722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4" name="Oval 9"/>
          <p:cNvSpPr>
            <a:spLocks noChangeArrowheads="1"/>
          </p:cNvSpPr>
          <p:nvPr/>
        </p:nvSpPr>
        <p:spPr bwMode="auto">
          <a:xfrm>
            <a:off x="1943215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6" name="Down Arrow 125"/>
          <p:cNvSpPr/>
          <p:nvPr/>
        </p:nvSpPr>
        <p:spPr bwMode="auto">
          <a:xfrm>
            <a:off x="1596902" y="5524089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7" name="Line 8"/>
          <p:cNvSpPr>
            <a:spLocks noChangeShapeType="1"/>
          </p:cNvSpPr>
          <p:nvPr/>
        </p:nvSpPr>
        <p:spPr bwMode="auto">
          <a:xfrm rot="5400000" flipH="1" flipV="1">
            <a:off x="1869476" y="245335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8" name="Oval 9"/>
          <p:cNvSpPr>
            <a:spLocks noChangeArrowheads="1"/>
          </p:cNvSpPr>
          <p:nvPr/>
        </p:nvSpPr>
        <p:spPr bwMode="auto">
          <a:xfrm>
            <a:off x="901300" y="2714330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9" name="Line 10"/>
          <p:cNvSpPr>
            <a:spLocks noChangeShapeType="1"/>
          </p:cNvSpPr>
          <p:nvPr/>
        </p:nvSpPr>
        <p:spPr bwMode="auto">
          <a:xfrm rot="-5400000" flipH="1" flipV="1">
            <a:off x="845578" y="2632853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0" name="Oval 129"/>
          <p:cNvSpPr>
            <a:spLocks noChangeArrowheads="1"/>
          </p:cNvSpPr>
          <p:nvPr/>
        </p:nvSpPr>
        <p:spPr bwMode="auto">
          <a:xfrm>
            <a:off x="3116520" y="271833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1" name="Line 8"/>
          <p:cNvSpPr>
            <a:spLocks noChangeShapeType="1"/>
          </p:cNvSpPr>
          <p:nvPr/>
        </p:nvSpPr>
        <p:spPr bwMode="auto">
          <a:xfrm rot="5400000" flipH="1" flipV="1">
            <a:off x="3058927" y="2640297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2366755" y="2857768"/>
            <a:ext cx="1510028" cy="3657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ext Box 6"/>
          <p:cNvSpPr txBox="1">
            <a:spLocks noChangeArrowheads="1"/>
          </p:cNvSpPr>
          <p:nvPr/>
        </p:nvSpPr>
        <p:spPr bwMode="auto">
          <a:xfrm>
            <a:off x="2402305" y="2863018"/>
            <a:ext cx="143180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</a:t>
            </a:r>
            <a:r>
              <a:rPr lang="en-US" altLang="en-US" sz="1300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ower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gating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38" name="Straight Connector 137"/>
          <p:cNvCxnSpPr/>
          <p:nvPr/>
        </p:nvCxnSpPr>
        <p:spPr bwMode="auto">
          <a:xfrm>
            <a:off x="943605" y="2543794"/>
            <a:ext cx="2196000" cy="1799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9" name="Text Box 15"/>
          <p:cNvSpPr txBox="1">
            <a:spLocks noChangeArrowheads="1"/>
          </p:cNvSpPr>
          <p:nvPr/>
        </p:nvSpPr>
        <p:spPr bwMode="auto">
          <a:xfrm>
            <a:off x="1236237" y="1005235"/>
            <a:ext cx="531748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Approaches for the power management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0" name="Oval 8"/>
          <p:cNvSpPr>
            <a:spLocks noChangeArrowheads="1"/>
          </p:cNvSpPr>
          <p:nvPr/>
        </p:nvSpPr>
        <p:spPr bwMode="auto">
          <a:xfrm>
            <a:off x="6129192" y="2677748"/>
            <a:ext cx="64800" cy="612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78521" y="509423"/>
            <a:ext cx="7475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anose="020B0604030504040204" pitchFamily="34" charset="0"/>
              </a:rPr>
              <a:t>Approaches and key technologies of power </a:t>
            </a:r>
            <a:r>
              <a:rPr lang="en-US" altLang="en-US" sz="1400" b="1" dirty="0">
                <a:solidFill>
                  <a:schemeClr val="accent6"/>
                </a:solidFill>
                <a:latin typeface="Verdana" panose="020B0604030504040204" pitchFamily="34" charset="0"/>
              </a:rPr>
              <a:t>management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anose="020B0604030504040204" pitchFamily="34" charset="0"/>
              </a:rPr>
              <a:t>in computers </a:t>
            </a:r>
            <a:endParaRPr lang="en-US" altLang="en-US" sz="1400" b="1" dirty="0">
              <a:solidFill>
                <a:schemeClr val="accent6"/>
              </a:solidFill>
              <a:latin typeface="Verdana" panose="020B0604030504040204" pitchFamily="34" charset="0"/>
            </a:endParaRPr>
          </a:p>
        </p:txBody>
      </p:sp>
      <p:sp>
        <p:nvSpPr>
          <p:cNvPr id="80" name="Text Box 6"/>
          <p:cNvSpPr txBox="1">
            <a:spLocks noChangeArrowheads="1"/>
          </p:cNvSpPr>
          <p:nvPr/>
        </p:nvSpPr>
        <p:spPr bwMode="auto">
          <a:xfrm>
            <a:off x="3562278" y="4848305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of active CPU  cores</a:t>
            </a:r>
          </a:p>
        </p:txBody>
      </p:sp>
      <p:sp>
        <p:nvSpPr>
          <p:cNvPr id="81" name="Text Box 7"/>
          <p:cNvSpPr txBox="1">
            <a:spLocks noChangeArrowheads="1"/>
          </p:cNvSpPr>
          <p:nvPr/>
        </p:nvSpPr>
        <p:spPr bwMode="auto">
          <a:xfrm>
            <a:off x="6012160" y="4880328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86" name="Line 11"/>
          <p:cNvSpPr>
            <a:spLocks noChangeShapeType="1"/>
          </p:cNvSpPr>
          <p:nvPr/>
        </p:nvSpPr>
        <p:spPr bwMode="auto">
          <a:xfrm>
            <a:off x="6241038" y="4533214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7" name="Text Box 5"/>
          <p:cNvSpPr txBox="1">
            <a:spLocks noChangeArrowheads="1"/>
          </p:cNvSpPr>
          <p:nvPr/>
        </p:nvSpPr>
        <p:spPr bwMode="auto">
          <a:xfrm>
            <a:off x="4977045" y="4201274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8" name="Oval 10"/>
          <p:cNvSpPr>
            <a:spLocks noChangeArrowheads="1"/>
          </p:cNvSpPr>
          <p:nvPr/>
        </p:nvSpPr>
        <p:spPr bwMode="auto">
          <a:xfrm>
            <a:off x="7605882" y="4763615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9" name="Line 9"/>
          <p:cNvSpPr>
            <a:spLocks noChangeShapeType="1"/>
          </p:cNvSpPr>
          <p:nvPr/>
        </p:nvSpPr>
        <p:spPr bwMode="auto">
          <a:xfrm rot="-5400000" flipH="1" flipV="1">
            <a:off x="5294910" y="3819932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0" name="Oval 8"/>
          <p:cNvSpPr>
            <a:spLocks noChangeArrowheads="1"/>
          </p:cNvSpPr>
          <p:nvPr/>
        </p:nvSpPr>
        <p:spPr bwMode="auto">
          <a:xfrm>
            <a:off x="4572000" y="476605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1" name="Down Arrow 90"/>
          <p:cNvSpPr/>
          <p:nvPr/>
        </p:nvSpPr>
        <p:spPr bwMode="auto">
          <a:xfrm>
            <a:off x="4571862" y="5548140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2" name="Down Arrow 91"/>
          <p:cNvSpPr/>
          <p:nvPr/>
        </p:nvSpPr>
        <p:spPr bwMode="auto">
          <a:xfrm>
            <a:off x="7625775" y="55778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6424570" y="6053764"/>
            <a:ext cx="2448000" cy="3657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/>
          <p:cNvSpPr txBox="1"/>
          <p:nvPr/>
        </p:nvSpPr>
        <p:spPr>
          <a:xfrm>
            <a:off x="6417205" y="6100038"/>
            <a:ext cx="24465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latin typeface="+mj-lt"/>
              </a:rPr>
              <a:t>Turbo Boost Technology</a:t>
            </a:r>
            <a:endParaRPr lang="en-US" sz="1300" dirty="0" smtClean="0">
              <a:latin typeface="+mj-lt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3623774" y="5944655"/>
            <a:ext cx="2124000" cy="504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3728817" y="5965085"/>
            <a:ext cx="192873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 smtClean="0">
                <a:latin typeface="+mj-lt"/>
              </a:rPr>
              <a:t>DVFS</a:t>
            </a:r>
          </a:p>
          <a:p>
            <a:pPr algn="ctr"/>
            <a:r>
              <a:rPr lang="en-US" sz="1300" b="1" dirty="0" smtClean="0">
                <a:latin typeface="+mj-lt"/>
              </a:rPr>
              <a:t>by means of a PCU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81652" y="2841638"/>
            <a:ext cx="1510028" cy="36576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 Box 12"/>
          <p:cNvSpPr txBox="1">
            <a:spLocks noChangeArrowheads="1"/>
          </p:cNvSpPr>
          <p:nvPr/>
        </p:nvSpPr>
        <p:spPr bwMode="auto">
          <a:xfrm>
            <a:off x="271666" y="2866135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Clock gating</a:t>
            </a:r>
          </a:p>
        </p:txBody>
      </p:sp>
      <p:sp>
        <p:nvSpPr>
          <p:cNvPr id="99" name="Down Arrow 98"/>
          <p:cNvSpPr/>
          <p:nvPr/>
        </p:nvSpPr>
        <p:spPr bwMode="auto">
          <a:xfrm>
            <a:off x="1645245" y="4582474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557790" y="5914988"/>
            <a:ext cx="2124000" cy="504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556630" y="5943407"/>
            <a:ext cx="21387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latin typeface="+mj-lt"/>
              </a:rPr>
              <a:t>C-state management</a:t>
            </a:r>
          </a:p>
          <a:p>
            <a:pPr algn="ctr"/>
            <a:r>
              <a:rPr lang="en-US" sz="1300" dirty="0" smtClean="0">
                <a:latin typeface="+mj-lt"/>
              </a:rPr>
              <a:t>(ACPI-based)</a:t>
            </a:r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 rot="-5400000" flipH="1" flipV="1">
            <a:off x="6096581" y="3874873"/>
            <a:ext cx="144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1780" y="3260446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300" dirty="0" smtClean="0"/>
              <a:t>Nehalem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4185324" y="6494301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300" dirty="0" smtClean="0"/>
              <a:t>Nehalem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60" name="TextBox 59"/>
          <p:cNvSpPr txBox="1"/>
          <p:nvPr/>
        </p:nvSpPr>
        <p:spPr>
          <a:xfrm>
            <a:off x="7182290" y="6489340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300" dirty="0" smtClean="0"/>
              <a:t>Nehalem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cxnSp>
        <p:nvCxnSpPr>
          <p:cNvPr id="8" name="Straight Arrow Connector 7"/>
          <p:cNvCxnSpPr>
            <a:stCxn id="57" idx="0"/>
            <a:endCxn id="57" idx="0"/>
          </p:cNvCxnSpPr>
          <p:nvPr/>
        </p:nvCxnSpPr>
        <p:spPr bwMode="auto">
          <a:xfrm>
            <a:off x="6168581" y="380287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Connector 9"/>
          <p:cNvCxnSpPr>
            <a:stCxn id="113" idx="1"/>
          </p:cNvCxnSpPr>
          <p:nvPr/>
        </p:nvCxnSpPr>
        <p:spPr bwMode="auto">
          <a:xfrm flipV="1">
            <a:off x="6174150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893607" y="1640317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1715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3.2.5.2 Clock </a:t>
            </a:r>
            <a:r>
              <a:rPr lang="en-US" sz="1600" dirty="0" smtClean="0"/>
              <a:t>gating (1)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225" b="12897"/>
          <a:stretch/>
        </p:blipFill>
        <p:spPr>
          <a:xfrm>
            <a:off x="2996876" y="2618910"/>
            <a:ext cx="3375324" cy="3318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3449" y="6001522"/>
            <a:ext cx="3658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Figure: Principle of clock gating [278]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405" y="503120"/>
            <a:ext cx="2826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3.2.5.2 Clock gating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7070" y="803611"/>
            <a:ext cx="8730632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Eliminates dynamic dissipation </a:t>
            </a:r>
            <a:r>
              <a:rPr lang="en-US" sz="1400" dirty="0" smtClean="0">
                <a:latin typeface="+mj-lt"/>
              </a:rPr>
              <a:t>of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unused circuits </a:t>
            </a:r>
            <a:r>
              <a:rPr lang="en-US" sz="1400" dirty="0" smtClean="0">
                <a:latin typeface="+mj-lt"/>
              </a:rPr>
              <a:t>by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switching off their clocking</a:t>
            </a:r>
            <a:r>
              <a:rPr lang="en-US" sz="1400" dirty="0" smtClean="0">
                <a:latin typeface="+mj-lt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Clock gating was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introduced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in the late 1990s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e.g. in DEC processor designs 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(in the Alpha 21264 (1996) for gating the FP unit or the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StrongARM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SA110 (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1996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)),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designated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at that time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as conditional clocking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Soon fine-grained clock gating became widely used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e.g. in Intel's Pentium 4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2000)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or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Pentium M (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Banias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) (2003).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Recently, fine-grained clock-gating is a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pervasively used technique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in processors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.</a:t>
            </a:r>
            <a:endParaRPr lang="en-US" sz="1400" dirty="0" smtClean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3720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9"/>
          <a:stretch/>
        </p:blipFill>
        <p:spPr bwMode="auto">
          <a:xfrm>
            <a:off x="0" y="1448780"/>
            <a:ext cx="9144000" cy="43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Text Box 6"/>
          <p:cNvSpPr txBox="1">
            <a:spLocks noChangeArrowheads="1"/>
          </p:cNvSpPr>
          <p:nvPr/>
        </p:nvSpPr>
        <p:spPr bwMode="auto">
          <a:xfrm>
            <a:off x="7000875" y="1956355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Power switches</a:t>
            </a:r>
          </a:p>
        </p:txBody>
      </p:sp>
      <p:sp>
        <p:nvSpPr>
          <p:cNvPr id="152581" name="Oval 7"/>
          <p:cNvSpPr>
            <a:spLocks noChangeArrowheads="1"/>
          </p:cNvSpPr>
          <p:nvPr/>
        </p:nvSpPr>
        <p:spPr bwMode="auto">
          <a:xfrm>
            <a:off x="115888" y="3564493"/>
            <a:ext cx="4545012" cy="24304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25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/>
              <a:t>3.2.5.3 Power gating </a:t>
            </a:r>
            <a:r>
              <a:rPr lang="en-US" altLang="en-US" sz="1600" dirty="0" smtClean="0"/>
              <a:t>(1)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909" y="505489"/>
            <a:ext cx="2744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3.2.5.3 Power gating </a:t>
            </a:r>
            <a:r>
              <a:rPr lang="en-US" sz="1400" dirty="0" smtClean="0">
                <a:latin typeface="+mj-lt"/>
              </a:rPr>
              <a:t>[32]</a:t>
            </a:r>
            <a:endParaRPr lang="en-US" sz="1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6863" y="5994285"/>
            <a:ext cx="8643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It is a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precondition of an efficient Turbo Boost technology</a:t>
            </a:r>
            <a:r>
              <a:rPr lang="en-US" sz="1400" dirty="0" smtClean="0">
                <a:latin typeface="+mj-lt"/>
              </a:rPr>
              <a:t>, since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it eliminates both static and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dynamic dissipation of idle cores </a:t>
            </a:r>
            <a:r>
              <a:rPr lang="en-US" sz="1400" dirty="0" smtClean="0">
                <a:latin typeface="+mj-lt"/>
              </a:rPr>
              <a:t>and thus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enlarges</a:t>
            </a:r>
            <a:r>
              <a:rPr lang="en-US" sz="1400" dirty="0" smtClean="0">
                <a:latin typeface="+mj-lt"/>
              </a:rPr>
              <a:t> notable 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power headroom</a:t>
            </a:r>
            <a:r>
              <a:rPr lang="en-US" sz="1400" dirty="0" smtClean="0">
                <a:latin typeface="+mj-lt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055" y="783330"/>
            <a:ext cx="901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Power gating </a:t>
            </a:r>
            <a:r>
              <a:rPr lang="en-US" sz="1400" dirty="0" smtClean="0">
                <a:latin typeface="+mj-lt"/>
              </a:rPr>
              <a:t>means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switching off unused units from the power supply by power transistors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.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It eliminates both static and dynamic dissipation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of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unused units.</a:t>
            </a:r>
            <a:endParaRPr lang="en-US" sz="1400" dirty="0" smtClean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00" y="6534345"/>
            <a:ext cx="3455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Power gating: </a:t>
            </a:r>
            <a:r>
              <a:rPr lang="en-US" sz="1400" dirty="0" err="1" smtClean="0">
                <a:latin typeface="+mj-lt"/>
              </a:rPr>
              <a:t>áramellátás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kapuzása</a:t>
            </a:r>
            <a:endParaRPr lang="en-US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437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3.1 Introduction to the 1. generation Nehalem line (Bloomfield) (1)</a:t>
            </a:r>
          </a:p>
        </p:txBody>
      </p:sp>
      <p:sp>
        <p:nvSpPr>
          <p:cNvPr id="124931" name="Text Box 4"/>
          <p:cNvSpPr txBox="1">
            <a:spLocks noChangeArrowheads="1"/>
          </p:cNvSpPr>
          <p:nvPr/>
        </p:nvSpPr>
        <p:spPr bwMode="auto">
          <a:xfrm>
            <a:off x="74898" y="475100"/>
            <a:ext cx="66881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3.1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Introduction to the 1. generation Nehalem line (Bloomfield)</a:t>
            </a:r>
            <a:r>
              <a:rPr lang="en-US" altLang="en-US" sz="16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</a:p>
        </p:txBody>
      </p:sp>
      <p:sp>
        <p:nvSpPr>
          <p:cNvPr id="124932" name="Text Box 5"/>
          <p:cNvSpPr txBox="1">
            <a:spLocks noChangeArrowheads="1"/>
          </p:cNvSpPr>
          <p:nvPr/>
        </p:nvSpPr>
        <p:spPr bwMode="auto">
          <a:xfrm>
            <a:off x="173038" y="908720"/>
            <a:ext cx="73365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Developed at Hillsboro, Oregon, at the site where the Pentium 4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was designed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4933" name="Text Box 6"/>
          <p:cNvSpPr txBox="1">
            <a:spLocks noChangeArrowheads="1"/>
          </p:cNvSpPr>
          <p:nvPr/>
        </p:nvSpPr>
        <p:spPr bwMode="auto">
          <a:xfrm>
            <a:off x="1049338" y="1367508"/>
            <a:ext cx="1998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Experiences with HT</a:t>
            </a:r>
          </a:p>
        </p:txBody>
      </p:sp>
      <p:sp>
        <p:nvSpPr>
          <p:cNvPr id="124934" name="Line 7"/>
          <p:cNvSpPr>
            <a:spLocks noChangeShapeType="1"/>
          </p:cNvSpPr>
          <p:nvPr/>
        </p:nvSpPr>
        <p:spPr bwMode="auto">
          <a:xfrm>
            <a:off x="401638" y="1516733"/>
            <a:ext cx="576262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4935" name="Text Box 8"/>
          <p:cNvSpPr txBox="1">
            <a:spLocks noChangeArrowheads="1"/>
          </p:cNvSpPr>
          <p:nvPr/>
        </p:nvSpPr>
        <p:spPr bwMode="auto">
          <a:xfrm>
            <a:off x="1787525" y="1788195"/>
            <a:ext cx="3922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became a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multithreaded design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124936" name="Line 9"/>
          <p:cNvSpPr>
            <a:spLocks noChangeShapeType="1"/>
          </p:cNvSpPr>
          <p:nvPr/>
        </p:nvSpPr>
        <p:spPr bwMode="auto">
          <a:xfrm>
            <a:off x="1139825" y="1937420"/>
            <a:ext cx="57626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9817" name="Text Box 10"/>
          <p:cNvSpPr txBox="1">
            <a:spLocks noChangeArrowheads="1"/>
          </p:cNvSpPr>
          <p:nvPr/>
        </p:nvSpPr>
        <p:spPr bwMode="auto">
          <a:xfrm>
            <a:off x="177800" y="2159670"/>
            <a:ext cx="707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design effort took about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five years and required thousands of engineers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66FF"/>
                </a:solidFill>
                <a:latin typeface="Verdana" pitchFamily="34" charset="0"/>
                <a:cs typeface="Arial" charset="0"/>
              </a:rPr>
              <a:t>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Ronak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Singhal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lead architect of Nehalem) [37]</a:t>
            </a:r>
            <a:r>
              <a:rPr lang="en-US" altLang="en-US" sz="1400" dirty="0">
                <a:solidFill>
                  <a:srgbClr val="0066FF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119818" name="Text Box 12"/>
          <p:cNvSpPr txBox="1">
            <a:spLocks noChangeArrowheads="1"/>
          </p:cNvSpPr>
          <p:nvPr/>
        </p:nvSpPr>
        <p:spPr bwMode="auto">
          <a:xfrm>
            <a:off x="344488" y="3436060"/>
            <a:ext cx="1847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836893" y="6399330"/>
            <a:ext cx="56449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8500" y="3834045"/>
            <a:ext cx="8964000" cy="2330753"/>
            <a:chOff x="14786" y="4510088"/>
            <a:chExt cx="8964000" cy="2330753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1506538" y="4510088"/>
              <a:ext cx="61182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Figure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hu-HU" altLang="en-US" sz="1400" dirty="0" smtClean="0">
                  <a:solidFill>
                    <a:srgbClr val="000000"/>
                  </a:solidFill>
                  <a:cs typeface="Times New Roman" pitchFamily="18" charset="0"/>
                </a:rPr>
                <a:t>4.1.1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: Intel</a:t>
              </a:r>
              <a:r>
                <a:rPr lang="en-US" altLang="en-US" sz="1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’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s Tick-Tock development model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(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Based on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[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1]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)</a:t>
              </a:r>
              <a:endParaRPr lang="en-US" altLang="en-US" sz="14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5" name="Téglalap 3"/>
            <p:cNvSpPr/>
            <p:nvPr/>
          </p:nvSpPr>
          <p:spPr bwMode="auto">
            <a:xfrm>
              <a:off x="14786" y="4589766"/>
              <a:ext cx="8964000" cy="2251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6" name="Téglalap 4"/>
            <p:cNvSpPr/>
            <p:nvPr/>
          </p:nvSpPr>
          <p:spPr bwMode="auto">
            <a:xfrm>
              <a:off x="15520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7" name="Téglalap 5"/>
            <p:cNvSpPr/>
            <p:nvPr/>
          </p:nvSpPr>
          <p:spPr bwMode="auto">
            <a:xfrm>
              <a:off x="1135890" y="5001705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8" name="Téglalap 11"/>
            <p:cNvSpPr/>
            <p:nvPr/>
          </p:nvSpPr>
          <p:spPr bwMode="auto">
            <a:xfrm>
              <a:off x="2089819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9" name="Téglalap 12"/>
            <p:cNvSpPr/>
            <p:nvPr/>
          </p:nvSpPr>
          <p:spPr bwMode="auto">
            <a:xfrm>
              <a:off x="3073025" y="5002369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0" name="Téglalap 13"/>
            <p:cNvSpPr/>
            <p:nvPr/>
          </p:nvSpPr>
          <p:spPr bwMode="auto">
            <a:xfrm>
              <a:off x="404337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1" name="Téglalap 14"/>
            <p:cNvSpPr/>
            <p:nvPr/>
          </p:nvSpPr>
          <p:spPr bwMode="auto">
            <a:xfrm>
              <a:off x="5031408" y="4999052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2" name="Téglalap 15"/>
            <p:cNvSpPr/>
            <p:nvPr/>
          </p:nvSpPr>
          <p:spPr bwMode="auto">
            <a:xfrm>
              <a:off x="5991637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3" name="Szövegdoboz 16"/>
            <p:cNvSpPr txBox="1">
              <a:spLocks noChangeArrowheads="1"/>
            </p:cNvSpPr>
            <p:nvPr/>
          </p:nvSpPr>
          <p:spPr bwMode="auto">
            <a:xfrm>
              <a:off x="296954" y="6422048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4" name="Szövegdoboz 17"/>
            <p:cNvSpPr txBox="1">
              <a:spLocks noChangeArrowheads="1"/>
            </p:cNvSpPr>
            <p:nvPr/>
          </p:nvSpPr>
          <p:spPr bwMode="auto">
            <a:xfrm>
              <a:off x="1333209" y="6423914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5" name="Szövegdoboz 18"/>
            <p:cNvSpPr txBox="1">
              <a:spLocks noChangeArrowheads="1"/>
            </p:cNvSpPr>
            <p:nvPr/>
          </p:nvSpPr>
          <p:spPr bwMode="auto">
            <a:xfrm>
              <a:off x="2311954" y="6422524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6" name="Szövegdoboz 19"/>
            <p:cNvSpPr txBox="1">
              <a:spLocks noChangeArrowheads="1"/>
            </p:cNvSpPr>
            <p:nvPr/>
          </p:nvSpPr>
          <p:spPr bwMode="auto">
            <a:xfrm>
              <a:off x="3295430" y="6424390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7" name="Szövegdoboz 20"/>
            <p:cNvSpPr txBox="1">
              <a:spLocks noChangeArrowheads="1"/>
            </p:cNvSpPr>
            <p:nvPr/>
          </p:nvSpPr>
          <p:spPr bwMode="auto">
            <a:xfrm>
              <a:off x="4223700" y="6424390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8" name="Szövegdoboz 21"/>
            <p:cNvSpPr txBox="1">
              <a:spLocks noChangeArrowheads="1"/>
            </p:cNvSpPr>
            <p:nvPr/>
          </p:nvSpPr>
          <p:spPr bwMode="auto">
            <a:xfrm>
              <a:off x="5271201" y="6426256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9" name="Szövegdoboz 22"/>
            <p:cNvSpPr txBox="1">
              <a:spLocks noChangeArrowheads="1"/>
            </p:cNvSpPr>
            <p:nvPr/>
          </p:nvSpPr>
          <p:spPr bwMode="auto">
            <a:xfrm>
              <a:off x="6174378" y="642486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30" name="Szövegdoboz 25"/>
            <p:cNvSpPr txBox="1"/>
            <p:nvPr/>
          </p:nvSpPr>
          <p:spPr bwMode="auto">
            <a:xfrm>
              <a:off x="339090" y="4677078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31" name="Szövegdoboz 26"/>
            <p:cNvSpPr txBox="1"/>
            <p:nvPr/>
          </p:nvSpPr>
          <p:spPr bwMode="auto">
            <a:xfrm>
              <a:off x="4199401" y="4680253"/>
              <a:ext cx="647835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32" name="Szövegdoboz 27"/>
            <p:cNvSpPr txBox="1"/>
            <p:nvPr/>
          </p:nvSpPr>
          <p:spPr bwMode="auto">
            <a:xfrm>
              <a:off x="5220572" y="4681841"/>
              <a:ext cx="646431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33" name="Szövegdoboz 28"/>
            <p:cNvSpPr txBox="1"/>
            <p:nvPr/>
          </p:nvSpPr>
          <p:spPr bwMode="auto">
            <a:xfrm>
              <a:off x="6153680" y="4680253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34" name="TextBox 33"/>
            <p:cNvSpPr txBox="1"/>
            <p:nvPr/>
          </p:nvSpPr>
          <p:spPr bwMode="auto">
            <a:xfrm>
              <a:off x="7124419" y="4696128"/>
              <a:ext cx="64502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</p:txBody>
        </p:sp>
        <p:sp>
          <p:nvSpPr>
            <p:cNvPr id="35" name="Téglalap 14"/>
            <p:cNvSpPr/>
            <p:nvPr/>
          </p:nvSpPr>
          <p:spPr bwMode="auto">
            <a:xfrm>
              <a:off x="6968491" y="4999043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6" name="Szövegdoboz 21"/>
            <p:cNvSpPr txBox="1">
              <a:spLocks noChangeArrowheads="1"/>
            </p:cNvSpPr>
            <p:nvPr/>
          </p:nvSpPr>
          <p:spPr bwMode="auto">
            <a:xfrm>
              <a:off x="7185398" y="6419598"/>
              <a:ext cx="50538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37" name="Téglalap 15"/>
            <p:cNvSpPr/>
            <p:nvPr/>
          </p:nvSpPr>
          <p:spPr bwMode="auto">
            <a:xfrm>
              <a:off x="7949055" y="500324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8" name="Szövegdoboz 22"/>
            <p:cNvSpPr txBox="1">
              <a:spLocks noChangeArrowheads="1"/>
            </p:cNvSpPr>
            <p:nvPr/>
          </p:nvSpPr>
          <p:spPr bwMode="auto">
            <a:xfrm>
              <a:off x="8138045" y="642739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39" name="Szövegdoboz 28"/>
            <p:cNvSpPr txBox="1"/>
            <p:nvPr/>
          </p:nvSpPr>
          <p:spPr bwMode="auto">
            <a:xfrm>
              <a:off x="8093206" y="4682783"/>
              <a:ext cx="704039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  <a:r>
                <a:rPr lang="hu-HU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40" name="Oval 4"/>
          <p:cNvSpPr>
            <a:spLocks noChangeArrowheads="1"/>
          </p:cNvSpPr>
          <p:nvPr/>
        </p:nvSpPr>
        <p:spPr bwMode="auto">
          <a:xfrm>
            <a:off x="2050830" y="3913723"/>
            <a:ext cx="1216025" cy="20821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42" name="Text Box 13"/>
          <p:cNvSpPr txBox="1">
            <a:spLocks noChangeArrowheads="1"/>
          </p:cNvSpPr>
          <p:nvPr/>
        </p:nvSpPr>
        <p:spPr bwMode="auto">
          <a:xfrm>
            <a:off x="173037" y="2818017"/>
            <a:ext cx="82414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The 1. gen. Nehalem line targets DP servers, yet its first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implementation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appeared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desktop segment (Core i7-9xx (Bloomfield)) 4C in </a:t>
            </a:r>
            <a:r>
              <a:rPr lang="en-US" altLang="en-US" sz="1400" dirty="0" smtClean="0">
                <a:solidFill>
                  <a:srgbClr val="0070C0"/>
                </a:solidFill>
              </a:rPr>
              <a:t>11/2008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7" grpId="0"/>
      <p:bldP spid="119818" grpId="0"/>
      <p:bldP spid="4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867" y="503675"/>
            <a:ext cx="6123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Remark: Introducing power gating by different processor vendors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758" y="875761"/>
            <a:ext cx="8077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Intel introduced power gating along with their Nehalem microarchitecture in 2008,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subsequently many other processor vendors followed them, as the Table below shows.</a:t>
            </a:r>
            <a:endParaRPr lang="en-US" sz="1400" dirty="0">
              <a:latin typeface="+mj-l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029124"/>
              </p:ext>
            </p:extLst>
          </p:nvPr>
        </p:nvGraphicFramePr>
        <p:xfrm>
          <a:off x="905814" y="1700010"/>
          <a:ext cx="7310904" cy="384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6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3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0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500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Vendor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Family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Year of intro.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005">
                <a:tc rowSpan="6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Intel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Nehalem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2008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Westmere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2010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Sandy Bridge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2011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Ivy Bridge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2012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Skylake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2015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Atom families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2010 - 2016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92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AMD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err="1" smtClean="0">
                          <a:latin typeface="+mj-lt"/>
                        </a:rPr>
                        <a:t>K12</a:t>
                      </a:r>
                      <a:r>
                        <a:rPr lang="en-US" sz="1300" dirty="0" smtClean="0">
                          <a:latin typeface="+mj-lt"/>
                        </a:rPr>
                        <a:t>-based Llano 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err="1" smtClean="0">
                          <a:latin typeface="+mj-lt"/>
                        </a:rPr>
                        <a:t>K14</a:t>
                      </a:r>
                      <a:r>
                        <a:rPr lang="en-US" sz="1300" dirty="0" smtClean="0">
                          <a:latin typeface="+mj-lt"/>
                        </a:rPr>
                        <a:t>-based</a:t>
                      </a:r>
                      <a:r>
                        <a:rPr lang="en-US" sz="1300" baseline="0" dirty="0" smtClean="0">
                          <a:latin typeface="+mj-lt"/>
                        </a:rPr>
                        <a:t> Bobcat</a:t>
                      </a:r>
                      <a:endParaRPr lang="en-US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K15</a:t>
                      </a:r>
                      <a:r>
                        <a:rPr lang="en-US" sz="1300" dirty="0" smtClean="0">
                          <a:latin typeface="+mj-lt"/>
                        </a:rPr>
                        <a:t>-based Bulldozer families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2011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2011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2011 - 2015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005"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IBM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POWER7</a:t>
                      </a:r>
                      <a:r>
                        <a:rPr lang="en-US" sz="1300" dirty="0" smtClean="0">
                          <a:latin typeface="+mj-lt"/>
                        </a:rPr>
                        <a:t>+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2012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POWER8</a:t>
                      </a:r>
                      <a:endParaRPr lang="en-US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</a:t>
                      </a:r>
                      <a:r>
                        <a:rPr lang="en-US" sz="1300" dirty="0" err="1" smtClean="0">
                          <a:latin typeface="+mj-lt"/>
                        </a:rPr>
                        <a:t>Iintegrated</a:t>
                      </a:r>
                      <a:r>
                        <a:rPr lang="en-US" sz="1300" baseline="0" dirty="0" smtClean="0">
                          <a:latin typeface="+mj-lt"/>
                        </a:rPr>
                        <a:t> PG and </a:t>
                      </a:r>
                      <a:r>
                        <a:rPr lang="en-US" sz="1300" baseline="0" dirty="0" err="1" smtClean="0">
                          <a:latin typeface="+mj-lt"/>
                        </a:rPr>
                        <a:t>DVFS</a:t>
                      </a:r>
                      <a:r>
                        <a:rPr lang="en-US" sz="1300" baseline="0" dirty="0" smtClean="0">
                          <a:latin typeface="+mj-lt"/>
                        </a:rPr>
                        <a:t>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2014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691686" y="5808371"/>
            <a:ext cx="3380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Table: Introduction of power gating</a:t>
            </a:r>
            <a:endParaRPr lang="en-US" sz="1400" dirty="0">
              <a:latin typeface="+mj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/>
              <a:t>3.2.5.3 Power gating </a:t>
            </a:r>
            <a:r>
              <a:rPr lang="en-US" altLang="en-US" sz="1600" dirty="0" smtClean="0"/>
              <a:t>(2)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71500" y="6489340"/>
            <a:ext cx="3455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Power gating: </a:t>
            </a:r>
            <a:r>
              <a:rPr lang="en-US" sz="1400" dirty="0" err="1" smtClean="0">
                <a:latin typeface="+mj-lt"/>
              </a:rPr>
              <a:t>áramellátás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kapuzása</a:t>
            </a:r>
            <a:endParaRPr lang="en-US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638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540" y="509160"/>
            <a:ext cx="7473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Integrated voltage regulators (FIVR) took over the task of power gates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530" y="2629070"/>
            <a:ext cx="4116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Integrated voltage regulators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(as introduced in Intel's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Haswell and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Broadwell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-based lines) </a:t>
            </a:r>
          </a:p>
          <a:p>
            <a:pPr algn="ctr"/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allow to switch off units individually 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so they supersede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the use of power gating,</a:t>
            </a:r>
            <a:endParaRPr lang="en-US" sz="1400" dirty="0" smtClean="0">
              <a:solidFill>
                <a:srgbClr val="000000"/>
              </a:solidFill>
              <a:latin typeface="Verdana"/>
            </a:endParaRP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as the Figure on the right shows.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4829580" y="1187785"/>
            <a:ext cx="3741492" cy="5130801"/>
            <a:chOff x="4968640" y="1329416"/>
            <a:chExt cx="3814225" cy="5294939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91" t="12337"/>
            <a:stretch/>
          </p:blipFill>
          <p:spPr bwMode="auto">
            <a:xfrm>
              <a:off x="5047416" y="1772955"/>
              <a:ext cx="3735449" cy="485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58" b="86127"/>
            <a:stretch/>
          </p:blipFill>
          <p:spPr bwMode="auto">
            <a:xfrm>
              <a:off x="4968640" y="1329416"/>
              <a:ext cx="3814225" cy="767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452679" y="6451593"/>
            <a:ext cx="7989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Figure: Use of integrated voltage regulators in Intel's Haswell processor (2014) 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7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9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]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/>
              <a:t>3.2.5.3 Power gating </a:t>
            </a:r>
            <a:r>
              <a:rPr lang="en-US" altLang="en-US" sz="1600" dirty="0" smtClean="0"/>
              <a:t>(3)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9603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906" y="509161"/>
            <a:ext cx="8922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Reuse of power gating after Intel has suspended the implementation of integrated </a:t>
            </a:r>
          </a:p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voltage regulators in their </a:t>
            </a:r>
            <a:r>
              <a:rPr lang="en-US" sz="1400" b="1" dirty="0" err="1" smtClean="0">
                <a:solidFill>
                  <a:srgbClr val="2D2D8A"/>
                </a:solidFill>
                <a:latin typeface="Verdana"/>
              </a:rPr>
              <a:t>Skylake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line (2015)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819" y="1378039"/>
            <a:ext cx="5555316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Integrated voltage regulators (FIVR), introduced  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into the Haswell and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Broadwell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lines unduly increased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dissipation and thus reduced clock frequency.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This is the reason why Intel omitted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integrated </a:t>
            </a:r>
          </a:p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 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    voltage regulators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in their subsequent </a:t>
            </a:r>
            <a:r>
              <a:rPr lang="en-US" sz="1400" dirty="0" err="1" smtClean="0">
                <a:solidFill>
                  <a:srgbClr val="0070C0"/>
                </a:solidFill>
                <a:latin typeface="Verdana"/>
              </a:rPr>
              <a:t>Skylake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line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,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as indicated in the Figure on the right.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" t="8983" r="70009" b="8579"/>
          <a:stretch/>
        </p:blipFill>
        <p:spPr bwMode="auto">
          <a:xfrm>
            <a:off x="5699124" y="1339400"/>
            <a:ext cx="3193356" cy="520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6585" y="5885645"/>
            <a:ext cx="4224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Figure: Reintroducing power gating in Intel's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Skylake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line [28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0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]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/>
              <a:t>3.2.5.3 Power gating </a:t>
            </a:r>
            <a:r>
              <a:rPr lang="en-US" altLang="en-US" sz="1600" dirty="0" smtClean="0"/>
              <a:t>(4)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676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3.2.5.4 The ACPI standard (1)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38" y="513563"/>
            <a:ext cx="2896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en-US" sz="1400" b="1">
                <a:solidFill>
                  <a:srgbClr val="333399"/>
                </a:solidFill>
                <a:latin typeface="+mj-lt"/>
              </a:rPr>
              <a:t>3.2.5.4 The ACPI standard </a:t>
            </a:r>
            <a:endParaRPr lang="en-US" altLang="en-US" sz="1400" b="1" dirty="0">
              <a:solidFill>
                <a:srgbClr val="333399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61510" y="818710"/>
            <a:ext cx="889176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Power management can efficiently be supported by the OS</a:t>
            </a:r>
            <a:r>
              <a:rPr lang="en-US" sz="1400" dirty="0" smtClean="0">
                <a:latin typeface="+mj-lt"/>
              </a:rPr>
              <a:t>, since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the task scheduler “sees” the utilization of the cores or threads</a:t>
            </a:r>
            <a:r>
              <a:rPr lang="en-US" sz="1400" dirty="0" smtClean="0">
                <a:latin typeface="+mj-lt"/>
              </a:rPr>
              <a:t> and this “knowledge” can be utilized for power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management, as discussed later.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OS support requires a standard interface</a:t>
            </a:r>
            <a:r>
              <a:rPr lang="en-US" sz="1400" dirty="0" smtClean="0">
                <a:latin typeface="+mj-lt"/>
              </a:rPr>
              <a:t> for power management between the processor and 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      the OS.</a:t>
            </a:r>
          </a:p>
          <a:p>
            <a:r>
              <a:rPr lang="en-US" sz="1400" dirty="0" smtClean="0">
                <a:latin typeface="+mj-lt"/>
              </a:rPr>
              <a:t>    This need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gave birth to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power management standards</a:t>
            </a:r>
            <a:r>
              <a:rPr lang="en-US" sz="1400" dirty="0" smtClean="0">
                <a:latin typeface="+mj-lt"/>
              </a:rPr>
              <a:t>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0460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3.2.5.4 The ACPI </a:t>
            </a:r>
            <a:r>
              <a:rPr lang="en-US" sz="1600" dirty="0" smtClean="0"/>
              <a:t>standard (1b)</a:t>
            </a:r>
            <a:endParaRPr lang="en-US" sz="1600" dirty="0"/>
          </a:p>
        </p:txBody>
      </p:sp>
      <p:sp>
        <p:nvSpPr>
          <p:cNvPr id="3" name="Text Box 44"/>
          <p:cNvSpPr txBox="1">
            <a:spLocks noChangeArrowheads="1"/>
          </p:cNvSpPr>
          <p:nvPr/>
        </p:nvSpPr>
        <p:spPr bwMode="auto">
          <a:xfrm>
            <a:off x="73025" y="503950"/>
            <a:ext cx="459292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333399"/>
                </a:solidFill>
              </a:rPr>
              <a:t>Evolution of power </a:t>
            </a:r>
            <a:r>
              <a:rPr lang="en-US" altLang="en-US" b="1" dirty="0">
                <a:solidFill>
                  <a:srgbClr val="333399"/>
                </a:solidFill>
              </a:rPr>
              <a:t>management </a:t>
            </a:r>
            <a:r>
              <a:rPr lang="en-US" altLang="en-US" b="1" dirty="0" smtClean="0">
                <a:solidFill>
                  <a:srgbClr val="333399"/>
                </a:solidFill>
              </a:rPr>
              <a:t>standards </a:t>
            </a:r>
            <a:endParaRPr lang="en-US" altLang="en-US" b="1" dirty="0">
              <a:solidFill>
                <a:srgbClr val="333399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37813" y="1133745"/>
            <a:ext cx="9023286" cy="5560329"/>
            <a:chOff x="137813" y="1133745"/>
            <a:chExt cx="9023286" cy="5560329"/>
          </a:xfrm>
        </p:grpSpPr>
        <p:sp>
          <p:nvSpPr>
            <p:cNvPr id="6" name="Rectangle 43"/>
            <p:cNvSpPr>
              <a:spLocks noChangeArrowheads="1"/>
            </p:cNvSpPr>
            <p:nvPr/>
          </p:nvSpPr>
          <p:spPr bwMode="auto">
            <a:xfrm>
              <a:off x="1584256" y="2806074"/>
              <a:ext cx="7498080" cy="3888000"/>
            </a:xfrm>
            <a:prstGeom prst="rect">
              <a:avLst/>
            </a:prstGeom>
            <a:solidFill>
              <a:srgbClr val="EAF5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1592645" y="1133745"/>
              <a:ext cx="7498080" cy="1655763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3646188" y="1219470"/>
              <a:ext cx="2805112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Power management standards</a:t>
              </a:r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3968248" y="2071958"/>
              <a:ext cx="1884362" cy="639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Advanced </a:t>
              </a:r>
            </a:p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Power Management</a:t>
              </a:r>
            </a:p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(APM)</a:t>
              </a:r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6339435" y="2022745"/>
              <a:ext cx="2254143" cy="720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Advanced Configuration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en-US" sz="1200" b="1" dirty="0">
                  <a:solidFill>
                    <a:srgbClr val="000000"/>
                  </a:solidFill>
                </a:rPr>
                <a:t> and Power Interface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en-US" sz="1200" b="1" dirty="0">
                  <a:solidFill>
                    <a:srgbClr val="000000"/>
                  </a:solidFill>
                </a:rPr>
                <a:t>(ACPI) </a:t>
              </a:r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4869264" y="1937240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rot="16200000" flipH="1" flipV="1">
              <a:off x="3581536" y="634835"/>
              <a:ext cx="373062" cy="228845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7414913" y="195289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4912296" y="1598872"/>
              <a:ext cx="2513215" cy="3524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4070743" y="3205923"/>
              <a:ext cx="167481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Intel and Microsoft </a:t>
              </a: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6208269" y="3201160"/>
              <a:ext cx="251171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Intel, Microsoft, </a:t>
              </a:r>
            </a:p>
            <a:p>
              <a:pPr algn="ctr">
                <a:spcAft>
                  <a:spcPct val="35000"/>
                </a:spcAft>
              </a:pPr>
              <a:r>
                <a:rPr lang="en-US" altLang="en-US" sz="1200" dirty="0">
                  <a:solidFill>
                    <a:srgbClr val="000000"/>
                  </a:solidFill>
                </a:rPr>
                <a:t>Compaq, Phoenix and </a:t>
              </a:r>
              <a:r>
                <a:rPr lang="en-US" altLang="en-US" sz="1200" dirty="0" smtClean="0">
                  <a:solidFill>
                    <a:srgbClr val="000000"/>
                  </a:solidFill>
                </a:rPr>
                <a:t>Toshiba</a:t>
              </a:r>
              <a:endParaRPr lang="en-US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294975" y="4535907"/>
              <a:ext cx="128753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altLang="en-US" sz="1200" dirty="0">
                  <a:solidFill>
                    <a:srgbClr val="000000"/>
                  </a:solidFill>
                </a:rPr>
                <a:t> </a:t>
              </a:r>
              <a:r>
                <a:rPr lang="en-US" altLang="en-US" sz="1200" dirty="0" smtClean="0">
                  <a:solidFill>
                    <a:srgbClr val="000000"/>
                  </a:solidFill>
                </a:rPr>
                <a:t>for CPU</a:t>
              </a:r>
              <a:r>
                <a:rPr lang="en-US" altLang="en-US" sz="1200" dirty="0">
                  <a:solidFill>
                    <a:srgbClr val="000000"/>
                  </a:solidFill>
                </a:rPr>
                <a:t>: </a:t>
              </a:r>
            </a:p>
            <a:p>
              <a:pPr>
                <a:buFontTx/>
                <a:buChar char="•"/>
              </a:pPr>
              <a:r>
                <a:rPr lang="en-US" altLang="en-US" sz="1200" dirty="0">
                  <a:solidFill>
                    <a:srgbClr val="000000"/>
                  </a:solidFill>
                </a:rPr>
                <a:t> </a:t>
              </a:r>
              <a:r>
                <a:rPr lang="en-US" altLang="en-US" sz="1200" dirty="0" smtClean="0">
                  <a:solidFill>
                    <a:srgbClr val="000000"/>
                  </a:solidFill>
                </a:rPr>
                <a:t>for devices</a:t>
              </a:r>
              <a:r>
                <a:rPr lang="en-US" altLang="en-US" sz="1200" dirty="0">
                  <a:solidFill>
                    <a:srgbClr val="000000"/>
                  </a:solidFill>
                </a:rPr>
                <a:t>: </a:t>
              </a: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7024435" y="4533818"/>
              <a:ext cx="87677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by </a:t>
              </a:r>
              <a:r>
                <a:rPr lang="en-US" altLang="en-US" sz="1200" dirty="0" err="1" smtClean="0">
                  <a:solidFill>
                    <a:srgbClr val="000000"/>
                  </a:solidFill>
                </a:rPr>
                <a:t>OSPM</a:t>
              </a:r>
              <a:endParaRPr lang="en-US" altLang="en-US" sz="1200" dirty="0">
                <a:solidFill>
                  <a:srgbClr val="000000"/>
                </a:solidFill>
              </a:endParaRP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by </a:t>
              </a:r>
              <a:r>
                <a:rPr lang="en-US" altLang="en-US" sz="1200" dirty="0" err="1" smtClean="0">
                  <a:solidFill>
                    <a:srgbClr val="000000"/>
                  </a:solidFill>
                </a:rPr>
                <a:t>OSPM</a:t>
              </a:r>
              <a:endParaRPr lang="en-US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6156025" y="5761469"/>
              <a:ext cx="2551113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 err="1">
                  <a:solidFill>
                    <a:srgbClr val="000000"/>
                  </a:solidFill>
                </a:rPr>
                <a:t>430TX</a:t>
              </a:r>
              <a:r>
                <a:rPr lang="en-US" altLang="en-US" sz="1200" dirty="0">
                  <a:solidFill>
                    <a:srgbClr val="000000"/>
                  </a:solidFill>
                </a:rPr>
                <a:t> with 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PIIX4</a:t>
              </a:r>
              <a:r>
                <a:rPr lang="en-US" altLang="en-US" sz="1200" dirty="0">
                  <a:solidFill>
                    <a:srgbClr val="000000"/>
                  </a:solidFill>
                </a:rPr>
                <a:t> (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ACPI</a:t>
              </a:r>
              <a:r>
                <a:rPr lang="en-US" altLang="en-US" sz="1200" dirty="0">
                  <a:solidFill>
                    <a:srgbClr val="000000"/>
                  </a:solidFill>
                </a:rPr>
                <a:t> 1.0)   </a:t>
              </a: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3646809" y="4533818"/>
              <a:ext cx="241566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</a:t>
              </a:r>
              <a:r>
                <a:rPr lang="en-US" altLang="en-US" sz="1200" dirty="0" smtClean="0">
                  <a:solidFill>
                    <a:srgbClr val="000000"/>
                  </a:solidFill>
                </a:rPr>
                <a:t>OSPM/BIOS</a:t>
              </a:r>
              <a:endParaRPr lang="en-US" altLang="en-US" sz="1200" dirty="0">
                <a:solidFill>
                  <a:srgbClr val="000000"/>
                </a:solidFill>
              </a:endParaRP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</a:t>
              </a:r>
              <a:r>
                <a:rPr lang="en-US" altLang="en-US" sz="1200" dirty="0" smtClean="0">
                  <a:solidFill>
                    <a:srgbClr val="000000"/>
                  </a:solidFill>
                </a:rPr>
                <a:t>BIOS/OSPM/OS handlers</a:t>
              </a:r>
              <a:endParaRPr lang="en-US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160791" y="4099860"/>
              <a:ext cx="145860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 smtClean="0">
                  <a:solidFill>
                    <a:srgbClr val="000000"/>
                  </a:solidFill>
                </a:rPr>
                <a:t>Typ. CPU scaling</a:t>
              </a:r>
              <a:endParaRPr lang="en-US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3678461" y="5669394"/>
              <a:ext cx="211613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430FX with PIIX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430HX/430VX with PIIX3</a:t>
              </a: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3769371" y="6164694"/>
              <a:ext cx="20113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Windows 95 (08/1995)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Windows 98 (06/1998)</a:t>
              </a:r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1840626" y="2071958"/>
              <a:ext cx="156324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 smtClean="0">
                  <a:solidFill>
                    <a:srgbClr val="000000"/>
                  </a:solidFill>
                </a:rPr>
                <a:t>(SL technology)</a:t>
              </a:r>
              <a:endParaRPr lang="en-US" altLang="en-US" sz="1200" b="1" dirty="0">
                <a:solidFill>
                  <a:srgbClr val="000000"/>
                </a:solidFill>
              </a:endParaRPr>
            </a:p>
            <a:p>
              <a:pPr algn="ctr"/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139400" y="6164538"/>
              <a:ext cx="112723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 smtClean="0">
                  <a:solidFill>
                    <a:srgbClr val="000000"/>
                  </a:solidFill>
                </a:rPr>
                <a:t>OS support:</a:t>
              </a:r>
              <a:endParaRPr lang="en-US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142575" y="5679262"/>
              <a:ext cx="12731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First Intel’s</a:t>
              </a: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chipset supp.:</a:t>
              </a:r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092650" y="2906983"/>
              <a:ext cx="896399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 smtClean="0">
                  <a:solidFill>
                    <a:srgbClr val="000000"/>
                  </a:solidFill>
                </a:rPr>
                <a:t>12/1996 </a:t>
              </a:r>
              <a:endParaRPr lang="en-US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4488255" y="2892695"/>
              <a:ext cx="8350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01/1992</a:t>
              </a:r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2217438" y="2906983"/>
              <a:ext cx="8350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10/1990</a:t>
              </a:r>
            </a:p>
          </p:txBody>
        </p:sp>
        <p:sp>
          <p:nvSpPr>
            <p:cNvPr id="30" name="Text Box 29"/>
            <p:cNvSpPr txBox="1">
              <a:spLocks noChangeArrowheads="1"/>
            </p:cNvSpPr>
            <p:nvPr/>
          </p:nvSpPr>
          <p:spPr bwMode="auto">
            <a:xfrm>
              <a:off x="2196707" y="4540168"/>
              <a:ext cx="84632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</a:t>
              </a:r>
              <a:r>
                <a:rPr lang="en-US" altLang="en-US" sz="1200" dirty="0" smtClean="0">
                  <a:solidFill>
                    <a:srgbClr val="000000"/>
                  </a:solidFill>
                </a:rPr>
                <a:t>SMM</a:t>
              </a:r>
              <a:endParaRPr lang="en-US" altLang="en-US" sz="1200" dirty="0">
                <a:solidFill>
                  <a:srgbClr val="000000"/>
                </a:solidFill>
              </a:endParaRP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</a:t>
              </a:r>
              <a:r>
                <a:rPr lang="en-US" altLang="en-US" sz="1200" dirty="0" smtClean="0">
                  <a:solidFill>
                    <a:srgbClr val="000000"/>
                  </a:solidFill>
                </a:rPr>
                <a:t>SMM</a:t>
              </a:r>
              <a:endParaRPr lang="en-US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31" name="Text Box 30"/>
            <p:cNvSpPr txBox="1">
              <a:spLocks noChangeArrowheads="1"/>
            </p:cNvSpPr>
            <p:nvPr/>
          </p:nvSpPr>
          <p:spPr bwMode="auto">
            <a:xfrm>
              <a:off x="2353963" y="3202748"/>
              <a:ext cx="53657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Intel</a:t>
              </a:r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1988838" y="6164694"/>
              <a:ext cx="13081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No OS support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needed</a:t>
              </a:r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598438" y="195289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4904232" y="1592533"/>
              <a:ext cx="0" cy="3603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" name="Text Box 34"/>
            <p:cNvSpPr txBox="1">
              <a:spLocks noChangeArrowheads="1"/>
            </p:cNvSpPr>
            <p:nvPr/>
          </p:nvSpPr>
          <p:spPr bwMode="auto">
            <a:xfrm>
              <a:off x="1488775" y="4996294"/>
              <a:ext cx="2281238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386SL (embedded)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486SL (embedded)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486 family (since 06/1993)</a:t>
              </a:r>
            </a:p>
          </p:txBody>
        </p:sp>
        <p:sp>
          <p:nvSpPr>
            <p:cNvPr id="36" name="Text Box 35"/>
            <p:cNvSpPr txBox="1">
              <a:spLocks noChangeArrowheads="1"/>
            </p:cNvSpPr>
            <p:nvPr/>
          </p:nvSpPr>
          <p:spPr bwMode="auto">
            <a:xfrm>
              <a:off x="4427679" y="5166157"/>
              <a:ext cx="8096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Pentium</a:t>
              </a:r>
            </a:p>
          </p:txBody>
        </p:sp>
        <p:sp>
          <p:nvSpPr>
            <p:cNvPr id="37" name="Text Box 36"/>
            <p:cNvSpPr txBox="1">
              <a:spLocks noChangeArrowheads="1"/>
            </p:cNvSpPr>
            <p:nvPr/>
          </p:nvSpPr>
          <p:spPr bwMode="auto">
            <a:xfrm>
              <a:off x="6478288" y="5070907"/>
              <a:ext cx="19367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Pentium </a:t>
              </a:r>
              <a:r>
                <a:rPr lang="en-US" altLang="en-US" sz="1200" dirty="0" smtClean="0">
                  <a:solidFill>
                    <a:srgbClr val="000000"/>
                  </a:solidFill>
                </a:rPr>
                <a:t>M and</a:t>
              </a:r>
              <a:endParaRPr lang="en-US" altLang="en-US" sz="1200" dirty="0">
                <a:solidFill>
                  <a:srgbClr val="000000"/>
                </a:solidFill>
              </a:endParaRP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subsequent processors</a:t>
              </a:r>
            </a:p>
          </p:txBody>
        </p:sp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>
              <a:off x="5917903" y="6162690"/>
              <a:ext cx="324319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Windows 98 </a:t>
              </a:r>
              <a:r>
                <a:rPr lang="en-US" altLang="en-US" sz="1200" dirty="0" smtClean="0">
                  <a:solidFill>
                    <a:srgbClr val="000000"/>
                  </a:solidFill>
                </a:rPr>
                <a:t>(ACPI 1.0) (06/1998)</a:t>
              </a:r>
            </a:p>
            <a:p>
              <a:r>
                <a:rPr lang="en-US" altLang="en-US" sz="1200" dirty="0" smtClean="0">
                  <a:solidFill>
                    <a:srgbClr val="000000"/>
                  </a:solidFill>
                </a:rPr>
                <a:t>Windows XP SP1 (ACPI 2.0) (02/2002)</a:t>
              </a: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39" name="Text Box 38"/>
            <p:cNvSpPr txBox="1">
              <a:spLocks noChangeArrowheads="1"/>
            </p:cNvSpPr>
            <p:nvPr/>
          </p:nvSpPr>
          <p:spPr bwMode="auto">
            <a:xfrm>
              <a:off x="137813" y="5160049"/>
              <a:ext cx="143510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First proc. supp.</a:t>
              </a:r>
            </a:p>
          </p:txBody>
        </p:sp>
        <p:sp>
          <p:nvSpPr>
            <p:cNvPr id="40" name="Text Box 39"/>
            <p:cNvSpPr txBox="1">
              <a:spLocks noChangeArrowheads="1"/>
            </p:cNvSpPr>
            <p:nvPr/>
          </p:nvSpPr>
          <p:spPr bwMode="auto">
            <a:xfrm>
              <a:off x="2284113" y="5679146"/>
              <a:ext cx="68421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420EX</a:t>
              </a: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420ZX</a:t>
              </a:r>
            </a:p>
          </p:txBody>
        </p:sp>
        <p:sp>
          <p:nvSpPr>
            <p:cNvPr id="41" name="Text Box 41"/>
            <p:cNvSpPr txBox="1">
              <a:spLocks noChangeArrowheads="1"/>
            </p:cNvSpPr>
            <p:nvPr/>
          </p:nvSpPr>
          <p:spPr bwMode="auto">
            <a:xfrm>
              <a:off x="145750" y="2897458"/>
              <a:ext cx="101917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Introduced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3306" y="3167888"/>
              <a:ext cx="7269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 smtClean="0">
                  <a:solidFill>
                    <a:srgbClr val="000000"/>
                  </a:solidFill>
                  <a:latin typeface="Verdana"/>
                </a:rPr>
                <a:t>Vendor</a:t>
              </a:r>
              <a:endParaRPr lang="en-US" sz="12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935115" y="3621442"/>
              <a:ext cx="19159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Open standard </a:t>
              </a:r>
              <a:r>
                <a:rPr lang="en-US" altLang="en-US" sz="1200" dirty="0" err="1">
                  <a:solidFill>
                    <a:srgbClr val="000000"/>
                  </a:solidFill>
                  <a:latin typeface="Verdana"/>
                </a:rPr>
                <a:t>i.f</a:t>
              </a:r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.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between OS and </a:t>
              </a:r>
              <a:r>
                <a:rPr lang="en-US" altLang="en-US" sz="1200" dirty="0" smtClean="0">
                  <a:solidFill>
                    <a:srgbClr val="000000"/>
                  </a:solidFill>
                  <a:latin typeface="Verdana"/>
                </a:rPr>
                <a:t>BIOS</a:t>
              </a:r>
              <a:endParaRPr lang="en-US" sz="1600" dirty="0" smtClean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62673" y="3719691"/>
              <a:ext cx="19463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Verdana"/>
                </a:rPr>
                <a:t>A set of PM techniques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579139" y="3648957"/>
              <a:ext cx="17860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Open standard </a:t>
              </a:r>
              <a:r>
                <a:rPr lang="en-US" altLang="en-US" sz="1200" dirty="0" err="1">
                  <a:solidFill>
                    <a:srgbClr val="000000"/>
                  </a:solidFill>
                  <a:latin typeface="Verdana"/>
                </a:rPr>
                <a:t>i.f</a:t>
              </a:r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.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between OS and </a:t>
              </a:r>
              <a:r>
                <a:rPr lang="en-US" altLang="en-US" sz="1200" dirty="0" err="1" smtClean="0">
                  <a:solidFill>
                    <a:srgbClr val="000000"/>
                  </a:solidFill>
                  <a:latin typeface="Verdana"/>
                </a:rPr>
                <a:t>HW</a:t>
              </a:r>
              <a:endParaRPr lang="en-US" sz="1600" dirty="0" smtClean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118406" y="4117210"/>
              <a:ext cx="6030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000000"/>
                  </a:solidFill>
                  <a:latin typeface="Verdana"/>
                </a:rPr>
                <a:t>DVFS</a:t>
              </a:r>
              <a:endParaRPr lang="en-US" sz="1200" dirty="0" smtClean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46101" y="4108691"/>
              <a:ext cx="497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Verdana"/>
                </a:rPr>
                <a:t>DFS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87568" y="4100172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Verdana"/>
                </a:rPr>
                <a:t>SFS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86309" y="4331096"/>
              <a:ext cx="1298753" cy="259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en-US" sz="1200" dirty="0" smtClean="0">
                  <a:solidFill>
                    <a:srgbClr val="000000"/>
                  </a:solidFill>
                  <a:latin typeface="Verdana"/>
                </a:rPr>
                <a:t>Done basically</a:t>
              </a: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6339435" y="1962520"/>
              <a:ext cx="2254143" cy="790047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66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950" y="1048035"/>
            <a:ext cx="9036050" cy="5324704"/>
            <a:chOff x="107950" y="1102627"/>
            <a:chExt cx="9036050" cy="5324704"/>
          </a:xfrm>
        </p:grpSpPr>
        <p:sp>
          <p:nvSpPr>
            <p:cNvPr id="164868" name="Line 4"/>
            <p:cNvSpPr>
              <a:spLocks noChangeShapeType="1"/>
            </p:cNvSpPr>
            <p:nvPr/>
          </p:nvSpPr>
          <p:spPr bwMode="auto">
            <a:xfrm>
              <a:off x="107950" y="6116181"/>
              <a:ext cx="90360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69" name="Text Box 5"/>
            <p:cNvSpPr txBox="1">
              <a:spLocks noChangeArrowheads="1"/>
            </p:cNvSpPr>
            <p:nvPr/>
          </p:nvSpPr>
          <p:spPr bwMode="auto">
            <a:xfrm>
              <a:off x="1331913" y="618285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1995</a:t>
              </a:r>
            </a:p>
          </p:txBody>
        </p:sp>
        <p:sp>
          <p:nvSpPr>
            <p:cNvPr id="164870" name="Text Box 6"/>
            <p:cNvSpPr txBox="1">
              <a:spLocks noChangeArrowheads="1"/>
            </p:cNvSpPr>
            <p:nvPr/>
          </p:nvSpPr>
          <p:spPr bwMode="auto">
            <a:xfrm>
              <a:off x="3458112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2000</a:t>
              </a:r>
            </a:p>
          </p:txBody>
        </p:sp>
        <p:sp>
          <p:nvSpPr>
            <p:cNvPr id="164871" name="Text Box 7"/>
            <p:cNvSpPr txBox="1">
              <a:spLocks noChangeArrowheads="1"/>
            </p:cNvSpPr>
            <p:nvPr/>
          </p:nvSpPr>
          <p:spPr bwMode="auto">
            <a:xfrm>
              <a:off x="7640638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2010</a:t>
              </a:r>
            </a:p>
          </p:txBody>
        </p:sp>
        <p:sp>
          <p:nvSpPr>
            <p:cNvPr id="164872" name="Line 8"/>
            <p:cNvSpPr>
              <a:spLocks noChangeShapeType="1"/>
            </p:cNvSpPr>
            <p:nvPr/>
          </p:nvSpPr>
          <p:spPr bwMode="auto">
            <a:xfrm>
              <a:off x="8112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73" name="Line 9"/>
            <p:cNvSpPr>
              <a:spLocks noChangeShapeType="1"/>
            </p:cNvSpPr>
            <p:nvPr/>
          </p:nvSpPr>
          <p:spPr bwMode="auto">
            <a:xfrm>
              <a:off x="22304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74" name="Line 10"/>
            <p:cNvSpPr>
              <a:spLocks noChangeShapeType="1"/>
            </p:cNvSpPr>
            <p:nvPr/>
          </p:nvSpPr>
          <p:spPr bwMode="auto">
            <a:xfrm>
              <a:off x="391160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75" name="Line 11"/>
            <p:cNvSpPr>
              <a:spLocks noChangeShapeType="1"/>
            </p:cNvSpPr>
            <p:nvPr/>
          </p:nvSpPr>
          <p:spPr bwMode="auto">
            <a:xfrm>
              <a:off x="6432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76" name="Line 12"/>
            <p:cNvSpPr>
              <a:spLocks noChangeShapeType="1"/>
            </p:cNvSpPr>
            <p:nvPr/>
          </p:nvSpPr>
          <p:spPr bwMode="auto">
            <a:xfrm>
              <a:off x="5591175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77" name="Line 13"/>
            <p:cNvSpPr>
              <a:spLocks noChangeShapeType="1"/>
            </p:cNvSpPr>
            <p:nvPr/>
          </p:nvSpPr>
          <p:spPr bwMode="auto">
            <a:xfrm>
              <a:off x="47529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78" name="Line 14"/>
            <p:cNvSpPr>
              <a:spLocks noChangeShapeType="1"/>
            </p:cNvSpPr>
            <p:nvPr/>
          </p:nvSpPr>
          <p:spPr bwMode="auto">
            <a:xfrm>
              <a:off x="1390650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79" name="Line 15"/>
            <p:cNvSpPr>
              <a:spLocks noChangeShapeType="1"/>
            </p:cNvSpPr>
            <p:nvPr/>
          </p:nvSpPr>
          <p:spPr bwMode="auto">
            <a:xfrm>
              <a:off x="30702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0" name="Line 16"/>
            <p:cNvSpPr>
              <a:spLocks noChangeShapeType="1"/>
            </p:cNvSpPr>
            <p:nvPr/>
          </p:nvSpPr>
          <p:spPr bwMode="auto">
            <a:xfrm>
              <a:off x="72707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1" name="Line 17"/>
            <p:cNvSpPr>
              <a:spLocks noChangeShapeType="1"/>
            </p:cNvSpPr>
            <p:nvPr/>
          </p:nvSpPr>
          <p:spPr bwMode="auto">
            <a:xfrm>
              <a:off x="853281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2" name="Line 18"/>
            <p:cNvSpPr>
              <a:spLocks noChangeShapeType="1"/>
            </p:cNvSpPr>
            <p:nvPr/>
          </p:nvSpPr>
          <p:spPr bwMode="auto">
            <a:xfrm>
              <a:off x="68532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3" name="Line 19"/>
            <p:cNvSpPr>
              <a:spLocks noChangeShapeType="1"/>
            </p:cNvSpPr>
            <p:nvPr/>
          </p:nvSpPr>
          <p:spPr bwMode="auto">
            <a:xfrm>
              <a:off x="601186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4" name="Line 20"/>
            <p:cNvSpPr>
              <a:spLocks noChangeShapeType="1"/>
            </p:cNvSpPr>
            <p:nvPr/>
          </p:nvSpPr>
          <p:spPr bwMode="auto">
            <a:xfrm>
              <a:off x="51720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5" name="Line 21"/>
            <p:cNvSpPr>
              <a:spLocks noChangeShapeType="1"/>
            </p:cNvSpPr>
            <p:nvPr/>
          </p:nvSpPr>
          <p:spPr bwMode="auto">
            <a:xfrm>
              <a:off x="7691438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6" name="Line 22"/>
            <p:cNvSpPr>
              <a:spLocks noChangeShapeType="1"/>
            </p:cNvSpPr>
            <p:nvPr/>
          </p:nvSpPr>
          <p:spPr bwMode="auto">
            <a:xfrm>
              <a:off x="971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7" name="Line 23"/>
            <p:cNvSpPr>
              <a:spLocks noChangeShapeType="1"/>
            </p:cNvSpPr>
            <p:nvPr/>
          </p:nvSpPr>
          <p:spPr bwMode="auto">
            <a:xfrm>
              <a:off x="2651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8" name="Line 24"/>
            <p:cNvSpPr>
              <a:spLocks noChangeShapeType="1"/>
            </p:cNvSpPr>
            <p:nvPr/>
          </p:nvSpPr>
          <p:spPr bwMode="auto">
            <a:xfrm>
              <a:off x="433228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9" name="Line 25"/>
            <p:cNvSpPr>
              <a:spLocks noChangeShapeType="1"/>
            </p:cNvSpPr>
            <p:nvPr/>
          </p:nvSpPr>
          <p:spPr bwMode="auto">
            <a:xfrm>
              <a:off x="18113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90" name="Line 26"/>
            <p:cNvSpPr>
              <a:spLocks noChangeShapeType="1"/>
            </p:cNvSpPr>
            <p:nvPr/>
          </p:nvSpPr>
          <p:spPr bwMode="auto">
            <a:xfrm>
              <a:off x="3490913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91" name="Text Box 27"/>
            <p:cNvSpPr txBox="1">
              <a:spLocks noChangeArrowheads="1"/>
            </p:cNvSpPr>
            <p:nvPr/>
          </p:nvSpPr>
          <p:spPr bwMode="auto">
            <a:xfrm>
              <a:off x="5541963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2005</a:t>
              </a:r>
            </a:p>
          </p:txBody>
        </p:sp>
        <p:sp>
          <p:nvSpPr>
            <p:cNvPr id="164892" name="Text Box 28"/>
            <p:cNvSpPr txBox="1">
              <a:spLocks noChangeArrowheads="1"/>
            </p:cNvSpPr>
            <p:nvPr/>
          </p:nvSpPr>
          <p:spPr bwMode="auto">
            <a:xfrm>
              <a:off x="1336675" y="110739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08/1995</a:t>
              </a:r>
            </a:p>
          </p:txBody>
        </p:sp>
        <p:sp>
          <p:nvSpPr>
            <p:cNvPr id="164893" name="Text Box 29"/>
            <p:cNvSpPr txBox="1">
              <a:spLocks noChangeArrowheads="1"/>
            </p:cNvSpPr>
            <p:nvPr/>
          </p:nvSpPr>
          <p:spPr bwMode="auto">
            <a:xfrm>
              <a:off x="971550" y="1386790"/>
              <a:ext cx="1258888" cy="252412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95</a:t>
              </a:r>
            </a:p>
          </p:txBody>
        </p:sp>
        <p:grpSp>
          <p:nvGrpSpPr>
            <p:cNvPr id="164894" name="Group 30"/>
            <p:cNvGrpSpPr>
              <a:grpSpLocks/>
            </p:cNvGrpSpPr>
            <p:nvPr/>
          </p:nvGrpSpPr>
          <p:grpSpPr bwMode="auto">
            <a:xfrm>
              <a:off x="1619250" y="1296302"/>
              <a:ext cx="36513" cy="36513"/>
              <a:chOff x="1066" y="799"/>
              <a:chExt cx="90" cy="46"/>
            </a:xfrm>
          </p:grpSpPr>
          <p:sp>
            <p:nvSpPr>
              <p:cNvPr id="164969" name="Line 3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70" name="Line 3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895" name="Text Box 33"/>
            <p:cNvSpPr txBox="1">
              <a:spLocks noChangeArrowheads="1"/>
            </p:cNvSpPr>
            <p:nvPr/>
          </p:nvSpPr>
          <p:spPr bwMode="auto">
            <a:xfrm>
              <a:off x="2989263" y="110262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</a:t>
              </a:r>
              <a:r>
                <a:rPr lang="en-US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5</a:t>
              </a: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/199</a:t>
              </a:r>
              <a:r>
                <a:rPr lang="en-US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9</a:t>
              </a:r>
              <a:endParaRPr lang="hu-HU" altLang="en-US" sz="80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64896" name="Text Box 34"/>
            <p:cNvSpPr txBox="1">
              <a:spLocks noChangeArrowheads="1"/>
            </p:cNvSpPr>
            <p:nvPr/>
          </p:nvSpPr>
          <p:spPr bwMode="auto">
            <a:xfrm>
              <a:off x="2727325" y="1382027"/>
              <a:ext cx="1258888" cy="25241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98SE</a:t>
              </a:r>
            </a:p>
          </p:txBody>
        </p:sp>
        <p:grpSp>
          <p:nvGrpSpPr>
            <p:cNvPr id="164897" name="Group 35"/>
            <p:cNvGrpSpPr>
              <a:grpSpLocks/>
            </p:cNvGrpSpPr>
            <p:nvPr/>
          </p:nvGrpSpPr>
          <p:grpSpPr bwMode="auto">
            <a:xfrm>
              <a:off x="3271838" y="1291540"/>
              <a:ext cx="36512" cy="36512"/>
              <a:chOff x="1066" y="799"/>
              <a:chExt cx="90" cy="46"/>
            </a:xfrm>
          </p:grpSpPr>
          <p:sp>
            <p:nvSpPr>
              <p:cNvPr id="164967" name="Line 3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68" name="Line 3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898" name="Text Box 38"/>
            <p:cNvSpPr txBox="1">
              <a:spLocks noChangeArrowheads="1"/>
            </p:cNvSpPr>
            <p:nvPr/>
          </p:nvSpPr>
          <p:spPr bwMode="auto">
            <a:xfrm>
              <a:off x="1744663" y="42538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07/1996</a:t>
              </a:r>
            </a:p>
          </p:txBody>
        </p:sp>
        <p:sp>
          <p:nvSpPr>
            <p:cNvPr id="164899" name="Text Box 39"/>
            <p:cNvSpPr txBox="1">
              <a:spLocks noChangeArrowheads="1"/>
            </p:cNvSpPr>
            <p:nvPr/>
          </p:nvSpPr>
          <p:spPr bwMode="auto">
            <a:xfrm>
              <a:off x="1476375" y="4533215"/>
              <a:ext cx="1258888" cy="252412"/>
            </a:xfrm>
            <a:prstGeom prst="rect">
              <a:avLst/>
            </a:prstGeom>
            <a:solidFill>
              <a:srgbClr val="CF6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NT 4.0</a:t>
              </a:r>
            </a:p>
          </p:txBody>
        </p:sp>
        <p:grpSp>
          <p:nvGrpSpPr>
            <p:cNvPr id="164900" name="Group 40"/>
            <p:cNvGrpSpPr>
              <a:grpSpLocks/>
            </p:cNvGrpSpPr>
            <p:nvPr/>
          </p:nvGrpSpPr>
          <p:grpSpPr bwMode="auto">
            <a:xfrm>
              <a:off x="2027238" y="4442727"/>
              <a:ext cx="36512" cy="36513"/>
              <a:chOff x="1066" y="799"/>
              <a:chExt cx="90" cy="46"/>
            </a:xfrm>
          </p:grpSpPr>
          <p:sp>
            <p:nvSpPr>
              <p:cNvPr id="164965" name="Line 4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66" name="Line 4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01" name="Text Box 43"/>
            <p:cNvSpPr txBox="1">
              <a:spLocks noChangeArrowheads="1"/>
            </p:cNvSpPr>
            <p:nvPr/>
          </p:nvSpPr>
          <p:spPr bwMode="auto">
            <a:xfrm>
              <a:off x="3413125" y="2137677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02/2000</a:t>
              </a:r>
            </a:p>
          </p:txBody>
        </p:sp>
        <p:sp>
          <p:nvSpPr>
            <p:cNvPr id="164902" name="Text Box 44"/>
            <p:cNvSpPr txBox="1">
              <a:spLocks noChangeArrowheads="1"/>
            </p:cNvSpPr>
            <p:nvPr/>
          </p:nvSpPr>
          <p:spPr bwMode="auto">
            <a:xfrm>
              <a:off x="27733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2000 Prof.</a:t>
              </a:r>
            </a:p>
          </p:txBody>
        </p:sp>
        <p:grpSp>
          <p:nvGrpSpPr>
            <p:cNvPr id="164903" name="Group 45"/>
            <p:cNvGrpSpPr>
              <a:grpSpLocks/>
            </p:cNvGrpSpPr>
            <p:nvPr/>
          </p:nvGrpSpPr>
          <p:grpSpPr bwMode="auto">
            <a:xfrm>
              <a:off x="3695700" y="2326590"/>
              <a:ext cx="36513" cy="36512"/>
              <a:chOff x="1066" y="799"/>
              <a:chExt cx="90" cy="46"/>
            </a:xfrm>
          </p:grpSpPr>
          <p:sp>
            <p:nvSpPr>
              <p:cNvPr id="164963" name="Line 4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64" name="Line 4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04" name="Text Box 48"/>
            <p:cNvSpPr txBox="1">
              <a:spLocks noChangeArrowheads="1"/>
            </p:cNvSpPr>
            <p:nvPr/>
          </p:nvSpPr>
          <p:spPr bwMode="auto">
            <a:xfrm>
              <a:off x="3349625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02/2000</a:t>
              </a:r>
            </a:p>
          </p:txBody>
        </p:sp>
        <p:sp>
          <p:nvSpPr>
            <p:cNvPr id="164905" name="Text Box 49"/>
            <p:cNvSpPr txBox="1">
              <a:spLocks noChangeArrowheads="1"/>
            </p:cNvSpPr>
            <p:nvPr/>
          </p:nvSpPr>
          <p:spPr bwMode="auto">
            <a:xfrm>
              <a:off x="3036888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2000 Server</a:t>
              </a:r>
            </a:p>
          </p:txBody>
        </p:sp>
        <p:grpSp>
          <p:nvGrpSpPr>
            <p:cNvPr id="164906" name="Group 50"/>
            <p:cNvGrpSpPr>
              <a:grpSpLocks/>
            </p:cNvGrpSpPr>
            <p:nvPr/>
          </p:nvGrpSpPr>
          <p:grpSpPr bwMode="auto">
            <a:xfrm>
              <a:off x="3632200" y="3542615"/>
              <a:ext cx="36513" cy="36512"/>
              <a:chOff x="1066" y="799"/>
              <a:chExt cx="90" cy="46"/>
            </a:xfrm>
          </p:grpSpPr>
          <p:sp>
            <p:nvSpPr>
              <p:cNvPr id="164961" name="Line 5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62" name="Line 5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07" name="Text Box 53"/>
            <p:cNvSpPr txBox="1">
              <a:spLocks noChangeArrowheads="1"/>
            </p:cNvSpPr>
            <p:nvPr/>
          </p:nvSpPr>
          <p:spPr bwMode="auto">
            <a:xfrm>
              <a:off x="3976688" y="213767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10/2001</a:t>
              </a:r>
            </a:p>
          </p:txBody>
        </p:sp>
        <p:sp>
          <p:nvSpPr>
            <p:cNvPr id="164908" name="Text Box 54"/>
            <p:cNvSpPr txBox="1">
              <a:spLocks noChangeArrowheads="1"/>
            </p:cNvSpPr>
            <p:nvPr/>
          </p:nvSpPr>
          <p:spPr bwMode="auto">
            <a:xfrm>
              <a:off x="41068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XP</a:t>
              </a:r>
            </a:p>
          </p:txBody>
        </p:sp>
        <p:grpSp>
          <p:nvGrpSpPr>
            <p:cNvPr id="164909" name="Group 55"/>
            <p:cNvGrpSpPr>
              <a:grpSpLocks/>
            </p:cNvGrpSpPr>
            <p:nvPr/>
          </p:nvGrpSpPr>
          <p:grpSpPr bwMode="auto">
            <a:xfrm>
              <a:off x="4259263" y="2326590"/>
              <a:ext cx="36512" cy="36512"/>
              <a:chOff x="1066" y="799"/>
              <a:chExt cx="90" cy="46"/>
            </a:xfrm>
          </p:grpSpPr>
          <p:sp>
            <p:nvSpPr>
              <p:cNvPr id="164959" name="Line 5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60" name="Line 5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10" name="Text Box 58"/>
            <p:cNvSpPr txBox="1">
              <a:spLocks noChangeArrowheads="1"/>
            </p:cNvSpPr>
            <p:nvPr/>
          </p:nvSpPr>
          <p:spPr bwMode="auto">
            <a:xfrm>
              <a:off x="4597400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04/2003</a:t>
              </a:r>
            </a:p>
          </p:txBody>
        </p:sp>
        <p:sp>
          <p:nvSpPr>
            <p:cNvPr id="164911" name="Text Box 59"/>
            <p:cNvSpPr txBox="1">
              <a:spLocks noChangeArrowheads="1"/>
            </p:cNvSpPr>
            <p:nvPr/>
          </p:nvSpPr>
          <p:spPr bwMode="auto">
            <a:xfrm>
              <a:off x="4475163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Server 2003</a:t>
              </a:r>
            </a:p>
          </p:txBody>
        </p:sp>
        <p:grpSp>
          <p:nvGrpSpPr>
            <p:cNvPr id="164912" name="Group 60"/>
            <p:cNvGrpSpPr>
              <a:grpSpLocks/>
            </p:cNvGrpSpPr>
            <p:nvPr/>
          </p:nvGrpSpPr>
          <p:grpSpPr bwMode="auto">
            <a:xfrm>
              <a:off x="4879975" y="3542615"/>
              <a:ext cx="36513" cy="36512"/>
              <a:chOff x="1066" y="799"/>
              <a:chExt cx="90" cy="46"/>
            </a:xfrm>
          </p:grpSpPr>
          <p:sp>
            <p:nvSpPr>
              <p:cNvPr id="164957" name="Line 6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58" name="Line 6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13" name="Text Box 63"/>
            <p:cNvSpPr txBox="1">
              <a:spLocks noChangeArrowheads="1"/>
            </p:cNvSpPr>
            <p:nvPr/>
          </p:nvSpPr>
          <p:spPr bwMode="auto">
            <a:xfrm>
              <a:off x="6215063" y="21456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01/2007</a:t>
              </a:r>
            </a:p>
          </p:txBody>
        </p:sp>
        <p:sp>
          <p:nvSpPr>
            <p:cNvPr id="164914" name="Text Box 64"/>
            <p:cNvSpPr txBox="1">
              <a:spLocks noChangeArrowheads="1"/>
            </p:cNvSpPr>
            <p:nvPr/>
          </p:nvSpPr>
          <p:spPr bwMode="auto">
            <a:xfrm>
              <a:off x="57959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W Vista</a:t>
              </a:r>
            </a:p>
          </p:txBody>
        </p:sp>
        <p:grpSp>
          <p:nvGrpSpPr>
            <p:cNvPr id="164915" name="Group 65"/>
            <p:cNvGrpSpPr>
              <a:grpSpLocks/>
            </p:cNvGrpSpPr>
            <p:nvPr/>
          </p:nvGrpSpPr>
          <p:grpSpPr bwMode="auto">
            <a:xfrm>
              <a:off x="6497638" y="2334527"/>
              <a:ext cx="36512" cy="36513"/>
              <a:chOff x="1066" y="799"/>
              <a:chExt cx="90" cy="46"/>
            </a:xfrm>
          </p:grpSpPr>
          <p:sp>
            <p:nvSpPr>
              <p:cNvPr id="164955" name="Line 6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56" name="Line 6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16" name="Text Box 68"/>
            <p:cNvSpPr txBox="1">
              <a:spLocks noChangeArrowheads="1"/>
            </p:cNvSpPr>
            <p:nvPr/>
          </p:nvSpPr>
          <p:spPr bwMode="auto">
            <a:xfrm>
              <a:off x="6629400" y="336164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02/2008</a:t>
              </a:r>
            </a:p>
          </p:txBody>
        </p:sp>
        <p:sp>
          <p:nvSpPr>
            <p:cNvPr id="164917" name="Text Box 69"/>
            <p:cNvSpPr txBox="1">
              <a:spLocks noChangeArrowheads="1"/>
            </p:cNvSpPr>
            <p:nvPr/>
          </p:nvSpPr>
          <p:spPr bwMode="auto">
            <a:xfrm>
              <a:off x="6319838" y="3641040"/>
              <a:ext cx="1258887" cy="252412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Server 2008</a:t>
              </a:r>
            </a:p>
          </p:txBody>
        </p:sp>
        <p:grpSp>
          <p:nvGrpSpPr>
            <p:cNvPr id="164918" name="Group 70"/>
            <p:cNvGrpSpPr>
              <a:grpSpLocks/>
            </p:cNvGrpSpPr>
            <p:nvPr/>
          </p:nvGrpSpPr>
          <p:grpSpPr bwMode="auto">
            <a:xfrm>
              <a:off x="6911975" y="3550552"/>
              <a:ext cx="36513" cy="36513"/>
              <a:chOff x="1066" y="799"/>
              <a:chExt cx="90" cy="46"/>
            </a:xfrm>
          </p:grpSpPr>
          <p:sp>
            <p:nvSpPr>
              <p:cNvPr id="164953" name="Line 7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54" name="Line 7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19" name="Text Box 73"/>
            <p:cNvSpPr txBox="1">
              <a:spLocks noChangeArrowheads="1"/>
            </p:cNvSpPr>
            <p:nvPr/>
          </p:nvSpPr>
          <p:spPr bwMode="auto">
            <a:xfrm>
              <a:off x="7250113" y="2145615"/>
              <a:ext cx="808037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End of 2009</a:t>
              </a:r>
            </a:p>
          </p:txBody>
        </p:sp>
        <p:sp>
          <p:nvSpPr>
            <p:cNvPr id="164920" name="Text Box 74"/>
            <p:cNvSpPr txBox="1">
              <a:spLocks noChangeArrowheads="1"/>
            </p:cNvSpPr>
            <p:nvPr/>
          </p:nvSpPr>
          <p:spPr bwMode="auto">
            <a:xfrm>
              <a:off x="71294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7</a:t>
              </a:r>
            </a:p>
          </p:txBody>
        </p:sp>
        <p:grpSp>
          <p:nvGrpSpPr>
            <p:cNvPr id="164921" name="Group 75"/>
            <p:cNvGrpSpPr>
              <a:grpSpLocks/>
            </p:cNvGrpSpPr>
            <p:nvPr/>
          </p:nvGrpSpPr>
          <p:grpSpPr bwMode="auto">
            <a:xfrm>
              <a:off x="7626350" y="2334527"/>
              <a:ext cx="36513" cy="36513"/>
              <a:chOff x="1066" y="799"/>
              <a:chExt cx="90" cy="46"/>
            </a:xfrm>
          </p:grpSpPr>
          <p:sp>
            <p:nvSpPr>
              <p:cNvPr id="164951" name="Line 7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52" name="Line 7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22" name="Text Box 78"/>
            <p:cNvSpPr txBox="1">
              <a:spLocks noChangeArrowheads="1"/>
            </p:cNvSpPr>
            <p:nvPr/>
          </p:nvSpPr>
          <p:spPr bwMode="auto">
            <a:xfrm>
              <a:off x="128588" y="1313765"/>
              <a:ext cx="8334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  <a:t>Consumer</a:t>
              </a:r>
              <a:b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</a:br>
              <a: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  <a:t>products</a:t>
              </a:r>
            </a:p>
          </p:txBody>
        </p:sp>
        <p:sp>
          <p:nvSpPr>
            <p:cNvPr id="164923" name="Text Box 79"/>
            <p:cNvSpPr txBox="1">
              <a:spLocks noChangeArrowheads="1"/>
            </p:cNvSpPr>
            <p:nvPr/>
          </p:nvSpPr>
          <p:spPr bwMode="auto">
            <a:xfrm>
              <a:off x="150813" y="4455427"/>
              <a:ext cx="819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  <a:t>Corporate</a:t>
              </a:r>
              <a:b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</a:br>
              <a: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  <a:t>products</a:t>
              </a:r>
            </a:p>
          </p:txBody>
        </p:sp>
        <p:sp>
          <p:nvSpPr>
            <p:cNvPr id="164924" name="Text Box 80"/>
            <p:cNvSpPr txBox="1">
              <a:spLocks noChangeArrowheads="1"/>
            </p:cNvSpPr>
            <p:nvPr/>
          </p:nvSpPr>
          <p:spPr bwMode="auto">
            <a:xfrm>
              <a:off x="544513" y="2372627"/>
              <a:ext cx="831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  <a:t>Desktops/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  <a:t>Laptops</a:t>
              </a:r>
            </a:p>
          </p:txBody>
        </p:sp>
        <p:sp>
          <p:nvSpPr>
            <p:cNvPr id="164925" name="Text Box 81"/>
            <p:cNvSpPr txBox="1">
              <a:spLocks noChangeArrowheads="1"/>
            </p:cNvSpPr>
            <p:nvPr/>
          </p:nvSpPr>
          <p:spPr bwMode="auto">
            <a:xfrm>
              <a:off x="539750" y="3617227"/>
              <a:ext cx="673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  <a:t>Servers</a:t>
              </a:r>
            </a:p>
          </p:txBody>
        </p:sp>
        <p:sp>
          <p:nvSpPr>
            <p:cNvPr id="164926" name="Text Box 82"/>
            <p:cNvSpPr txBox="1">
              <a:spLocks noChangeArrowheads="1"/>
            </p:cNvSpPr>
            <p:nvPr/>
          </p:nvSpPr>
          <p:spPr bwMode="auto">
            <a:xfrm>
              <a:off x="7381875" y="27218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3.0</a:t>
              </a:r>
            </a:p>
          </p:txBody>
        </p:sp>
        <p:sp>
          <p:nvSpPr>
            <p:cNvPr id="164927" name="Text Box 83"/>
            <p:cNvSpPr txBox="1">
              <a:spLocks noChangeArrowheads="1"/>
            </p:cNvSpPr>
            <p:nvPr/>
          </p:nvSpPr>
          <p:spPr bwMode="auto">
            <a:xfrm>
              <a:off x="2930525" y="16646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1.0</a:t>
              </a:r>
            </a:p>
          </p:txBody>
        </p:sp>
        <p:sp>
          <p:nvSpPr>
            <p:cNvPr id="164928" name="Text Box 84"/>
            <p:cNvSpPr txBox="1">
              <a:spLocks noChangeArrowheads="1"/>
            </p:cNvSpPr>
            <p:nvPr/>
          </p:nvSpPr>
          <p:spPr bwMode="auto">
            <a:xfrm>
              <a:off x="2967038" y="269965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1.0</a:t>
              </a:r>
            </a:p>
          </p:txBody>
        </p:sp>
        <p:sp>
          <p:nvSpPr>
            <p:cNvPr id="164929" name="Text Box 85"/>
            <p:cNvSpPr txBox="1">
              <a:spLocks noChangeArrowheads="1"/>
            </p:cNvSpPr>
            <p:nvPr/>
          </p:nvSpPr>
          <p:spPr bwMode="auto">
            <a:xfrm>
              <a:off x="3287713" y="39156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1.0</a:t>
              </a:r>
            </a:p>
          </p:txBody>
        </p:sp>
        <p:sp>
          <p:nvSpPr>
            <p:cNvPr id="164930" name="Text Box 86"/>
            <p:cNvSpPr txBox="1">
              <a:spLocks noChangeArrowheads="1"/>
            </p:cNvSpPr>
            <p:nvPr/>
          </p:nvSpPr>
          <p:spPr bwMode="auto">
            <a:xfrm>
              <a:off x="3948113" y="2701240"/>
              <a:ext cx="1847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1.0b</a:t>
              </a:r>
              <a:b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</a:b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SP1 (09/2002): </a:t>
              </a:r>
              <a:r>
                <a:rPr lang="en-US" altLang="en-US" sz="1000" dirty="0" err="1">
                  <a:solidFill>
                    <a:srgbClr val="000000"/>
                  </a:solidFill>
                  <a:latin typeface="Verdana" panose="020B0604030504040204" pitchFamily="34" charset="0"/>
                </a:rPr>
                <a:t>ACPI</a:t>
              </a:r>
              <a:r>
                <a:rPr lang="en-US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 </a:t>
              </a: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2.0</a:t>
              </a:r>
              <a:r>
                <a:rPr lang="en-US" altLang="en-US" sz="1000" baseline="30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1</a:t>
              </a:r>
              <a:endParaRPr lang="hu-HU" altLang="en-US" sz="1000" dirty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64931" name="Text Box 87"/>
            <p:cNvSpPr txBox="1">
              <a:spLocks noChangeArrowheads="1"/>
            </p:cNvSpPr>
            <p:nvPr/>
          </p:nvSpPr>
          <p:spPr bwMode="auto">
            <a:xfrm>
              <a:off x="4694238" y="3915677"/>
              <a:ext cx="800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2.0</a:t>
              </a:r>
              <a:r>
                <a:rPr lang="en-US" altLang="en-US" sz="1000" baseline="30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1</a:t>
              </a:r>
              <a:endParaRPr lang="hu-HU" altLang="en-US" sz="1000" baseline="30000" dirty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64932" name="Text Box 88"/>
            <p:cNvSpPr txBox="1">
              <a:spLocks noChangeArrowheads="1"/>
            </p:cNvSpPr>
            <p:nvPr/>
          </p:nvSpPr>
          <p:spPr bwMode="auto">
            <a:xfrm>
              <a:off x="6029325" y="2707590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3.0</a:t>
              </a:r>
            </a:p>
          </p:txBody>
        </p:sp>
        <p:sp>
          <p:nvSpPr>
            <p:cNvPr id="164933" name="Text Box 89"/>
            <p:cNvSpPr txBox="1">
              <a:spLocks noChangeArrowheads="1"/>
            </p:cNvSpPr>
            <p:nvPr/>
          </p:nvSpPr>
          <p:spPr bwMode="auto">
            <a:xfrm>
              <a:off x="6588125" y="39379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3.0</a:t>
              </a:r>
            </a:p>
          </p:txBody>
        </p:sp>
        <p:sp>
          <p:nvSpPr>
            <p:cNvPr id="164934" name="Text Box 90"/>
            <p:cNvSpPr txBox="1">
              <a:spLocks noChangeArrowheads="1"/>
            </p:cNvSpPr>
            <p:nvPr/>
          </p:nvSpPr>
          <p:spPr bwMode="auto">
            <a:xfrm>
              <a:off x="18748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12/1996</a:t>
              </a:r>
            </a:p>
          </p:txBody>
        </p:sp>
        <p:sp>
          <p:nvSpPr>
            <p:cNvPr id="164935" name="Text Box 91"/>
            <p:cNvSpPr txBox="1">
              <a:spLocks noChangeArrowheads="1"/>
            </p:cNvSpPr>
            <p:nvPr/>
          </p:nvSpPr>
          <p:spPr bwMode="auto">
            <a:xfrm>
              <a:off x="15478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1.0</a:t>
              </a:r>
            </a:p>
          </p:txBody>
        </p:sp>
        <p:grpSp>
          <p:nvGrpSpPr>
            <p:cNvPr id="164936" name="Group 92"/>
            <p:cNvGrpSpPr>
              <a:grpSpLocks/>
            </p:cNvGrpSpPr>
            <p:nvPr/>
          </p:nvGrpSpPr>
          <p:grpSpPr bwMode="auto">
            <a:xfrm>
              <a:off x="2157413" y="5300206"/>
              <a:ext cx="36512" cy="36512"/>
              <a:chOff x="1066" y="799"/>
              <a:chExt cx="90" cy="46"/>
            </a:xfrm>
          </p:grpSpPr>
          <p:sp>
            <p:nvSpPr>
              <p:cNvPr id="164949" name="Line 9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50" name="Line 9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37" name="Text Box 95"/>
            <p:cNvSpPr txBox="1">
              <a:spLocks noChangeArrowheads="1"/>
            </p:cNvSpPr>
            <p:nvPr/>
          </p:nvSpPr>
          <p:spPr bwMode="auto">
            <a:xfrm>
              <a:off x="34242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07/2000</a:t>
              </a:r>
            </a:p>
          </p:txBody>
        </p:sp>
        <p:sp>
          <p:nvSpPr>
            <p:cNvPr id="164938" name="Text Box 96"/>
            <p:cNvSpPr txBox="1">
              <a:spLocks noChangeArrowheads="1"/>
            </p:cNvSpPr>
            <p:nvPr/>
          </p:nvSpPr>
          <p:spPr bwMode="auto">
            <a:xfrm>
              <a:off x="30972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2.0</a:t>
              </a:r>
            </a:p>
          </p:txBody>
        </p:sp>
        <p:grpSp>
          <p:nvGrpSpPr>
            <p:cNvPr id="164939" name="Group 97"/>
            <p:cNvGrpSpPr>
              <a:grpSpLocks/>
            </p:cNvGrpSpPr>
            <p:nvPr/>
          </p:nvGrpSpPr>
          <p:grpSpPr bwMode="auto">
            <a:xfrm>
              <a:off x="3706813" y="5300206"/>
              <a:ext cx="36512" cy="36512"/>
              <a:chOff x="1066" y="799"/>
              <a:chExt cx="90" cy="46"/>
            </a:xfrm>
          </p:grpSpPr>
          <p:sp>
            <p:nvSpPr>
              <p:cNvPr id="164947" name="Line 98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48" name="Line 99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40" name="Text Box 100"/>
            <p:cNvSpPr txBox="1">
              <a:spLocks noChangeArrowheads="1"/>
            </p:cNvSpPr>
            <p:nvPr/>
          </p:nvSpPr>
          <p:spPr bwMode="auto">
            <a:xfrm>
              <a:off x="5153025" y="5111293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09/2004</a:t>
              </a:r>
            </a:p>
          </p:txBody>
        </p:sp>
        <p:sp>
          <p:nvSpPr>
            <p:cNvPr id="164941" name="Text Box 101"/>
            <p:cNvSpPr txBox="1">
              <a:spLocks noChangeArrowheads="1"/>
            </p:cNvSpPr>
            <p:nvPr/>
          </p:nvSpPr>
          <p:spPr bwMode="auto">
            <a:xfrm>
              <a:off x="4826000" y="5390693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3.0</a:t>
              </a:r>
            </a:p>
          </p:txBody>
        </p:sp>
        <p:grpSp>
          <p:nvGrpSpPr>
            <p:cNvPr id="164942" name="Group 102"/>
            <p:cNvGrpSpPr>
              <a:grpSpLocks/>
            </p:cNvGrpSpPr>
            <p:nvPr/>
          </p:nvGrpSpPr>
          <p:grpSpPr bwMode="auto">
            <a:xfrm>
              <a:off x="5435600" y="5300206"/>
              <a:ext cx="36513" cy="36512"/>
              <a:chOff x="1066" y="799"/>
              <a:chExt cx="90" cy="46"/>
            </a:xfrm>
          </p:grpSpPr>
          <p:sp>
            <p:nvSpPr>
              <p:cNvPr id="164945" name="Line 10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46" name="Line 10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64943" name="Text Box 105"/>
          <p:cNvSpPr txBox="1">
            <a:spLocks noChangeArrowheads="1"/>
          </p:cNvSpPr>
          <p:nvPr/>
        </p:nvSpPr>
        <p:spPr bwMode="auto">
          <a:xfrm>
            <a:off x="293688" y="6420510"/>
            <a:ext cx="90075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1</a:t>
            </a:r>
            <a:r>
              <a:rPr lang="en-US" altLang="en-US" sz="1400" dirty="0">
                <a:solidFill>
                  <a:srgbClr val="000000"/>
                </a:solidFill>
                <a:latin typeface="Verdana" panose="020B0604030504040204" pitchFamily="34" charset="0"/>
              </a:rPr>
              <a:t>: Windows XP and Windows Server 2003 do not support all of the ACPI 2.0 specification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[281]</a:t>
            </a:r>
            <a:endParaRPr lang="en-US" altLang="en-US" sz="14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80908" y="504283"/>
            <a:ext cx="5394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Emergence of the </a:t>
            </a:r>
            <a:r>
              <a:rPr lang="en-US" sz="1400" b="1" dirty="0" err="1" smtClean="0">
                <a:solidFill>
                  <a:srgbClr val="2D2D8A"/>
                </a:solidFill>
                <a:latin typeface="Verdana"/>
              </a:rPr>
              <a:t>ACPI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standard and its OS support</a:t>
            </a:r>
          </a:p>
        </p:txBody>
      </p:sp>
      <p:sp>
        <p:nvSpPr>
          <p:cNvPr id="108" name="Oval 106"/>
          <p:cNvSpPr>
            <a:spLocks noChangeArrowheads="1"/>
          </p:cNvSpPr>
          <p:nvPr/>
        </p:nvSpPr>
        <p:spPr bwMode="auto">
          <a:xfrm rot="20362588">
            <a:off x="3995738" y="1966390"/>
            <a:ext cx="1800225" cy="25209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9" name="Text Box 101"/>
          <p:cNvSpPr txBox="1">
            <a:spLocks noChangeArrowheads="1"/>
          </p:cNvSpPr>
          <p:nvPr/>
        </p:nvSpPr>
        <p:spPr bwMode="auto">
          <a:xfrm>
            <a:off x="6717050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anose="020B0604030504040204" pitchFamily="34" charset="0"/>
              </a:rPr>
              <a:t>ACPI </a:t>
            </a:r>
            <a:r>
              <a:rPr lang="en-US" altLang="en-US" sz="1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4</a:t>
            </a:r>
            <a:r>
              <a:rPr lang="hu-HU" altLang="en-US" sz="1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.0</a:t>
            </a:r>
            <a:endParaRPr lang="hu-HU" altLang="en-US" sz="10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0" name="Text Box 101"/>
          <p:cNvSpPr txBox="1">
            <a:spLocks noChangeArrowheads="1"/>
          </p:cNvSpPr>
          <p:nvPr/>
        </p:nvSpPr>
        <p:spPr bwMode="auto">
          <a:xfrm>
            <a:off x="7863268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anose="020B0604030504040204" pitchFamily="34" charset="0"/>
              </a:rPr>
              <a:t>ACPI </a:t>
            </a:r>
            <a:r>
              <a:rPr lang="en-US" altLang="en-US" sz="1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5</a:t>
            </a:r>
            <a:r>
              <a:rPr lang="hu-HU" altLang="en-US" sz="1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.0</a:t>
            </a:r>
            <a:endParaRPr lang="hu-HU" altLang="en-US" sz="10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1" name="Text Box 100"/>
          <p:cNvSpPr txBox="1">
            <a:spLocks noChangeArrowheads="1"/>
          </p:cNvSpPr>
          <p:nvPr/>
        </p:nvSpPr>
        <p:spPr bwMode="auto">
          <a:xfrm>
            <a:off x="8169243" y="5060054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12</a:t>
            </a:r>
            <a:r>
              <a:rPr lang="hu-HU" altLang="en-US" sz="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/20</a:t>
            </a:r>
            <a:r>
              <a:rPr lang="en-US" altLang="en-US" sz="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11</a:t>
            </a:r>
            <a:endParaRPr lang="hu-HU" altLang="en-US" sz="8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2" name="Text Box 100"/>
          <p:cNvSpPr txBox="1">
            <a:spLocks noChangeArrowheads="1"/>
          </p:cNvSpPr>
          <p:nvPr/>
        </p:nvSpPr>
        <p:spPr bwMode="auto">
          <a:xfrm>
            <a:off x="7169871" y="5055968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06</a:t>
            </a:r>
            <a:r>
              <a:rPr lang="hu-HU" altLang="en-US" sz="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/20</a:t>
            </a:r>
            <a:r>
              <a:rPr lang="en-US" altLang="en-US" sz="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09</a:t>
            </a:r>
            <a:endParaRPr lang="hu-HU" altLang="en-US" sz="8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7459632" y="5240718"/>
            <a:ext cx="40550" cy="40244"/>
            <a:chOff x="7276759" y="5291578"/>
            <a:chExt cx="40550" cy="40244"/>
          </a:xfrm>
        </p:grpSpPr>
        <p:sp>
          <p:nvSpPr>
            <p:cNvPr id="114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8459245" y="5243836"/>
            <a:ext cx="40550" cy="40244"/>
            <a:chOff x="7276759" y="5291578"/>
            <a:chExt cx="40550" cy="40244"/>
          </a:xfrm>
        </p:grpSpPr>
        <p:sp>
          <p:nvSpPr>
            <p:cNvPr id="117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3.2.5.4 The ACPI standard </a:t>
            </a:r>
            <a:r>
              <a:rPr lang="en-US" sz="1600" dirty="0" smtClean="0"/>
              <a:t>(2)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491880" y="1707239"/>
            <a:ext cx="25891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0000"/>
                </a:solidFill>
                <a:latin typeface="+mj-lt"/>
              </a:rPr>
              <a:t>Introduction of OS support of DVFS</a:t>
            </a:r>
          </a:p>
        </p:txBody>
      </p:sp>
      <p:sp>
        <p:nvSpPr>
          <p:cNvPr id="121" name="Oval 120"/>
          <p:cNvSpPr/>
          <p:nvPr/>
        </p:nvSpPr>
        <p:spPr bwMode="auto">
          <a:xfrm>
            <a:off x="2951820" y="5004175"/>
            <a:ext cx="1566863" cy="85509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11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950" y="1048035"/>
            <a:ext cx="9036050" cy="5324704"/>
            <a:chOff x="107950" y="1102627"/>
            <a:chExt cx="9036050" cy="5324704"/>
          </a:xfrm>
        </p:grpSpPr>
        <p:sp>
          <p:nvSpPr>
            <p:cNvPr id="164868" name="Line 4"/>
            <p:cNvSpPr>
              <a:spLocks noChangeShapeType="1"/>
            </p:cNvSpPr>
            <p:nvPr/>
          </p:nvSpPr>
          <p:spPr bwMode="auto">
            <a:xfrm>
              <a:off x="107950" y="6116181"/>
              <a:ext cx="90360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69" name="Text Box 5"/>
            <p:cNvSpPr txBox="1">
              <a:spLocks noChangeArrowheads="1"/>
            </p:cNvSpPr>
            <p:nvPr/>
          </p:nvSpPr>
          <p:spPr bwMode="auto">
            <a:xfrm>
              <a:off x="1331913" y="618285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1995</a:t>
              </a:r>
            </a:p>
          </p:txBody>
        </p:sp>
        <p:sp>
          <p:nvSpPr>
            <p:cNvPr id="164870" name="Text Box 6"/>
            <p:cNvSpPr txBox="1">
              <a:spLocks noChangeArrowheads="1"/>
            </p:cNvSpPr>
            <p:nvPr/>
          </p:nvSpPr>
          <p:spPr bwMode="auto">
            <a:xfrm>
              <a:off x="3419475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2000</a:t>
              </a:r>
            </a:p>
          </p:txBody>
        </p:sp>
        <p:sp>
          <p:nvSpPr>
            <p:cNvPr id="164871" name="Text Box 7"/>
            <p:cNvSpPr txBox="1">
              <a:spLocks noChangeArrowheads="1"/>
            </p:cNvSpPr>
            <p:nvPr/>
          </p:nvSpPr>
          <p:spPr bwMode="auto">
            <a:xfrm>
              <a:off x="7640638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2010</a:t>
              </a:r>
            </a:p>
          </p:txBody>
        </p:sp>
        <p:sp>
          <p:nvSpPr>
            <p:cNvPr id="164872" name="Line 8"/>
            <p:cNvSpPr>
              <a:spLocks noChangeShapeType="1"/>
            </p:cNvSpPr>
            <p:nvPr/>
          </p:nvSpPr>
          <p:spPr bwMode="auto">
            <a:xfrm>
              <a:off x="8112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73" name="Line 9"/>
            <p:cNvSpPr>
              <a:spLocks noChangeShapeType="1"/>
            </p:cNvSpPr>
            <p:nvPr/>
          </p:nvSpPr>
          <p:spPr bwMode="auto">
            <a:xfrm>
              <a:off x="22304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74" name="Line 10"/>
            <p:cNvSpPr>
              <a:spLocks noChangeShapeType="1"/>
            </p:cNvSpPr>
            <p:nvPr/>
          </p:nvSpPr>
          <p:spPr bwMode="auto">
            <a:xfrm>
              <a:off x="391160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75" name="Line 11"/>
            <p:cNvSpPr>
              <a:spLocks noChangeShapeType="1"/>
            </p:cNvSpPr>
            <p:nvPr/>
          </p:nvSpPr>
          <p:spPr bwMode="auto">
            <a:xfrm>
              <a:off x="6432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76" name="Line 12"/>
            <p:cNvSpPr>
              <a:spLocks noChangeShapeType="1"/>
            </p:cNvSpPr>
            <p:nvPr/>
          </p:nvSpPr>
          <p:spPr bwMode="auto">
            <a:xfrm>
              <a:off x="5591175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77" name="Line 13"/>
            <p:cNvSpPr>
              <a:spLocks noChangeShapeType="1"/>
            </p:cNvSpPr>
            <p:nvPr/>
          </p:nvSpPr>
          <p:spPr bwMode="auto">
            <a:xfrm>
              <a:off x="47529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78" name="Line 14"/>
            <p:cNvSpPr>
              <a:spLocks noChangeShapeType="1"/>
            </p:cNvSpPr>
            <p:nvPr/>
          </p:nvSpPr>
          <p:spPr bwMode="auto">
            <a:xfrm>
              <a:off x="1390650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79" name="Line 15"/>
            <p:cNvSpPr>
              <a:spLocks noChangeShapeType="1"/>
            </p:cNvSpPr>
            <p:nvPr/>
          </p:nvSpPr>
          <p:spPr bwMode="auto">
            <a:xfrm>
              <a:off x="30702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0" name="Line 16"/>
            <p:cNvSpPr>
              <a:spLocks noChangeShapeType="1"/>
            </p:cNvSpPr>
            <p:nvPr/>
          </p:nvSpPr>
          <p:spPr bwMode="auto">
            <a:xfrm>
              <a:off x="72707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1" name="Line 17"/>
            <p:cNvSpPr>
              <a:spLocks noChangeShapeType="1"/>
            </p:cNvSpPr>
            <p:nvPr/>
          </p:nvSpPr>
          <p:spPr bwMode="auto">
            <a:xfrm>
              <a:off x="853281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2" name="Line 18"/>
            <p:cNvSpPr>
              <a:spLocks noChangeShapeType="1"/>
            </p:cNvSpPr>
            <p:nvPr/>
          </p:nvSpPr>
          <p:spPr bwMode="auto">
            <a:xfrm>
              <a:off x="68532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3" name="Line 19"/>
            <p:cNvSpPr>
              <a:spLocks noChangeShapeType="1"/>
            </p:cNvSpPr>
            <p:nvPr/>
          </p:nvSpPr>
          <p:spPr bwMode="auto">
            <a:xfrm>
              <a:off x="601186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4" name="Line 20"/>
            <p:cNvSpPr>
              <a:spLocks noChangeShapeType="1"/>
            </p:cNvSpPr>
            <p:nvPr/>
          </p:nvSpPr>
          <p:spPr bwMode="auto">
            <a:xfrm>
              <a:off x="51720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5" name="Line 21"/>
            <p:cNvSpPr>
              <a:spLocks noChangeShapeType="1"/>
            </p:cNvSpPr>
            <p:nvPr/>
          </p:nvSpPr>
          <p:spPr bwMode="auto">
            <a:xfrm>
              <a:off x="7691438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6" name="Line 22"/>
            <p:cNvSpPr>
              <a:spLocks noChangeShapeType="1"/>
            </p:cNvSpPr>
            <p:nvPr/>
          </p:nvSpPr>
          <p:spPr bwMode="auto">
            <a:xfrm>
              <a:off x="971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7" name="Line 23"/>
            <p:cNvSpPr>
              <a:spLocks noChangeShapeType="1"/>
            </p:cNvSpPr>
            <p:nvPr/>
          </p:nvSpPr>
          <p:spPr bwMode="auto">
            <a:xfrm>
              <a:off x="2651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8" name="Line 24"/>
            <p:cNvSpPr>
              <a:spLocks noChangeShapeType="1"/>
            </p:cNvSpPr>
            <p:nvPr/>
          </p:nvSpPr>
          <p:spPr bwMode="auto">
            <a:xfrm>
              <a:off x="433228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9" name="Line 25"/>
            <p:cNvSpPr>
              <a:spLocks noChangeShapeType="1"/>
            </p:cNvSpPr>
            <p:nvPr/>
          </p:nvSpPr>
          <p:spPr bwMode="auto">
            <a:xfrm>
              <a:off x="18113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90" name="Line 26"/>
            <p:cNvSpPr>
              <a:spLocks noChangeShapeType="1"/>
            </p:cNvSpPr>
            <p:nvPr/>
          </p:nvSpPr>
          <p:spPr bwMode="auto">
            <a:xfrm>
              <a:off x="3490913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91" name="Text Box 27"/>
            <p:cNvSpPr txBox="1">
              <a:spLocks noChangeArrowheads="1"/>
            </p:cNvSpPr>
            <p:nvPr/>
          </p:nvSpPr>
          <p:spPr bwMode="auto">
            <a:xfrm>
              <a:off x="5541963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2005</a:t>
              </a:r>
            </a:p>
          </p:txBody>
        </p:sp>
        <p:sp>
          <p:nvSpPr>
            <p:cNvPr id="164892" name="Text Box 28"/>
            <p:cNvSpPr txBox="1">
              <a:spLocks noChangeArrowheads="1"/>
            </p:cNvSpPr>
            <p:nvPr/>
          </p:nvSpPr>
          <p:spPr bwMode="auto">
            <a:xfrm>
              <a:off x="1336675" y="110739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08/1995</a:t>
              </a:r>
            </a:p>
          </p:txBody>
        </p:sp>
        <p:sp>
          <p:nvSpPr>
            <p:cNvPr id="164893" name="Text Box 29"/>
            <p:cNvSpPr txBox="1">
              <a:spLocks noChangeArrowheads="1"/>
            </p:cNvSpPr>
            <p:nvPr/>
          </p:nvSpPr>
          <p:spPr bwMode="auto">
            <a:xfrm>
              <a:off x="971550" y="1386790"/>
              <a:ext cx="1258888" cy="252412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95</a:t>
              </a:r>
            </a:p>
          </p:txBody>
        </p:sp>
        <p:grpSp>
          <p:nvGrpSpPr>
            <p:cNvPr id="164894" name="Group 30"/>
            <p:cNvGrpSpPr>
              <a:grpSpLocks/>
            </p:cNvGrpSpPr>
            <p:nvPr/>
          </p:nvGrpSpPr>
          <p:grpSpPr bwMode="auto">
            <a:xfrm>
              <a:off x="1619250" y="1296302"/>
              <a:ext cx="36513" cy="36513"/>
              <a:chOff x="1066" y="799"/>
              <a:chExt cx="90" cy="46"/>
            </a:xfrm>
          </p:grpSpPr>
          <p:sp>
            <p:nvSpPr>
              <p:cNvPr id="164969" name="Line 3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70" name="Line 3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895" name="Text Box 33"/>
            <p:cNvSpPr txBox="1">
              <a:spLocks noChangeArrowheads="1"/>
            </p:cNvSpPr>
            <p:nvPr/>
          </p:nvSpPr>
          <p:spPr bwMode="auto">
            <a:xfrm>
              <a:off x="2989263" y="110262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</a:t>
              </a:r>
              <a:r>
                <a:rPr lang="en-US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5</a:t>
              </a: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/199</a:t>
              </a:r>
              <a:r>
                <a:rPr lang="en-US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9</a:t>
              </a:r>
              <a:endParaRPr lang="hu-HU" altLang="en-US" sz="80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64896" name="Text Box 34"/>
            <p:cNvSpPr txBox="1">
              <a:spLocks noChangeArrowheads="1"/>
            </p:cNvSpPr>
            <p:nvPr/>
          </p:nvSpPr>
          <p:spPr bwMode="auto">
            <a:xfrm>
              <a:off x="2727325" y="1382027"/>
              <a:ext cx="1258888" cy="25241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98SE</a:t>
              </a:r>
            </a:p>
          </p:txBody>
        </p:sp>
        <p:grpSp>
          <p:nvGrpSpPr>
            <p:cNvPr id="164897" name="Group 35"/>
            <p:cNvGrpSpPr>
              <a:grpSpLocks/>
            </p:cNvGrpSpPr>
            <p:nvPr/>
          </p:nvGrpSpPr>
          <p:grpSpPr bwMode="auto">
            <a:xfrm>
              <a:off x="3271838" y="1291540"/>
              <a:ext cx="36512" cy="36512"/>
              <a:chOff x="1066" y="799"/>
              <a:chExt cx="90" cy="46"/>
            </a:xfrm>
          </p:grpSpPr>
          <p:sp>
            <p:nvSpPr>
              <p:cNvPr id="164967" name="Line 3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68" name="Line 3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898" name="Text Box 38"/>
            <p:cNvSpPr txBox="1">
              <a:spLocks noChangeArrowheads="1"/>
            </p:cNvSpPr>
            <p:nvPr/>
          </p:nvSpPr>
          <p:spPr bwMode="auto">
            <a:xfrm>
              <a:off x="1744663" y="42538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07/1996</a:t>
              </a:r>
            </a:p>
          </p:txBody>
        </p:sp>
        <p:sp>
          <p:nvSpPr>
            <p:cNvPr id="164899" name="Text Box 39"/>
            <p:cNvSpPr txBox="1">
              <a:spLocks noChangeArrowheads="1"/>
            </p:cNvSpPr>
            <p:nvPr/>
          </p:nvSpPr>
          <p:spPr bwMode="auto">
            <a:xfrm>
              <a:off x="1476375" y="4533215"/>
              <a:ext cx="1258888" cy="252412"/>
            </a:xfrm>
            <a:prstGeom prst="rect">
              <a:avLst/>
            </a:prstGeom>
            <a:solidFill>
              <a:srgbClr val="CF6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NT 4.0</a:t>
              </a:r>
            </a:p>
          </p:txBody>
        </p:sp>
        <p:grpSp>
          <p:nvGrpSpPr>
            <p:cNvPr id="164900" name="Group 40"/>
            <p:cNvGrpSpPr>
              <a:grpSpLocks/>
            </p:cNvGrpSpPr>
            <p:nvPr/>
          </p:nvGrpSpPr>
          <p:grpSpPr bwMode="auto">
            <a:xfrm>
              <a:off x="2027238" y="4442727"/>
              <a:ext cx="36512" cy="36513"/>
              <a:chOff x="1066" y="799"/>
              <a:chExt cx="90" cy="46"/>
            </a:xfrm>
          </p:grpSpPr>
          <p:sp>
            <p:nvSpPr>
              <p:cNvPr id="164965" name="Line 4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66" name="Line 4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01" name="Text Box 43"/>
            <p:cNvSpPr txBox="1">
              <a:spLocks noChangeArrowheads="1"/>
            </p:cNvSpPr>
            <p:nvPr/>
          </p:nvSpPr>
          <p:spPr bwMode="auto">
            <a:xfrm>
              <a:off x="3413125" y="2137677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02/2000</a:t>
              </a:r>
            </a:p>
          </p:txBody>
        </p:sp>
        <p:sp>
          <p:nvSpPr>
            <p:cNvPr id="164902" name="Text Box 44"/>
            <p:cNvSpPr txBox="1">
              <a:spLocks noChangeArrowheads="1"/>
            </p:cNvSpPr>
            <p:nvPr/>
          </p:nvSpPr>
          <p:spPr bwMode="auto">
            <a:xfrm>
              <a:off x="27733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2000 Prof.</a:t>
              </a:r>
            </a:p>
          </p:txBody>
        </p:sp>
        <p:grpSp>
          <p:nvGrpSpPr>
            <p:cNvPr id="164903" name="Group 45"/>
            <p:cNvGrpSpPr>
              <a:grpSpLocks/>
            </p:cNvGrpSpPr>
            <p:nvPr/>
          </p:nvGrpSpPr>
          <p:grpSpPr bwMode="auto">
            <a:xfrm>
              <a:off x="3695700" y="2326590"/>
              <a:ext cx="36513" cy="36512"/>
              <a:chOff x="1066" y="799"/>
              <a:chExt cx="90" cy="46"/>
            </a:xfrm>
          </p:grpSpPr>
          <p:sp>
            <p:nvSpPr>
              <p:cNvPr id="164963" name="Line 4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64" name="Line 4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04" name="Text Box 48"/>
            <p:cNvSpPr txBox="1">
              <a:spLocks noChangeArrowheads="1"/>
            </p:cNvSpPr>
            <p:nvPr/>
          </p:nvSpPr>
          <p:spPr bwMode="auto">
            <a:xfrm>
              <a:off x="3349625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02/2000</a:t>
              </a:r>
            </a:p>
          </p:txBody>
        </p:sp>
        <p:sp>
          <p:nvSpPr>
            <p:cNvPr id="164905" name="Text Box 49"/>
            <p:cNvSpPr txBox="1">
              <a:spLocks noChangeArrowheads="1"/>
            </p:cNvSpPr>
            <p:nvPr/>
          </p:nvSpPr>
          <p:spPr bwMode="auto">
            <a:xfrm>
              <a:off x="3036888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2000 Server</a:t>
              </a:r>
            </a:p>
          </p:txBody>
        </p:sp>
        <p:grpSp>
          <p:nvGrpSpPr>
            <p:cNvPr id="164906" name="Group 50"/>
            <p:cNvGrpSpPr>
              <a:grpSpLocks/>
            </p:cNvGrpSpPr>
            <p:nvPr/>
          </p:nvGrpSpPr>
          <p:grpSpPr bwMode="auto">
            <a:xfrm>
              <a:off x="3632200" y="3542615"/>
              <a:ext cx="36513" cy="36512"/>
              <a:chOff x="1066" y="799"/>
              <a:chExt cx="90" cy="46"/>
            </a:xfrm>
          </p:grpSpPr>
          <p:sp>
            <p:nvSpPr>
              <p:cNvPr id="164961" name="Line 5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62" name="Line 5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07" name="Text Box 53"/>
            <p:cNvSpPr txBox="1">
              <a:spLocks noChangeArrowheads="1"/>
            </p:cNvSpPr>
            <p:nvPr/>
          </p:nvSpPr>
          <p:spPr bwMode="auto">
            <a:xfrm>
              <a:off x="3976688" y="213767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10/2001</a:t>
              </a:r>
            </a:p>
          </p:txBody>
        </p:sp>
        <p:sp>
          <p:nvSpPr>
            <p:cNvPr id="164908" name="Text Box 54"/>
            <p:cNvSpPr txBox="1">
              <a:spLocks noChangeArrowheads="1"/>
            </p:cNvSpPr>
            <p:nvPr/>
          </p:nvSpPr>
          <p:spPr bwMode="auto">
            <a:xfrm>
              <a:off x="41068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XP</a:t>
              </a:r>
            </a:p>
          </p:txBody>
        </p:sp>
        <p:grpSp>
          <p:nvGrpSpPr>
            <p:cNvPr id="164909" name="Group 55"/>
            <p:cNvGrpSpPr>
              <a:grpSpLocks/>
            </p:cNvGrpSpPr>
            <p:nvPr/>
          </p:nvGrpSpPr>
          <p:grpSpPr bwMode="auto">
            <a:xfrm>
              <a:off x="4259263" y="2326590"/>
              <a:ext cx="36512" cy="36512"/>
              <a:chOff x="1066" y="799"/>
              <a:chExt cx="90" cy="46"/>
            </a:xfrm>
          </p:grpSpPr>
          <p:sp>
            <p:nvSpPr>
              <p:cNvPr id="164959" name="Line 5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60" name="Line 5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10" name="Text Box 58"/>
            <p:cNvSpPr txBox="1">
              <a:spLocks noChangeArrowheads="1"/>
            </p:cNvSpPr>
            <p:nvPr/>
          </p:nvSpPr>
          <p:spPr bwMode="auto">
            <a:xfrm>
              <a:off x="4597400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04/2003</a:t>
              </a:r>
            </a:p>
          </p:txBody>
        </p:sp>
        <p:sp>
          <p:nvSpPr>
            <p:cNvPr id="164911" name="Text Box 59"/>
            <p:cNvSpPr txBox="1">
              <a:spLocks noChangeArrowheads="1"/>
            </p:cNvSpPr>
            <p:nvPr/>
          </p:nvSpPr>
          <p:spPr bwMode="auto">
            <a:xfrm>
              <a:off x="4475163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Server 2003</a:t>
              </a:r>
            </a:p>
          </p:txBody>
        </p:sp>
        <p:grpSp>
          <p:nvGrpSpPr>
            <p:cNvPr id="164912" name="Group 60"/>
            <p:cNvGrpSpPr>
              <a:grpSpLocks/>
            </p:cNvGrpSpPr>
            <p:nvPr/>
          </p:nvGrpSpPr>
          <p:grpSpPr bwMode="auto">
            <a:xfrm>
              <a:off x="4879975" y="3542615"/>
              <a:ext cx="36513" cy="36512"/>
              <a:chOff x="1066" y="799"/>
              <a:chExt cx="90" cy="46"/>
            </a:xfrm>
          </p:grpSpPr>
          <p:sp>
            <p:nvSpPr>
              <p:cNvPr id="164957" name="Line 6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58" name="Line 6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13" name="Text Box 63"/>
            <p:cNvSpPr txBox="1">
              <a:spLocks noChangeArrowheads="1"/>
            </p:cNvSpPr>
            <p:nvPr/>
          </p:nvSpPr>
          <p:spPr bwMode="auto">
            <a:xfrm>
              <a:off x="6215063" y="21456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01/2007</a:t>
              </a:r>
            </a:p>
          </p:txBody>
        </p:sp>
        <p:sp>
          <p:nvSpPr>
            <p:cNvPr id="164914" name="Text Box 64"/>
            <p:cNvSpPr txBox="1">
              <a:spLocks noChangeArrowheads="1"/>
            </p:cNvSpPr>
            <p:nvPr/>
          </p:nvSpPr>
          <p:spPr bwMode="auto">
            <a:xfrm>
              <a:off x="57959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Vista</a:t>
              </a:r>
            </a:p>
          </p:txBody>
        </p:sp>
        <p:grpSp>
          <p:nvGrpSpPr>
            <p:cNvPr id="164915" name="Group 65"/>
            <p:cNvGrpSpPr>
              <a:grpSpLocks/>
            </p:cNvGrpSpPr>
            <p:nvPr/>
          </p:nvGrpSpPr>
          <p:grpSpPr bwMode="auto">
            <a:xfrm>
              <a:off x="6497638" y="2334527"/>
              <a:ext cx="36512" cy="36513"/>
              <a:chOff x="1066" y="799"/>
              <a:chExt cx="90" cy="46"/>
            </a:xfrm>
          </p:grpSpPr>
          <p:sp>
            <p:nvSpPr>
              <p:cNvPr id="164955" name="Line 6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56" name="Line 6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16" name="Text Box 68"/>
            <p:cNvSpPr txBox="1">
              <a:spLocks noChangeArrowheads="1"/>
            </p:cNvSpPr>
            <p:nvPr/>
          </p:nvSpPr>
          <p:spPr bwMode="auto">
            <a:xfrm>
              <a:off x="6629400" y="336164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02/2008</a:t>
              </a:r>
            </a:p>
          </p:txBody>
        </p:sp>
        <p:sp>
          <p:nvSpPr>
            <p:cNvPr id="164917" name="Text Box 69"/>
            <p:cNvSpPr txBox="1">
              <a:spLocks noChangeArrowheads="1"/>
            </p:cNvSpPr>
            <p:nvPr/>
          </p:nvSpPr>
          <p:spPr bwMode="auto">
            <a:xfrm>
              <a:off x="6319838" y="3641040"/>
              <a:ext cx="1258887" cy="252412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Server 2008</a:t>
              </a:r>
            </a:p>
          </p:txBody>
        </p:sp>
        <p:grpSp>
          <p:nvGrpSpPr>
            <p:cNvPr id="164918" name="Group 70"/>
            <p:cNvGrpSpPr>
              <a:grpSpLocks/>
            </p:cNvGrpSpPr>
            <p:nvPr/>
          </p:nvGrpSpPr>
          <p:grpSpPr bwMode="auto">
            <a:xfrm>
              <a:off x="6911975" y="3550552"/>
              <a:ext cx="36513" cy="36513"/>
              <a:chOff x="1066" y="799"/>
              <a:chExt cx="90" cy="46"/>
            </a:xfrm>
          </p:grpSpPr>
          <p:sp>
            <p:nvSpPr>
              <p:cNvPr id="164953" name="Line 7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54" name="Line 7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19" name="Text Box 73"/>
            <p:cNvSpPr txBox="1">
              <a:spLocks noChangeArrowheads="1"/>
            </p:cNvSpPr>
            <p:nvPr/>
          </p:nvSpPr>
          <p:spPr bwMode="auto">
            <a:xfrm>
              <a:off x="7250113" y="2145615"/>
              <a:ext cx="808037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End of 2009</a:t>
              </a:r>
            </a:p>
          </p:txBody>
        </p:sp>
        <p:sp>
          <p:nvSpPr>
            <p:cNvPr id="164920" name="Text Box 74"/>
            <p:cNvSpPr txBox="1">
              <a:spLocks noChangeArrowheads="1"/>
            </p:cNvSpPr>
            <p:nvPr/>
          </p:nvSpPr>
          <p:spPr bwMode="auto">
            <a:xfrm>
              <a:off x="71294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7</a:t>
              </a:r>
            </a:p>
          </p:txBody>
        </p:sp>
        <p:grpSp>
          <p:nvGrpSpPr>
            <p:cNvPr id="164921" name="Group 75"/>
            <p:cNvGrpSpPr>
              <a:grpSpLocks/>
            </p:cNvGrpSpPr>
            <p:nvPr/>
          </p:nvGrpSpPr>
          <p:grpSpPr bwMode="auto">
            <a:xfrm>
              <a:off x="7626350" y="2334527"/>
              <a:ext cx="36513" cy="36513"/>
              <a:chOff x="1066" y="799"/>
              <a:chExt cx="90" cy="46"/>
            </a:xfrm>
          </p:grpSpPr>
          <p:sp>
            <p:nvSpPr>
              <p:cNvPr id="164951" name="Line 7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52" name="Line 7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22" name="Text Box 78"/>
            <p:cNvSpPr txBox="1">
              <a:spLocks noChangeArrowheads="1"/>
            </p:cNvSpPr>
            <p:nvPr/>
          </p:nvSpPr>
          <p:spPr bwMode="auto">
            <a:xfrm>
              <a:off x="128588" y="1313765"/>
              <a:ext cx="8334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  <a:t>Consumer</a:t>
              </a:r>
              <a:b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</a:br>
              <a: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  <a:t>products</a:t>
              </a:r>
            </a:p>
          </p:txBody>
        </p:sp>
        <p:sp>
          <p:nvSpPr>
            <p:cNvPr id="164923" name="Text Box 79"/>
            <p:cNvSpPr txBox="1">
              <a:spLocks noChangeArrowheads="1"/>
            </p:cNvSpPr>
            <p:nvPr/>
          </p:nvSpPr>
          <p:spPr bwMode="auto">
            <a:xfrm>
              <a:off x="150813" y="4455427"/>
              <a:ext cx="819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  <a:t>Corporate</a:t>
              </a:r>
              <a:b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</a:br>
              <a: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  <a:t>products</a:t>
              </a:r>
            </a:p>
          </p:txBody>
        </p:sp>
        <p:sp>
          <p:nvSpPr>
            <p:cNvPr id="164924" name="Text Box 80"/>
            <p:cNvSpPr txBox="1">
              <a:spLocks noChangeArrowheads="1"/>
            </p:cNvSpPr>
            <p:nvPr/>
          </p:nvSpPr>
          <p:spPr bwMode="auto">
            <a:xfrm>
              <a:off x="544513" y="2372627"/>
              <a:ext cx="831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  <a:t>Desktops/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  <a:t>Laptops</a:t>
              </a:r>
            </a:p>
          </p:txBody>
        </p:sp>
        <p:sp>
          <p:nvSpPr>
            <p:cNvPr id="164925" name="Text Box 81"/>
            <p:cNvSpPr txBox="1">
              <a:spLocks noChangeArrowheads="1"/>
            </p:cNvSpPr>
            <p:nvPr/>
          </p:nvSpPr>
          <p:spPr bwMode="auto">
            <a:xfrm>
              <a:off x="566555" y="3617227"/>
              <a:ext cx="673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 i="1" dirty="0">
                  <a:solidFill>
                    <a:srgbClr val="000000"/>
                  </a:solidFill>
                  <a:latin typeface="Verdana" panose="020B0604030504040204" pitchFamily="34" charset="0"/>
                </a:rPr>
                <a:t>Servers</a:t>
              </a:r>
            </a:p>
          </p:txBody>
        </p:sp>
        <p:sp>
          <p:nvSpPr>
            <p:cNvPr id="164926" name="Text Box 82"/>
            <p:cNvSpPr txBox="1">
              <a:spLocks noChangeArrowheads="1"/>
            </p:cNvSpPr>
            <p:nvPr/>
          </p:nvSpPr>
          <p:spPr bwMode="auto">
            <a:xfrm>
              <a:off x="7381875" y="27218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3.0</a:t>
              </a:r>
            </a:p>
          </p:txBody>
        </p:sp>
        <p:sp>
          <p:nvSpPr>
            <p:cNvPr id="164927" name="Text Box 83"/>
            <p:cNvSpPr txBox="1">
              <a:spLocks noChangeArrowheads="1"/>
            </p:cNvSpPr>
            <p:nvPr/>
          </p:nvSpPr>
          <p:spPr bwMode="auto">
            <a:xfrm>
              <a:off x="2930525" y="16646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1.0</a:t>
              </a:r>
            </a:p>
          </p:txBody>
        </p:sp>
        <p:sp>
          <p:nvSpPr>
            <p:cNvPr id="164928" name="Text Box 84"/>
            <p:cNvSpPr txBox="1">
              <a:spLocks noChangeArrowheads="1"/>
            </p:cNvSpPr>
            <p:nvPr/>
          </p:nvSpPr>
          <p:spPr bwMode="auto">
            <a:xfrm>
              <a:off x="2967038" y="269965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1.0</a:t>
              </a:r>
            </a:p>
          </p:txBody>
        </p:sp>
        <p:sp>
          <p:nvSpPr>
            <p:cNvPr id="164929" name="Text Box 85"/>
            <p:cNvSpPr txBox="1">
              <a:spLocks noChangeArrowheads="1"/>
            </p:cNvSpPr>
            <p:nvPr/>
          </p:nvSpPr>
          <p:spPr bwMode="auto">
            <a:xfrm>
              <a:off x="3287713" y="39156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1.0</a:t>
              </a:r>
            </a:p>
          </p:txBody>
        </p:sp>
        <p:sp>
          <p:nvSpPr>
            <p:cNvPr id="164930" name="Text Box 86"/>
            <p:cNvSpPr txBox="1">
              <a:spLocks noChangeArrowheads="1"/>
            </p:cNvSpPr>
            <p:nvPr/>
          </p:nvSpPr>
          <p:spPr bwMode="auto">
            <a:xfrm>
              <a:off x="3948113" y="2701240"/>
              <a:ext cx="1847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1.0b</a:t>
              </a:r>
              <a:b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</a:b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SP1 (09/2002): </a:t>
              </a:r>
              <a:r>
                <a:rPr lang="en-US" altLang="en-US" sz="1000" dirty="0" err="1">
                  <a:solidFill>
                    <a:srgbClr val="000000"/>
                  </a:solidFill>
                  <a:latin typeface="Verdana" panose="020B0604030504040204" pitchFamily="34" charset="0"/>
                </a:rPr>
                <a:t>ACPI</a:t>
              </a:r>
              <a:r>
                <a:rPr lang="en-US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 </a:t>
              </a: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2.0</a:t>
              </a:r>
              <a:r>
                <a:rPr lang="en-US" altLang="en-US" sz="1000" baseline="30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1</a:t>
              </a:r>
              <a:endParaRPr lang="hu-HU" altLang="en-US" sz="1000" dirty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64931" name="Text Box 87"/>
            <p:cNvSpPr txBox="1">
              <a:spLocks noChangeArrowheads="1"/>
            </p:cNvSpPr>
            <p:nvPr/>
          </p:nvSpPr>
          <p:spPr bwMode="auto">
            <a:xfrm>
              <a:off x="4694238" y="3915677"/>
              <a:ext cx="800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2.0</a:t>
              </a:r>
              <a:r>
                <a:rPr lang="en-US" altLang="en-US" sz="1000" baseline="30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1</a:t>
              </a:r>
              <a:endParaRPr lang="hu-HU" altLang="en-US" sz="1000" baseline="30000" dirty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64932" name="Text Box 88"/>
            <p:cNvSpPr txBox="1">
              <a:spLocks noChangeArrowheads="1"/>
            </p:cNvSpPr>
            <p:nvPr/>
          </p:nvSpPr>
          <p:spPr bwMode="auto">
            <a:xfrm>
              <a:off x="6029325" y="2707590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3.0</a:t>
              </a:r>
            </a:p>
          </p:txBody>
        </p:sp>
        <p:sp>
          <p:nvSpPr>
            <p:cNvPr id="164933" name="Text Box 89"/>
            <p:cNvSpPr txBox="1">
              <a:spLocks noChangeArrowheads="1"/>
            </p:cNvSpPr>
            <p:nvPr/>
          </p:nvSpPr>
          <p:spPr bwMode="auto">
            <a:xfrm>
              <a:off x="6588125" y="39379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3.0</a:t>
              </a:r>
            </a:p>
          </p:txBody>
        </p:sp>
        <p:sp>
          <p:nvSpPr>
            <p:cNvPr id="164934" name="Text Box 90"/>
            <p:cNvSpPr txBox="1">
              <a:spLocks noChangeArrowheads="1"/>
            </p:cNvSpPr>
            <p:nvPr/>
          </p:nvSpPr>
          <p:spPr bwMode="auto">
            <a:xfrm>
              <a:off x="18748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12/1996</a:t>
              </a:r>
            </a:p>
          </p:txBody>
        </p:sp>
        <p:sp>
          <p:nvSpPr>
            <p:cNvPr id="164935" name="Text Box 91"/>
            <p:cNvSpPr txBox="1">
              <a:spLocks noChangeArrowheads="1"/>
            </p:cNvSpPr>
            <p:nvPr/>
          </p:nvSpPr>
          <p:spPr bwMode="auto">
            <a:xfrm>
              <a:off x="15478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1.0</a:t>
              </a:r>
            </a:p>
          </p:txBody>
        </p:sp>
        <p:grpSp>
          <p:nvGrpSpPr>
            <p:cNvPr id="164936" name="Group 92"/>
            <p:cNvGrpSpPr>
              <a:grpSpLocks/>
            </p:cNvGrpSpPr>
            <p:nvPr/>
          </p:nvGrpSpPr>
          <p:grpSpPr bwMode="auto">
            <a:xfrm>
              <a:off x="2157413" y="5300206"/>
              <a:ext cx="36512" cy="36512"/>
              <a:chOff x="1066" y="799"/>
              <a:chExt cx="90" cy="46"/>
            </a:xfrm>
          </p:grpSpPr>
          <p:sp>
            <p:nvSpPr>
              <p:cNvPr id="164949" name="Line 9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50" name="Line 9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37" name="Text Box 95"/>
            <p:cNvSpPr txBox="1">
              <a:spLocks noChangeArrowheads="1"/>
            </p:cNvSpPr>
            <p:nvPr/>
          </p:nvSpPr>
          <p:spPr bwMode="auto">
            <a:xfrm>
              <a:off x="34242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07/2000</a:t>
              </a:r>
            </a:p>
          </p:txBody>
        </p:sp>
        <p:sp>
          <p:nvSpPr>
            <p:cNvPr id="164938" name="Text Box 96"/>
            <p:cNvSpPr txBox="1">
              <a:spLocks noChangeArrowheads="1"/>
            </p:cNvSpPr>
            <p:nvPr/>
          </p:nvSpPr>
          <p:spPr bwMode="auto">
            <a:xfrm>
              <a:off x="30972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2.0</a:t>
              </a:r>
            </a:p>
          </p:txBody>
        </p:sp>
        <p:grpSp>
          <p:nvGrpSpPr>
            <p:cNvPr id="164939" name="Group 97"/>
            <p:cNvGrpSpPr>
              <a:grpSpLocks/>
            </p:cNvGrpSpPr>
            <p:nvPr/>
          </p:nvGrpSpPr>
          <p:grpSpPr bwMode="auto">
            <a:xfrm>
              <a:off x="3706813" y="5300206"/>
              <a:ext cx="36512" cy="36512"/>
              <a:chOff x="1066" y="799"/>
              <a:chExt cx="90" cy="46"/>
            </a:xfrm>
          </p:grpSpPr>
          <p:sp>
            <p:nvSpPr>
              <p:cNvPr id="164947" name="Line 98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48" name="Line 99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40" name="Text Box 100"/>
            <p:cNvSpPr txBox="1">
              <a:spLocks noChangeArrowheads="1"/>
            </p:cNvSpPr>
            <p:nvPr/>
          </p:nvSpPr>
          <p:spPr bwMode="auto">
            <a:xfrm>
              <a:off x="5153025" y="5111293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 dirty="0">
                  <a:solidFill>
                    <a:srgbClr val="000000"/>
                  </a:solidFill>
                  <a:latin typeface="Verdana" panose="020B0604030504040204" pitchFamily="34" charset="0"/>
                </a:rPr>
                <a:t>09/2004</a:t>
              </a:r>
            </a:p>
          </p:txBody>
        </p:sp>
        <p:sp>
          <p:nvSpPr>
            <p:cNvPr id="164941" name="Text Box 101"/>
            <p:cNvSpPr txBox="1">
              <a:spLocks noChangeArrowheads="1"/>
            </p:cNvSpPr>
            <p:nvPr/>
          </p:nvSpPr>
          <p:spPr bwMode="auto">
            <a:xfrm>
              <a:off x="4826000" y="5390693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3.0</a:t>
              </a:r>
            </a:p>
          </p:txBody>
        </p:sp>
        <p:grpSp>
          <p:nvGrpSpPr>
            <p:cNvPr id="164942" name="Group 102"/>
            <p:cNvGrpSpPr>
              <a:grpSpLocks/>
            </p:cNvGrpSpPr>
            <p:nvPr/>
          </p:nvGrpSpPr>
          <p:grpSpPr bwMode="auto">
            <a:xfrm>
              <a:off x="5435600" y="5300206"/>
              <a:ext cx="36513" cy="36512"/>
              <a:chOff x="1066" y="799"/>
              <a:chExt cx="90" cy="46"/>
            </a:xfrm>
          </p:grpSpPr>
          <p:sp>
            <p:nvSpPr>
              <p:cNvPr id="164945" name="Line 10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46" name="Line 10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64943" name="Text Box 105"/>
          <p:cNvSpPr txBox="1">
            <a:spLocks noChangeArrowheads="1"/>
          </p:cNvSpPr>
          <p:nvPr/>
        </p:nvSpPr>
        <p:spPr bwMode="auto">
          <a:xfrm>
            <a:off x="293688" y="6459147"/>
            <a:ext cx="90075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1</a:t>
            </a:r>
            <a:r>
              <a:rPr lang="en-US" altLang="en-US" sz="1400" dirty="0">
                <a:solidFill>
                  <a:srgbClr val="000000"/>
                </a:solidFill>
                <a:latin typeface="Verdana" panose="020B0604030504040204" pitchFamily="34" charset="0"/>
              </a:rPr>
              <a:t>: Windows XP and Windows Server 2003 do not support all of the ACPI 2.0 specification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[281]</a:t>
            </a:r>
            <a:endParaRPr lang="en-US" altLang="en-US" sz="14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7950" y="506850"/>
            <a:ext cx="7539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Support of multicores and multithreading in ACPI 3.0 and its OS support</a:t>
            </a:r>
          </a:p>
        </p:txBody>
      </p:sp>
      <p:sp>
        <p:nvSpPr>
          <p:cNvPr id="109" name="Oval 106"/>
          <p:cNvSpPr>
            <a:spLocks noChangeArrowheads="1"/>
          </p:cNvSpPr>
          <p:nvPr/>
        </p:nvSpPr>
        <p:spPr bwMode="auto">
          <a:xfrm rot="19998359">
            <a:off x="5753553" y="1953511"/>
            <a:ext cx="1800225" cy="25209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0" name="Text Box 101"/>
          <p:cNvSpPr txBox="1">
            <a:spLocks noChangeArrowheads="1"/>
          </p:cNvSpPr>
          <p:nvPr/>
        </p:nvSpPr>
        <p:spPr bwMode="auto">
          <a:xfrm>
            <a:off x="6717050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anose="020B0604030504040204" pitchFamily="34" charset="0"/>
              </a:rPr>
              <a:t>ACPI </a:t>
            </a:r>
            <a:r>
              <a:rPr lang="en-US" altLang="en-US" sz="1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4</a:t>
            </a:r>
            <a:r>
              <a:rPr lang="hu-HU" altLang="en-US" sz="1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.0</a:t>
            </a:r>
            <a:endParaRPr lang="hu-HU" altLang="en-US" sz="10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1" name="Text Box 101"/>
          <p:cNvSpPr txBox="1">
            <a:spLocks noChangeArrowheads="1"/>
          </p:cNvSpPr>
          <p:nvPr/>
        </p:nvSpPr>
        <p:spPr bwMode="auto">
          <a:xfrm>
            <a:off x="7863268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anose="020B0604030504040204" pitchFamily="34" charset="0"/>
              </a:rPr>
              <a:t>ACPI </a:t>
            </a:r>
            <a:r>
              <a:rPr lang="en-US" altLang="en-US" sz="1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5</a:t>
            </a:r>
            <a:r>
              <a:rPr lang="hu-HU" altLang="en-US" sz="1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.0</a:t>
            </a:r>
            <a:endParaRPr lang="hu-HU" altLang="en-US" sz="10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2" name="Text Box 100"/>
          <p:cNvSpPr txBox="1">
            <a:spLocks noChangeArrowheads="1"/>
          </p:cNvSpPr>
          <p:nvPr/>
        </p:nvSpPr>
        <p:spPr bwMode="auto">
          <a:xfrm>
            <a:off x="8169243" y="5060054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12</a:t>
            </a:r>
            <a:r>
              <a:rPr lang="hu-HU" altLang="en-US" sz="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/20</a:t>
            </a:r>
            <a:r>
              <a:rPr lang="en-US" altLang="en-US" sz="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11</a:t>
            </a:r>
            <a:endParaRPr lang="hu-HU" altLang="en-US" sz="8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3" name="Text Box 100"/>
          <p:cNvSpPr txBox="1">
            <a:spLocks noChangeArrowheads="1"/>
          </p:cNvSpPr>
          <p:nvPr/>
        </p:nvSpPr>
        <p:spPr bwMode="auto">
          <a:xfrm>
            <a:off x="7169871" y="5055968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06</a:t>
            </a:r>
            <a:r>
              <a:rPr lang="hu-HU" altLang="en-US" sz="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/20</a:t>
            </a:r>
            <a:r>
              <a:rPr lang="en-US" altLang="en-US" sz="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09</a:t>
            </a:r>
            <a:endParaRPr lang="hu-HU" altLang="en-US" sz="8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459632" y="5240718"/>
            <a:ext cx="40550" cy="40244"/>
            <a:chOff x="7276759" y="5291578"/>
            <a:chExt cx="40550" cy="40244"/>
          </a:xfrm>
        </p:grpSpPr>
        <p:sp>
          <p:nvSpPr>
            <p:cNvPr id="114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8459245" y="5243836"/>
            <a:ext cx="40550" cy="40244"/>
            <a:chOff x="7276759" y="5291578"/>
            <a:chExt cx="40550" cy="40244"/>
          </a:xfrm>
        </p:grpSpPr>
        <p:sp>
          <p:nvSpPr>
            <p:cNvPr id="119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3.2.5.4 The ACPI standard </a:t>
            </a:r>
            <a:r>
              <a:rPr lang="en-US" sz="1600" dirty="0" smtClean="0"/>
              <a:t>(3)</a:t>
            </a:r>
            <a:endParaRPr lang="en-US" sz="1600" dirty="0"/>
          </a:p>
        </p:txBody>
      </p:sp>
      <p:sp>
        <p:nvSpPr>
          <p:cNvPr id="122" name="TextBox 121"/>
          <p:cNvSpPr txBox="1"/>
          <p:nvPr/>
        </p:nvSpPr>
        <p:spPr>
          <a:xfrm>
            <a:off x="4977045" y="1678364"/>
            <a:ext cx="30524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0000"/>
                </a:solidFill>
                <a:latin typeface="+mj-lt"/>
              </a:rPr>
              <a:t>Support of multicores and multithreading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4675975" y="5004175"/>
            <a:ext cx="1566863" cy="85509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2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495" y="1048035"/>
            <a:ext cx="9036050" cy="5324704"/>
            <a:chOff x="107950" y="1102627"/>
            <a:chExt cx="9036050" cy="5324704"/>
          </a:xfrm>
        </p:grpSpPr>
        <p:sp>
          <p:nvSpPr>
            <p:cNvPr id="164868" name="Line 4"/>
            <p:cNvSpPr>
              <a:spLocks noChangeShapeType="1"/>
            </p:cNvSpPr>
            <p:nvPr/>
          </p:nvSpPr>
          <p:spPr bwMode="auto">
            <a:xfrm>
              <a:off x="107950" y="6116181"/>
              <a:ext cx="90360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69" name="Text Box 5"/>
            <p:cNvSpPr txBox="1">
              <a:spLocks noChangeArrowheads="1"/>
            </p:cNvSpPr>
            <p:nvPr/>
          </p:nvSpPr>
          <p:spPr bwMode="auto">
            <a:xfrm>
              <a:off x="1331913" y="618285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1995</a:t>
              </a:r>
            </a:p>
          </p:txBody>
        </p:sp>
        <p:sp>
          <p:nvSpPr>
            <p:cNvPr id="164870" name="Text Box 6"/>
            <p:cNvSpPr txBox="1">
              <a:spLocks noChangeArrowheads="1"/>
            </p:cNvSpPr>
            <p:nvPr/>
          </p:nvSpPr>
          <p:spPr bwMode="auto">
            <a:xfrm>
              <a:off x="3419475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2000</a:t>
              </a:r>
            </a:p>
          </p:txBody>
        </p:sp>
        <p:sp>
          <p:nvSpPr>
            <p:cNvPr id="164871" name="Text Box 7"/>
            <p:cNvSpPr txBox="1">
              <a:spLocks noChangeArrowheads="1"/>
            </p:cNvSpPr>
            <p:nvPr/>
          </p:nvSpPr>
          <p:spPr bwMode="auto">
            <a:xfrm>
              <a:off x="7640638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2010</a:t>
              </a:r>
            </a:p>
          </p:txBody>
        </p:sp>
        <p:sp>
          <p:nvSpPr>
            <p:cNvPr id="164872" name="Line 8"/>
            <p:cNvSpPr>
              <a:spLocks noChangeShapeType="1"/>
            </p:cNvSpPr>
            <p:nvPr/>
          </p:nvSpPr>
          <p:spPr bwMode="auto">
            <a:xfrm>
              <a:off x="8112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73" name="Line 9"/>
            <p:cNvSpPr>
              <a:spLocks noChangeShapeType="1"/>
            </p:cNvSpPr>
            <p:nvPr/>
          </p:nvSpPr>
          <p:spPr bwMode="auto">
            <a:xfrm>
              <a:off x="22304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74" name="Line 10"/>
            <p:cNvSpPr>
              <a:spLocks noChangeShapeType="1"/>
            </p:cNvSpPr>
            <p:nvPr/>
          </p:nvSpPr>
          <p:spPr bwMode="auto">
            <a:xfrm>
              <a:off x="391160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75" name="Line 11"/>
            <p:cNvSpPr>
              <a:spLocks noChangeShapeType="1"/>
            </p:cNvSpPr>
            <p:nvPr/>
          </p:nvSpPr>
          <p:spPr bwMode="auto">
            <a:xfrm>
              <a:off x="6432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76" name="Line 12"/>
            <p:cNvSpPr>
              <a:spLocks noChangeShapeType="1"/>
            </p:cNvSpPr>
            <p:nvPr/>
          </p:nvSpPr>
          <p:spPr bwMode="auto">
            <a:xfrm>
              <a:off x="5591175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77" name="Line 13"/>
            <p:cNvSpPr>
              <a:spLocks noChangeShapeType="1"/>
            </p:cNvSpPr>
            <p:nvPr/>
          </p:nvSpPr>
          <p:spPr bwMode="auto">
            <a:xfrm>
              <a:off x="47529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78" name="Line 14"/>
            <p:cNvSpPr>
              <a:spLocks noChangeShapeType="1"/>
            </p:cNvSpPr>
            <p:nvPr/>
          </p:nvSpPr>
          <p:spPr bwMode="auto">
            <a:xfrm>
              <a:off x="1390650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79" name="Line 15"/>
            <p:cNvSpPr>
              <a:spLocks noChangeShapeType="1"/>
            </p:cNvSpPr>
            <p:nvPr/>
          </p:nvSpPr>
          <p:spPr bwMode="auto">
            <a:xfrm>
              <a:off x="30702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0" name="Line 16"/>
            <p:cNvSpPr>
              <a:spLocks noChangeShapeType="1"/>
            </p:cNvSpPr>
            <p:nvPr/>
          </p:nvSpPr>
          <p:spPr bwMode="auto">
            <a:xfrm>
              <a:off x="72707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1" name="Line 17"/>
            <p:cNvSpPr>
              <a:spLocks noChangeShapeType="1"/>
            </p:cNvSpPr>
            <p:nvPr/>
          </p:nvSpPr>
          <p:spPr bwMode="auto">
            <a:xfrm>
              <a:off x="853281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2" name="Line 18"/>
            <p:cNvSpPr>
              <a:spLocks noChangeShapeType="1"/>
            </p:cNvSpPr>
            <p:nvPr/>
          </p:nvSpPr>
          <p:spPr bwMode="auto">
            <a:xfrm>
              <a:off x="68532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3" name="Line 19"/>
            <p:cNvSpPr>
              <a:spLocks noChangeShapeType="1"/>
            </p:cNvSpPr>
            <p:nvPr/>
          </p:nvSpPr>
          <p:spPr bwMode="auto">
            <a:xfrm>
              <a:off x="601186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4" name="Line 20"/>
            <p:cNvSpPr>
              <a:spLocks noChangeShapeType="1"/>
            </p:cNvSpPr>
            <p:nvPr/>
          </p:nvSpPr>
          <p:spPr bwMode="auto">
            <a:xfrm>
              <a:off x="51720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5" name="Line 21"/>
            <p:cNvSpPr>
              <a:spLocks noChangeShapeType="1"/>
            </p:cNvSpPr>
            <p:nvPr/>
          </p:nvSpPr>
          <p:spPr bwMode="auto">
            <a:xfrm>
              <a:off x="7691438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6" name="Line 22"/>
            <p:cNvSpPr>
              <a:spLocks noChangeShapeType="1"/>
            </p:cNvSpPr>
            <p:nvPr/>
          </p:nvSpPr>
          <p:spPr bwMode="auto">
            <a:xfrm>
              <a:off x="971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7" name="Line 23"/>
            <p:cNvSpPr>
              <a:spLocks noChangeShapeType="1"/>
            </p:cNvSpPr>
            <p:nvPr/>
          </p:nvSpPr>
          <p:spPr bwMode="auto">
            <a:xfrm>
              <a:off x="2651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8" name="Line 24"/>
            <p:cNvSpPr>
              <a:spLocks noChangeShapeType="1"/>
            </p:cNvSpPr>
            <p:nvPr/>
          </p:nvSpPr>
          <p:spPr bwMode="auto">
            <a:xfrm>
              <a:off x="433228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89" name="Line 25"/>
            <p:cNvSpPr>
              <a:spLocks noChangeShapeType="1"/>
            </p:cNvSpPr>
            <p:nvPr/>
          </p:nvSpPr>
          <p:spPr bwMode="auto">
            <a:xfrm>
              <a:off x="18113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90" name="Line 26"/>
            <p:cNvSpPr>
              <a:spLocks noChangeShapeType="1"/>
            </p:cNvSpPr>
            <p:nvPr/>
          </p:nvSpPr>
          <p:spPr bwMode="auto">
            <a:xfrm>
              <a:off x="3490913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891" name="Text Box 27"/>
            <p:cNvSpPr txBox="1">
              <a:spLocks noChangeArrowheads="1"/>
            </p:cNvSpPr>
            <p:nvPr/>
          </p:nvSpPr>
          <p:spPr bwMode="auto">
            <a:xfrm>
              <a:off x="5541963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2005</a:t>
              </a:r>
            </a:p>
          </p:txBody>
        </p:sp>
        <p:sp>
          <p:nvSpPr>
            <p:cNvPr id="164892" name="Text Box 28"/>
            <p:cNvSpPr txBox="1">
              <a:spLocks noChangeArrowheads="1"/>
            </p:cNvSpPr>
            <p:nvPr/>
          </p:nvSpPr>
          <p:spPr bwMode="auto">
            <a:xfrm>
              <a:off x="1336675" y="110739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08/1995</a:t>
              </a:r>
            </a:p>
          </p:txBody>
        </p:sp>
        <p:sp>
          <p:nvSpPr>
            <p:cNvPr id="164893" name="Text Box 29"/>
            <p:cNvSpPr txBox="1">
              <a:spLocks noChangeArrowheads="1"/>
            </p:cNvSpPr>
            <p:nvPr/>
          </p:nvSpPr>
          <p:spPr bwMode="auto">
            <a:xfrm>
              <a:off x="971550" y="1386790"/>
              <a:ext cx="1258888" cy="252412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95</a:t>
              </a:r>
            </a:p>
          </p:txBody>
        </p:sp>
        <p:grpSp>
          <p:nvGrpSpPr>
            <p:cNvPr id="164894" name="Group 30"/>
            <p:cNvGrpSpPr>
              <a:grpSpLocks/>
            </p:cNvGrpSpPr>
            <p:nvPr/>
          </p:nvGrpSpPr>
          <p:grpSpPr bwMode="auto">
            <a:xfrm>
              <a:off x="1619250" y="1296302"/>
              <a:ext cx="36513" cy="36513"/>
              <a:chOff x="1066" y="799"/>
              <a:chExt cx="90" cy="46"/>
            </a:xfrm>
          </p:grpSpPr>
          <p:sp>
            <p:nvSpPr>
              <p:cNvPr id="164969" name="Line 3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70" name="Line 3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895" name="Text Box 33"/>
            <p:cNvSpPr txBox="1">
              <a:spLocks noChangeArrowheads="1"/>
            </p:cNvSpPr>
            <p:nvPr/>
          </p:nvSpPr>
          <p:spPr bwMode="auto">
            <a:xfrm>
              <a:off x="2989263" y="110262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</a:t>
              </a:r>
              <a:r>
                <a:rPr lang="en-US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5</a:t>
              </a: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/199</a:t>
              </a:r>
              <a:r>
                <a:rPr lang="en-US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9</a:t>
              </a:r>
              <a:endParaRPr lang="hu-HU" altLang="en-US" sz="80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64896" name="Text Box 34"/>
            <p:cNvSpPr txBox="1">
              <a:spLocks noChangeArrowheads="1"/>
            </p:cNvSpPr>
            <p:nvPr/>
          </p:nvSpPr>
          <p:spPr bwMode="auto">
            <a:xfrm>
              <a:off x="2727325" y="1382027"/>
              <a:ext cx="1258888" cy="25241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98SE</a:t>
              </a:r>
            </a:p>
          </p:txBody>
        </p:sp>
        <p:grpSp>
          <p:nvGrpSpPr>
            <p:cNvPr id="164897" name="Group 35"/>
            <p:cNvGrpSpPr>
              <a:grpSpLocks/>
            </p:cNvGrpSpPr>
            <p:nvPr/>
          </p:nvGrpSpPr>
          <p:grpSpPr bwMode="auto">
            <a:xfrm>
              <a:off x="3271838" y="1291540"/>
              <a:ext cx="36512" cy="36512"/>
              <a:chOff x="1066" y="799"/>
              <a:chExt cx="90" cy="46"/>
            </a:xfrm>
          </p:grpSpPr>
          <p:sp>
            <p:nvSpPr>
              <p:cNvPr id="164967" name="Line 3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68" name="Line 3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898" name="Text Box 38"/>
            <p:cNvSpPr txBox="1">
              <a:spLocks noChangeArrowheads="1"/>
            </p:cNvSpPr>
            <p:nvPr/>
          </p:nvSpPr>
          <p:spPr bwMode="auto">
            <a:xfrm>
              <a:off x="1744663" y="42538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07/1996</a:t>
              </a:r>
            </a:p>
          </p:txBody>
        </p:sp>
        <p:sp>
          <p:nvSpPr>
            <p:cNvPr id="164899" name="Text Box 39"/>
            <p:cNvSpPr txBox="1">
              <a:spLocks noChangeArrowheads="1"/>
            </p:cNvSpPr>
            <p:nvPr/>
          </p:nvSpPr>
          <p:spPr bwMode="auto">
            <a:xfrm>
              <a:off x="1476375" y="4533215"/>
              <a:ext cx="1258888" cy="252412"/>
            </a:xfrm>
            <a:prstGeom prst="rect">
              <a:avLst/>
            </a:prstGeom>
            <a:solidFill>
              <a:srgbClr val="CF6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NT 4.0</a:t>
              </a:r>
            </a:p>
          </p:txBody>
        </p:sp>
        <p:grpSp>
          <p:nvGrpSpPr>
            <p:cNvPr id="164900" name="Group 40"/>
            <p:cNvGrpSpPr>
              <a:grpSpLocks/>
            </p:cNvGrpSpPr>
            <p:nvPr/>
          </p:nvGrpSpPr>
          <p:grpSpPr bwMode="auto">
            <a:xfrm>
              <a:off x="2027238" y="4442727"/>
              <a:ext cx="36512" cy="36513"/>
              <a:chOff x="1066" y="799"/>
              <a:chExt cx="90" cy="46"/>
            </a:xfrm>
          </p:grpSpPr>
          <p:sp>
            <p:nvSpPr>
              <p:cNvPr id="164965" name="Line 4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66" name="Line 4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01" name="Text Box 43"/>
            <p:cNvSpPr txBox="1">
              <a:spLocks noChangeArrowheads="1"/>
            </p:cNvSpPr>
            <p:nvPr/>
          </p:nvSpPr>
          <p:spPr bwMode="auto">
            <a:xfrm>
              <a:off x="3413125" y="2137677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02/2000</a:t>
              </a:r>
            </a:p>
          </p:txBody>
        </p:sp>
        <p:sp>
          <p:nvSpPr>
            <p:cNvPr id="164902" name="Text Box 44"/>
            <p:cNvSpPr txBox="1">
              <a:spLocks noChangeArrowheads="1"/>
            </p:cNvSpPr>
            <p:nvPr/>
          </p:nvSpPr>
          <p:spPr bwMode="auto">
            <a:xfrm>
              <a:off x="27733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2000 Prof.</a:t>
              </a:r>
            </a:p>
          </p:txBody>
        </p:sp>
        <p:grpSp>
          <p:nvGrpSpPr>
            <p:cNvPr id="164903" name="Group 45"/>
            <p:cNvGrpSpPr>
              <a:grpSpLocks/>
            </p:cNvGrpSpPr>
            <p:nvPr/>
          </p:nvGrpSpPr>
          <p:grpSpPr bwMode="auto">
            <a:xfrm>
              <a:off x="3695700" y="2326590"/>
              <a:ext cx="36513" cy="36512"/>
              <a:chOff x="1066" y="799"/>
              <a:chExt cx="90" cy="46"/>
            </a:xfrm>
          </p:grpSpPr>
          <p:sp>
            <p:nvSpPr>
              <p:cNvPr id="164963" name="Line 4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64" name="Line 4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04" name="Text Box 48"/>
            <p:cNvSpPr txBox="1">
              <a:spLocks noChangeArrowheads="1"/>
            </p:cNvSpPr>
            <p:nvPr/>
          </p:nvSpPr>
          <p:spPr bwMode="auto">
            <a:xfrm>
              <a:off x="3349625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02/2000</a:t>
              </a:r>
            </a:p>
          </p:txBody>
        </p:sp>
        <p:sp>
          <p:nvSpPr>
            <p:cNvPr id="164905" name="Text Box 49"/>
            <p:cNvSpPr txBox="1">
              <a:spLocks noChangeArrowheads="1"/>
            </p:cNvSpPr>
            <p:nvPr/>
          </p:nvSpPr>
          <p:spPr bwMode="auto">
            <a:xfrm>
              <a:off x="3036888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2000 Server</a:t>
              </a:r>
            </a:p>
          </p:txBody>
        </p:sp>
        <p:grpSp>
          <p:nvGrpSpPr>
            <p:cNvPr id="164906" name="Group 50"/>
            <p:cNvGrpSpPr>
              <a:grpSpLocks/>
            </p:cNvGrpSpPr>
            <p:nvPr/>
          </p:nvGrpSpPr>
          <p:grpSpPr bwMode="auto">
            <a:xfrm>
              <a:off x="3632200" y="3542615"/>
              <a:ext cx="36513" cy="36512"/>
              <a:chOff x="1066" y="799"/>
              <a:chExt cx="90" cy="46"/>
            </a:xfrm>
          </p:grpSpPr>
          <p:sp>
            <p:nvSpPr>
              <p:cNvPr id="164961" name="Line 5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62" name="Line 5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07" name="Text Box 53"/>
            <p:cNvSpPr txBox="1">
              <a:spLocks noChangeArrowheads="1"/>
            </p:cNvSpPr>
            <p:nvPr/>
          </p:nvSpPr>
          <p:spPr bwMode="auto">
            <a:xfrm>
              <a:off x="3976688" y="213767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10/2001</a:t>
              </a:r>
            </a:p>
          </p:txBody>
        </p:sp>
        <p:sp>
          <p:nvSpPr>
            <p:cNvPr id="164908" name="Text Box 54"/>
            <p:cNvSpPr txBox="1">
              <a:spLocks noChangeArrowheads="1"/>
            </p:cNvSpPr>
            <p:nvPr/>
          </p:nvSpPr>
          <p:spPr bwMode="auto">
            <a:xfrm>
              <a:off x="41068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XP</a:t>
              </a:r>
            </a:p>
          </p:txBody>
        </p:sp>
        <p:grpSp>
          <p:nvGrpSpPr>
            <p:cNvPr id="164909" name="Group 55"/>
            <p:cNvGrpSpPr>
              <a:grpSpLocks/>
            </p:cNvGrpSpPr>
            <p:nvPr/>
          </p:nvGrpSpPr>
          <p:grpSpPr bwMode="auto">
            <a:xfrm>
              <a:off x="4259263" y="2326590"/>
              <a:ext cx="36512" cy="36512"/>
              <a:chOff x="1066" y="799"/>
              <a:chExt cx="90" cy="46"/>
            </a:xfrm>
          </p:grpSpPr>
          <p:sp>
            <p:nvSpPr>
              <p:cNvPr id="164959" name="Line 5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60" name="Line 5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10" name="Text Box 58"/>
            <p:cNvSpPr txBox="1">
              <a:spLocks noChangeArrowheads="1"/>
            </p:cNvSpPr>
            <p:nvPr/>
          </p:nvSpPr>
          <p:spPr bwMode="auto">
            <a:xfrm>
              <a:off x="4597400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04/2003</a:t>
              </a:r>
            </a:p>
          </p:txBody>
        </p:sp>
        <p:sp>
          <p:nvSpPr>
            <p:cNvPr id="164911" name="Text Box 59"/>
            <p:cNvSpPr txBox="1">
              <a:spLocks noChangeArrowheads="1"/>
            </p:cNvSpPr>
            <p:nvPr/>
          </p:nvSpPr>
          <p:spPr bwMode="auto">
            <a:xfrm>
              <a:off x="4475163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Server 2003</a:t>
              </a:r>
            </a:p>
          </p:txBody>
        </p:sp>
        <p:grpSp>
          <p:nvGrpSpPr>
            <p:cNvPr id="164912" name="Group 60"/>
            <p:cNvGrpSpPr>
              <a:grpSpLocks/>
            </p:cNvGrpSpPr>
            <p:nvPr/>
          </p:nvGrpSpPr>
          <p:grpSpPr bwMode="auto">
            <a:xfrm>
              <a:off x="4879975" y="3542615"/>
              <a:ext cx="36513" cy="36512"/>
              <a:chOff x="1066" y="799"/>
              <a:chExt cx="90" cy="46"/>
            </a:xfrm>
          </p:grpSpPr>
          <p:sp>
            <p:nvSpPr>
              <p:cNvPr id="164957" name="Line 6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58" name="Line 6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13" name="Text Box 63"/>
            <p:cNvSpPr txBox="1">
              <a:spLocks noChangeArrowheads="1"/>
            </p:cNvSpPr>
            <p:nvPr/>
          </p:nvSpPr>
          <p:spPr bwMode="auto">
            <a:xfrm>
              <a:off x="6215063" y="21456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01/2007</a:t>
              </a:r>
            </a:p>
          </p:txBody>
        </p:sp>
        <p:sp>
          <p:nvSpPr>
            <p:cNvPr id="164914" name="Text Box 64"/>
            <p:cNvSpPr txBox="1">
              <a:spLocks noChangeArrowheads="1"/>
            </p:cNvSpPr>
            <p:nvPr/>
          </p:nvSpPr>
          <p:spPr bwMode="auto">
            <a:xfrm>
              <a:off x="57959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Vista</a:t>
              </a:r>
            </a:p>
          </p:txBody>
        </p:sp>
        <p:grpSp>
          <p:nvGrpSpPr>
            <p:cNvPr id="164915" name="Group 65"/>
            <p:cNvGrpSpPr>
              <a:grpSpLocks/>
            </p:cNvGrpSpPr>
            <p:nvPr/>
          </p:nvGrpSpPr>
          <p:grpSpPr bwMode="auto">
            <a:xfrm>
              <a:off x="6497638" y="2334527"/>
              <a:ext cx="36512" cy="36513"/>
              <a:chOff x="1066" y="799"/>
              <a:chExt cx="90" cy="46"/>
            </a:xfrm>
          </p:grpSpPr>
          <p:sp>
            <p:nvSpPr>
              <p:cNvPr id="164955" name="Line 6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56" name="Line 6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16" name="Text Box 68"/>
            <p:cNvSpPr txBox="1">
              <a:spLocks noChangeArrowheads="1"/>
            </p:cNvSpPr>
            <p:nvPr/>
          </p:nvSpPr>
          <p:spPr bwMode="auto">
            <a:xfrm>
              <a:off x="6629400" y="336164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02/2008</a:t>
              </a:r>
            </a:p>
          </p:txBody>
        </p:sp>
        <p:sp>
          <p:nvSpPr>
            <p:cNvPr id="164917" name="Text Box 69"/>
            <p:cNvSpPr txBox="1">
              <a:spLocks noChangeArrowheads="1"/>
            </p:cNvSpPr>
            <p:nvPr/>
          </p:nvSpPr>
          <p:spPr bwMode="auto">
            <a:xfrm>
              <a:off x="6319838" y="3641040"/>
              <a:ext cx="1258887" cy="252412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Server 2008</a:t>
              </a:r>
            </a:p>
          </p:txBody>
        </p:sp>
        <p:grpSp>
          <p:nvGrpSpPr>
            <p:cNvPr id="164918" name="Group 70"/>
            <p:cNvGrpSpPr>
              <a:grpSpLocks/>
            </p:cNvGrpSpPr>
            <p:nvPr/>
          </p:nvGrpSpPr>
          <p:grpSpPr bwMode="auto">
            <a:xfrm>
              <a:off x="6911975" y="3550552"/>
              <a:ext cx="36513" cy="36513"/>
              <a:chOff x="1066" y="799"/>
              <a:chExt cx="90" cy="46"/>
            </a:xfrm>
          </p:grpSpPr>
          <p:sp>
            <p:nvSpPr>
              <p:cNvPr id="164953" name="Line 7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54" name="Line 7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19" name="Text Box 73"/>
            <p:cNvSpPr txBox="1">
              <a:spLocks noChangeArrowheads="1"/>
            </p:cNvSpPr>
            <p:nvPr/>
          </p:nvSpPr>
          <p:spPr bwMode="auto">
            <a:xfrm>
              <a:off x="7250113" y="2145615"/>
              <a:ext cx="808037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End of 2009</a:t>
              </a:r>
            </a:p>
          </p:txBody>
        </p:sp>
        <p:sp>
          <p:nvSpPr>
            <p:cNvPr id="164920" name="Text Box 74"/>
            <p:cNvSpPr txBox="1">
              <a:spLocks noChangeArrowheads="1"/>
            </p:cNvSpPr>
            <p:nvPr/>
          </p:nvSpPr>
          <p:spPr bwMode="auto">
            <a:xfrm>
              <a:off x="71294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anose="020B0604030504040204" pitchFamily="34" charset="0"/>
                </a:rPr>
                <a:t>W 7</a:t>
              </a:r>
            </a:p>
          </p:txBody>
        </p:sp>
        <p:grpSp>
          <p:nvGrpSpPr>
            <p:cNvPr id="164921" name="Group 75"/>
            <p:cNvGrpSpPr>
              <a:grpSpLocks/>
            </p:cNvGrpSpPr>
            <p:nvPr/>
          </p:nvGrpSpPr>
          <p:grpSpPr bwMode="auto">
            <a:xfrm>
              <a:off x="7626350" y="2334527"/>
              <a:ext cx="36513" cy="36513"/>
              <a:chOff x="1066" y="799"/>
              <a:chExt cx="90" cy="46"/>
            </a:xfrm>
          </p:grpSpPr>
          <p:sp>
            <p:nvSpPr>
              <p:cNvPr id="164951" name="Line 7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52" name="Line 7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22" name="Text Box 78"/>
            <p:cNvSpPr txBox="1">
              <a:spLocks noChangeArrowheads="1"/>
            </p:cNvSpPr>
            <p:nvPr/>
          </p:nvSpPr>
          <p:spPr bwMode="auto">
            <a:xfrm>
              <a:off x="128588" y="1313765"/>
              <a:ext cx="8334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  <a:t>Consumer</a:t>
              </a:r>
              <a:b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</a:br>
              <a: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  <a:t>products</a:t>
              </a:r>
            </a:p>
          </p:txBody>
        </p:sp>
        <p:sp>
          <p:nvSpPr>
            <p:cNvPr id="164923" name="Text Box 79"/>
            <p:cNvSpPr txBox="1">
              <a:spLocks noChangeArrowheads="1"/>
            </p:cNvSpPr>
            <p:nvPr/>
          </p:nvSpPr>
          <p:spPr bwMode="auto">
            <a:xfrm>
              <a:off x="150813" y="4455427"/>
              <a:ext cx="819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  <a:t>Corporate</a:t>
              </a:r>
              <a:b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</a:br>
              <a: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  <a:t>products</a:t>
              </a:r>
            </a:p>
          </p:txBody>
        </p:sp>
        <p:sp>
          <p:nvSpPr>
            <p:cNvPr id="164924" name="Text Box 80"/>
            <p:cNvSpPr txBox="1">
              <a:spLocks noChangeArrowheads="1"/>
            </p:cNvSpPr>
            <p:nvPr/>
          </p:nvSpPr>
          <p:spPr bwMode="auto">
            <a:xfrm>
              <a:off x="544513" y="2372627"/>
              <a:ext cx="831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  <a:t>Desktops/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anose="020B0604030504040204" pitchFamily="34" charset="0"/>
                </a:rPr>
                <a:t>Laptops</a:t>
              </a:r>
            </a:p>
          </p:txBody>
        </p:sp>
        <p:sp>
          <p:nvSpPr>
            <p:cNvPr id="164925" name="Text Box 81"/>
            <p:cNvSpPr txBox="1">
              <a:spLocks noChangeArrowheads="1"/>
            </p:cNvSpPr>
            <p:nvPr/>
          </p:nvSpPr>
          <p:spPr bwMode="auto">
            <a:xfrm>
              <a:off x="566555" y="3617227"/>
              <a:ext cx="673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en-US" sz="1000" i="1" dirty="0">
                  <a:solidFill>
                    <a:srgbClr val="000000"/>
                  </a:solidFill>
                  <a:latin typeface="Verdana" panose="020B0604030504040204" pitchFamily="34" charset="0"/>
                </a:rPr>
                <a:t>Servers</a:t>
              </a:r>
            </a:p>
          </p:txBody>
        </p:sp>
        <p:sp>
          <p:nvSpPr>
            <p:cNvPr id="164926" name="Text Box 82"/>
            <p:cNvSpPr txBox="1">
              <a:spLocks noChangeArrowheads="1"/>
            </p:cNvSpPr>
            <p:nvPr/>
          </p:nvSpPr>
          <p:spPr bwMode="auto">
            <a:xfrm>
              <a:off x="7381875" y="27218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3.0</a:t>
              </a:r>
            </a:p>
          </p:txBody>
        </p:sp>
        <p:sp>
          <p:nvSpPr>
            <p:cNvPr id="164927" name="Text Box 83"/>
            <p:cNvSpPr txBox="1">
              <a:spLocks noChangeArrowheads="1"/>
            </p:cNvSpPr>
            <p:nvPr/>
          </p:nvSpPr>
          <p:spPr bwMode="auto">
            <a:xfrm>
              <a:off x="2930525" y="16646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1.0</a:t>
              </a:r>
            </a:p>
          </p:txBody>
        </p:sp>
        <p:sp>
          <p:nvSpPr>
            <p:cNvPr id="164928" name="Text Box 84"/>
            <p:cNvSpPr txBox="1">
              <a:spLocks noChangeArrowheads="1"/>
            </p:cNvSpPr>
            <p:nvPr/>
          </p:nvSpPr>
          <p:spPr bwMode="auto">
            <a:xfrm>
              <a:off x="2967038" y="269965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1.0</a:t>
              </a:r>
            </a:p>
          </p:txBody>
        </p:sp>
        <p:sp>
          <p:nvSpPr>
            <p:cNvPr id="164929" name="Text Box 85"/>
            <p:cNvSpPr txBox="1">
              <a:spLocks noChangeArrowheads="1"/>
            </p:cNvSpPr>
            <p:nvPr/>
          </p:nvSpPr>
          <p:spPr bwMode="auto">
            <a:xfrm>
              <a:off x="3287713" y="39156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1.0</a:t>
              </a:r>
            </a:p>
          </p:txBody>
        </p:sp>
        <p:sp>
          <p:nvSpPr>
            <p:cNvPr id="164930" name="Text Box 86"/>
            <p:cNvSpPr txBox="1">
              <a:spLocks noChangeArrowheads="1"/>
            </p:cNvSpPr>
            <p:nvPr/>
          </p:nvSpPr>
          <p:spPr bwMode="auto">
            <a:xfrm>
              <a:off x="3948113" y="2701240"/>
              <a:ext cx="1847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1.0b</a:t>
              </a:r>
              <a:b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</a:b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SP1 (09/2002): </a:t>
              </a:r>
              <a:r>
                <a:rPr lang="en-US" altLang="en-US" sz="1000" dirty="0" err="1">
                  <a:solidFill>
                    <a:srgbClr val="000000"/>
                  </a:solidFill>
                  <a:latin typeface="Verdana" panose="020B0604030504040204" pitchFamily="34" charset="0"/>
                </a:rPr>
                <a:t>ACPI</a:t>
              </a:r>
              <a:r>
                <a:rPr lang="en-US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 </a:t>
              </a: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2.0</a:t>
              </a:r>
              <a:r>
                <a:rPr lang="en-US" altLang="en-US" sz="1000" baseline="30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1</a:t>
              </a:r>
              <a:endParaRPr lang="hu-HU" altLang="en-US" sz="1000" dirty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64931" name="Text Box 87"/>
            <p:cNvSpPr txBox="1">
              <a:spLocks noChangeArrowheads="1"/>
            </p:cNvSpPr>
            <p:nvPr/>
          </p:nvSpPr>
          <p:spPr bwMode="auto">
            <a:xfrm>
              <a:off x="4694238" y="3915677"/>
              <a:ext cx="800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2.0</a:t>
              </a:r>
              <a:r>
                <a:rPr lang="en-US" altLang="en-US" sz="1000" baseline="30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1</a:t>
              </a:r>
              <a:endParaRPr lang="hu-HU" altLang="en-US" sz="1000" baseline="30000" dirty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64932" name="Text Box 88"/>
            <p:cNvSpPr txBox="1">
              <a:spLocks noChangeArrowheads="1"/>
            </p:cNvSpPr>
            <p:nvPr/>
          </p:nvSpPr>
          <p:spPr bwMode="auto">
            <a:xfrm>
              <a:off x="6029325" y="2707590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3.0</a:t>
              </a:r>
            </a:p>
          </p:txBody>
        </p:sp>
        <p:sp>
          <p:nvSpPr>
            <p:cNvPr id="164933" name="Text Box 89"/>
            <p:cNvSpPr txBox="1">
              <a:spLocks noChangeArrowheads="1"/>
            </p:cNvSpPr>
            <p:nvPr/>
          </p:nvSpPr>
          <p:spPr bwMode="auto">
            <a:xfrm>
              <a:off x="6588125" y="39379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3.0</a:t>
              </a:r>
            </a:p>
          </p:txBody>
        </p:sp>
        <p:sp>
          <p:nvSpPr>
            <p:cNvPr id="164934" name="Text Box 90"/>
            <p:cNvSpPr txBox="1">
              <a:spLocks noChangeArrowheads="1"/>
            </p:cNvSpPr>
            <p:nvPr/>
          </p:nvSpPr>
          <p:spPr bwMode="auto">
            <a:xfrm>
              <a:off x="18748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12/1996</a:t>
              </a:r>
            </a:p>
          </p:txBody>
        </p:sp>
        <p:sp>
          <p:nvSpPr>
            <p:cNvPr id="164935" name="Text Box 91"/>
            <p:cNvSpPr txBox="1">
              <a:spLocks noChangeArrowheads="1"/>
            </p:cNvSpPr>
            <p:nvPr/>
          </p:nvSpPr>
          <p:spPr bwMode="auto">
            <a:xfrm>
              <a:off x="15478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1.0</a:t>
              </a:r>
            </a:p>
          </p:txBody>
        </p:sp>
        <p:grpSp>
          <p:nvGrpSpPr>
            <p:cNvPr id="164936" name="Group 92"/>
            <p:cNvGrpSpPr>
              <a:grpSpLocks/>
            </p:cNvGrpSpPr>
            <p:nvPr/>
          </p:nvGrpSpPr>
          <p:grpSpPr bwMode="auto">
            <a:xfrm>
              <a:off x="2157413" y="5300206"/>
              <a:ext cx="36512" cy="36512"/>
              <a:chOff x="1066" y="799"/>
              <a:chExt cx="90" cy="46"/>
            </a:xfrm>
          </p:grpSpPr>
          <p:sp>
            <p:nvSpPr>
              <p:cNvPr id="164949" name="Line 9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50" name="Line 9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37" name="Text Box 95"/>
            <p:cNvSpPr txBox="1">
              <a:spLocks noChangeArrowheads="1"/>
            </p:cNvSpPr>
            <p:nvPr/>
          </p:nvSpPr>
          <p:spPr bwMode="auto">
            <a:xfrm>
              <a:off x="34242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>
                  <a:solidFill>
                    <a:srgbClr val="000000"/>
                  </a:solidFill>
                  <a:latin typeface="Verdana" panose="020B0604030504040204" pitchFamily="34" charset="0"/>
                </a:rPr>
                <a:t>07/2000</a:t>
              </a:r>
            </a:p>
          </p:txBody>
        </p:sp>
        <p:sp>
          <p:nvSpPr>
            <p:cNvPr id="164938" name="Text Box 96"/>
            <p:cNvSpPr txBox="1">
              <a:spLocks noChangeArrowheads="1"/>
            </p:cNvSpPr>
            <p:nvPr/>
          </p:nvSpPr>
          <p:spPr bwMode="auto">
            <a:xfrm>
              <a:off x="30972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2.0</a:t>
              </a:r>
            </a:p>
          </p:txBody>
        </p:sp>
        <p:grpSp>
          <p:nvGrpSpPr>
            <p:cNvPr id="164939" name="Group 97"/>
            <p:cNvGrpSpPr>
              <a:grpSpLocks/>
            </p:cNvGrpSpPr>
            <p:nvPr/>
          </p:nvGrpSpPr>
          <p:grpSpPr bwMode="auto">
            <a:xfrm>
              <a:off x="3706813" y="5300206"/>
              <a:ext cx="36512" cy="36512"/>
              <a:chOff x="1066" y="799"/>
              <a:chExt cx="90" cy="46"/>
            </a:xfrm>
          </p:grpSpPr>
          <p:sp>
            <p:nvSpPr>
              <p:cNvPr id="164947" name="Line 98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48" name="Line 99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940" name="Text Box 100"/>
            <p:cNvSpPr txBox="1">
              <a:spLocks noChangeArrowheads="1"/>
            </p:cNvSpPr>
            <p:nvPr/>
          </p:nvSpPr>
          <p:spPr bwMode="auto">
            <a:xfrm>
              <a:off x="5153025" y="5111293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800" dirty="0">
                  <a:solidFill>
                    <a:srgbClr val="000000"/>
                  </a:solidFill>
                  <a:latin typeface="Verdana" panose="020B0604030504040204" pitchFamily="34" charset="0"/>
                </a:rPr>
                <a:t>09/2004</a:t>
              </a:r>
            </a:p>
          </p:txBody>
        </p:sp>
        <p:sp>
          <p:nvSpPr>
            <p:cNvPr id="164941" name="Text Box 101"/>
            <p:cNvSpPr txBox="1">
              <a:spLocks noChangeArrowheads="1"/>
            </p:cNvSpPr>
            <p:nvPr/>
          </p:nvSpPr>
          <p:spPr bwMode="auto">
            <a:xfrm>
              <a:off x="4826000" y="5390693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anose="020B0604030504040204" pitchFamily="34" charset="0"/>
                </a:rPr>
                <a:t>ACPI 3.0</a:t>
              </a:r>
            </a:p>
          </p:txBody>
        </p:sp>
        <p:grpSp>
          <p:nvGrpSpPr>
            <p:cNvPr id="164942" name="Group 102"/>
            <p:cNvGrpSpPr>
              <a:grpSpLocks/>
            </p:cNvGrpSpPr>
            <p:nvPr/>
          </p:nvGrpSpPr>
          <p:grpSpPr bwMode="auto">
            <a:xfrm>
              <a:off x="5435600" y="5300206"/>
              <a:ext cx="36513" cy="36512"/>
              <a:chOff x="1066" y="799"/>
              <a:chExt cx="90" cy="46"/>
            </a:xfrm>
          </p:grpSpPr>
          <p:sp>
            <p:nvSpPr>
              <p:cNvPr id="164945" name="Line 10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946" name="Line 10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64943" name="Text Box 105"/>
          <p:cNvSpPr txBox="1">
            <a:spLocks noChangeArrowheads="1"/>
          </p:cNvSpPr>
          <p:nvPr/>
        </p:nvSpPr>
        <p:spPr bwMode="auto">
          <a:xfrm>
            <a:off x="212233" y="6459147"/>
            <a:ext cx="90075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1</a:t>
            </a:r>
            <a:r>
              <a:rPr lang="en-US" altLang="en-US" sz="1400" dirty="0">
                <a:solidFill>
                  <a:srgbClr val="000000"/>
                </a:solidFill>
                <a:latin typeface="Verdana" panose="020B0604030504040204" pitchFamily="34" charset="0"/>
              </a:rPr>
              <a:t>: Windows XP and Windows Server 2003 do not support all of the ACPI 2.0 specification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[281]</a:t>
            </a:r>
            <a:endParaRPr lang="en-US" altLang="en-US" sz="14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4774" y="506850"/>
            <a:ext cx="9089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Support of hardware controlled performance states (</a:t>
            </a:r>
            <a:r>
              <a:rPr lang="en-US" sz="1400" b="1" dirty="0" err="1" smtClean="0">
                <a:solidFill>
                  <a:srgbClr val="2D2D8A"/>
                </a:solidFill>
                <a:latin typeface="Verdana"/>
              </a:rPr>
              <a:t>SpeedShift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technology) in ACPI 5.0</a:t>
            </a:r>
          </a:p>
        </p:txBody>
      </p:sp>
      <p:sp>
        <p:nvSpPr>
          <p:cNvPr id="110" name="Text Box 101"/>
          <p:cNvSpPr txBox="1">
            <a:spLocks noChangeArrowheads="1"/>
          </p:cNvSpPr>
          <p:nvPr/>
        </p:nvSpPr>
        <p:spPr bwMode="auto">
          <a:xfrm>
            <a:off x="6635595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anose="020B0604030504040204" pitchFamily="34" charset="0"/>
              </a:rPr>
              <a:t>ACPI </a:t>
            </a:r>
            <a:r>
              <a:rPr lang="en-US" altLang="en-US" sz="1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4</a:t>
            </a:r>
            <a:r>
              <a:rPr lang="hu-HU" altLang="en-US" sz="1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.0</a:t>
            </a:r>
            <a:endParaRPr lang="hu-HU" altLang="en-US" sz="10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1" name="Text Box 101"/>
          <p:cNvSpPr txBox="1">
            <a:spLocks noChangeArrowheads="1"/>
          </p:cNvSpPr>
          <p:nvPr/>
        </p:nvSpPr>
        <p:spPr bwMode="auto">
          <a:xfrm>
            <a:off x="7781813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anose="020B0604030504040204" pitchFamily="34" charset="0"/>
              </a:rPr>
              <a:t>ACPI </a:t>
            </a:r>
            <a:r>
              <a:rPr lang="en-US" altLang="en-US" sz="1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5</a:t>
            </a:r>
            <a:r>
              <a:rPr lang="hu-HU" altLang="en-US" sz="1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.0</a:t>
            </a:r>
            <a:endParaRPr lang="hu-HU" altLang="en-US" sz="10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2" name="Text Box 100"/>
          <p:cNvSpPr txBox="1">
            <a:spLocks noChangeArrowheads="1"/>
          </p:cNvSpPr>
          <p:nvPr/>
        </p:nvSpPr>
        <p:spPr bwMode="auto">
          <a:xfrm>
            <a:off x="8087788" y="5060054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12</a:t>
            </a:r>
            <a:r>
              <a:rPr lang="hu-HU" altLang="en-US" sz="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/20</a:t>
            </a:r>
            <a:r>
              <a:rPr lang="en-US" altLang="en-US" sz="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11</a:t>
            </a:r>
            <a:endParaRPr lang="hu-HU" altLang="en-US" sz="8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3" name="Text Box 100"/>
          <p:cNvSpPr txBox="1">
            <a:spLocks noChangeArrowheads="1"/>
          </p:cNvSpPr>
          <p:nvPr/>
        </p:nvSpPr>
        <p:spPr bwMode="auto">
          <a:xfrm>
            <a:off x="7088416" y="5055968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06</a:t>
            </a:r>
            <a:r>
              <a:rPr lang="hu-HU" altLang="en-US" sz="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/20</a:t>
            </a:r>
            <a:r>
              <a:rPr lang="en-US" altLang="en-US" sz="8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09</a:t>
            </a:r>
            <a:endParaRPr lang="hu-HU" altLang="en-US" sz="8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378177" y="5240718"/>
            <a:ext cx="40550" cy="40244"/>
            <a:chOff x="7276759" y="5291578"/>
            <a:chExt cx="40550" cy="40244"/>
          </a:xfrm>
        </p:grpSpPr>
        <p:sp>
          <p:nvSpPr>
            <p:cNvPr id="114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8377790" y="5243836"/>
            <a:ext cx="40550" cy="40244"/>
            <a:chOff x="7276759" y="5291578"/>
            <a:chExt cx="40550" cy="40244"/>
          </a:xfrm>
        </p:grpSpPr>
        <p:sp>
          <p:nvSpPr>
            <p:cNvPr id="119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3.2.5.4 The ACPI standard </a:t>
            </a:r>
            <a:r>
              <a:rPr lang="en-US" sz="1600" dirty="0" smtClean="0"/>
              <a:t>(4)</a:t>
            </a:r>
            <a:endParaRPr lang="en-US" sz="1600" dirty="0"/>
          </a:p>
        </p:txBody>
      </p:sp>
      <p:sp>
        <p:nvSpPr>
          <p:cNvPr id="122" name="TextBox 121"/>
          <p:cNvSpPr txBox="1"/>
          <p:nvPr/>
        </p:nvSpPr>
        <p:spPr>
          <a:xfrm>
            <a:off x="6199719" y="4419110"/>
            <a:ext cx="291778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0000"/>
                </a:solidFill>
                <a:latin typeface="+mj-lt"/>
              </a:rPr>
              <a:t>Hardware controlled performance states</a:t>
            </a:r>
          </a:p>
          <a:p>
            <a:pPr algn="ctr"/>
            <a:r>
              <a:rPr lang="en-US" sz="1050" dirty="0" smtClean="0">
                <a:solidFill>
                  <a:srgbClr val="FF0000"/>
                </a:solidFill>
                <a:latin typeface="+mj-lt"/>
              </a:rPr>
              <a:t>(Intel Speed Shift technology)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7661952" y="5013800"/>
            <a:ext cx="1440000" cy="85509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70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009"/>
          <a:stretch/>
        </p:blipFill>
        <p:spPr>
          <a:xfrm>
            <a:off x="3300297" y="591670"/>
            <a:ext cx="5772203" cy="62341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974" y="503675"/>
            <a:ext cx="3457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Example: ACPI states in </a:t>
            </a:r>
          </a:p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  </a:t>
            </a:r>
            <a:r>
              <a:rPr lang="en-US" sz="1400" b="1" dirty="0" err="1" smtClean="0">
                <a:solidFill>
                  <a:schemeClr val="accent6"/>
                </a:solidFill>
                <a:latin typeface="+mj-lt"/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-based  mobiles </a:t>
            </a:r>
            <a:r>
              <a:rPr lang="en-US" sz="1400" b="1" dirty="0" smtClean="0">
                <a:latin typeface="+mj-lt"/>
              </a:rPr>
              <a:t>[282]</a:t>
            </a:r>
            <a:endParaRPr lang="en-US" sz="1400" b="1" dirty="0">
              <a:latin typeface="+mj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3.2.5.4 The ACPI standard </a:t>
            </a:r>
            <a:r>
              <a:rPr lang="en-US" sz="1600" dirty="0" smtClean="0"/>
              <a:t>(5)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1500" y="4619161"/>
            <a:ext cx="4083362" cy="2236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G1: OS-initiated, system context is saved,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no rebooting needed.</a:t>
            </a:r>
          </a:p>
          <a:p>
            <a:pPr>
              <a:spcAft>
                <a:spcPts val="20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G2/Soft off: OS-initiated shut down.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Power supply remains on,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system context is not saved,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the system must be restarted.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G3/Mechanical off: Entered by </a:t>
            </a:r>
          </a:p>
          <a:p>
            <a:pPr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activating a mechanical switch. 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T</a:t>
            </a:r>
            <a:r>
              <a:rPr lang="en-US" sz="1400" dirty="0" smtClean="0">
                <a:solidFill>
                  <a:srgbClr val="000000"/>
                </a:solidFill>
              </a:rPr>
              <a:t>he </a:t>
            </a:r>
            <a:r>
              <a:rPr lang="en-US" sz="1400" dirty="0">
                <a:solidFill>
                  <a:srgbClr val="000000"/>
                </a:solidFill>
              </a:rPr>
              <a:t>system must be </a:t>
            </a:r>
            <a:r>
              <a:rPr lang="en-US" sz="1400" dirty="0" smtClean="0">
                <a:solidFill>
                  <a:srgbClr val="000000"/>
                </a:solidFill>
              </a:rPr>
              <a:t>restarted.</a:t>
            </a:r>
            <a:endParaRPr lang="en-US" sz="1400" dirty="0" smtClean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1894" y="4042940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+mj-lt"/>
              </a:rPr>
              <a:t>Gi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: Global states</a:t>
            </a:r>
          </a:p>
        </p:txBody>
      </p:sp>
      <p:sp>
        <p:nvSpPr>
          <p:cNvPr id="5" name="Left Brace 4"/>
          <p:cNvSpPr/>
          <p:nvPr/>
        </p:nvSpPr>
        <p:spPr bwMode="auto">
          <a:xfrm>
            <a:off x="3581890" y="2348880"/>
            <a:ext cx="252000" cy="2016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530" y="3203975"/>
            <a:ext cx="2948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Ci: Idle states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(C4…Cn states since ACPI 2.0)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495" y="1546048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Pi: Performance states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   (active states, since ACPI 2.0))</a:t>
            </a:r>
          </a:p>
        </p:txBody>
      </p:sp>
      <p:sp>
        <p:nvSpPr>
          <p:cNvPr id="11" name="Left Brace 10"/>
          <p:cNvSpPr/>
          <p:nvPr/>
        </p:nvSpPr>
        <p:spPr bwMode="auto">
          <a:xfrm>
            <a:off x="3581890" y="1493785"/>
            <a:ext cx="252000" cy="648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6565" y="4336358"/>
            <a:ext cx="2337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Si: System Sleep states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18211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3.2.5.5 C-state </a:t>
            </a:r>
            <a:r>
              <a:rPr lang="en-US" sz="1600" dirty="0" smtClean="0"/>
              <a:t>management (1)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7864" y="863715"/>
            <a:ext cx="935467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Idle periods </a:t>
            </a:r>
            <a:r>
              <a:rPr lang="en-US" sz="1400" dirty="0" smtClean="0">
                <a:latin typeface="+mj-lt"/>
              </a:rPr>
              <a:t>of instruction execution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allow to reduce power consumption</a:t>
            </a:r>
            <a:r>
              <a:rPr lang="en-US" sz="1400" dirty="0" smtClean="0">
                <a:latin typeface="+mj-lt"/>
              </a:rPr>
              <a:t>, e.g. by clock gating,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power gating, switching off caches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To allow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managing idle states by means of OSs in a standardized way, ACPI introduced </a:t>
            </a:r>
            <a:r>
              <a:rPr lang="en-US" sz="1400" dirty="0" err="1" smtClean="0">
                <a:latin typeface="+mj-lt"/>
              </a:rPr>
              <a:t>sog</a:t>
            </a:r>
            <a:r>
              <a:rPr lang="en-US" sz="1400" dirty="0" smtClean="0">
                <a:latin typeface="+mj-lt"/>
              </a:rPr>
              <a:t>.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C-states.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510933"/>
            <a:ext cx="3058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3.2.5.5 C-state management</a:t>
            </a:r>
            <a:endParaRPr lang="en-US" sz="14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9185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3.1 Introduction to the 1. generation Nehalem line (Bloomfield) (2)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3675" y="836613"/>
            <a:ext cx="8950325" cy="6012767"/>
            <a:chOff x="193675" y="836613"/>
            <a:chExt cx="8950325" cy="6012767"/>
          </a:xfrm>
        </p:grpSpPr>
        <p:sp>
          <p:nvSpPr>
            <p:cNvPr id="126978" name="Text Box 4"/>
            <p:cNvSpPr txBox="1">
              <a:spLocks noChangeArrowheads="1"/>
            </p:cNvSpPr>
            <p:nvPr/>
          </p:nvSpPr>
          <p:spPr bwMode="auto">
            <a:xfrm>
              <a:off x="193675" y="1709738"/>
              <a:ext cx="394652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1. generation Nehalem processors</a:t>
              </a:r>
              <a:endPara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26979" name="Oval 7"/>
            <p:cNvSpPr>
              <a:spLocks noChangeArrowheads="1"/>
            </p:cNvSpPr>
            <p:nvPr/>
          </p:nvSpPr>
          <p:spPr bwMode="auto">
            <a:xfrm>
              <a:off x="6858000" y="1563688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26980" name="Line 8"/>
            <p:cNvSpPr>
              <a:spLocks noChangeShapeType="1"/>
            </p:cNvSpPr>
            <p:nvPr/>
          </p:nvSpPr>
          <p:spPr bwMode="auto">
            <a:xfrm>
              <a:off x="4621213" y="1160463"/>
              <a:ext cx="0" cy="217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6981" name="Line 10"/>
            <p:cNvSpPr>
              <a:spLocks noChangeShapeType="1"/>
            </p:cNvSpPr>
            <p:nvPr/>
          </p:nvSpPr>
          <p:spPr bwMode="auto">
            <a:xfrm flipV="1">
              <a:off x="2605088" y="1387475"/>
              <a:ext cx="43211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6982" name="Line 11"/>
            <p:cNvSpPr>
              <a:spLocks noChangeShapeType="1"/>
            </p:cNvSpPr>
            <p:nvPr/>
          </p:nvSpPr>
          <p:spPr bwMode="auto">
            <a:xfrm flipH="1">
              <a:off x="6896100" y="1371600"/>
              <a:ext cx="1588" cy="188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6983" name="Oval 12"/>
            <p:cNvSpPr>
              <a:spLocks noChangeArrowheads="1"/>
            </p:cNvSpPr>
            <p:nvPr/>
          </p:nvSpPr>
          <p:spPr bwMode="auto">
            <a:xfrm>
              <a:off x="2557463" y="1589088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26984" name="Line 13"/>
            <p:cNvSpPr>
              <a:spLocks noChangeShapeType="1"/>
            </p:cNvSpPr>
            <p:nvPr/>
          </p:nvSpPr>
          <p:spPr bwMode="auto">
            <a:xfrm>
              <a:off x="2590800" y="1389063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26985" name="AutoShape 11"/>
            <p:cNvSpPr>
              <a:spLocks noChangeArrowheads="1"/>
            </p:cNvSpPr>
            <p:nvPr/>
          </p:nvSpPr>
          <p:spPr bwMode="auto">
            <a:xfrm>
              <a:off x="4483100" y="1835150"/>
              <a:ext cx="538163" cy="92075"/>
            </a:xfrm>
            <a:prstGeom prst="rightArrow">
              <a:avLst>
                <a:gd name="adj1" fmla="val 50000"/>
                <a:gd name="adj2" fmla="val 146121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26986" name="Text Box 4"/>
            <p:cNvSpPr txBox="1">
              <a:spLocks noChangeArrowheads="1"/>
            </p:cNvSpPr>
            <p:nvPr/>
          </p:nvSpPr>
          <p:spPr bwMode="auto">
            <a:xfrm>
              <a:off x="2894013" y="836613"/>
              <a:ext cx="342265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Nehalem lines</a:t>
              </a:r>
              <a:endPara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26987" name="Text Box 13"/>
            <p:cNvSpPr txBox="1">
              <a:spLocks noChangeArrowheads="1"/>
            </p:cNvSpPr>
            <p:nvPr/>
          </p:nvSpPr>
          <p:spPr bwMode="auto">
            <a:xfrm>
              <a:off x="904875" y="3048000"/>
              <a:ext cx="9763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 dirty="0">
                  <a:solidFill>
                    <a:srgbClr val="FF3505"/>
                  </a:solidFill>
                  <a:latin typeface="Verdana" pitchFamily="34" charset="0"/>
                  <a:cs typeface="Arial" charset="0"/>
                </a:rPr>
                <a:t>Desktops</a:t>
              </a:r>
            </a:p>
          </p:txBody>
        </p:sp>
        <p:sp>
          <p:nvSpPr>
            <p:cNvPr id="126988" name="Text Box 14"/>
            <p:cNvSpPr txBox="1">
              <a:spLocks noChangeArrowheads="1"/>
            </p:cNvSpPr>
            <p:nvPr/>
          </p:nvSpPr>
          <p:spPr bwMode="auto">
            <a:xfrm>
              <a:off x="925513" y="4441521"/>
              <a:ext cx="83661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 dirty="0">
                  <a:solidFill>
                    <a:srgbClr val="FF3505"/>
                  </a:solidFill>
                  <a:latin typeface="Verdana" pitchFamily="34" charset="0"/>
                  <a:cs typeface="Arial" charset="0"/>
                </a:rPr>
                <a:t>Servers</a:t>
              </a:r>
            </a:p>
          </p:txBody>
        </p:sp>
        <p:sp>
          <p:nvSpPr>
            <p:cNvPr id="126989" name="Text Box 15"/>
            <p:cNvSpPr txBox="1">
              <a:spLocks noChangeArrowheads="1"/>
            </p:cNvSpPr>
            <p:nvPr/>
          </p:nvSpPr>
          <p:spPr bwMode="auto">
            <a:xfrm>
              <a:off x="1119188" y="5656006"/>
              <a:ext cx="1049337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>
                  <a:solidFill>
                    <a:srgbClr val="004AEB"/>
                  </a:solidFill>
                  <a:latin typeface="Verdana" pitchFamily="34" charset="0"/>
                  <a:cs typeface="Arial" charset="0"/>
                </a:rPr>
                <a:t>DP-Servers</a:t>
              </a:r>
            </a:p>
          </p:txBody>
        </p:sp>
        <p:sp>
          <p:nvSpPr>
            <p:cNvPr id="126990" name="Text Box 16"/>
            <p:cNvSpPr txBox="1">
              <a:spLocks noChangeArrowheads="1"/>
            </p:cNvSpPr>
            <p:nvPr/>
          </p:nvSpPr>
          <p:spPr bwMode="auto">
            <a:xfrm>
              <a:off x="1309688" y="5977988"/>
              <a:ext cx="366959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55xx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Gainestown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) 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(Nehalem-EP) 4C 3/2009</a:t>
              </a:r>
            </a:p>
          </p:txBody>
        </p:sp>
        <p:sp>
          <p:nvSpPr>
            <p:cNvPr id="126991" name="Text Box 17"/>
            <p:cNvSpPr txBox="1">
              <a:spLocks noChangeArrowheads="1"/>
            </p:cNvSpPr>
            <p:nvPr/>
          </p:nvSpPr>
          <p:spPr bwMode="auto">
            <a:xfrm>
              <a:off x="1355725" y="3293985"/>
              <a:ext cx="315983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i7-9x0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(Bloomfield)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4C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11/2008</a:t>
              </a:r>
            </a:p>
          </p:txBody>
        </p:sp>
        <p:sp>
          <p:nvSpPr>
            <p:cNvPr id="126992" name="Text Box 18"/>
            <p:cNvSpPr txBox="1">
              <a:spLocks noChangeArrowheads="1"/>
            </p:cNvSpPr>
            <p:nvPr/>
          </p:nvSpPr>
          <p:spPr bwMode="auto">
            <a:xfrm>
              <a:off x="1089025" y="4706681"/>
              <a:ext cx="1042988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>
                  <a:solidFill>
                    <a:srgbClr val="004AEB"/>
                  </a:solidFill>
                  <a:latin typeface="Verdana" pitchFamily="34" charset="0"/>
                  <a:cs typeface="Arial" charset="0"/>
                </a:rPr>
                <a:t>UP-Servers</a:t>
              </a:r>
            </a:p>
          </p:txBody>
        </p:sp>
        <p:sp>
          <p:nvSpPr>
            <p:cNvPr id="126993" name="Text Box 19"/>
            <p:cNvSpPr txBox="1">
              <a:spLocks noChangeArrowheads="1"/>
            </p:cNvSpPr>
            <p:nvPr/>
          </p:nvSpPr>
          <p:spPr bwMode="auto">
            <a:xfrm>
              <a:off x="1347788" y="4887271"/>
              <a:ext cx="244009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35xx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(Bloomfield)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4C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3/2009</a:t>
              </a:r>
            </a:p>
          </p:txBody>
        </p:sp>
        <p:sp>
          <p:nvSpPr>
            <p:cNvPr id="126994" name="Text Box 21"/>
            <p:cNvSpPr txBox="1">
              <a:spLocks noChangeArrowheads="1"/>
            </p:cNvSpPr>
            <p:nvPr/>
          </p:nvSpPr>
          <p:spPr bwMode="auto">
            <a:xfrm>
              <a:off x="917575" y="2171700"/>
              <a:ext cx="8366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>
                  <a:solidFill>
                    <a:srgbClr val="FF3505"/>
                  </a:solidFill>
                  <a:latin typeface="Verdana" pitchFamily="34" charset="0"/>
                  <a:cs typeface="Arial" charset="0"/>
                </a:rPr>
                <a:t>Mobiles</a:t>
              </a:r>
            </a:p>
          </p:txBody>
        </p:sp>
        <p:sp>
          <p:nvSpPr>
            <p:cNvPr id="126995" name="Text Box 26"/>
            <p:cNvSpPr txBox="1">
              <a:spLocks noChangeArrowheads="1"/>
            </p:cNvSpPr>
            <p:nvPr/>
          </p:nvSpPr>
          <p:spPr bwMode="auto">
            <a:xfrm>
              <a:off x="4964113" y="6529737"/>
              <a:ext cx="343376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aseline="30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</a:t>
              </a:r>
              <a:r>
                <a:rPr lang="en-US" altLang="en-US" sz="12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Jasper forest: Embedded UP or DP server</a:t>
              </a:r>
            </a:p>
          </p:txBody>
        </p:sp>
        <p:sp>
          <p:nvSpPr>
            <p:cNvPr id="126996" name="Text Box 27"/>
            <p:cNvSpPr txBox="1">
              <a:spLocks noChangeArrowheads="1"/>
            </p:cNvSpPr>
            <p:nvPr/>
          </p:nvSpPr>
          <p:spPr bwMode="auto">
            <a:xfrm>
              <a:off x="879475" y="6587770"/>
              <a:ext cx="119295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Based on [</a:t>
              </a:r>
              <a:r>
                <a:rPr lang="hu-HU" altLang="en-US" sz="11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44</a:t>
              </a:r>
              <a:r>
                <a:rPr lang="en-US" altLang="en-US" sz="1100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]</a:t>
              </a:r>
            </a:p>
          </p:txBody>
        </p:sp>
        <p:sp>
          <p:nvSpPr>
            <p:cNvPr id="126997" name="Text Box 4"/>
            <p:cNvSpPr txBox="1">
              <a:spLocks noChangeArrowheads="1"/>
            </p:cNvSpPr>
            <p:nvPr/>
          </p:nvSpPr>
          <p:spPr bwMode="auto">
            <a:xfrm>
              <a:off x="5111750" y="1711325"/>
              <a:ext cx="4032250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2. generation Nehalem processors</a:t>
              </a:r>
              <a:endPara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26998" name="Text Box 29"/>
            <p:cNvSpPr txBox="1">
              <a:spLocks noChangeArrowheads="1"/>
            </p:cNvSpPr>
            <p:nvPr/>
          </p:nvSpPr>
          <p:spPr bwMode="auto">
            <a:xfrm>
              <a:off x="4910138" y="3048000"/>
              <a:ext cx="97631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>
                  <a:solidFill>
                    <a:srgbClr val="FF3505"/>
                  </a:solidFill>
                  <a:latin typeface="Verdana" pitchFamily="34" charset="0"/>
                  <a:cs typeface="Arial" charset="0"/>
                </a:rPr>
                <a:t>Desktops</a:t>
              </a:r>
            </a:p>
          </p:txBody>
        </p:sp>
        <p:sp>
          <p:nvSpPr>
            <p:cNvPr id="126999" name="Text Box 30"/>
            <p:cNvSpPr txBox="1">
              <a:spLocks noChangeArrowheads="1"/>
            </p:cNvSpPr>
            <p:nvPr/>
          </p:nvSpPr>
          <p:spPr bwMode="auto">
            <a:xfrm>
              <a:off x="4930775" y="4481862"/>
              <a:ext cx="8366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>
                  <a:solidFill>
                    <a:srgbClr val="FF3505"/>
                  </a:solidFill>
                  <a:latin typeface="Verdana" pitchFamily="34" charset="0"/>
                  <a:cs typeface="Arial" charset="0"/>
                </a:rPr>
                <a:t>Servers</a:t>
              </a:r>
            </a:p>
          </p:txBody>
        </p:sp>
        <p:sp>
          <p:nvSpPr>
            <p:cNvPr id="127000" name="Text Box 31"/>
            <p:cNvSpPr txBox="1">
              <a:spLocks noChangeArrowheads="1"/>
            </p:cNvSpPr>
            <p:nvPr/>
          </p:nvSpPr>
          <p:spPr bwMode="auto">
            <a:xfrm>
              <a:off x="5124450" y="5665484"/>
              <a:ext cx="1049338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 dirty="0">
                  <a:solidFill>
                    <a:srgbClr val="004AEB"/>
                  </a:solidFill>
                  <a:latin typeface="Verdana" pitchFamily="34" charset="0"/>
                  <a:cs typeface="Arial" charset="0"/>
                </a:rPr>
                <a:t>DP-Servers</a:t>
              </a:r>
            </a:p>
          </p:txBody>
        </p:sp>
        <p:sp>
          <p:nvSpPr>
            <p:cNvPr id="127001" name="Text Box 32"/>
            <p:cNvSpPr txBox="1">
              <a:spLocks noChangeArrowheads="1"/>
            </p:cNvSpPr>
            <p:nvPr/>
          </p:nvSpPr>
          <p:spPr bwMode="auto">
            <a:xfrm>
              <a:off x="5314950" y="5947125"/>
              <a:ext cx="31325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C55xx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(Jasper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forest</a:t>
              </a:r>
              <a:r>
                <a:rPr lang="en-US" altLang="en-US" sz="1200" i="1" baseline="30000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)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2C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/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4C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2/2010</a:t>
              </a:r>
            </a:p>
          </p:txBody>
        </p:sp>
        <p:sp>
          <p:nvSpPr>
            <p:cNvPr id="127002" name="Text Box 33"/>
            <p:cNvSpPr txBox="1">
              <a:spLocks noChangeArrowheads="1"/>
            </p:cNvSpPr>
            <p:nvPr/>
          </p:nvSpPr>
          <p:spPr bwMode="auto">
            <a:xfrm>
              <a:off x="5360988" y="3335338"/>
              <a:ext cx="282733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 i7-8xx (Lynnfield) 4C 9/2009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 i5-7xx (Lynnfield) 4C 9/2009</a:t>
              </a:r>
            </a:p>
          </p:txBody>
        </p:sp>
        <p:sp>
          <p:nvSpPr>
            <p:cNvPr id="127003" name="Text Box 34"/>
            <p:cNvSpPr txBox="1">
              <a:spLocks noChangeArrowheads="1"/>
            </p:cNvSpPr>
            <p:nvPr/>
          </p:nvSpPr>
          <p:spPr bwMode="auto">
            <a:xfrm>
              <a:off x="5094288" y="4756500"/>
              <a:ext cx="1042987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>
                  <a:solidFill>
                    <a:srgbClr val="004AEB"/>
                  </a:solidFill>
                  <a:latin typeface="Verdana" pitchFamily="34" charset="0"/>
                  <a:cs typeface="Arial" charset="0"/>
                </a:rPr>
                <a:t>UP-Servers</a:t>
              </a:r>
            </a:p>
          </p:txBody>
        </p:sp>
        <p:sp>
          <p:nvSpPr>
            <p:cNvPr id="127004" name="Text Box 35"/>
            <p:cNvSpPr txBox="1">
              <a:spLocks noChangeArrowheads="1"/>
            </p:cNvSpPr>
            <p:nvPr/>
          </p:nvSpPr>
          <p:spPr bwMode="auto">
            <a:xfrm>
              <a:off x="5353050" y="5061300"/>
              <a:ext cx="27783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34xx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(Lynnfield)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4C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9/2009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C35xx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(Jasper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forest</a:t>
              </a:r>
              <a:r>
                <a:rPr lang="en-US" altLang="en-US" sz="1200" i="1" baseline="30000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)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4C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2/2010</a:t>
              </a:r>
            </a:p>
          </p:txBody>
        </p:sp>
        <p:sp>
          <p:nvSpPr>
            <p:cNvPr id="127005" name="Text Box 36"/>
            <p:cNvSpPr txBox="1">
              <a:spLocks noChangeArrowheads="1"/>
            </p:cNvSpPr>
            <p:nvPr/>
          </p:nvSpPr>
          <p:spPr bwMode="auto">
            <a:xfrm>
              <a:off x="5368925" y="2387600"/>
              <a:ext cx="319831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i7-9xxM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 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Clarksfield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)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4C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9/2009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i7-8xxQM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Clarksfield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)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4C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9/2009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i7-7xxQM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Clarksfield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)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4C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9/2009</a:t>
              </a:r>
            </a:p>
          </p:txBody>
        </p:sp>
        <p:sp>
          <p:nvSpPr>
            <p:cNvPr id="127006" name="Text Box 37"/>
            <p:cNvSpPr txBox="1">
              <a:spLocks noChangeArrowheads="1"/>
            </p:cNvSpPr>
            <p:nvPr/>
          </p:nvSpPr>
          <p:spPr bwMode="auto">
            <a:xfrm>
              <a:off x="4922838" y="2171700"/>
              <a:ext cx="83661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>
                  <a:solidFill>
                    <a:srgbClr val="FF3505"/>
                  </a:solidFill>
                  <a:latin typeface="Verdana" pitchFamily="34" charset="0"/>
                  <a:cs typeface="Arial" charset="0"/>
                </a:rPr>
                <a:t>Mobiles</a:t>
              </a:r>
            </a:p>
          </p:txBody>
        </p:sp>
        <p:sp>
          <p:nvSpPr>
            <p:cNvPr id="127008" name="Rounded Rectangle 1"/>
            <p:cNvSpPr>
              <a:spLocks noChangeArrowheads="1"/>
            </p:cNvSpPr>
            <p:nvPr/>
          </p:nvSpPr>
          <p:spPr bwMode="auto">
            <a:xfrm>
              <a:off x="296863" y="1497013"/>
              <a:ext cx="4508500" cy="4857312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4" name="Text Box 13"/>
            <p:cNvSpPr txBox="1">
              <a:spLocks noChangeArrowheads="1"/>
            </p:cNvSpPr>
            <p:nvPr/>
          </p:nvSpPr>
          <p:spPr bwMode="auto">
            <a:xfrm>
              <a:off x="899701" y="3694422"/>
              <a:ext cx="54694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 dirty="0" err="1" smtClean="0">
                  <a:solidFill>
                    <a:srgbClr val="FF3505"/>
                  </a:solidFill>
                  <a:latin typeface="Verdana" pitchFamily="34" charset="0"/>
                  <a:cs typeface="Arial" charset="0"/>
                </a:rPr>
                <a:t>HED</a:t>
              </a:r>
              <a:endParaRPr lang="en-US" altLang="en-US" sz="1200" b="1" i="1" dirty="0">
                <a:solidFill>
                  <a:srgbClr val="FF3505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5" name="Text Box 17"/>
            <p:cNvSpPr txBox="1">
              <a:spLocks noChangeArrowheads="1"/>
            </p:cNvSpPr>
            <p:nvPr/>
          </p:nvSpPr>
          <p:spPr bwMode="auto">
            <a:xfrm>
              <a:off x="1349751" y="3917086"/>
              <a:ext cx="317266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i7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-965 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(Bloomfield)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4C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11/2008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Core </a:t>
              </a:r>
              <a:r>
                <a:rPr lang="en-US" altLang="en-US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i7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-975 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(Bloomfield) </a:t>
              </a:r>
              <a:r>
                <a:rPr lang="en-US" altLang="en-US" sz="1200" i="1" dirty="0" err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4C</a:t>
              </a:r>
              <a:r>
                <a:rPr lang="en-US" altLang="en-US" sz="1200" i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 7/2009</a:t>
              </a:r>
              <a:endPara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38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55" y="507463"/>
            <a:ext cx="2892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Introduction to C-states -1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09" y="818710"/>
            <a:ext cx="873762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Version 1.0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of 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ACPI standard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introduced the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C1 .. C3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idle states in 1996.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Additional idle states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C4 .. ..Cn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were defined in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version 2.0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of this standard in 2000,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    as indicated in the next Figure.</a:t>
            </a:r>
            <a:endParaRPr lang="en-US" sz="1400" dirty="0">
              <a:latin typeface="+mj-lt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3.2.5.5 C-state management </a:t>
            </a:r>
            <a:r>
              <a:rPr lang="en-US" sz="1600" dirty="0" smtClean="0"/>
              <a:t>(2)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296863" y="194383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864" y="1655221"/>
            <a:ext cx="88350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Verdana"/>
              </a:rPr>
              <a:t>We note that the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ACPI</a:t>
            </a:r>
            <a:r>
              <a:rPr lang="en-US" sz="1400" dirty="0" smtClean="0">
                <a:latin typeface="Verdana"/>
              </a:rPr>
              <a:t> standard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details the idle states C1 to C3 </a:t>
            </a:r>
            <a:r>
              <a:rPr lang="en-US" sz="1400" dirty="0" smtClean="0">
                <a:latin typeface="Verdana"/>
              </a:rPr>
              <a:t>but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does not give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a detailed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specification for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the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C4 ...Cn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states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thus the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C4 and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higher states may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be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specified differently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from vendor to vendor and from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processor line to processor line.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318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009"/>
          <a:stretch/>
        </p:blipFill>
        <p:spPr>
          <a:xfrm>
            <a:off x="3300297" y="591670"/>
            <a:ext cx="5772203" cy="62341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974" y="507757"/>
            <a:ext cx="3457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Example: ACPI states in </a:t>
            </a:r>
          </a:p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  </a:t>
            </a:r>
            <a:r>
              <a:rPr lang="en-US" sz="1400" b="1" dirty="0" err="1" smtClean="0">
                <a:solidFill>
                  <a:schemeClr val="accent6"/>
                </a:solidFill>
                <a:latin typeface="+mj-lt"/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-based  mobiles </a:t>
            </a:r>
            <a:r>
              <a:rPr lang="en-US" sz="1400" b="1" dirty="0" smtClean="0">
                <a:latin typeface="+mj-lt"/>
              </a:rPr>
              <a:t>[282]</a:t>
            </a:r>
            <a:endParaRPr lang="en-US" sz="1400" b="1" dirty="0">
              <a:latin typeface="+mj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3.2.5.5 C-state management </a:t>
            </a:r>
            <a:r>
              <a:rPr lang="en-US" sz="1600" dirty="0" smtClean="0"/>
              <a:t>(3)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1500" y="4619161"/>
            <a:ext cx="4083362" cy="2236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G1: OS-initiated, system context is saved,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no rebooting needed.</a:t>
            </a:r>
          </a:p>
          <a:p>
            <a:pPr>
              <a:spcAft>
                <a:spcPts val="20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G2/Soft off: OS-initiated shut down.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Power supply remains on,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system context is not saved,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the system must be restarted.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G3/Mechanical off: Entered by </a:t>
            </a:r>
          </a:p>
          <a:p>
            <a:pPr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activating a mechanical switch. 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T</a:t>
            </a:r>
            <a:r>
              <a:rPr lang="en-US" sz="1400" dirty="0" smtClean="0">
                <a:solidFill>
                  <a:srgbClr val="000000"/>
                </a:solidFill>
              </a:rPr>
              <a:t>he </a:t>
            </a:r>
            <a:r>
              <a:rPr lang="en-US" sz="1400" dirty="0">
                <a:solidFill>
                  <a:srgbClr val="000000"/>
                </a:solidFill>
              </a:rPr>
              <a:t>system must be </a:t>
            </a:r>
            <a:r>
              <a:rPr lang="en-US" sz="1400" dirty="0" smtClean="0">
                <a:solidFill>
                  <a:srgbClr val="000000"/>
                </a:solidFill>
              </a:rPr>
              <a:t>restarted.</a:t>
            </a:r>
            <a:endParaRPr lang="en-US" sz="1400" dirty="0" smtClean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1894" y="4042940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+mj-lt"/>
              </a:rPr>
              <a:t>Gi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: Global states</a:t>
            </a:r>
          </a:p>
        </p:txBody>
      </p:sp>
      <p:sp>
        <p:nvSpPr>
          <p:cNvPr id="5" name="Left Brace 4"/>
          <p:cNvSpPr/>
          <p:nvPr/>
        </p:nvSpPr>
        <p:spPr bwMode="auto">
          <a:xfrm>
            <a:off x="3581890" y="2348880"/>
            <a:ext cx="252000" cy="2052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530" y="3203975"/>
            <a:ext cx="2948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Ci: Idle states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(C4…Cn states since ACPI 2.0)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495" y="1546048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Pi: Performance states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   (active states, since ACPI 2.0))</a:t>
            </a:r>
          </a:p>
        </p:txBody>
      </p:sp>
      <p:sp>
        <p:nvSpPr>
          <p:cNvPr id="11" name="Left Brace 10"/>
          <p:cNvSpPr/>
          <p:nvPr/>
        </p:nvSpPr>
        <p:spPr bwMode="auto">
          <a:xfrm>
            <a:off x="3581890" y="1493785"/>
            <a:ext cx="252000" cy="648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6565" y="4336358"/>
            <a:ext cx="2337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Si: System Sleep states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71140" y="3042727"/>
            <a:ext cx="3600760" cy="88132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65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040" y="507463"/>
            <a:ext cx="2892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Introduction to C-states -2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878" y="877881"/>
            <a:ext cx="873720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Higher numbered C-states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designate increasingly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deeper sleep states.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Deeper sleep states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provide higher power savings but require higher enter and exit times, </a:t>
            </a:r>
          </a:p>
          <a:p>
            <a:pPr lvl="0"/>
            <a:r>
              <a:rPr lang="en-US" sz="14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400" dirty="0" smtClean="0">
                <a:latin typeface="Verdana"/>
              </a:rPr>
              <a:t>as seen in the next Figure.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3.2.5.5 C-state management </a:t>
            </a:r>
            <a:r>
              <a:rPr lang="en-US" sz="1600" dirty="0" smtClean="0"/>
              <a:t>(4)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2944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76436" y="848525"/>
            <a:ext cx="826546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Higher </a:t>
            </a:r>
            <a:r>
              <a:rPr lang="en-US" altLang="en-US" dirty="0">
                <a:solidFill>
                  <a:srgbClr val="FF0000"/>
                </a:solidFill>
              </a:rPr>
              <a:t>numbered C states </a:t>
            </a:r>
            <a:r>
              <a:rPr lang="en-US" altLang="en-US" dirty="0" smtClean="0"/>
              <a:t>i.e. deeper idle states, result in </a:t>
            </a:r>
            <a:r>
              <a:rPr lang="en-US" altLang="en-US" dirty="0" smtClean="0">
                <a:solidFill>
                  <a:srgbClr val="0070C0"/>
                </a:solidFill>
              </a:rPr>
              <a:t>lower </a:t>
            </a:r>
            <a:r>
              <a:rPr lang="en-US" altLang="en-US" dirty="0">
                <a:solidFill>
                  <a:srgbClr val="0070C0"/>
                </a:solidFill>
              </a:rPr>
              <a:t>power consumption </a:t>
            </a:r>
            <a:endParaRPr lang="en-US" altLang="en-US" dirty="0" smtClean="0">
              <a:solidFill>
                <a:srgbClr val="0070C0"/>
              </a:solidFill>
            </a:endParaRPr>
          </a:p>
          <a:p>
            <a:pPr eaLnBrk="1" hangingPunct="1"/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 smtClean="0">
                <a:solidFill>
                  <a:srgbClr val="0070C0"/>
                </a:solidFill>
              </a:rPr>
              <a:t> but cause increasingly longer </a:t>
            </a:r>
            <a:r>
              <a:rPr lang="en-US" altLang="en-US" dirty="0">
                <a:solidFill>
                  <a:srgbClr val="0070C0"/>
                </a:solidFill>
              </a:rPr>
              <a:t>transit latencies</a:t>
            </a:r>
            <a:r>
              <a:rPr lang="en-US" altLang="en-US" dirty="0"/>
              <a:t> (enter plus exit times</a:t>
            </a:r>
            <a:r>
              <a:rPr lang="en-US" altLang="en-US" dirty="0" smtClean="0"/>
              <a:t>), as indicated below</a:t>
            </a:r>
          </a:p>
          <a:p>
            <a:pPr eaLnBrk="1" hangingPunct="1"/>
            <a:r>
              <a:rPr lang="en-US" altLang="en-US" dirty="0"/>
              <a:t> </a:t>
            </a:r>
            <a:r>
              <a:rPr lang="en-US" altLang="en-US" dirty="0" smtClean="0"/>
              <a:t> for the C-states </a:t>
            </a:r>
            <a:r>
              <a:rPr lang="en-US" altLang="en-US" dirty="0" err="1" smtClean="0"/>
              <a:t>C1</a:t>
            </a:r>
            <a:r>
              <a:rPr lang="en-US" altLang="en-US" dirty="0" smtClean="0"/>
              <a:t> - </a:t>
            </a:r>
            <a:r>
              <a:rPr lang="en-US" altLang="en-US" dirty="0" err="1" smtClean="0"/>
              <a:t>C6</a:t>
            </a:r>
            <a:r>
              <a:rPr lang="en-US" altLang="en-US" dirty="0" smtClean="0"/>
              <a:t>.</a:t>
            </a:r>
            <a:endParaRPr lang="en-US" altLang="en-US" dirty="0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354892" y="5780620"/>
            <a:ext cx="54979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dirty="0"/>
              <a:t>Figure: </a:t>
            </a:r>
            <a:r>
              <a:rPr lang="en-US" altLang="en-US" dirty="0" smtClean="0"/>
              <a:t>Power consumption vs. transfer latency of C-states</a:t>
            </a:r>
            <a:endParaRPr lang="en-US" altLang="en-US" dirty="0"/>
          </a:p>
        </p:txBody>
      </p:sp>
      <p:grpSp>
        <p:nvGrpSpPr>
          <p:cNvPr id="21511" name="Group 22"/>
          <p:cNvGrpSpPr>
            <a:grpSpLocks/>
          </p:cNvGrpSpPr>
          <p:nvPr/>
        </p:nvGrpSpPr>
        <p:grpSpPr bwMode="auto">
          <a:xfrm>
            <a:off x="551350" y="1763815"/>
            <a:ext cx="8335963" cy="4003675"/>
            <a:chOff x="612" y="1616"/>
            <a:chExt cx="5251" cy="2522"/>
          </a:xfrm>
        </p:grpSpPr>
        <p:sp>
          <p:nvSpPr>
            <p:cNvPr id="21512" name="Line 7"/>
            <p:cNvSpPr>
              <a:spLocks noChangeShapeType="1"/>
            </p:cNvSpPr>
            <p:nvPr/>
          </p:nvSpPr>
          <p:spPr bwMode="auto">
            <a:xfrm>
              <a:off x="944" y="3829"/>
              <a:ext cx="398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3" name="Line 8"/>
            <p:cNvSpPr>
              <a:spLocks noChangeShapeType="1"/>
            </p:cNvSpPr>
            <p:nvPr/>
          </p:nvSpPr>
          <p:spPr bwMode="auto">
            <a:xfrm flipV="1">
              <a:off x="944" y="1829"/>
              <a:ext cx="15" cy="2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4" name="Line 9"/>
            <p:cNvSpPr>
              <a:spLocks noChangeShapeType="1"/>
            </p:cNvSpPr>
            <p:nvPr/>
          </p:nvSpPr>
          <p:spPr bwMode="auto">
            <a:xfrm>
              <a:off x="944" y="3829"/>
              <a:ext cx="442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5" name="Text Box 10"/>
            <p:cNvSpPr txBox="1">
              <a:spLocks noChangeArrowheads="1"/>
            </p:cNvSpPr>
            <p:nvPr/>
          </p:nvSpPr>
          <p:spPr bwMode="auto">
            <a:xfrm>
              <a:off x="627" y="1616"/>
              <a:ext cx="1287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1300" b="1" dirty="0" smtClean="0"/>
                <a:t>Power consumption</a:t>
              </a:r>
              <a:endParaRPr lang="en-US" altLang="en-US" sz="1300" b="1" dirty="0"/>
            </a:p>
          </p:txBody>
        </p:sp>
        <p:sp>
          <p:nvSpPr>
            <p:cNvPr id="21516" name="Text Box 11"/>
            <p:cNvSpPr txBox="1">
              <a:spLocks noChangeArrowheads="1"/>
            </p:cNvSpPr>
            <p:nvPr/>
          </p:nvSpPr>
          <p:spPr bwMode="auto">
            <a:xfrm>
              <a:off x="4578" y="3954"/>
              <a:ext cx="1285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1300" b="1" dirty="0"/>
                <a:t>Enter + exit latency</a:t>
              </a:r>
            </a:p>
          </p:txBody>
        </p:sp>
        <p:sp>
          <p:nvSpPr>
            <p:cNvPr id="21517" name="Oval 12"/>
            <p:cNvSpPr>
              <a:spLocks noChangeArrowheads="1"/>
            </p:cNvSpPr>
            <p:nvPr/>
          </p:nvSpPr>
          <p:spPr bwMode="auto">
            <a:xfrm>
              <a:off x="612" y="1995"/>
              <a:ext cx="650" cy="204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/>
              <a:r>
                <a:rPr lang="en-US" altLang="en-US" b="1">
                  <a:solidFill>
                    <a:schemeClr val="bg1"/>
                  </a:solidFill>
                </a:rPr>
                <a:t>C0</a:t>
              </a:r>
            </a:p>
          </p:txBody>
        </p:sp>
        <p:sp>
          <p:nvSpPr>
            <p:cNvPr id="21518" name="Oval 13"/>
            <p:cNvSpPr>
              <a:spLocks noChangeArrowheads="1"/>
            </p:cNvSpPr>
            <p:nvPr/>
          </p:nvSpPr>
          <p:spPr bwMode="auto">
            <a:xfrm>
              <a:off x="1031" y="2565"/>
              <a:ext cx="650" cy="204"/>
            </a:xfrm>
            <a:prstGeom prst="ellipse">
              <a:avLst/>
            </a:prstGeom>
            <a:solidFill>
              <a:srgbClr val="154DFF">
                <a:alpha val="20000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/>
              <a:r>
                <a:rPr lang="en-US" altLang="en-US" b="1" dirty="0" err="1">
                  <a:solidFill>
                    <a:schemeClr val="bg1"/>
                  </a:solidFill>
                </a:rPr>
                <a:t>C1</a:t>
              </a:r>
              <a:endParaRPr lang="en-US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1519" name="Oval 14"/>
            <p:cNvSpPr>
              <a:spLocks noChangeArrowheads="1"/>
            </p:cNvSpPr>
            <p:nvPr/>
          </p:nvSpPr>
          <p:spPr bwMode="auto">
            <a:xfrm>
              <a:off x="1594" y="2973"/>
              <a:ext cx="649" cy="204"/>
            </a:xfrm>
            <a:prstGeom prst="ellipse">
              <a:avLst/>
            </a:prstGeom>
            <a:solidFill>
              <a:srgbClr val="295CFF">
                <a:alpha val="29804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/>
              <a:r>
                <a:rPr lang="en-US" altLang="en-US" b="1">
                  <a:solidFill>
                    <a:schemeClr val="bg1"/>
                  </a:solidFill>
                </a:rPr>
                <a:t>C2</a:t>
              </a:r>
            </a:p>
          </p:txBody>
        </p:sp>
        <p:sp>
          <p:nvSpPr>
            <p:cNvPr id="21520" name="Oval 15"/>
            <p:cNvSpPr>
              <a:spLocks noChangeArrowheads="1"/>
            </p:cNvSpPr>
            <p:nvPr/>
          </p:nvSpPr>
          <p:spPr bwMode="auto">
            <a:xfrm>
              <a:off x="2287" y="3217"/>
              <a:ext cx="650" cy="204"/>
            </a:xfrm>
            <a:prstGeom prst="ellipse">
              <a:avLst/>
            </a:prstGeom>
            <a:solidFill>
              <a:srgbClr val="2F61FF">
                <a:alpha val="39608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/>
              <a:r>
                <a:rPr lang="en-US" altLang="en-US" b="1">
                  <a:solidFill>
                    <a:schemeClr val="bg1"/>
                  </a:solidFill>
                </a:rPr>
                <a:t>C3</a:t>
              </a:r>
            </a:p>
          </p:txBody>
        </p:sp>
        <p:sp>
          <p:nvSpPr>
            <p:cNvPr id="21521" name="Oval 16"/>
            <p:cNvSpPr>
              <a:spLocks noChangeArrowheads="1"/>
            </p:cNvSpPr>
            <p:nvPr/>
          </p:nvSpPr>
          <p:spPr bwMode="auto">
            <a:xfrm>
              <a:off x="3036" y="3421"/>
              <a:ext cx="650" cy="204"/>
            </a:xfrm>
            <a:prstGeom prst="ellipse">
              <a:avLst/>
            </a:prstGeom>
            <a:solidFill>
              <a:srgbClr val="1D53FF">
                <a:alpha val="49804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/>
              <a:r>
                <a:rPr lang="en-US" altLang="en-US" b="1">
                  <a:solidFill>
                    <a:schemeClr val="bg1"/>
                  </a:solidFill>
                </a:rPr>
                <a:t>C4</a:t>
              </a:r>
            </a:p>
          </p:txBody>
        </p:sp>
        <p:sp>
          <p:nvSpPr>
            <p:cNvPr id="21522" name="Oval 17"/>
            <p:cNvSpPr>
              <a:spLocks noChangeArrowheads="1"/>
            </p:cNvSpPr>
            <p:nvPr/>
          </p:nvSpPr>
          <p:spPr bwMode="auto">
            <a:xfrm>
              <a:off x="3761" y="3543"/>
              <a:ext cx="650" cy="204"/>
            </a:xfrm>
            <a:prstGeom prst="ellipse">
              <a:avLst/>
            </a:prstGeom>
            <a:solidFill>
              <a:srgbClr val="003BF6">
                <a:alpha val="59608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/>
              <a:r>
                <a:rPr lang="en-US" altLang="en-US" b="1">
                  <a:solidFill>
                    <a:schemeClr val="bg1"/>
                  </a:solidFill>
                </a:rPr>
                <a:t>C5</a:t>
              </a:r>
            </a:p>
          </p:txBody>
        </p:sp>
        <p:sp>
          <p:nvSpPr>
            <p:cNvPr id="21523" name="Oval 18"/>
            <p:cNvSpPr>
              <a:spLocks noChangeArrowheads="1"/>
            </p:cNvSpPr>
            <p:nvPr/>
          </p:nvSpPr>
          <p:spPr bwMode="auto">
            <a:xfrm>
              <a:off x="4498" y="3702"/>
              <a:ext cx="650" cy="204"/>
            </a:xfrm>
            <a:prstGeom prst="ellipse">
              <a:avLst/>
            </a:prstGeom>
            <a:solidFill>
              <a:srgbClr val="0037E6">
                <a:alpha val="74510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/>
              <a:r>
                <a:rPr lang="en-US" altLang="en-US" b="1" dirty="0" err="1">
                  <a:solidFill>
                    <a:schemeClr val="bg1"/>
                  </a:solidFill>
                </a:rPr>
                <a:t>C6</a:t>
              </a:r>
              <a:endParaRPr lang="en-US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3558" y="509687"/>
            <a:ext cx="5349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Power consumption vs. transfer latency of C-states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398642" y="2783267"/>
            <a:ext cx="5353608" cy="155519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 rot="970637">
            <a:off x="3405687" y="3130799"/>
            <a:ext cx="3350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D e e p e r  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i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d l e    s t a t e s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3.2.5.5 C-state management </a:t>
            </a:r>
            <a:r>
              <a:rPr lang="en-US" sz="1600" dirty="0" smtClean="0"/>
              <a:t>(5)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178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2554972" y="6630342"/>
            <a:ext cx="507863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000" dirty="0" smtClean="0">
                <a:solidFill>
                  <a:srgbClr val="000000"/>
                </a:solidFill>
              </a:rPr>
              <a:t> </a:t>
            </a:r>
            <a:r>
              <a:rPr lang="hu-HU" altLang="en-US" sz="1000" dirty="0">
                <a:solidFill>
                  <a:srgbClr val="000000"/>
                </a:solidFill>
              </a:rPr>
              <a:t>C1-C3 Dissipation values </a:t>
            </a:r>
            <a:r>
              <a:rPr lang="en-US" altLang="en-US" sz="1000" dirty="0">
                <a:solidFill>
                  <a:srgbClr val="000000"/>
                </a:solidFill>
              </a:rPr>
              <a:t>in the</a:t>
            </a:r>
            <a:r>
              <a:rPr lang="hu-HU" altLang="en-US" sz="1000" dirty="0">
                <a:solidFill>
                  <a:srgbClr val="000000"/>
                </a:solidFill>
              </a:rPr>
              <a:t> </a:t>
            </a:r>
            <a:r>
              <a:rPr lang="hu-HU" altLang="en-US" sz="1000" dirty="0" smtClean="0">
                <a:solidFill>
                  <a:srgbClr val="000000"/>
                </a:solidFill>
              </a:rPr>
              <a:t>Highe</a:t>
            </a:r>
            <a:r>
              <a:rPr lang="en-US" altLang="en-US" sz="1000" dirty="0" err="1" smtClean="0">
                <a:solidFill>
                  <a:srgbClr val="000000"/>
                </a:solidFill>
              </a:rPr>
              <a:t>st</a:t>
            </a:r>
            <a:r>
              <a:rPr lang="hu-HU" altLang="en-US" sz="1000" dirty="0" smtClean="0">
                <a:solidFill>
                  <a:srgbClr val="000000"/>
                </a:solidFill>
              </a:rPr>
              <a:t> </a:t>
            </a:r>
            <a:r>
              <a:rPr lang="hu-HU" altLang="en-US" sz="1000" dirty="0">
                <a:solidFill>
                  <a:srgbClr val="000000"/>
                </a:solidFill>
              </a:rPr>
              <a:t>Frequency </a:t>
            </a:r>
            <a:r>
              <a:rPr lang="en-US" altLang="en-US" sz="1000" dirty="0" smtClean="0">
                <a:solidFill>
                  <a:srgbClr val="000000"/>
                </a:solidFill>
              </a:rPr>
              <a:t>M</a:t>
            </a:r>
            <a:r>
              <a:rPr lang="hu-HU" altLang="en-US" sz="1000" dirty="0" smtClean="0">
                <a:solidFill>
                  <a:srgbClr val="000000"/>
                </a:solidFill>
              </a:rPr>
              <a:t>ode</a:t>
            </a:r>
            <a:r>
              <a:rPr lang="en-US" altLang="en-US" sz="1000" dirty="0" smtClean="0">
                <a:solidFill>
                  <a:srgbClr val="000000"/>
                </a:solidFill>
              </a:rPr>
              <a:t>), FSB: </a:t>
            </a:r>
            <a:r>
              <a:rPr lang="en-US" altLang="en-US" sz="1000" dirty="0" err="1" smtClean="0">
                <a:solidFill>
                  <a:srgbClr val="000000"/>
                </a:solidFill>
              </a:rPr>
              <a:t>800í</a:t>
            </a:r>
            <a:r>
              <a:rPr lang="en-US" altLang="en-US" sz="1000" dirty="0" smtClean="0">
                <a:solidFill>
                  <a:srgbClr val="000000"/>
                </a:solidFill>
              </a:rPr>
              <a:t> MT/s</a:t>
            </a:r>
            <a:endParaRPr lang="hu-HU" altLang="en-US" sz="1000" dirty="0">
              <a:solidFill>
                <a:srgbClr val="000000"/>
              </a:solidFill>
            </a:endParaRP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7823200" y="5548313"/>
            <a:ext cx="140335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000000"/>
                </a:solidFill>
              </a:rPr>
              <a:t>Enter + exit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000000"/>
                </a:solidFill>
              </a:rPr>
              <a:t>latency</a:t>
            </a:r>
            <a:r>
              <a:rPr lang="hu-HU" altLang="en-US" sz="1000">
                <a:solidFill>
                  <a:srgbClr val="000000"/>
                </a:solidFill>
              </a:rPr>
              <a:t/>
            </a:r>
            <a:br>
              <a:rPr lang="hu-HU" altLang="en-US" sz="1000">
                <a:solidFill>
                  <a:srgbClr val="000000"/>
                </a:solidFill>
              </a:rPr>
            </a:br>
            <a:r>
              <a:rPr lang="hu-HU" altLang="en-US" sz="1000">
                <a:solidFill>
                  <a:srgbClr val="000000"/>
                </a:solidFill>
              </a:rPr>
              <a:t>(rough estimate)</a:t>
            </a:r>
          </a:p>
        </p:txBody>
      </p:sp>
      <p:sp>
        <p:nvSpPr>
          <p:cNvPr id="88069" name="Line 5"/>
          <p:cNvSpPr>
            <a:spLocks noChangeShapeType="1"/>
          </p:cNvSpPr>
          <p:nvPr/>
        </p:nvSpPr>
        <p:spPr bwMode="auto">
          <a:xfrm flipH="1">
            <a:off x="647700" y="1436688"/>
            <a:ext cx="0" cy="439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8070" name="Line 6"/>
          <p:cNvSpPr>
            <a:spLocks noChangeShapeType="1"/>
          </p:cNvSpPr>
          <p:nvPr/>
        </p:nvSpPr>
        <p:spPr bwMode="auto">
          <a:xfrm>
            <a:off x="360363" y="5541963"/>
            <a:ext cx="834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184150" y="1200150"/>
            <a:ext cx="9350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000">
                <a:solidFill>
                  <a:srgbClr val="000000"/>
                </a:solidFill>
              </a:rPr>
              <a:t>Dissipation</a:t>
            </a: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658813" y="3784600"/>
            <a:ext cx="6000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000" dirty="0" smtClean="0">
                <a:solidFill>
                  <a:srgbClr val="000000"/>
                </a:solidFill>
              </a:rPr>
              <a:t>1</a:t>
            </a:r>
            <a:r>
              <a:rPr lang="en-US" altLang="en-US" sz="1000" dirty="0" smtClean="0">
                <a:solidFill>
                  <a:srgbClr val="000000"/>
                </a:solidFill>
              </a:rPr>
              <a:t>2.5</a:t>
            </a:r>
            <a:r>
              <a:rPr lang="hu-HU" altLang="en-US" sz="1000" dirty="0" smtClean="0">
                <a:solidFill>
                  <a:srgbClr val="000000"/>
                </a:solidFill>
              </a:rPr>
              <a:t>W</a:t>
            </a:r>
            <a:endParaRPr lang="hu-HU" altLang="en-US" sz="1000" dirty="0">
              <a:solidFill>
                <a:srgbClr val="000000"/>
              </a:solidFill>
            </a:endParaRP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2201863" y="3868738"/>
            <a:ext cx="6477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000" dirty="0" smtClean="0">
                <a:solidFill>
                  <a:srgbClr val="000000"/>
                </a:solidFill>
              </a:rPr>
              <a:t>1</a:t>
            </a:r>
            <a:r>
              <a:rPr lang="en-US" altLang="en-US" sz="1000" dirty="0" smtClean="0">
                <a:solidFill>
                  <a:srgbClr val="000000"/>
                </a:solidFill>
              </a:rPr>
              <a:t>1.8</a:t>
            </a:r>
            <a:r>
              <a:rPr lang="hu-HU" altLang="en-US" sz="1000" dirty="0" smtClean="0">
                <a:solidFill>
                  <a:srgbClr val="000000"/>
                </a:solidFill>
              </a:rPr>
              <a:t>W</a:t>
            </a:r>
            <a:endParaRPr lang="hu-HU" altLang="en-US" sz="1000" dirty="0">
              <a:solidFill>
                <a:srgbClr val="000000"/>
              </a:solidFill>
            </a:endParaRP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3360738" y="4656138"/>
            <a:ext cx="5762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000">
                <a:solidFill>
                  <a:srgbClr val="000000"/>
                </a:solidFill>
              </a:rPr>
              <a:t>5.5W</a:t>
            </a: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1871663" y="5748338"/>
            <a:ext cx="1763712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900" dirty="0">
                <a:solidFill>
                  <a:srgbClr val="000000"/>
                </a:solidFill>
              </a:rPr>
              <a:t> </a:t>
            </a:r>
            <a:r>
              <a:rPr lang="hu-HU" altLang="en-US" sz="900" dirty="0">
                <a:solidFill>
                  <a:srgbClr val="000000"/>
                </a:solidFill>
              </a:rPr>
              <a:t>L1 caches are</a:t>
            </a:r>
            <a:r>
              <a:rPr lang="en-US" altLang="en-US" sz="900" dirty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dirty="0">
                <a:solidFill>
                  <a:srgbClr val="000000"/>
                </a:solidFill>
              </a:rPr>
              <a:t>    </a:t>
            </a:r>
            <a:r>
              <a:rPr lang="hu-HU" altLang="en-US" sz="900" dirty="0">
                <a:solidFill>
                  <a:srgbClr val="000000"/>
                </a:solidFill>
              </a:rPr>
              <a:t>flushed into the</a:t>
            </a:r>
            <a:endParaRPr lang="en-US" altLang="en-US" sz="9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10000"/>
              </a:spcAft>
            </a:pPr>
            <a:r>
              <a:rPr lang="en-US" altLang="en-US" sz="900" dirty="0">
                <a:solidFill>
                  <a:srgbClr val="000000"/>
                </a:solidFill>
              </a:rPr>
              <a:t>   </a:t>
            </a:r>
            <a:r>
              <a:rPr lang="hu-HU" altLang="en-US" sz="900" dirty="0">
                <a:solidFill>
                  <a:srgbClr val="000000"/>
                </a:solidFill>
              </a:rPr>
              <a:t> L2</a:t>
            </a:r>
            <a:r>
              <a:rPr lang="en-US" altLang="en-US" sz="900" dirty="0">
                <a:solidFill>
                  <a:srgbClr val="000000"/>
                </a:solidFill>
              </a:rPr>
              <a:t>  </a:t>
            </a:r>
            <a:r>
              <a:rPr lang="hu-HU" altLang="en-US" sz="900" dirty="0" smtClean="0">
                <a:solidFill>
                  <a:srgbClr val="000000"/>
                </a:solidFill>
              </a:rPr>
              <a:t>cache</a:t>
            </a:r>
            <a:endParaRPr lang="en-US" altLang="en-US" sz="9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10000"/>
              </a:spcAft>
            </a:pPr>
            <a:endParaRPr lang="en-US" altLang="en-US" sz="9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900" dirty="0">
                <a:solidFill>
                  <a:srgbClr val="000000"/>
                </a:solidFill>
              </a:rPr>
              <a:t> No </a:t>
            </a:r>
            <a:r>
              <a:rPr lang="en-US" altLang="en-US" sz="900" dirty="0" err="1">
                <a:solidFill>
                  <a:srgbClr val="000000"/>
                </a:solidFill>
              </a:rPr>
              <a:t>snnops</a:t>
            </a:r>
            <a:endParaRPr lang="en-US" altLang="en-US" sz="9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900" dirty="0">
                <a:solidFill>
                  <a:srgbClr val="000000"/>
                </a:solidFill>
              </a:rPr>
              <a:t> No latching of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dirty="0">
                <a:solidFill>
                  <a:srgbClr val="000000"/>
                </a:solidFill>
              </a:rPr>
              <a:t>    interrupts</a:t>
            </a:r>
            <a:endParaRPr lang="hu-HU" altLang="en-US" sz="900" dirty="0">
              <a:solidFill>
                <a:srgbClr val="000000"/>
              </a:solidFill>
            </a:endParaRP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3033713" y="5761038"/>
            <a:ext cx="11985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900" dirty="0">
                <a:solidFill>
                  <a:srgbClr val="000000"/>
                </a:solidFill>
              </a:rPr>
              <a:t> S</a:t>
            </a:r>
            <a:r>
              <a:rPr lang="hu-HU" altLang="en-US" sz="900" dirty="0" smtClean="0">
                <a:solidFill>
                  <a:srgbClr val="000000"/>
                </a:solidFill>
              </a:rPr>
              <a:t>top</a:t>
            </a:r>
            <a:r>
              <a:rPr lang="en-US" altLang="en-US" sz="900" dirty="0" smtClean="0">
                <a:solidFill>
                  <a:srgbClr val="000000"/>
                </a:solidFill>
              </a:rPr>
              <a:t> </a:t>
            </a:r>
            <a:r>
              <a:rPr lang="hu-HU" altLang="en-US" sz="900" dirty="0" smtClean="0">
                <a:solidFill>
                  <a:srgbClr val="000000"/>
                </a:solidFill>
              </a:rPr>
              <a:t>PLL</a:t>
            </a:r>
            <a:endParaRPr lang="en-US" altLang="en-US" sz="900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900" dirty="0" smtClean="0">
                <a:solidFill>
                  <a:srgbClr val="000000"/>
                </a:solidFill>
              </a:rPr>
              <a:t>(</a:t>
            </a:r>
            <a:r>
              <a:rPr lang="en-US" altLang="en-US" sz="900" dirty="0" err="1" smtClean="0">
                <a:solidFill>
                  <a:srgbClr val="000000"/>
                </a:solidFill>
              </a:rPr>
              <a:t>BCLK</a:t>
            </a:r>
            <a:r>
              <a:rPr lang="en-US" altLang="en-US" sz="900" dirty="0" smtClean="0">
                <a:solidFill>
                  <a:srgbClr val="000000"/>
                </a:solidFill>
              </a:rPr>
              <a:t>)</a:t>
            </a:r>
            <a:endParaRPr lang="hu-HU" altLang="en-US" sz="900" dirty="0">
              <a:solidFill>
                <a:srgbClr val="000000"/>
              </a:solidFill>
            </a:endParaRPr>
          </a:p>
        </p:txBody>
      </p:sp>
      <p:sp>
        <p:nvSpPr>
          <p:cNvPr id="88077" name="Text Box 13"/>
          <p:cNvSpPr txBox="1">
            <a:spLocks noChangeArrowheads="1"/>
          </p:cNvSpPr>
          <p:nvPr/>
        </p:nvSpPr>
        <p:spPr bwMode="auto">
          <a:xfrm>
            <a:off x="4211638" y="5748338"/>
            <a:ext cx="152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25000"/>
              </a:spcAft>
              <a:buFontTx/>
              <a:buChar char="•"/>
            </a:pPr>
            <a:r>
              <a:rPr lang="en-US" altLang="en-US" sz="900">
                <a:solidFill>
                  <a:srgbClr val="000000"/>
                </a:solidFill>
              </a:rPr>
              <a:t> </a:t>
            </a:r>
            <a:r>
              <a:rPr lang="hu-HU" altLang="en-US" sz="900">
                <a:solidFill>
                  <a:srgbClr val="000000"/>
                </a:solidFill>
              </a:rPr>
              <a:t>L2 partially flushed</a:t>
            </a:r>
            <a:endParaRPr lang="en-US" altLang="en-US" sz="9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900">
                <a:solidFill>
                  <a:srgbClr val="000000"/>
                </a:solidFill>
              </a:rPr>
              <a:t> </a:t>
            </a:r>
            <a:r>
              <a:rPr lang="hu-HU" altLang="en-US" sz="900">
                <a:solidFill>
                  <a:srgbClr val="000000"/>
                </a:solidFill>
              </a:rPr>
              <a:t> Vcc lowered</a:t>
            </a:r>
            <a:br>
              <a:rPr lang="hu-HU" altLang="en-US" sz="900">
                <a:solidFill>
                  <a:srgbClr val="000000"/>
                </a:solidFill>
              </a:rPr>
            </a:br>
            <a:r>
              <a:rPr lang="en-US" altLang="en-US" sz="900">
                <a:solidFill>
                  <a:srgbClr val="000000"/>
                </a:solidFill>
              </a:rPr>
              <a:t>    </a:t>
            </a:r>
            <a:r>
              <a:rPr lang="hu-HU" altLang="en-US" sz="900">
                <a:solidFill>
                  <a:srgbClr val="000000"/>
                </a:solidFill>
              </a:rPr>
              <a:t>(until both the</a:t>
            </a:r>
            <a:endParaRPr lang="en-US" altLang="en-US" sz="9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0000"/>
                </a:solidFill>
              </a:rPr>
              <a:t>   </a:t>
            </a:r>
            <a:r>
              <a:rPr lang="hu-HU" altLang="en-US" sz="900">
                <a:solidFill>
                  <a:srgbClr val="000000"/>
                </a:solidFill>
              </a:rPr>
              <a:t> cores and the</a:t>
            </a:r>
            <a:endParaRPr lang="en-US" altLang="en-US" sz="9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0000"/>
                </a:solidFill>
              </a:rPr>
              <a:t>  </a:t>
            </a:r>
            <a:r>
              <a:rPr lang="hu-HU" altLang="en-US" sz="900">
                <a:solidFill>
                  <a:srgbClr val="000000"/>
                </a:solidFill>
              </a:rPr>
              <a:t> </a:t>
            </a:r>
            <a:r>
              <a:rPr lang="en-US" altLang="en-US" sz="900">
                <a:solidFill>
                  <a:srgbClr val="000000"/>
                </a:solidFill>
              </a:rPr>
              <a:t> L2 </a:t>
            </a:r>
            <a:r>
              <a:rPr lang="hu-HU" altLang="en-US" sz="900">
                <a:solidFill>
                  <a:srgbClr val="000000"/>
                </a:solidFill>
              </a:rPr>
              <a:t>cache retai</a:t>
            </a:r>
            <a:r>
              <a:rPr lang="en-US" altLang="en-US" sz="900">
                <a:solidFill>
                  <a:srgbClr val="000000"/>
                </a:solidFill>
              </a:rPr>
              <a:t>n</a:t>
            </a:r>
            <a:r>
              <a:rPr lang="hu-HU" altLang="en-US" sz="900">
                <a:solidFill>
                  <a:srgbClr val="000000"/>
                </a:solidFill>
              </a:rPr>
              <a:t> </a:t>
            </a:r>
            <a:endParaRPr lang="en-US" altLang="en-US" sz="9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0000"/>
                </a:solidFill>
              </a:rPr>
              <a:t>    </a:t>
            </a:r>
            <a:r>
              <a:rPr lang="hu-HU" altLang="en-US" sz="900">
                <a:solidFill>
                  <a:srgbClr val="000000"/>
                </a:solidFill>
              </a:rPr>
              <a:t>their state)</a:t>
            </a:r>
          </a:p>
        </p:txBody>
      </p:sp>
      <p:sp>
        <p:nvSpPr>
          <p:cNvPr id="88078" name="Text Box 14"/>
          <p:cNvSpPr txBox="1">
            <a:spLocks noChangeArrowheads="1"/>
          </p:cNvSpPr>
          <p:nvPr/>
        </p:nvSpPr>
        <p:spPr bwMode="auto">
          <a:xfrm>
            <a:off x="5586413" y="5773738"/>
            <a:ext cx="1522412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25000"/>
              </a:spcAft>
              <a:buFontTx/>
              <a:buChar char="•"/>
            </a:pPr>
            <a:r>
              <a:rPr lang="en-US" altLang="en-US" sz="900">
                <a:solidFill>
                  <a:srgbClr val="000000"/>
                </a:solidFill>
              </a:rPr>
              <a:t> </a:t>
            </a:r>
            <a:r>
              <a:rPr lang="hu-HU" altLang="en-US" sz="900">
                <a:solidFill>
                  <a:srgbClr val="000000"/>
                </a:solidFill>
              </a:rPr>
              <a:t>L2 entirely </a:t>
            </a:r>
            <a:r>
              <a:rPr lang="en-US" altLang="en-US" sz="900">
                <a:solidFill>
                  <a:srgbClr val="000000"/>
                </a:solidFill>
              </a:rPr>
              <a:t>f</a:t>
            </a:r>
            <a:r>
              <a:rPr lang="hu-HU" altLang="en-US" sz="900">
                <a:solidFill>
                  <a:srgbClr val="000000"/>
                </a:solidFill>
              </a:rPr>
              <a:t>lushed </a:t>
            </a:r>
            <a:endParaRPr lang="en-US" altLang="en-US" sz="9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900">
                <a:solidFill>
                  <a:srgbClr val="000000"/>
                </a:solidFill>
              </a:rPr>
              <a:t> </a:t>
            </a:r>
            <a:r>
              <a:rPr lang="hu-HU" altLang="en-US" sz="900">
                <a:solidFill>
                  <a:srgbClr val="000000"/>
                </a:solidFill>
              </a:rPr>
              <a:t>Vcc further lowered </a:t>
            </a:r>
            <a:endParaRPr lang="en-US" altLang="en-US" sz="9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0000"/>
                </a:solidFill>
              </a:rPr>
              <a:t>   (u</a:t>
            </a:r>
            <a:r>
              <a:rPr lang="hu-HU" altLang="en-US" sz="900">
                <a:solidFill>
                  <a:srgbClr val="000000"/>
                </a:solidFill>
              </a:rPr>
              <a:t>ntil the cores</a:t>
            </a:r>
            <a:endParaRPr lang="en-US" altLang="en-US" sz="9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0000"/>
                </a:solidFill>
              </a:rPr>
              <a:t>  </a:t>
            </a:r>
            <a:r>
              <a:rPr lang="hu-HU" altLang="en-US" sz="900">
                <a:solidFill>
                  <a:srgbClr val="000000"/>
                </a:solidFill>
              </a:rPr>
              <a:t> retai</a:t>
            </a:r>
            <a:r>
              <a:rPr lang="en-US" altLang="en-US" sz="900">
                <a:solidFill>
                  <a:srgbClr val="000000"/>
                </a:solidFill>
              </a:rPr>
              <a:t>n</a:t>
            </a:r>
            <a:r>
              <a:rPr lang="hu-HU" altLang="en-US" sz="900">
                <a:solidFill>
                  <a:srgbClr val="000000"/>
                </a:solidFill>
              </a:rPr>
              <a:t> their state)</a:t>
            </a:r>
          </a:p>
        </p:txBody>
      </p:sp>
      <p:sp>
        <p:nvSpPr>
          <p:cNvPr id="88079" name="Text Box 15"/>
          <p:cNvSpPr txBox="1">
            <a:spLocks noChangeArrowheads="1"/>
          </p:cNvSpPr>
          <p:nvPr/>
        </p:nvSpPr>
        <p:spPr bwMode="auto">
          <a:xfrm>
            <a:off x="6877050" y="5748338"/>
            <a:ext cx="1692275" cy="95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900" dirty="0">
                <a:solidFill>
                  <a:srgbClr val="000000"/>
                </a:solidFill>
              </a:rPr>
              <a:t> </a:t>
            </a:r>
            <a:r>
              <a:rPr lang="hu-HU" altLang="en-US" sz="900" dirty="0">
                <a:solidFill>
                  <a:srgbClr val="000000"/>
                </a:solidFill>
              </a:rPr>
              <a:t>Both cores</a:t>
            </a:r>
            <a:endParaRPr lang="en-US" altLang="en-US" sz="9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900" dirty="0">
                <a:solidFill>
                  <a:srgbClr val="000000"/>
                </a:solidFill>
              </a:rPr>
              <a:t> </a:t>
            </a:r>
            <a:r>
              <a:rPr lang="en-US" altLang="en-US" sz="900" dirty="0">
                <a:solidFill>
                  <a:srgbClr val="000000"/>
                </a:solidFill>
              </a:rPr>
              <a:t>  </a:t>
            </a:r>
            <a:r>
              <a:rPr lang="hu-HU" altLang="en-US" sz="900" dirty="0">
                <a:solidFill>
                  <a:srgbClr val="000000"/>
                </a:solidFill>
              </a:rPr>
              <a:t>save their </a:t>
            </a:r>
            <a:endParaRPr lang="en-US" altLang="en-US" sz="9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dirty="0">
                <a:solidFill>
                  <a:srgbClr val="000000"/>
                </a:solidFill>
              </a:rPr>
              <a:t>   </a:t>
            </a:r>
            <a:r>
              <a:rPr lang="hu-HU" altLang="en-US" sz="900" dirty="0">
                <a:solidFill>
                  <a:srgbClr val="000000"/>
                </a:solidFill>
              </a:rPr>
              <a:t>architectural states</a:t>
            </a:r>
            <a:endParaRPr lang="en-US" altLang="en-US" sz="9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25000"/>
              </a:spcAft>
            </a:pPr>
            <a:r>
              <a:rPr lang="en-US" altLang="en-US" sz="900" dirty="0">
                <a:solidFill>
                  <a:srgbClr val="000000"/>
                </a:solidFill>
              </a:rPr>
              <a:t>  </a:t>
            </a:r>
            <a:r>
              <a:rPr lang="hu-HU" altLang="en-US" sz="900" dirty="0">
                <a:solidFill>
                  <a:srgbClr val="000000"/>
                </a:solidFill>
              </a:rPr>
              <a:t> in on-die SRAMs </a:t>
            </a:r>
            <a:endParaRPr lang="en-US" altLang="en-US" sz="9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900" dirty="0">
                <a:solidFill>
                  <a:srgbClr val="000000"/>
                </a:solidFill>
              </a:rPr>
              <a:t> </a:t>
            </a:r>
            <a:r>
              <a:rPr lang="hu-HU" altLang="en-US" sz="900" dirty="0">
                <a:solidFill>
                  <a:srgbClr val="000000"/>
                </a:solidFill>
              </a:rPr>
              <a:t>Vcc </a:t>
            </a:r>
            <a:r>
              <a:rPr lang="en-US" altLang="en-US" sz="900" dirty="0" smtClean="0">
                <a:solidFill>
                  <a:srgbClr val="000000"/>
                </a:solidFill>
              </a:rPr>
              <a:t>deep below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dirty="0">
                <a:solidFill>
                  <a:srgbClr val="000000"/>
                </a:solidFill>
              </a:rPr>
              <a:t> </a:t>
            </a:r>
            <a:r>
              <a:rPr lang="en-US" altLang="en-US" sz="900" dirty="0" smtClean="0">
                <a:solidFill>
                  <a:srgbClr val="000000"/>
                </a:solidFill>
              </a:rPr>
              <a:t>  core  retention voltage</a:t>
            </a:r>
            <a:endParaRPr lang="hu-HU" altLang="en-US" sz="900" dirty="0">
              <a:solidFill>
                <a:srgbClr val="000000"/>
              </a:solidFill>
            </a:endParaRPr>
          </a:p>
        </p:txBody>
      </p:sp>
      <p:sp>
        <p:nvSpPr>
          <p:cNvPr id="88080" name="Line 16"/>
          <p:cNvSpPr>
            <a:spLocks noChangeShapeType="1"/>
          </p:cNvSpPr>
          <p:nvPr/>
        </p:nvSpPr>
        <p:spPr bwMode="auto">
          <a:xfrm>
            <a:off x="503238" y="457676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8081" name="Line 17"/>
          <p:cNvSpPr>
            <a:spLocks noChangeShapeType="1"/>
          </p:cNvSpPr>
          <p:nvPr/>
        </p:nvSpPr>
        <p:spPr bwMode="auto">
          <a:xfrm>
            <a:off x="503238" y="506571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8082" name="Line 18"/>
          <p:cNvSpPr>
            <a:spLocks noChangeShapeType="1"/>
          </p:cNvSpPr>
          <p:nvPr/>
        </p:nvSpPr>
        <p:spPr bwMode="auto">
          <a:xfrm>
            <a:off x="503238" y="5457825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8083" name="Line 19"/>
          <p:cNvSpPr>
            <a:spLocks noChangeShapeType="1"/>
          </p:cNvSpPr>
          <p:nvPr/>
        </p:nvSpPr>
        <p:spPr bwMode="auto">
          <a:xfrm>
            <a:off x="503238" y="5457825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8084" name="Line 20"/>
          <p:cNvSpPr>
            <a:spLocks noChangeShapeType="1"/>
          </p:cNvSpPr>
          <p:nvPr/>
        </p:nvSpPr>
        <p:spPr bwMode="auto">
          <a:xfrm>
            <a:off x="503238" y="540226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8085" name="Line 21"/>
          <p:cNvSpPr>
            <a:spLocks noChangeShapeType="1"/>
          </p:cNvSpPr>
          <p:nvPr/>
        </p:nvSpPr>
        <p:spPr bwMode="auto">
          <a:xfrm>
            <a:off x="503238" y="5511800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8086" name="Line 22"/>
          <p:cNvSpPr>
            <a:spLocks noChangeShapeType="1"/>
          </p:cNvSpPr>
          <p:nvPr/>
        </p:nvSpPr>
        <p:spPr bwMode="auto">
          <a:xfrm>
            <a:off x="503238" y="3594100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8087" name="Line 23"/>
          <p:cNvSpPr>
            <a:spLocks noChangeShapeType="1"/>
          </p:cNvSpPr>
          <p:nvPr/>
        </p:nvSpPr>
        <p:spPr bwMode="auto">
          <a:xfrm>
            <a:off x="503238" y="2613025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8088" name="Line 24"/>
          <p:cNvSpPr>
            <a:spLocks noChangeShapeType="1"/>
          </p:cNvSpPr>
          <p:nvPr/>
        </p:nvSpPr>
        <p:spPr bwMode="auto">
          <a:xfrm>
            <a:off x="503238" y="2124075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8089" name="Line 25"/>
          <p:cNvSpPr>
            <a:spLocks noChangeShapeType="1"/>
          </p:cNvSpPr>
          <p:nvPr/>
        </p:nvSpPr>
        <p:spPr bwMode="auto">
          <a:xfrm>
            <a:off x="503238" y="4292600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8090" name="Line 26"/>
          <p:cNvSpPr>
            <a:spLocks noChangeShapeType="1"/>
          </p:cNvSpPr>
          <p:nvPr/>
        </p:nvSpPr>
        <p:spPr bwMode="auto">
          <a:xfrm>
            <a:off x="504825" y="4238625"/>
            <a:ext cx="8066088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8091" name="Text Box 27"/>
          <p:cNvSpPr txBox="1">
            <a:spLocks noChangeArrowheads="1"/>
          </p:cNvSpPr>
          <p:nvPr/>
        </p:nvSpPr>
        <p:spPr bwMode="auto">
          <a:xfrm>
            <a:off x="168275" y="1500188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000">
                <a:solidFill>
                  <a:srgbClr val="000000"/>
                </a:solidFill>
              </a:rPr>
              <a:t>40</a:t>
            </a:r>
          </a:p>
        </p:txBody>
      </p:sp>
      <p:sp>
        <p:nvSpPr>
          <p:cNvPr id="88092" name="Text Box 28"/>
          <p:cNvSpPr txBox="1">
            <a:spLocks noChangeArrowheads="1"/>
          </p:cNvSpPr>
          <p:nvPr/>
        </p:nvSpPr>
        <p:spPr bwMode="auto">
          <a:xfrm>
            <a:off x="168275" y="2481263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000">
                <a:solidFill>
                  <a:srgbClr val="000000"/>
                </a:solidFill>
              </a:rPr>
              <a:t>30</a:t>
            </a:r>
          </a:p>
        </p:txBody>
      </p:sp>
      <p:sp>
        <p:nvSpPr>
          <p:cNvPr id="88093" name="Text Box 29"/>
          <p:cNvSpPr txBox="1">
            <a:spLocks noChangeArrowheads="1"/>
          </p:cNvSpPr>
          <p:nvPr/>
        </p:nvSpPr>
        <p:spPr bwMode="auto">
          <a:xfrm>
            <a:off x="168275" y="3460750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000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88094" name="Text Box 30"/>
          <p:cNvSpPr txBox="1">
            <a:spLocks noChangeArrowheads="1"/>
          </p:cNvSpPr>
          <p:nvPr/>
        </p:nvSpPr>
        <p:spPr bwMode="auto">
          <a:xfrm>
            <a:off x="168275" y="4443413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0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88095" name="Text Box 31"/>
          <p:cNvSpPr txBox="1">
            <a:spLocks noChangeArrowheads="1"/>
          </p:cNvSpPr>
          <p:nvPr/>
        </p:nvSpPr>
        <p:spPr bwMode="auto">
          <a:xfrm>
            <a:off x="192088" y="4933950"/>
            <a:ext cx="360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0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88096" name="Line 32"/>
          <p:cNvSpPr>
            <a:spLocks noChangeShapeType="1"/>
          </p:cNvSpPr>
          <p:nvPr/>
        </p:nvSpPr>
        <p:spPr bwMode="auto">
          <a:xfrm flipV="1">
            <a:off x="2536825" y="366871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8097" name="Line 33"/>
          <p:cNvSpPr>
            <a:spLocks noChangeShapeType="1"/>
          </p:cNvSpPr>
          <p:nvPr/>
        </p:nvSpPr>
        <p:spPr bwMode="auto">
          <a:xfrm flipV="1">
            <a:off x="3663950" y="3668713"/>
            <a:ext cx="7938" cy="936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8098" name="Line 34"/>
          <p:cNvSpPr>
            <a:spLocks noChangeShapeType="1"/>
          </p:cNvSpPr>
          <p:nvPr/>
        </p:nvSpPr>
        <p:spPr bwMode="auto">
          <a:xfrm flipV="1">
            <a:off x="2484438" y="3810000"/>
            <a:ext cx="1187450" cy="12700"/>
          </a:xfrm>
          <a:prstGeom prst="line">
            <a:avLst/>
          </a:prstGeom>
          <a:noFill/>
          <a:ln w="635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8099" name="Text Box 36"/>
          <p:cNvSpPr txBox="1">
            <a:spLocks noChangeArrowheads="1"/>
          </p:cNvSpPr>
          <p:nvPr/>
        </p:nvSpPr>
        <p:spPr bwMode="auto">
          <a:xfrm>
            <a:off x="7154863" y="5057775"/>
            <a:ext cx="646112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000">
                <a:solidFill>
                  <a:srgbClr val="000000"/>
                </a:solidFill>
              </a:rPr>
              <a:t>0.3W</a:t>
            </a:r>
          </a:p>
        </p:txBody>
      </p:sp>
      <p:sp>
        <p:nvSpPr>
          <p:cNvPr id="88100" name="Rectangle 37"/>
          <p:cNvSpPr>
            <a:spLocks noChangeArrowheads="1"/>
          </p:cNvSpPr>
          <p:nvPr/>
        </p:nvSpPr>
        <p:spPr bwMode="auto">
          <a:xfrm>
            <a:off x="6937375" y="5299075"/>
            <a:ext cx="1081088" cy="400050"/>
          </a:xfrm>
          <a:prstGeom prst="rect">
            <a:avLst/>
          </a:prstGeom>
          <a:solidFill>
            <a:srgbClr val="11A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000" dirty="0">
                <a:solidFill>
                  <a:srgbClr val="000000"/>
                </a:solidFill>
              </a:rPr>
              <a:t>C6: Deep </a:t>
            </a:r>
            <a:br>
              <a:rPr lang="hu-HU" altLang="en-US" sz="1000" dirty="0">
                <a:solidFill>
                  <a:srgbClr val="000000"/>
                </a:solidFill>
              </a:rPr>
            </a:br>
            <a:r>
              <a:rPr lang="hu-HU" altLang="en-US" sz="1000" dirty="0">
                <a:solidFill>
                  <a:srgbClr val="000000"/>
                </a:solidFill>
              </a:rPr>
              <a:t>Power Down</a:t>
            </a:r>
          </a:p>
        </p:txBody>
      </p:sp>
      <p:sp>
        <p:nvSpPr>
          <p:cNvPr id="88101" name="Text Box 38"/>
          <p:cNvSpPr txBox="1">
            <a:spLocks noChangeArrowheads="1"/>
          </p:cNvSpPr>
          <p:nvPr/>
        </p:nvSpPr>
        <p:spPr bwMode="auto">
          <a:xfrm>
            <a:off x="407988" y="1724025"/>
            <a:ext cx="52070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000">
                <a:solidFill>
                  <a:srgbClr val="000000"/>
                </a:solidFill>
              </a:rPr>
              <a:t>35W</a:t>
            </a:r>
          </a:p>
        </p:txBody>
      </p:sp>
      <p:sp>
        <p:nvSpPr>
          <p:cNvPr id="88102" name="Rectangle 39"/>
          <p:cNvSpPr>
            <a:spLocks noChangeArrowheads="1"/>
          </p:cNvSpPr>
          <p:nvPr/>
        </p:nvSpPr>
        <p:spPr bwMode="auto">
          <a:xfrm>
            <a:off x="179388" y="4025900"/>
            <a:ext cx="1655762" cy="431800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000">
                <a:solidFill>
                  <a:srgbClr val="000000"/>
                </a:solidFill>
              </a:rPr>
              <a:t>C1: Auto</a:t>
            </a:r>
            <a:r>
              <a:rPr lang="en-US" altLang="en-US" sz="1000">
                <a:solidFill>
                  <a:srgbClr val="000000"/>
                </a:solidFill>
              </a:rPr>
              <a:t>    C2:  Stop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000000"/>
                </a:solidFill>
              </a:rPr>
              <a:t>     </a:t>
            </a:r>
            <a:r>
              <a:rPr lang="hu-HU" altLang="en-US" sz="1000">
                <a:solidFill>
                  <a:srgbClr val="000000"/>
                </a:solidFill>
              </a:rPr>
              <a:t> Halt</a:t>
            </a:r>
            <a:r>
              <a:rPr lang="en-US" altLang="en-US" sz="1000">
                <a:solidFill>
                  <a:srgbClr val="000000"/>
                </a:solidFill>
              </a:rPr>
              <a:t>          Grant</a:t>
            </a:r>
            <a:endParaRPr lang="hu-HU" altLang="en-US" sz="1000">
              <a:solidFill>
                <a:srgbClr val="000000"/>
              </a:solidFill>
            </a:endParaRPr>
          </a:p>
        </p:txBody>
      </p:sp>
      <p:sp>
        <p:nvSpPr>
          <p:cNvPr id="88103" name="Rectangle 40"/>
          <p:cNvSpPr>
            <a:spLocks noChangeArrowheads="1"/>
          </p:cNvSpPr>
          <p:nvPr/>
        </p:nvSpPr>
        <p:spPr bwMode="auto">
          <a:xfrm>
            <a:off x="1944688" y="4132263"/>
            <a:ext cx="1187450" cy="287337"/>
          </a:xfrm>
          <a:prstGeom prst="rect">
            <a:avLst/>
          </a:prstGeom>
          <a:solidFill>
            <a:srgbClr val="B7E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000">
                <a:solidFill>
                  <a:srgbClr val="000000"/>
                </a:solidFill>
              </a:rPr>
              <a:t>C3: Sleep</a:t>
            </a:r>
          </a:p>
        </p:txBody>
      </p:sp>
      <p:sp>
        <p:nvSpPr>
          <p:cNvPr id="88104" name="Rectangle 41"/>
          <p:cNvSpPr>
            <a:spLocks noChangeArrowheads="1"/>
          </p:cNvSpPr>
          <p:nvPr/>
        </p:nvSpPr>
        <p:spPr bwMode="auto">
          <a:xfrm>
            <a:off x="3048000" y="4914900"/>
            <a:ext cx="1223963" cy="287338"/>
          </a:xfrm>
          <a:prstGeom prst="rect">
            <a:avLst/>
          </a:prstGeom>
          <a:solidFill>
            <a:srgbClr val="9BD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000">
                <a:solidFill>
                  <a:srgbClr val="000000"/>
                </a:solidFill>
              </a:rPr>
              <a:t>C3: Deep Sleep</a:t>
            </a:r>
          </a:p>
        </p:txBody>
      </p:sp>
      <p:sp>
        <p:nvSpPr>
          <p:cNvPr id="88105" name="Rectangle 42"/>
          <p:cNvSpPr>
            <a:spLocks noChangeArrowheads="1"/>
          </p:cNvSpPr>
          <p:nvPr/>
        </p:nvSpPr>
        <p:spPr bwMode="auto">
          <a:xfrm>
            <a:off x="215900" y="1965325"/>
            <a:ext cx="936625" cy="287338"/>
          </a:xfrm>
          <a:prstGeom prst="rect">
            <a:avLst/>
          </a:prstGeom>
          <a:solidFill>
            <a:srgbClr val="FFDBB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000">
                <a:solidFill>
                  <a:srgbClr val="000000"/>
                </a:solidFill>
              </a:rPr>
              <a:t>C0: Working</a:t>
            </a:r>
          </a:p>
        </p:txBody>
      </p:sp>
      <p:sp>
        <p:nvSpPr>
          <p:cNvPr id="88106" name="Text Box 43"/>
          <p:cNvSpPr txBox="1">
            <a:spLocks noChangeArrowheads="1"/>
          </p:cNvSpPr>
          <p:nvPr/>
        </p:nvSpPr>
        <p:spPr bwMode="auto">
          <a:xfrm>
            <a:off x="4632325" y="4986338"/>
            <a:ext cx="64770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000">
                <a:solidFill>
                  <a:srgbClr val="000000"/>
                </a:solidFill>
              </a:rPr>
              <a:t>1.7W</a:t>
            </a:r>
          </a:p>
        </p:txBody>
      </p:sp>
      <p:sp>
        <p:nvSpPr>
          <p:cNvPr id="88107" name="Rectangle 44"/>
          <p:cNvSpPr>
            <a:spLocks noChangeArrowheads="1"/>
          </p:cNvSpPr>
          <p:nvPr/>
        </p:nvSpPr>
        <p:spPr bwMode="auto">
          <a:xfrm>
            <a:off x="4344988" y="5248275"/>
            <a:ext cx="1223962" cy="287338"/>
          </a:xfrm>
          <a:prstGeom prst="rect">
            <a:avLst/>
          </a:prstGeom>
          <a:solidFill>
            <a:srgbClr val="75D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000">
                <a:solidFill>
                  <a:srgbClr val="000000"/>
                </a:solidFill>
              </a:rPr>
              <a:t>C4: Deeper Sleep</a:t>
            </a:r>
          </a:p>
        </p:txBody>
      </p:sp>
      <p:sp>
        <p:nvSpPr>
          <p:cNvPr id="88108" name="Text Box 45"/>
          <p:cNvSpPr txBox="1">
            <a:spLocks noChangeArrowheads="1"/>
          </p:cNvSpPr>
          <p:nvPr/>
        </p:nvSpPr>
        <p:spPr bwMode="auto">
          <a:xfrm>
            <a:off x="5961063" y="5003800"/>
            <a:ext cx="576262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000">
                <a:solidFill>
                  <a:srgbClr val="000000"/>
                </a:solidFill>
              </a:rPr>
              <a:t>1.3W</a:t>
            </a:r>
          </a:p>
        </p:txBody>
      </p:sp>
      <p:sp>
        <p:nvSpPr>
          <p:cNvPr id="88109" name="Rectangle 46"/>
          <p:cNvSpPr>
            <a:spLocks noChangeArrowheads="1"/>
          </p:cNvSpPr>
          <p:nvPr/>
        </p:nvSpPr>
        <p:spPr bwMode="auto">
          <a:xfrm>
            <a:off x="5640388" y="5265738"/>
            <a:ext cx="1223962" cy="360362"/>
          </a:xfrm>
          <a:prstGeom prst="rect">
            <a:avLst/>
          </a:prstGeom>
          <a:solidFill>
            <a:srgbClr val="4BBA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000">
                <a:solidFill>
                  <a:srgbClr val="000000"/>
                </a:solidFill>
              </a:rPr>
              <a:t>C5: Enh.</a:t>
            </a:r>
            <a:br>
              <a:rPr lang="hu-HU" altLang="en-US" sz="1000">
                <a:solidFill>
                  <a:srgbClr val="000000"/>
                </a:solidFill>
              </a:rPr>
            </a:br>
            <a:r>
              <a:rPr lang="hu-HU" altLang="en-US" sz="1000">
                <a:solidFill>
                  <a:srgbClr val="000000"/>
                </a:solidFill>
              </a:rPr>
              <a:t>Deeper Sleep</a:t>
            </a:r>
          </a:p>
        </p:txBody>
      </p:sp>
      <p:sp>
        <p:nvSpPr>
          <p:cNvPr id="88110" name="Line 47"/>
          <p:cNvSpPr>
            <a:spLocks noChangeShapeType="1"/>
          </p:cNvSpPr>
          <p:nvPr/>
        </p:nvSpPr>
        <p:spPr bwMode="auto">
          <a:xfrm>
            <a:off x="503238" y="1633538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8111" name="Text Box 48"/>
          <p:cNvSpPr txBox="1">
            <a:spLocks noChangeArrowheads="1"/>
          </p:cNvSpPr>
          <p:nvPr/>
        </p:nvSpPr>
        <p:spPr bwMode="auto">
          <a:xfrm>
            <a:off x="530225" y="5748338"/>
            <a:ext cx="15090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hu-HU" altLang="en-US" sz="1000" dirty="0">
                <a:solidFill>
                  <a:srgbClr val="000000"/>
                </a:solidFill>
              </a:rPr>
              <a:t>Stop </a:t>
            </a:r>
            <a:r>
              <a:rPr lang="en-US" altLang="en-US" sz="1000" dirty="0">
                <a:solidFill>
                  <a:srgbClr val="000000"/>
                </a:solidFill>
              </a:rPr>
              <a:t>execution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000" dirty="0">
                <a:solidFill>
                  <a:srgbClr val="000000"/>
                </a:solidFill>
              </a:rPr>
              <a:t>Stop proc. </a:t>
            </a:r>
            <a:r>
              <a:rPr lang="en-US" altLang="en-US" sz="1000" dirty="0" smtClean="0">
                <a:solidFill>
                  <a:srgbClr val="000000"/>
                </a:solidFill>
              </a:rPr>
              <a:t>clocking</a:t>
            </a:r>
            <a:endParaRPr lang="hu-HU" altLang="en-US" sz="1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hu-HU" altLang="en-US" sz="1000" dirty="0">
                <a:solidFill>
                  <a:srgbClr val="000000"/>
                </a:solidFill>
              </a:rPr>
              <a:t>but service snoops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hu-HU" altLang="en-US" sz="1000" dirty="0">
                <a:solidFill>
                  <a:srgbClr val="000000"/>
                </a:solidFill>
              </a:rPr>
              <a:t>latch interrupts</a:t>
            </a:r>
          </a:p>
        </p:txBody>
      </p:sp>
      <p:sp>
        <p:nvSpPr>
          <p:cNvPr id="88112" name="Text Box 49"/>
          <p:cNvSpPr txBox="1">
            <a:spLocks noChangeArrowheads="1"/>
          </p:cNvSpPr>
          <p:nvPr/>
        </p:nvSpPr>
        <p:spPr bwMode="auto">
          <a:xfrm>
            <a:off x="3708400" y="3187700"/>
            <a:ext cx="17605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000000"/>
                </a:solidFill>
              </a:rPr>
              <a:t>Not designated latencies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000000"/>
                </a:solidFill>
              </a:rPr>
              <a:t> usually &lt; 1 µs </a:t>
            </a:r>
          </a:p>
        </p:txBody>
      </p:sp>
      <p:sp>
        <p:nvSpPr>
          <p:cNvPr id="88113" name="Line 50"/>
          <p:cNvSpPr>
            <a:spLocks noChangeShapeType="1"/>
          </p:cNvSpPr>
          <p:nvPr/>
        </p:nvSpPr>
        <p:spPr bwMode="auto">
          <a:xfrm>
            <a:off x="971550" y="40386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8114" name="Text Box 53"/>
          <p:cNvSpPr txBox="1">
            <a:spLocks noChangeArrowheads="1"/>
          </p:cNvSpPr>
          <p:nvPr/>
        </p:nvSpPr>
        <p:spPr bwMode="auto">
          <a:xfrm>
            <a:off x="2535238" y="2808288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8115" name="Text Box 54"/>
          <p:cNvSpPr txBox="1">
            <a:spLocks noChangeArrowheads="1"/>
          </p:cNvSpPr>
          <p:nvPr/>
        </p:nvSpPr>
        <p:spPr bwMode="auto">
          <a:xfrm>
            <a:off x="2201863" y="3110247"/>
            <a:ext cx="1541462" cy="48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en-US" sz="900" dirty="0">
                <a:solidFill>
                  <a:srgbClr val="FF3300"/>
                </a:solidFill>
              </a:rPr>
              <a:t>~15 </a:t>
            </a:r>
            <a:r>
              <a:rPr lang="el-GR" altLang="en-US" sz="900" dirty="0">
                <a:solidFill>
                  <a:srgbClr val="FF3300"/>
                </a:solidFill>
              </a:rPr>
              <a:t>μ</a:t>
            </a:r>
            <a:r>
              <a:rPr lang="hu-HU" altLang="en-US" sz="900" dirty="0">
                <a:solidFill>
                  <a:srgbClr val="FF3300"/>
                </a:solidFill>
              </a:rPr>
              <a:t>s for PLL </a:t>
            </a:r>
            <a:br>
              <a:rPr lang="hu-HU" altLang="en-US" sz="900" dirty="0">
                <a:solidFill>
                  <a:srgbClr val="FF3300"/>
                </a:solidFill>
              </a:rPr>
            </a:br>
            <a:r>
              <a:rPr lang="hu-HU" altLang="en-US" sz="900" dirty="0" smtClean="0">
                <a:solidFill>
                  <a:srgbClr val="FF3300"/>
                </a:solidFill>
              </a:rPr>
              <a:t>stabilization</a:t>
            </a:r>
            <a:endParaRPr lang="en-US" altLang="en-US" sz="900" dirty="0" smtClean="0">
              <a:solidFill>
                <a:srgbClr val="FF3300"/>
              </a:solidFill>
            </a:endParaRP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900" dirty="0" smtClean="0">
                <a:solidFill>
                  <a:srgbClr val="FF3300"/>
                </a:solidFill>
              </a:rPr>
              <a:t>(after switching on)</a:t>
            </a:r>
            <a:r>
              <a:rPr lang="hu-HU" altLang="en-US" sz="900" dirty="0" smtClean="0">
                <a:solidFill>
                  <a:srgbClr val="FF3300"/>
                </a:solidFill>
              </a:rPr>
              <a:t> </a:t>
            </a:r>
            <a:endParaRPr lang="hu-HU" altLang="en-US" sz="900" dirty="0">
              <a:solidFill>
                <a:srgbClr val="FF3300"/>
              </a:solidFill>
            </a:endParaRPr>
          </a:p>
        </p:txBody>
      </p:sp>
      <p:sp>
        <p:nvSpPr>
          <p:cNvPr id="88116" name="Line 55"/>
          <p:cNvSpPr>
            <a:spLocks noChangeShapeType="1"/>
          </p:cNvSpPr>
          <p:nvPr/>
        </p:nvSpPr>
        <p:spPr bwMode="auto">
          <a:xfrm flipV="1">
            <a:off x="6213475" y="3810000"/>
            <a:ext cx="1187450" cy="12700"/>
          </a:xfrm>
          <a:prstGeom prst="line">
            <a:avLst/>
          </a:prstGeom>
          <a:noFill/>
          <a:ln w="635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8117" name="Line 56"/>
          <p:cNvSpPr>
            <a:spLocks noChangeShapeType="1"/>
          </p:cNvSpPr>
          <p:nvPr/>
        </p:nvSpPr>
        <p:spPr bwMode="auto">
          <a:xfrm>
            <a:off x="6227763" y="367823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8118" name="Line 57"/>
          <p:cNvSpPr>
            <a:spLocks noChangeShapeType="1"/>
          </p:cNvSpPr>
          <p:nvPr/>
        </p:nvSpPr>
        <p:spPr bwMode="auto">
          <a:xfrm>
            <a:off x="7380288" y="367823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8119" name="Text Box 58"/>
          <p:cNvSpPr txBox="1">
            <a:spLocks noChangeArrowheads="1"/>
          </p:cNvSpPr>
          <p:nvPr/>
        </p:nvSpPr>
        <p:spPr bwMode="auto">
          <a:xfrm>
            <a:off x="6126163" y="3149600"/>
            <a:ext cx="12954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en-US" sz="900" dirty="0" smtClean="0">
                <a:solidFill>
                  <a:srgbClr val="FF3300"/>
                </a:solidFill>
              </a:rPr>
              <a:t>~</a:t>
            </a:r>
            <a:r>
              <a:rPr lang="en-US" altLang="en-US" sz="900" dirty="0" smtClean="0">
                <a:solidFill>
                  <a:srgbClr val="FF3300"/>
                </a:solidFill>
              </a:rPr>
              <a:t>100-200</a:t>
            </a:r>
            <a:r>
              <a:rPr lang="hu-HU" altLang="en-US" sz="900" dirty="0" smtClean="0">
                <a:solidFill>
                  <a:srgbClr val="FF3300"/>
                </a:solidFill>
              </a:rPr>
              <a:t> </a:t>
            </a:r>
            <a:r>
              <a:rPr lang="el-GR" altLang="en-US" sz="900" dirty="0">
                <a:solidFill>
                  <a:srgbClr val="FF3300"/>
                </a:solidFill>
              </a:rPr>
              <a:t>μ</a:t>
            </a:r>
            <a:r>
              <a:rPr lang="hu-HU" altLang="en-US" sz="900" dirty="0">
                <a:solidFill>
                  <a:srgbClr val="FF3300"/>
                </a:solidFill>
              </a:rPr>
              <a:t>s</a:t>
            </a:r>
            <a:r>
              <a:rPr lang="en-US" altLang="en-US" sz="900" dirty="0">
                <a:solidFill>
                  <a:srgbClr val="FF3300"/>
                </a:solidFill>
              </a:rPr>
              <a:t> for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900" dirty="0">
                <a:solidFill>
                  <a:srgbClr val="FF3300"/>
                </a:solidFill>
              </a:rPr>
              <a:t>entering/exiting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900" dirty="0" err="1">
                <a:solidFill>
                  <a:srgbClr val="FF3300"/>
                </a:solidFill>
              </a:rPr>
              <a:t>C6</a:t>
            </a:r>
            <a:endParaRPr lang="hu-HU" altLang="en-US" sz="900" dirty="0">
              <a:solidFill>
                <a:srgbClr val="FF3300"/>
              </a:solidFill>
            </a:endParaRPr>
          </a:p>
        </p:txBody>
      </p:sp>
      <p:sp>
        <p:nvSpPr>
          <p:cNvPr id="56" name="Text Box 12"/>
          <p:cNvSpPr txBox="1">
            <a:spLocks noChangeArrowheads="1"/>
          </p:cNvSpPr>
          <p:nvPr/>
        </p:nvSpPr>
        <p:spPr bwMode="auto">
          <a:xfrm>
            <a:off x="1692160" y="6196776"/>
            <a:ext cx="175003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900" dirty="0">
                <a:solidFill>
                  <a:srgbClr val="000000"/>
                </a:solidFill>
              </a:rPr>
              <a:t> S</a:t>
            </a:r>
            <a:r>
              <a:rPr lang="hu-HU" altLang="en-US" sz="900" dirty="0">
                <a:solidFill>
                  <a:srgbClr val="000000"/>
                </a:solidFill>
              </a:rPr>
              <a:t>top </a:t>
            </a:r>
            <a:r>
              <a:rPr lang="en-US" altLang="en-US" sz="900" dirty="0" smtClean="0">
                <a:solidFill>
                  <a:srgbClr val="000000"/>
                </a:solidFill>
              </a:rPr>
              <a:t>proc. clocking</a:t>
            </a:r>
            <a:endParaRPr lang="hu-HU" altLang="en-US" sz="900" dirty="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3863" y="507669"/>
            <a:ext cx="7459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b="1" dirty="0" smtClean="0">
                <a:solidFill>
                  <a:schemeClr val="accent6"/>
                </a:solidFill>
                <a:latin typeface="+mj-lt"/>
              </a:rPr>
              <a:t>Example</a:t>
            </a:r>
            <a:r>
              <a:rPr lang="hu-HU" altLang="en-US" sz="1400" b="1" dirty="0" smtClean="0">
                <a:solidFill>
                  <a:schemeClr val="accent6"/>
                </a:solidFill>
                <a:latin typeface="+mj-lt"/>
              </a:rPr>
              <a:t>: </a:t>
            </a:r>
            <a:r>
              <a:rPr lang="hu-HU" altLang="en-US" sz="1400" b="1" dirty="0">
                <a:solidFill>
                  <a:schemeClr val="accent6"/>
                </a:solidFill>
                <a:latin typeface="+mj-lt"/>
              </a:rPr>
              <a:t>Dissipation </a:t>
            </a:r>
            <a:r>
              <a:rPr lang="en-US" altLang="en-US" sz="1400" b="1" dirty="0">
                <a:solidFill>
                  <a:schemeClr val="accent6"/>
                </a:solidFill>
                <a:latin typeface="+mj-lt"/>
              </a:rPr>
              <a:t>and enter + exit latencies of idle states </a:t>
            </a:r>
            <a:r>
              <a:rPr lang="hu-HU" altLang="en-US" sz="1400" b="1" dirty="0">
                <a:solidFill>
                  <a:schemeClr val="accent6"/>
                </a:solidFill>
                <a:latin typeface="+mj-lt"/>
              </a:rPr>
              <a:t>in Intel’s </a:t>
            </a:r>
            <a:endParaRPr lang="en-US" altLang="en-US" sz="1400" b="1" dirty="0" smtClean="0">
              <a:solidFill>
                <a:schemeClr val="accent6"/>
              </a:solidFill>
              <a:latin typeface="+mj-lt"/>
            </a:endParaRPr>
          </a:p>
          <a:p>
            <a:r>
              <a:rPr lang="en-US" altLang="en-US" sz="1400" b="1" dirty="0" smtClean="0">
                <a:solidFill>
                  <a:schemeClr val="accent6"/>
                </a:solidFill>
                <a:latin typeface="+mj-lt"/>
              </a:rPr>
              <a:t>  Penryn-based Core 2 Duo Mobile processors (e.g. T9xxx) (2008) </a:t>
            </a:r>
            <a:r>
              <a:rPr lang="en-US" altLang="en-US" sz="1400" b="1" dirty="0" smtClean="0">
                <a:latin typeface="+mj-lt"/>
              </a:rPr>
              <a:t>[283]</a:t>
            </a:r>
            <a:endParaRPr lang="en-US" sz="1400" b="1" dirty="0">
              <a:latin typeface="+mj-lt"/>
            </a:endParaRPr>
          </a:p>
        </p:txBody>
      </p:sp>
      <p:sp>
        <p:nvSpPr>
          <p:cNvPr id="5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3.2.5.5 C-state management </a:t>
            </a:r>
            <a:r>
              <a:rPr lang="en-US" sz="1600" dirty="0" smtClean="0"/>
              <a:t>(6)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431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Text Box 6"/>
          <p:cNvSpPr txBox="1">
            <a:spLocks noChangeArrowheads="1"/>
          </p:cNvSpPr>
          <p:nvPr/>
        </p:nvSpPr>
        <p:spPr bwMode="auto">
          <a:xfrm>
            <a:off x="76400" y="510580"/>
            <a:ext cx="72715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Example: ACPI C-states</a:t>
            </a:r>
            <a:r>
              <a:rPr lang="hu-HU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in Intel’s mobile Penryn-based processors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[26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556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600" dirty="0"/>
              <a:t>3.2.5.5 C-state management </a:t>
            </a:r>
            <a:r>
              <a:rPr lang="en-US" sz="1600" dirty="0" smtClean="0"/>
              <a:t>(8)</a:t>
            </a:r>
            <a:endParaRPr lang="en-US" altLang="en-US" sz="1600" dirty="0" smtClean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3" r="75897"/>
          <a:stretch>
            <a:fillRect/>
          </a:stretch>
        </p:blipFill>
        <p:spPr bwMode="auto">
          <a:xfrm>
            <a:off x="217488" y="1371988"/>
            <a:ext cx="16906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8" t="21643"/>
          <a:stretch>
            <a:fillRect/>
          </a:stretch>
        </p:blipFill>
        <p:spPr bwMode="auto">
          <a:xfrm>
            <a:off x="2124075" y="1243400"/>
            <a:ext cx="6985000" cy="482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25425" y="5181988"/>
            <a:ext cx="19526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Intelligent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heuristics decides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when enter into.</a:t>
            </a:r>
          </a:p>
        </p:txBody>
      </p:sp>
      <p:sp>
        <p:nvSpPr>
          <p:cNvPr id="15" name="Rounded Rectangle 1"/>
          <p:cNvSpPr>
            <a:spLocks noChangeArrowheads="1"/>
          </p:cNvSpPr>
          <p:nvPr/>
        </p:nvSpPr>
        <p:spPr bwMode="auto">
          <a:xfrm>
            <a:off x="5516563" y="2008575"/>
            <a:ext cx="3627437" cy="4060825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7451332" y="1648213"/>
            <a:ext cx="11897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FFFFFF"/>
                </a:solidFill>
                <a:cs typeface="Arial" charset="0"/>
              </a:rPr>
              <a:t>C6 Idle state</a:t>
            </a:r>
            <a:endParaRPr lang="en-US" altLang="en-US" sz="14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72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3.2.5.5 C-state management </a:t>
            </a:r>
            <a:r>
              <a:rPr lang="en-US" sz="1600" dirty="0" smtClean="0"/>
              <a:t>(9)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2242" y="506795"/>
            <a:ext cx="877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Remark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960" y="819824"/>
            <a:ext cx="7887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While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mobile processors </a:t>
            </a:r>
            <a:r>
              <a:rPr lang="en-US" sz="1400" dirty="0" smtClean="0">
                <a:latin typeface="+mj-lt"/>
              </a:rPr>
              <a:t>are the most sensitive processor class concerning power 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      consumption, these processors typically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spearhead C-state management.      </a:t>
            </a:r>
            <a:endParaRPr lang="en-US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106" y="1358770"/>
            <a:ext cx="88775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By contrast,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desktop and server processors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support often only a subset of C-states</a:t>
            </a:r>
          </a:p>
          <a:p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provided by mobiles</a:t>
            </a:r>
            <a:r>
              <a:rPr lang="en-US" sz="1400" dirty="0" smtClean="0">
                <a:latin typeface="+mj-lt"/>
              </a:rPr>
              <a:t>, e.g. Haswell mobile processors support C1 to C10 idle states whereas 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</a:t>
            </a:r>
            <a:r>
              <a:rPr lang="en-US" sz="1400" dirty="0" err="1" smtClean="0">
                <a:latin typeface="+mj-lt"/>
              </a:rPr>
              <a:t>Haswell</a:t>
            </a:r>
            <a:r>
              <a:rPr lang="en-US" sz="1400" dirty="0" smtClean="0">
                <a:latin typeface="+mj-lt"/>
              </a:rPr>
              <a:t> desktops and servers only the C1 to C6 idle states.</a:t>
            </a:r>
            <a:endParaRPr lang="en-US" sz="1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388" y="2123855"/>
            <a:ext cx="7972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Subsequent processor lines </a:t>
            </a:r>
            <a:r>
              <a:rPr lang="en-US" sz="1400" dirty="0">
                <a:latin typeface="+mj-lt"/>
              </a:rPr>
              <a:t>usually introduce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more idle states </a:t>
            </a:r>
            <a:r>
              <a:rPr lang="en-US" sz="1400" dirty="0">
                <a:latin typeface="+mj-lt"/>
              </a:rPr>
              <a:t>with more and more</a:t>
            </a:r>
          </a:p>
          <a:p>
            <a:r>
              <a:rPr lang="en-US" sz="1400" dirty="0">
                <a:latin typeface="+mj-lt"/>
              </a:rPr>
              <a:t>      sophisticated power preservation techniques.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4281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Line 3"/>
          <p:cNvSpPr>
            <a:spLocks noChangeShapeType="1"/>
          </p:cNvSpPr>
          <p:nvPr/>
        </p:nvSpPr>
        <p:spPr bwMode="auto">
          <a:xfrm flipH="1">
            <a:off x="1058863" y="1284810"/>
            <a:ext cx="0" cy="2377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603250" y="1572300"/>
            <a:ext cx="800100" cy="287338"/>
          </a:xfrm>
          <a:prstGeom prst="rect">
            <a:avLst/>
          </a:prstGeom>
          <a:solidFill>
            <a:srgbClr val="FFDBB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hu-HU" altLang="en-US" sz="1000" dirty="0"/>
              <a:t>C0: Normal</a:t>
            </a: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2370138" y="2510134"/>
            <a:ext cx="1049337" cy="365760"/>
          </a:xfrm>
          <a:prstGeom prst="rect">
            <a:avLst/>
          </a:prstGeom>
          <a:solidFill>
            <a:srgbClr val="B7E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1000" dirty="0" smtClean="0"/>
              <a:t>Core </a:t>
            </a:r>
            <a:r>
              <a:rPr lang="en-US" altLang="en-US" sz="1000" dirty="0" err="1" smtClean="0"/>
              <a:t>C3</a:t>
            </a:r>
            <a:endParaRPr lang="en-US" altLang="en-US" sz="1000" dirty="0" smtClean="0"/>
          </a:p>
          <a:p>
            <a:pPr algn="ctr" eaLnBrk="1" hangingPunct="1"/>
            <a:r>
              <a:rPr lang="en-US" altLang="en-US" sz="1000" dirty="0" smtClean="0"/>
              <a:t>Package </a:t>
            </a:r>
            <a:r>
              <a:rPr lang="en-US" altLang="en-US" sz="1000" dirty="0" err="1" smtClean="0"/>
              <a:t>C3</a:t>
            </a:r>
            <a:endParaRPr lang="hu-HU" altLang="en-US" sz="1000" dirty="0"/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3545277" y="2733076"/>
            <a:ext cx="1143000" cy="365760"/>
          </a:xfrm>
          <a:prstGeom prst="rect">
            <a:avLst/>
          </a:prstGeom>
          <a:solidFill>
            <a:srgbClr val="9BD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1000" dirty="0" smtClean="0"/>
              <a:t>Core </a:t>
            </a:r>
            <a:r>
              <a:rPr lang="en-US" altLang="en-US" sz="1000" dirty="0" err="1" smtClean="0"/>
              <a:t>C6</a:t>
            </a:r>
            <a:endParaRPr lang="en-US" altLang="en-US" sz="1000" dirty="0" smtClean="0"/>
          </a:p>
          <a:p>
            <a:pPr algn="ctr" eaLnBrk="1" hangingPunct="1"/>
            <a:r>
              <a:rPr lang="en-US" altLang="en-US" sz="1000" dirty="0" smtClean="0"/>
              <a:t>Package </a:t>
            </a:r>
            <a:r>
              <a:rPr lang="en-US" altLang="en-US" sz="1000" dirty="0" err="1" smtClean="0"/>
              <a:t>C6</a:t>
            </a:r>
            <a:endParaRPr lang="hu-HU" altLang="en-US" sz="1000" dirty="0"/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4756799" y="2874496"/>
            <a:ext cx="1280160" cy="365760"/>
          </a:xfrm>
          <a:prstGeom prst="rect">
            <a:avLst/>
          </a:prstGeom>
          <a:solidFill>
            <a:srgbClr val="75CA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1000" dirty="0" smtClean="0"/>
              <a:t>Core </a:t>
            </a:r>
            <a:r>
              <a:rPr lang="hu-HU" altLang="en-US" sz="1000" dirty="0" smtClean="0"/>
              <a:t>C</a:t>
            </a:r>
            <a:r>
              <a:rPr lang="en-US" altLang="en-US" sz="1000" dirty="0" smtClean="0"/>
              <a:t>7</a:t>
            </a:r>
          </a:p>
          <a:p>
            <a:pPr algn="ctr" eaLnBrk="1" hangingPunct="1"/>
            <a:r>
              <a:rPr lang="en-US" altLang="en-US" sz="1000" dirty="0" smtClean="0"/>
              <a:t>Package </a:t>
            </a:r>
            <a:r>
              <a:rPr lang="en-US" altLang="en-US" sz="1000" dirty="0" err="1" smtClean="0"/>
              <a:t>C7</a:t>
            </a:r>
            <a:endParaRPr lang="hu-HU" altLang="en-US" sz="1000" dirty="0"/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6156325" y="3044717"/>
            <a:ext cx="1223963" cy="365760"/>
          </a:xfrm>
          <a:prstGeom prst="rect">
            <a:avLst/>
          </a:prstGeom>
          <a:solidFill>
            <a:srgbClr val="4BBA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1000" dirty="0" smtClean="0"/>
              <a:t>Core </a:t>
            </a:r>
            <a:r>
              <a:rPr lang="en-US" altLang="en-US" sz="1000" dirty="0" err="1" smtClean="0"/>
              <a:t>C8</a:t>
            </a:r>
            <a:endParaRPr lang="en-US" altLang="en-US" sz="1000" dirty="0" smtClean="0"/>
          </a:p>
          <a:p>
            <a:pPr algn="ctr" eaLnBrk="1" hangingPunct="1"/>
            <a:r>
              <a:rPr lang="en-US" altLang="en-US" sz="1000" dirty="0" smtClean="0"/>
              <a:t>Package </a:t>
            </a:r>
            <a:r>
              <a:rPr lang="en-US" altLang="en-US" sz="1000" dirty="0" err="1" smtClean="0"/>
              <a:t>C8</a:t>
            </a:r>
            <a:endParaRPr lang="hu-HU" altLang="en-US" sz="1000" dirty="0"/>
          </a:p>
        </p:txBody>
      </p:sp>
      <p:sp>
        <p:nvSpPr>
          <p:cNvPr id="87049" name="Rectangle 9"/>
          <p:cNvSpPr>
            <a:spLocks noChangeArrowheads="1"/>
          </p:cNvSpPr>
          <p:nvPr/>
        </p:nvSpPr>
        <p:spPr bwMode="auto">
          <a:xfrm>
            <a:off x="7488416" y="3209077"/>
            <a:ext cx="1280160" cy="365760"/>
          </a:xfrm>
          <a:prstGeom prst="rect">
            <a:avLst/>
          </a:prstGeom>
          <a:solidFill>
            <a:srgbClr val="11A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1000" dirty="0" smtClean="0"/>
              <a:t>Core </a:t>
            </a:r>
            <a:r>
              <a:rPr lang="hu-HU" altLang="en-US" sz="1000" dirty="0" smtClean="0"/>
              <a:t>C</a:t>
            </a:r>
            <a:r>
              <a:rPr lang="en-US" altLang="en-US" sz="1000" dirty="0" smtClean="0"/>
              <a:t>10</a:t>
            </a:r>
            <a:endParaRPr lang="en-US" altLang="en-US" sz="1000" dirty="0"/>
          </a:p>
          <a:p>
            <a:pPr algn="ctr" eaLnBrk="1" hangingPunct="1"/>
            <a:r>
              <a:rPr lang="hu-HU" altLang="en-US" sz="1000" dirty="0" smtClean="0"/>
              <a:t> </a:t>
            </a:r>
            <a:r>
              <a:rPr lang="en-US" altLang="en-US" sz="1000" dirty="0" smtClean="0"/>
              <a:t>Package </a:t>
            </a:r>
            <a:r>
              <a:rPr lang="en-US" altLang="en-US" sz="1000" dirty="0" err="1" smtClean="0"/>
              <a:t>C10</a:t>
            </a:r>
            <a:endParaRPr lang="hu-HU" altLang="en-US" sz="1000" dirty="0"/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H="1">
            <a:off x="3466742" y="1404956"/>
            <a:ext cx="3175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>
            <a:off x="4729342" y="1399529"/>
            <a:ext cx="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2" name="Line 12"/>
          <p:cNvSpPr>
            <a:spLocks noChangeShapeType="1"/>
          </p:cNvSpPr>
          <p:nvPr/>
        </p:nvSpPr>
        <p:spPr bwMode="auto">
          <a:xfrm>
            <a:off x="6084888" y="115888"/>
            <a:ext cx="0" cy="6481762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3" name="Line 13"/>
          <p:cNvSpPr>
            <a:spLocks noChangeShapeType="1"/>
          </p:cNvSpPr>
          <p:nvPr/>
        </p:nvSpPr>
        <p:spPr bwMode="auto">
          <a:xfrm flipH="1">
            <a:off x="6073775" y="1406548"/>
            <a:ext cx="11113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4" name="Line 14"/>
          <p:cNvSpPr>
            <a:spLocks noChangeShapeType="1"/>
          </p:cNvSpPr>
          <p:nvPr/>
        </p:nvSpPr>
        <p:spPr bwMode="auto">
          <a:xfrm>
            <a:off x="7439025" y="1403779"/>
            <a:ext cx="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7055" name="Line 15"/>
          <p:cNvSpPr>
            <a:spLocks noChangeShapeType="1"/>
          </p:cNvSpPr>
          <p:nvPr/>
        </p:nvSpPr>
        <p:spPr bwMode="auto">
          <a:xfrm flipH="1">
            <a:off x="1042988" y="3484746"/>
            <a:ext cx="14287" cy="329184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6" name="Text Box 16"/>
          <p:cNvSpPr txBox="1">
            <a:spLocks noChangeArrowheads="1"/>
          </p:cNvSpPr>
          <p:nvPr/>
        </p:nvSpPr>
        <p:spPr bwMode="auto">
          <a:xfrm>
            <a:off x="70052" y="4942095"/>
            <a:ext cx="95731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hu-HU" altLang="en-US" sz="900" dirty="0"/>
              <a:t>Core level</a:t>
            </a:r>
            <a:br>
              <a:rPr lang="hu-HU" altLang="en-US" sz="900" dirty="0"/>
            </a:br>
            <a:r>
              <a:rPr lang="hu-HU" altLang="en-US" sz="900" dirty="0"/>
              <a:t>power </a:t>
            </a:r>
            <a:r>
              <a:rPr lang="hu-HU" altLang="en-US" sz="900" dirty="0" smtClean="0"/>
              <a:t>sav</a:t>
            </a:r>
            <a:r>
              <a:rPr lang="en-US" altLang="en-US" sz="900" dirty="0" err="1" smtClean="0"/>
              <a:t>ing</a:t>
            </a:r>
            <a:r>
              <a:rPr lang="hu-HU" altLang="en-US" sz="900" dirty="0"/>
              <a:t/>
            </a:r>
            <a:br>
              <a:rPr lang="hu-HU" altLang="en-US" sz="900" dirty="0"/>
            </a:br>
            <a:r>
              <a:rPr lang="hu-HU" altLang="en-US" sz="900" dirty="0"/>
              <a:t>approach</a:t>
            </a:r>
            <a:br>
              <a:rPr lang="hu-HU" altLang="en-US" sz="900" dirty="0"/>
            </a:br>
            <a:r>
              <a:rPr lang="hu-HU" altLang="en-US" sz="900" dirty="0"/>
              <a:t>(per core </a:t>
            </a:r>
            <a:br>
              <a:rPr lang="hu-HU" altLang="en-US" sz="900" dirty="0"/>
            </a:br>
            <a:r>
              <a:rPr lang="hu-HU" altLang="en-US" sz="900" dirty="0"/>
              <a:t>action)</a:t>
            </a:r>
          </a:p>
        </p:txBody>
      </p:sp>
      <p:sp>
        <p:nvSpPr>
          <p:cNvPr id="87057" name="Text Box 17"/>
          <p:cNvSpPr txBox="1">
            <a:spLocks noChangeArrowheads="1"/>
          </p:cNvSpPr>
          <p:nvPr/>
        </p:nvSpPr>
        <p:spPr bwMode="auto">
          <a:xfrm>
            <a:off x="7066" y="5773206"/>
            <a:ext cx="109036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hu-HU" altLang="en-US" sz="900" dirty="0"/>
              <a:t>Processor level</a:t>
            </a:r>
            <a:br>
              <a:rPr lang="hu-HU" altLang="en-US" sz="900" dirty="0"/>
            </a:br>
            <a:r>
              <a:rPr lang="hu-HU" altLang="en-US" sz="900" dirty="0"/>
              <a:t>power </a:t>
            </a:r>
            <a:r>
              <a:rPr lang="hu-HU" altLang="en-US" sz="900" dirty="0" smtClean="0"/>
              <a:t>sav</a:t>
            </a:r>
            <a:r>
              <a:rPr lang="en-US" altLang="en-US" sz="900" dirty="0" err="1" smtClean="0"/>
              <a:t>ing</a:t>
            </a:r>
            <a:r>
              <a:rPr lang="hu-HU" altLang="en-US" sz="900" dirty="0"/>
              <a:t/>
            </a:r>
            <a:br>
              <a:rPr lang="hu-HU" altLang="en-US" sz="900" dirty="0"/>
            </a:br>
            <a:r>
              <a:rPr lang="hu-HU" altLang="en-US" sz="900" dirty="0"/>
              <a:t>approach</a:t>
            </a:r>
            <a:br>
              <a:rPr lang="hu-HU" altLang="en-US" sz="900" dirty="0"/>
            </a:br>
            <a:r>
              <a:rPr lang="hu-HU" altLang="en-US" sz="900" dirty="0"/>
              <a:t>(</a:t>
            </a:r>
            <a:r>
              <a:rPr lang="hu-HU" altLang="en-US" sz="900" dirty="0" smtClean="0"/>
              <a:t>p</a:t>
            </a:r>
            <a:r>
              <a:rPr lang="en-US" altLang="en-US" sz="900" dirty="0" err="1" smtClean="0"/>
              <a:t>ackage</a:t>
            </a:r>
            <a:r>
              <a:rPr lang="en-US" altLang="en-US" sz="900" dirty="0" smtClean="0"/>
              <a:t> </a:t>
            </a:r>
            <a:r>
              <a:rPr lang="hu-HU" altLang="en-US" sz="900" dirty="0"/>
              <a:t/>
            </a:r>
            <a:br>
              <a:rPr lang="hu-HU" altLang="en-US" sz="900" dirty="0"/>
            </a:br>
            <a:r>
              <a:rPr lang="hu-HU" altLang="en-US" sz="900" dirty="0" smtClean="0"/>
              <a:t>action</a:t>
            </a:r>
            <a:r>
              <a:rPr lang="en-US" altLang="en-US" sz="900" dirty="0" smtClean="0"/>
              <a:t>s</a:t>
            </a:r>
            <a:r>
              <a:rPr lang="hu-HU" altLang="en-US" sz="900" dirty="0" smtClean="0"/>
              <a:t>)</a:t>
            </a:r>
            <a:endParaRPr lang="hu-HU" altLang="en-US" sz="900" dirty="0"/>
          </a:p>
        </p:txBody>
      </p:sp>
      <p:sp>
        <p:nvSpPr>
          <p:cNvPr id="87059" name="Line 19"/>
          <p:cNvSpPr>
            <a:spLocks noChangeShapeType="1"/>
          </p:cNvSpPr>
          <p:nvPr/>
        </p:nvSpPr>
        <p:spPr bwMode="auto">
          <a:xfrm>
            <a:off x="148461" y="5762630"/>
            <a:ext cx="8869680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0" name="Line 20"/>
          <p:cNvSpPr>
            <a:spLocks noChangeShapeType="1"/>
          </p:cNvSpPr>
          <p:nvPr/>
        </p:nvSpPr>
        <p:spPr bwMode="auto">
          <a:xfrm>
            <a:off x="99071" y="6801661"/>
            <a:ext cx="8869680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1" name="Text Box 21"/>
          <p:cNvSpPr txBox="1">
            <a:spLocks noChangeArrowheads="1"/>
          </p:cNvSpPr>
          <p:nvPr/>
        </p:nvSpPr>
        <p:spPr bwMode="auto">
          <a:xfrm>
            <a:off x="1043525" y="4950033"/>
            <a:ext cx="1271823" cy="77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Aft>
                <a:spcPct val="30000"/>
              </a:spcAft>
              <a:buFontTx/>
              <a:buChar char="•"/>
            </a:pPr>
            <a:r>
              <a:rPr lang="en-US" altLang="en-US" sz="900" dirty="0" smtClean="0"/>
              <a:t> </a:t>
            </a:r>
            <a:r>
              <a:rPr lang="hu-HU" altLang="en-US" sz="900" dirty="0" smtClean="0"/>
              <a:t>Stop </a:t>
            </a:r>
            <a:r>
              <a:rPr lang="en-US" altLang="en-US" sz="900" dirty="0" smtClean="0"/>
              <a:t>instr. e</a:t>
            </a:r>
            <a:r>
              <a:rPr lang="hu-HU" altLang="en-US" sz="900" dirty="0" smtClean="0"/>
              <a:t>xec</a:t>
            </a:r>
            <a:r>
              <a:rPr lang="en-US" altLang="en-US" sz="900" dirty="0" smtClean="0"/>
              <a:t>.</a:t>
            </a:r>
            <a:endParaRPr lang="hu-HU" altLang="en-US" sz="900" dirty="0"/>
          </a:p>
          <a:p>
            <a:pPr eaLnBrk="1" hangingPunct="1">
              <a:spcAft>
                <a:spcPct val="30000"/>
              </a:spcAft>
              <a:buFontTx/>
              <a:buChar char="•"/>
            </a:pPr>
            <a:r>
              <a:rPr lang="en-US" altLang="en-US" sz="900" dirty="0" smtClean="0"/>
              <a:t> </a:t>
            </a:r>
            <a:r>
              <a:rPr lang="hu-HU" altLang="en-US" sz="900" dirty="0" smtClean="0"/>
              <a:t>Stop </a:t>
            </a:r>
            <a:r>
              <a:rPr lang="hu-HU" altLang="en-US" sz="900" dirty="0"/>
              <a:t>Core </a:t>
            </a:r>
            <a:r>
              <a:rPr lang="hu-HU" altLang="en-US" sz="900" dirty="0" smtClean="0"/>
              <a:t>clock</a:t>
            </a:r>
            <a:endParaRPr lang="en-US" altLang="en-US" sz="900" dirty="0" smtClean="0"/>
          </a:p>
          <a:p>
            <a:pPr eaLnBrk="1" hangingPunct="1">
              <a:spcAft>
                <a:spcPct val="30000"/>
              </a:spcAft>
              <a:buFontTx/>
              <a:buChar char="•"/>
            </a:pPr>
            <a:r>
              <a:rPr lang="en-US" altLang="en-US" sz="900" dirty="0" smtClean="0"/>
              <a:t> S</a:t>
            </a:r>
            <a:r>
              <a:rPr lang="hu-HU" altLang="en-US" sz="900" dirty="0" smtClean="0"/>
              <a:t>ervice snoops</a:t>
            </a:r>
            <a:endParaRPr lang="en-US" altLang="en-US" sz="900" dirty="0" smtClean="0"/>
          </a:p>
          <a:p>
            <a:pPr eaLnBrk="1" hangingPunct="1">
              <a:spcAft>
                <a:spcPct val="30000"/>
              </a:spcAft>
              <a:buFontTx/>
              <a:buChar char="•"/>
            </a:pPr>
            <a:r>
              <a:rPr lang="en-US" altLang="en-US" sz="900" dirty="0" smtClean="0"/>
              <a:t>Latch interrupts </a:t>
            </a:r>
            <a:endParaRPr lang="hu-HU" altLang="en-US" sz="900" dirty="0"/>
          </a:p>
        </p:txBody>
      </p:sp>
      <p:sp>
        <p:nvSpPr>
          <p:cNvPr id="87063" name="Text Box 23"/>
          <p:cNvSpPr txBox="1">
            <a:spLocks noChangeArrowheads="1"/>
          </p:cNvSpPr>
          <p:nvPr/>
        </p:nvSpPr>
        <p:spPr bwMode="auto">
          <a:xfrm>
            <a:off x="836585" y="3857206"/>
            <a:ext cx="6262686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1000" dirty="0" smtClean="0"/>
              <a:t>2. gen. Nehalem (Lynnfield) Mobile (2009), </a:t>
            </a:r>
            <a:r>
              <a:rPr lang="en-US" altLang="en-US" sz="1000" dirty="0" err="1" smtClean="0"/>
              <a:t>Westmere</a:t>
            </a:r>
            <a:r>
              <a:rPr lang="en-US" altLang="en-US" sz="1000" dirty="0" smtClean="0"/>
              <a:t> Mobile (2010),</a:t>
            </a:r>
          </a:p>
          <a:p>
            <a:pPr eaLnBrk="1" hangingPunct="1"/>
            <a:r>
              <a:rPr lang="en-US" altLang="en-US" sz="1000" dirty="0" smtClean="0"/>
              <a:t>                          Broadwell Mobile (2015)</a:t>
            </a:r>
            <a:endParaRPr lang="hu-HU" altLang="en-US" sz="1000" dirty="0"/>
          </a:p>
        </p:txBody>
      </p:sp>
      <p:sp>
        <p:nvSpPr>
          <p:cNvPr id="87065" name="Text Box 25"/>
          <p:cNvSpPr txBox="1">
            <a:spLocks noChangeArrowheads="1"/>
          </p:cNvSpPr>
          <p:nvPr/>
        </p:nvSpPr>
        <p:spPr bwMode="auto">
          <a:xfrm>
            <a:off x="2573835" y="4612459"/>
            <a:ext cx="5029600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1000" dirty="0" smtClean="0"/>
              <a:t>Haswell Mobile (2014), </a:t>
            </a:r>
            <a:r>
              <a:rPr lang="en-US" altLang="en-US" sz="1000" dirty="0" err="1" smtClean="0"/>
              <a:t>Skylake</a:t>
            </a:r>
            <a:r>
              <a:rPr lang="en-US" altLang="en-US" sz="1000" dirty="0" smtClean="0"/>
              <a:t> Mobile (2015), </a:t>
            </a:r>
            <a:r>
              <a:rPr lang="en-US" altLang="en-US" sz="1000" dirty="0" err="1" smtClean="0"/>
              <a:t>Kaby</a:t>
            </a:r>
            <a:r>
              <a:rPr lang="en-US" altLang="en-US" sz="1000" dirty="0" smtClean="0"/>
              <a:t> Lake Mobile (2016)</a:t>
            </a:r>
            <a:endParaRPr lang="hu-HU" altLang="en-US" sz="1000" dirty="0"/>
          </a:p>
        </p:txBody>
      </p:sp>
      <p:sp>
        <p:nvSpPr>
          <p:cNvPr id="87066" name="Line 26"/>
          <p:cNvSpPr>
            <a:spLocks noChangeShapeType="1"/>
          </p:cNvSpPr>
          <p:nvPr/>
        </p:nvSpPr>
        <p:spPr bwMode="auto">
          <a:xfrm flipV="1">
            <a:off x="1042988" y="4857941"/>
            <a:ext cx="80467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7067" name="Text Box 27"/>
          <p:cNvSpPr txBox="1">
            <a:spLocks noChangeArrowheads="1"/>
          </p:cNvSpPr>
          <p:nvPr/>
        </p:nvSpPr>
        <p:spPr bwMode="auto">
          <a:xfrm>
            <a:off x="8007506" y="3743578"/>
            <a:ext cx="11525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hu-HU" altLang="en-US" sz="1000" dirty="0"/>
              <a:t>Wake-up time</a:t>
            </a:r>
          </a:p>
        </p:txBody>
      </p:sp>
      <p:sp>
        <p:nvSpPr>
          <p:cNvPr id="87069" name="Text Box 29"/>
          <p:cNvSpPr txBox="1">
            <a:spLocks noChangeArrowheads="1"/>
          </p:cNvSpPr>
          <p:nvPr/>
        </p:nvSpPr>
        <p:spPr bwMode="auto">
          <a:xfrm>
            <a:off x="2238375" y="4948445"/>
            <a:ext cx="1106713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Aft>
                <a:spcPct val="30000"/>
              </a:spcAft>
              <a:buFontTx/>
              <a:buChar char="•"/>
            </a:pPr>
            <a:r>
              <a:rPr lang="en-US" altLang="en-US" sz="900" dirty="0" smtClean="0"/>
              <a:t> </a:t>
            </a:r>
            <a:r>
              <a:rPr lang="hu-HU" altLang="en-US" sz="900" dirty="0" smtClean="0"/>
              <a:t>Flush L1</a:t>
            </a:r>
            <a:r>
              <a:rPr lang="en-US" altLang="en-US" sz="900" dirty="0" smtClean="0"/>
              <a:t>, </a:t>
            </a:r>
            <a:r>
              <a:rPr lang="en-US" altLang="en-US" sz="900" dirty="0" err="1" smtClean="0"/>
              <a:t>L2</a:t>
            </a:r>
            <a:r>
              <a:rPr lang="hu-HU" altLang="en-US" sz="900" dirty="0"/>
              <a:t/>
            </a:r>
            <a:br>
              <a:rPr lang="hu-HU" altLang="en-US" sz="900" dirty="0"/>
            </a:br>
            <a:r>
              <a:rPr lang="en-US" altLang="en-US" sz="900" dirty="0" smtClean="0"/>
              <a:t> </a:t>
            </a:r>
            <a:r>
              <a:rPr lang="hu-HU" altLang="en-US" sz="900" dirty="0" smtClean="0"/>
              <a:t>into </a:t>
            </a:r>
            <a:r>
              <a:rPr lang="en-US" altLang="en-US" sz="900" dirty="0" smtClean="0"/>
              <a:t>the </a:t>
            </a:r>
            <a:r>
              <a:rPr lang="en-US" altLang="en-US" sz="900" dirty="0" err="1" smtClean="0"/>
              <a:t>L3</a:t>
            </a:r>
            <a:endParaRPr lang="en-US" altLang="en-US" sz="900" dirty="0" smtClean="0"/>
          </a:p>
          <a:p>
            <a:pPr eaLnBrk="1" hangingPunct="1">
              <a:buFontTx/>
              <a:buChar char="•"/>
            </a:pPr>
            <a:r>
              <a:rPr lang="en-US" altLang="en-US" sz="900" dirty="0" smtClean="0"/>
              <a:t> Stop core </a:t>
            </a:r>
            <a:r>
              <a:rPr lang="en-US" altLang="en-US" sz="900" dirty="0" err="1" smtClean="0"/>
              <a:t>PLL</a:t>
            </a:r>
            <a:endParaRPr lang="hu-HU" altLang="en-US" sz="900" dirty="0"/>
          </a:p>
        </p:txBody>
      </p:sp>
      <p:sp>
        <p:nvSpPr>
          <p:cNvPr id="87070" name="Text Box 30"/>
          <p:cNvSpPr txBox="1">
            <a:spLocks noChangeArrowheads="1"/>
          </p:cNvSpPr>
          <p:nvPr/>
        </p:nvSpPr>
        <p:spPr bwMode="auto">
          <a:xfrm>
            <a:off x="2275425" y="5770031"/>
            <a:ext cx="123014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Aft>
                <a:spcPct val="30000"/>
              </a:spcAft>
              <a:buFontTx/>
              <a:buChar char="•"/>
            </a:pPr>
            <a:r>
              <a:rPr lang="en-US" altLang="en-US" sz="900" dirty="0" smtClean="0"/>
              <a:t> Snoop </a:t>
            </a:r>
            <a:r>
              <a:rPr lang="en-US" altLang="en-US" sz="900" dirty="0" err="1" smtClean="0"/>
              <a:t>L3</a:t>
            </a:r>
            <a:r>
              <a:rPr lang="en-US" altLang="en-US" sz="900" dirty="0" smtClean="0"/>
              <a:t> cache</a:t>
            </a:r>
            <a:endParaRPr lang="hu-HU" altLang="en-US" sz="900" dirty="0"/>
          </a:p>
        </p:txBody>
      </p:sp>
      <p:sp>
        <p:nvSpPr>
          <p:cNvPr id="87071" name="Text Box 31"/>
          <p:cNvSpPr txBox="1">
            <a:spLocks noChangeArrowheads="1"/>
          </p:cNvSpPr>
          <p:nvPr/>
        </p:nvSpPr>
        <p:spPr bwMode="auto">
          <a:xfrm>
            <a:off x="3505655" y="5765268"/>
            <a:ext cx="1287853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900" dirty="0" smtClean="0"/>
              <a:t> </a:t>
            </a:r>
            <a:r>
              <a:rPr lang="en-US" altLang="en-US" sz="900" dirty="0" err="1" smtClean="0"/>
              <a:t>L3</a:t>
            </a:r>
            <a:r>
              <a:rPr lang="en-US" altLang="en-US" sz="900" dirty="0" smtClean="0"/>
              <a:t> cache is </a:t>
            </a:r>
          </a:p>
          <a:p>
            <a:pPr marL="0" indent="0" eaLnBrk="1" hangingPunct="1">
              <a:spcAft>
                <a:spcPts val="200"/>
              </a:spcAft>
            </a:pPr>
            <a:r>
              <a:rPr lang="en-US" altLang="en-US" sz="900" dirty="0" smtClean="0"/>
              <a:t>   </a:t>
            </a:r>
            <a:r>
              <a:rPr lang="en-US" altLang="en-US" sz="900" dirty="0" err="1" smtClean="0"/>
              <a:t>snoopable</a:t>
            </a:r>
            <a:endParaRPr lang="en-US" altLang="en-US" sz="900" dirty="0" smtClean="0"/>
          </a:p>
          <a:p>
            <a:pPr eaLnBrk="1" hangingPunct="1">
              <a:buFontTx/>
              <a:buChar char="•"/>
            </a:pPr>
            <a:r>
              <a:rPr lang="en-US" altLang="en-US" sz="900" dirty="0" smtClean="0"/>
              <a:t> All </a:t>
            </a:r>
            <a:r>
              <a:rPr lang="en-US" altLang="en-US" sz="900" dirty="0" err="1" smtClean="0"/>
              <a:t>uncore</a:t>
            </a:r>
            <a:r>
              <a:rPr lang="en-US" altLang="en-US" sz="900" dirty="0" smtClean="0"/>
              <a:t> clocks</a:t>
            </a:r>
          </a:p>
          <a:p>
            <a:pPr marL="0" indent="0" eaLnBrk="1" hangingPunct="1">
              <a:spcAft>
                <a:spcPts val="200"/>
              </a:spcAft>
            </a:pPr>
            <a:r>
              <a:rPr lang="en-US" altLang="en-US" sz="900" dirty="0" smtClean="0"/>
              <a:t>   stopped</a:t>
            </a:r>
          </a:p>
          <a:p>
            <a:pPr eaLnBrk="1" hangingPunct="1">
              <a:buFontTx/>
              <a:buChar char="•"/>
            </a:pPr>
            <a:r>
              <a:rPr lang="en-US" altLang="en-US" sz="900" dirty="0" smtClean="0"/>
              <a:t>Most </a:t>
            </a:r>
            <a:r>
              <a:rPr lang="en-US" altLang="en-US" sz="900" dirty="0" err="1" smtClean="0"/>
              <a:t>uncore</a:t>
            </a:r>
            <a:r>
              <a:rPr lang="en-US" altLang="en-US" sz="900" dirty="0" smtClean="0"/>
              <a:t> </a:t>
            </a:r>
          </a:p>
          <a:p>
            <a:pPr marL="0" indent="0" eaLnBrk="1" hangingPunct="1">
              <a:spcAft>
                <a:spcPct val="30000"/>
              </a:spcAft>
            </a:pPr>
            <a:r>
              <a:rPr lang="en-US" altLang="en-US" sz="900" dirty="0" smtClean="0"/>
              <a:t>   voltages     0</a:t>
            </a:r>
            <a:endParaRPr lang="hu-HU" altLang="en-US" sz="900" dirty="0"/>
          </a:p>
        </p:txBody>
      </p:sp>
      <p:sp>
        <p:nvSpPr>
          <p:cNvPr id="87072" name="Text Box 32"/>
          <p:cNvSpPr txBox="1">
            <a:spLocks noChangeArrowheads="1"/>
          </p:cNvSpPr>
          <p:nvPr/>
        </p:nvSpPr>
        <p:spPr bwMode="auto">
          <a:xfrm>
            <a:off x="4691539" y="5765268"/>
            <a:ext cx="13965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900" dirty="0" smtClean="0"/>
              <a:t> If </a:t>
            </a:r>
            <a:r>
              <a:rPr lang="en-US" altLang="en-US" sz="900" dirty="0" err="1" smtClean="0"/>
              <a:t>L3</a:t>
            </a:r>
            <a:r>
              <a:rPr lang="en-US" altLang="en-US" sz="900" dirty="0" smtClean="0"/>
              <a:t> entirely</a:t>
            </a:r>
          </a:p>
          <a:p>
            <a:pPr marL="0" indent="0" eaLnBrk="1" hangingPunct="1"/>
            <a:r>
              <a:rPr lang="en-US" altLang="en-US" sz="900" dirty="0"/>
              <a:t> </a:t>
            </a:r>
            <a:r>
              <a:rPr lang="en-US" altLang="en-US" sz="900" dirty="0" smtClean="0"/>
              <a:t>   flushed, voltage </a:t>
            </a:r>
          </a:p>
          <a:p>
            <a:pPr marL="0" indent="0" eaLnBrk="1" hangingPunct="1"/>
            <a:r>
              <a:rPr lang="en-US" altLang="en-US" sz="900" dirty="0"/>
              <a:t> </a:t>
            </a:r>
            <a:r>
              <a:rPr lang="en-US" altLang="en-US" sz="900" dirty="0" smtClean="0"/>
              <a:t>   from the </a:t>
            </a:r>
            <a:r>
              <a:rPr lang="en-US" altLang="en-US" sz="900" dirty="0" err="1" smtClean="0"/>
              <a:t>L3</a:t>
            </a:r>
            <a:r>
              <a:rPr lang="en-US" altLang="en-US" sz="900" dirty="0" smtClean="0"/>
              <a:t> cache</a:t>
            </a:r>
          </a:p>
          <a:p>
            <a:pPr marL="0" indent="0" eaLnBrk="1" hangingPunct="1"/>
            <a:r>
              <a:rPr lang="en-US" altLang="en-US" sz="900" dirty="0"/>
              <a:t> </a:t>
            </a:r>
            <a:r>
              <a:rPr lang="en-US" altLang="en-US" sz="900" dirty="0" smtClean="0"/>
              <a:t>   will be removed</a:t>
            </a:r>
          </a:p>
        </p:txBody>
      </p:sp>
      <p:sp>
        <p:nvSpPr>
          <p:cNvPr id="87073" name="Text Box 33"/>
          <p:cNvSpPr txBox="1">
            <a:spLocks noChangeArrowheads="1"/>
          </p:cNvSpPr>
          <p:nvPr/>
        </p:nvSpPr>
        <p:spPr bwMode="auto">
          <a:xfrm>
            <a:off x="6028955" y="5765268"/>
            <a:ext cx="130067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900" dirty="0" smtClean="0"/>
              <a:t> Voltage removed</a:t>
            </a:r>
          </a:p>
          <a:p>
            <a:pPr marL="0" indent="0" eaLnBrk="1" hangingPunct="1"/>
            <a:r>
              <a:rPr lang="en-US" altLang="en-US" sz="900" dirty="0" smtClean="0"/>
              <a:t>    from all</a:t>
            </a:r>
          </a:p>
          <a:p>
            <a:pPr marL="0" indent="0" eaLnBrk="1" hangingPunct="1"/>
            <a:r>
              <a:rPr lang="en-US" altLang="en-US" sz="900" dirty="0" smtClean="0"/>
              <a:t>    power domains</a:t>
            </a:r>
            <a:endParaRPr lang="hu-HU" altLang="en-US" sz="900" dirty="0"/>
          </a:p>
        </p:txBody>
      </p:sp>
      <p:sp>
        <p:nvSpPr>
          <p:cNvPr id="87075" name="Text Box 35"/>
          <p:cNvSpPr txBox="1">
            <a:spLocks noChangeArrowheads="1"/>
          </p:cNvSpPr>
          <p:nvPr/>
        </p:nvSpPr>
        <p:spPr bwMode="auto">
          <a:xfrm>
            <a:off x="7412038" y="5778147"/>
            <a:ext cx="173196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900" dirty="0" smtClean="0"/>
              <a:t> VR is set to </a:t>
            </a:r>
            <a:endParaRPr lang="en-US" altLang="en-US" sz="900" dirty="0"/>
          </a:p>
          <a:p>
            <a:pPr marL="0" indent="0" eaLnBrk="1" hangingPunct="1"/>
            <a:r>
              <a:rPr lang="en-US" altLang="en-US" sz="900" dirty="0" smtClean="0"/>
              <a:t>   low power state,</a:t>
            </a:r>
          </a:p>
          <a:p>
            <a:pPr marL="0" indent="0" eaLnBrk="1" hangingPunct="1"/>
            <a:r>
              <a:rPr lang="en-US" altLang="en-US" sz="900" dirty="0"/>
              <a:t> </a:t>
            </a:r>
            <a:r>
              <a:rPr lang="en-US" altLang="en-US" sz="900" dirty="0" smtClean="0"/>
              <a:t>  near shut off.</a:t>
            </a:r>
            <a:endParaRPr lang="hu-HU" altLang="en-US" sz="900" dirty="0"/>
          </a:p>
        </p:txBody>
      </p:sp>
      <p:sp>
        <p:nvSpPr>
          <p:cNvPr id="87077" name="Text Box 37"/>
          <p:cNvSpPr txBox="1">
            <a:spLocks noChangeArrowheads="1"/>
          </p:cNvSpPr>
          <p:nvPr/>
        </p:nvSpPr>
        <p:spPr bwMode="auto">
          <a:xfrm>
            <a:off x="-35976" y="1156017"/>
            <a:ext cx="1152526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1000" dirty="0"/>
              <a:t>  Power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000" dirty="0"/>
              <a:t> </a:t>
            </a:r>
            <a:r>
              <a:rPr lang="hu-HU" altLang="en-US" sz="1000" dirty="0"/>
              <a:t>consumption</a:t>
            </a:r>
          </a:p>
        </p:txBody>
      </p:sp>
      <p:sp>
        <p:nvSpPr>
          <p:cNvPr id="87078" name="Line 38"/>
          <p:cNvSpPr>
            <a:spLocks noChangeShapeType="1"/>
          </p:cNvSpPr>
          <p:nvPr/>
        </p:nvSpPr>
        <p:spPr bwMode="auto">
          <a:xfrm>
            <a:off x="246576" y="3728752"/>
            <a:ext cx="8820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Rectangle 12"/>
          <p:cNvSpPr>
            <a:spLocks noChangeArrowheads="1"/>
          </p:cNvSpPr>
          <p:nvPr/>
        </p:nvSpPr>
        <p:spPr bwMode="auto">
          <a:xfrm>
            <a:off x="1094926" y="2120723"/>
            <a:ext cx="1188720" cy="548640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200"/>
              </a:spcAft>
            </a:pPr>
            <a:r>
              <a:rPr lang="hu-HU" altLang="en-US" sz="1000" dirty="0" smtClean="0"/>
              <a:t>C1</a:t>
            </a:r>
            <a:r>
              <a:rPr lang="en-US" altLang="en-US" sz="1000" dirty="0" smtClean="0"/>
              <a:t>: Auto Halt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en-US" sz="1000" dirty="0" err="1" smtClean="0"/>
              <a:t>C1E</a:t>
            </a:r>
            <a:r>
              <a:rPr lang="en-US" altLang="en-US" sz="1000" dirty="0" smtClean="0"/>
              <a:t>: Auto Halt +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en-US" sz="1000" dirty="0" smtClean="0"/>
              <a:t>lowest fc, </a:t>
            </a:r>
            <a:r>
              <a:rPr lang="en-US" altLang="en-US" sz="1000" dirty="0" err="1" smtClean="0"/>
              <a:t>Vcc</a:t>
            </a:r>
            <a:r>
              <a:rPr lang="en-US" altLang="en-US" sz="1000" dirty="0" smtClean="0"/>
              <a:t> </a:t>
            </a:r>
            <a:endParaRPr lang="hu-HU" altLang="en-US" sz="1000" dirty="0"/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3468842" y="4938876"/>
            <a:ext cx="1204176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900" dirty="0" smtClean="0"/>
              <a:t> Core saves</a:t>
            </a:r>
          </a:p>
          <a:p>
            <a:pPr marL="0" indent="0"/>
            <a:r>
              <a:rPr lang="en-US" sz="900" dirty="0" smtClean="0"/>
              <a:t>    its arch. state </a:t>
            </a:r>
          </a:p>
          <a:p>
            <a:pPr marL="0" indent="0">
              <a:spcAft>
                <a:spcPts val="200"/>
              </a:spcAft>
            </a:pPr>
            <a:r>
              <a:rPr lang="en-US" sz="900" dirty="0"/>
              <a:t> </a:t>
            </a:r>
            <a:r>
              <a:rPr lang="en-US" sz="900" dirty="0" smtClean="0"/>
              <a:t>   into an SRAM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900" dirty="0" smtClean="0"/>
              <a:t>Then </a:t>
            </a:r>
            <a:r>
              <a:rPr lang="en-US" sz="900" dirty="0" err="1" smtClean="0"/>
              <a:t>Vcc</a:t>
            </a:r>
            <a:r>
              <a:rPr lang="en-US" sz="900" dirty="0" smtClean="0"/>
              <a:t>     0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900" dirty="0" smtClean="0"/>
              <a:t>Stop core </a:t>
            </a:r>
            <a:r>
              <a:rPr lang="en-US" sz="900" dirty="0" err="1" smtClean="0"/>
              <a:t>PLL</a:t>
            </a:r>
            <a:endParaRPr lang="en-US" sz="9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pPr marL="0" indent="0"/>
            <a:endParaRPr lang="hu-HU" altLang="en-US" sz="900" dirty="0"/>
          </a:p>
        </p:txBody>
      </p:sp>
      <p:sp>
        <p:nvSpPr>
          <p:cNvPr id="45" name="TextBox 44"/>
          <p:cNvSpPr txBox="1"/>
          <p:nvPr/>
        </p:nvSpPr>
        <p:spPr>
          <a:xfrm>
            <a:off x="6192589" y="5213802"/>
            <a:ext cx="1156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+mj-lt"/>
              </a:rPr>
              <a:t>As Core </a:t>
            </a:r>
            <a:r>
              <a:rPr lang="en-US" sz="900" dirty="0" err="1" smtClean="0">
                <a:latin typeface="+mj-lt"/>
              </a:rPr>
              <a:t>C6</a:t>
            </a:r>
            <a:r>
              <a:rPr lang="en-US" sz="900" dirty="0" smtClean="0">
                <a:latin typeface="+mj-lt"/>
              </a:rPr>
              <a:t> state</a:t>
            </a:r>
            <a:endParaRPr lang="en-US" sz="900" dirty="0"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596386" y="5226681"/>
            <a:ext cx="1156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+mj-lt"/>
              </a:rPr>
              <a:t>As Core </a:t>
            </a:r>
            <a:r>
              <a:rPr lang="en-US" sz="900" dirty="0" err="1" smtClean="0">
                <a:latin typeface="+mj-lt"/>
              </a:rPr>
              <a:t>C6</a:t>
            </a:r>
            <a:r>
              <a:rPr lang="en-US" sz="900" dirty="0" smtClean="0">
                <a:latin typeface="+mj-lt"/>
              </a:rPr>
              <a:t> state</a:t>
            </a:r>
            <a:endParaRPr lang="en-US" sz="900" dirty="0">
              <a:latin typeface="+mj-lt"/>
            </a:endParaRPr>
          </a:p>
        </p:txBody>
      </p:sp>
      <p:sp>
        <p:nvSpPr>
          <p:cNvPr id="47" name="Line 10"/>
          <p:cNvSpPr>
            <a:spLocks noChangeShapeType="1"/>
          </p:cNvSpPr>
          <p:nvPr/>
        </p:nvSpPr>
        <p:spPr bwMode="auto">
          <a:xfrm flipH="1">
            <a:off x="2292620" y="1402808"/>
            <a:ext cx="3175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>
            <a:off x="1066598" y="4264148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4683576" y="4978118"/>
            <a:ext cx="148951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900" dirty="0" smtClean="0"/>
              <a:t> As Core </a:t>
            </a:r>
            <a:r>
              <a:rPr lang="en-US" altLang="en-US" sz="900" dirty="0" err="1" smtClean="0"/>
              <a:t>C6</a:t>
            </a:r>
            <a:r>
              <a:rPr lang="en-US" altLang="en-US" sz="900" dirty="0" smtClean="0"/>
              <a:t>, but</a:t>
            </a:r>
          </a:p>
          <a:p>
            <a:pPr marL="0" indent="0" eaLnBrk="1" hangingPunct="1"/>
            <a:r>
              <a:rPr lang="en-US" altLang="en-US" sz="900" dirty="0" smtClean="0"/>
              <a:t>    last core entering</a:t>
            </a:r>
          </a:p>
          <a:p>
            <a:pPr marL="0" indent="0" eaLnBrk="1" hangingPunct="1"/>
            <a:r>
              <a:rPr lang="en-US" altLang="en-US" sz="900" dirty="0" smtClean="0"/>
              <a:t>    Core </a:t>
            </a:r>
            <a:r>
              <a:rPr lang="en-US" altLang="en-US" sz="900" dirty="0" err="1" smtClean="0"/>
              <a:t>C7</a:t>
            </a:r>
            <a:r>
              <a:rPr lang="en-US" altLang="en-US" sz="900" dirty="0" smtClean="0"/>
              <a:t>, should</a:t>
            </a:r>
          </a:p>
          <a:p>
            <a:pPr marL="0" indent="0" eaLnBrk="1" hangingPunct="1"/>
            <a:r>
              <a:rPr lang="en-US" altLang="en-US" sz="900" dirty="0" smtClean="0"/>
              <a:t>    start flushing </a:t>
            </a:r>
            <a:r>
              <a:rPr lang="en-US" altLang="en-US" sz="900" dirty="0" err="1" smtClean="0"/>
              <a:t>L3</a:t>
            </a:r>
            <a:endParaRPr lang="en-US" altLang="en-US" sz="900" dirty="0" smtClean="0"/>
          </a:p>
          <a:p>
            <a:pPr marL="0" indent="0" eaLnBrk="1" hangingPunct="1">
              <a:spcAft>
                <a:spcPct val="30000"/>
              </a:spcAft>
            </a:pPr>
            <a:r>
              <a:rPr lang="en-US" altLang="en-US" sz="900" dirty="0" smtClean="0"/>
              <a:t>    by N-ways to mem.</a:t>
            </a:r>
          </a:p>
        </p:txBody>
      </p:sp>
      <p:sp>
        <p:nvSpPr>
          <p:cNvPr id="50" name="Line 24"/>
          <p:cNvSpPr>
            <a:spLocks noChangeShapeType="1"/>
          </p:cNvSpPr>
          <p:nvPr/>
        </p:nvSpPr>
        <p:spPr bwMode="auto">
          <a:xfrm>
            <a:off x="1073716" y="4549191"/>
            <a:ext cx="502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68979" y="4294032"/>
            <a:ext cx="36952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000" dirty="0">
                <a:solidFill>
                  <a:srgbClr val="000000"/>
                </a:solidFill>
                <a:latin typeface="+mj-lt"/>
              </a:rPr>
              <a:t>Sandy Bridge </a:t>
            </a:r>
            <a:r>
              <a:rPr lang="en-US" altLang="en-US" sz="1000" dirty="0" smtClean="0">
                <a:solidFill>
                  <a:srgbClr val="000000"/>
                </a:solidFill>
                <a:latin typeface="+mj-lt"/>
              </a:rPr>
              <a:t>Mobile </a:t>
            </a:r>
            <a:r>
              <a:rPr lang="en-US" altLang="en-US" sz="1000" dirty="0">
                <a:solidFill>
                  <a:srgbClr val="000000"/>
                </a:solidFill>
                <a:latin typeface="+mj-lt"/>
              </a:rPr>
              <a:t>(2011</a:t>
            </a:r>
            <a:r>
              <a:rPr lang="en-US" altLang="en-US" sz="1000" dirty="0" smtClean="0">
                <a:solidFill>
                  <a:srgbClr val="000000"/>
                </a:solidFill>
                <a:latin typeface="+mj-lt"/>
              </a:rPr>
              <a:t>), Ivy Bridge Mobile (2012)</a:t>
            </a:r>
            <a:endParaRPr lang="en-US" sz="1600" dirty="0">
              <a:latin typeface="+mj-lt"/>
            </a:endParaRPr>
          </a:p>
        </p:txBody>
      </p:sp>
      <p:sp>
        <p:nvSpPr>
          <p:cNvPr id="53" name="Right Arrow 52"/>
          <p:cNvSpPr/>
          <p:nvPr/>
        </p:nvSpPr>
        <p:spPr bwMode="auto">
          <a:xfrm>
            <a:off x="4286947" y="5473666"/>
            <a:ext cx="109728" cy="54864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4" name="Right Arrow 53"/>
          <p:cNvSpPr/>
          <p:nvPr/>
        </p:nvSpPr>
        <p:spPr bwMode="auto">
          <a:xfrm>
            <a:off x="4233283" y="6591990"/>
            <a:ext cx="109728" cy="54864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5869" y="505449"/>
            <a:ext cx="7545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en-US" sz="1400" b="1" dirty="0">
                <a:solidFill>
                  <a:srgbClr val="2D2D8A"/>
                </a:solidFill>
                <a:latin typeface="+mj-lt"/>
              </a:rPr>
              <a:t>C-states and invoked </a:t>
            </a:r>
            <a:r>
              <a:rPr lang="en-US" altLang="en-US" sz="1400" b="1" dirty="0" smtClean="0">
                <a:solidFill>
                  <a:srgbClr val="2D2D8A"/>
                </a:solidFill>
                <a:latin typeface="+mj-lt"/>
              </a:rPr>
              <a:t>power </a:t>
            </a:r>
            <a:r>
              <a:rPr lang="en-US" altLang="en-US" sz="1400" b="1" dirty="0">
                <a:solidFill>
                  <a:srgbClr val="2D2D8A"/>
                </a:solidFill>
                <a:latin typeface="+mj-lt"/>
              </a:rPr>
              <a:t>saving actions in </a:t>
            </a:r>
            <a:r>
              <a:rPr lang="en-US" altLang="en-US" sz="1400" b="1" dirty="0" err="1" smtClean="0">
                <a:solidFill>
                  <a:srgbClr val="2D2D8A"/>
                </a:solidFill>
                <a:latin typeface="+mj-lt"/>
              </a:rPr>
              <a:t>ACPI</a:t>
            </a:r>
            <a:r>
              <a:rPr lang="en-US" altLang="en-US" sz="1400" b="1" dirty="0" smtClean="0">
                <a:solidFill>
                  <a:srgbClr val="2D2D8A"/>
                </a:solidFill>
                <a:latin typeface="+mj-lt"/>
              </a:rPr>
              <a:t>-compliant </a:t>
            </a:r>
            <a:r>
              <a:rPr lang="en-US" altLang="en-US" sz="1400" b="1" dirty="0" err="1" smtClean="0">
                <a:solidFill>
                  <a:srgbClr val="2D2D8A"/>
                </a:solidFill>
                <a:latin typeface="+mj-lt"/>
              </a:rPr>
              <a:t>PCU</a:t>
            </a:r>
            <a:r>
              <a:rPr lang="en-US" altLang="en-US" sz="1400" b="1" dirty="0" smtClean="0">
                <a:solidFill>
                  <a:srgbClr val="2D2D8A"/>
                </a:solidFill>
                <a:latin typeface="+mj-lt"/>
              </a:rPr>
              <a:t>-based</a:t>
            </a:r>
          </a:p>
          <a:p>
            <a:pPr lvl="0"/>
            <a:r>
              <a:rPr lang="en-US" altLang="en-US" sz="1400" b="1" dirty="0">
                <a:solidFill>
                  <a:srgbClr val="2D2D8A"/>
                </a:solidFill>
                <a:latin typeface="+mj-lt"/>
              </a:rPr>
              <a:t> </a:t>
            </a:r>
            <a:r>
              <a:rPr lang="en-US" altLang="en-US" sz="1400" b="1" dirty="0" smtClean="0">
                <a:solidFill>
                  <a:srgbClr val="2D2D8A"/>
                </a:solidFill>
                <a:latin typeface="+mj-lt"/>
              </a:rPr>
              <a:t> C-state </a:t>
            </a:r>
            <a:r>
              <a:rPr lang="en-US" altLang="en-US" sz="1400" b="1" dirty="0">
                <a:solidFill>
                  <a:srgbClr val="2D2D8A"/>
                </a:solidFill>
                <a:latin typeface="+mj-lt"/>
              </a:rPr>
              <a:t>management in </a:t>
            </a:r>
            <a:r>
              <a:rPr lang="en-US" altLang="en-US" sz="1400" b="1" dirty="0" smtClean="0">
                <a:solidFill>
                  <a:srgbClr val="2D2D8A"/>
                </a:solidFill>
                <a:latin typeface="+mj-lt"/>
              </a:rPr>
              <a:t>multi-core mobile processors</a:t>
            </a:r>
            <a:endParaRPr lang="en-US" sz="1400" b="1" dirty="0">
              <a:latin typeface="+mj-lt"/>
            </a:endParaRPr>
          </a:p>
        </p:txBody>
      </p: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3.2.5.5 C-state management </a:t>
            </a:r>
            <a:r>
              <a:rPr lang="en-US" sz="1600" dirty="0" smtClean="0"/>
              <a:t>(10)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735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752302" y="632906"/>
            <a:ext cx="4032047" cy="6113059"/>
            <a:chOff x="5327153" y="1251098"/>
            <a:chExt cx="3657819" cy="5570243"/>
          </a:xfrm>
        </p:grpSpPr>
        <p:sp>
          <p:nvSpPr>
            <p:cNvPr id="46" name="TextBox 45"/>
            <p:cNvSpPr txBox="1"/>
            <p:nvPr/>
          </p:nvSpPr>
          <p:spPr>
            <a:xfrm>
              <a:off x="6211098" y="1808396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48" name="Rounded Rectangle 47"/>
            <p:cNvSpPr/>
            <p:nvPr/>
          </p:nvSpPr>
          <p:spPr bwMode="auto">
            <a:xfrm>
              <a:off x="6135362" y="1726722"/>
              <a:ext cx="488045" cy="3515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213621" y="1808264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 bwMode="auto">
            <a:xfrm flipH="1">
              <a:off x="6378174" y="2073875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" name="TextBox 51"/>
            <p:cNvSpPr txBox="1"/>
            <p:nvPr/>
          </p:nvSpPr>
          <p:spPr>
            <a:xfrm>
              <a:off x="5410304" y="2734003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C3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6042191" y="2326238"/>
              <a:ext cx="667843" cy="439418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13618" y="2394604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latin typeface="+mj-lt"/>
                </a:rPr>
                <a:t>L2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5813395" y="3081918"/>
              <a:ext cx="3029891" cy="43941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flipH="1">
              <a:off x="6353840" y="2789741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TextBox 57"/>
            <p:cNvSpPr txBox="1"/>
            <p:nvPr/>
          </p:nvSpPr>
          <p:spPr>
            <a:xfrm>
              <a:off x="6762343" y="2783647"/>
              <a:ext cx="514666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Flush</a:t>
              </a:r>
              <a:endParaRPr lang="en-US" dirty="0">
                <a:latin typeface="+mj-lt"/>
              </a:endParaRPr>
            </a:p>
          </p:txBody>
        </p:sp>
        <p:sp>
          <p:nvSpPr>
            <p:cNvPr id="59" name="Rounded Rectangle 58"/>
            <p:cNvSpPr/>
            <p:nvPr/>
          </p:nvSpPr>
          <p:spPr bwMode="auto">
            <a:xfrm>
              <a:off x="5997270" y="1628377"/>
              <a:ext cx="770686" cy="1274313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110156" y="3172352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latin typeface="+mj-lt"/>
                </a:rPr>
                <a:t>L3</a:t>
              </a:r>
              <a:endParaRPr lang="en-US" sz="1200" b="1" dirty="0">
                <a:latin typeface="+mj-lt"/>
              </a:endParaRPr>
            </a:p>
          </p:txBody>
        </p:sp>
        <p:cxnSp>
          <p:nvCxnSpPr>
            <p:cNvPr id="62" name="Straight Arrow Connector 61"/>
            <p:cNvCxnSpPr/>
            <p:nvPr/>
          </p:nvCxnSpPr>
          <p:spPr bwMode="auto">
            <a:xfrm flipH="1">
              <a:off x="7299207" y="5268277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9" name="Rounded Rectangle 68"/>
            <p:cNvSpPr/>
            <p:nvPr/>
          </p:nvSpPr>
          <p:spPr bwMode="auto">
            <a:xfrm>
              <a:off x="5822752" y="4810562"/>
              <a:ext cx="3029891" cy="43941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153204" y="4913073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latin typeface="+mj-lt"/>
                </a:rPr>
                <a:t>L3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71" name="Rounded Rectangle 70"/>
            <p:cNvSpPr/>
            <p:nvPr/>
          </p:nvSpPr>
          <p:spPr bwMode="auto">
            <a:xfrm>
              <a:off x="5738385" y="5543892"/>
              <a:ext cx="3189359" cy="527302"/>
            </a:xfrm>
            <a:prstGeom prst="roundRect">
              <a:avLst/>
            </a:prstGeom>
            <a:solidFill>
              <a:srgbClr val="69F622"/>
            </a:solidFill>
            <a:ln w="9525" cap="flat" cmpd="sng" algn="ctr">
              <a:solidFill>
                <a:srgbClr val="69F62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921435" y="5666538"/>
              <a:ext cx="766269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+mj-lt"/>
                </a:rPr>
                <a:t>Memory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814434" y="1965822"/>
              <a:ext cx="352522" cy="2662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en-US" sz="1200" b="1" dirty="0" err="1" smtClean="0">
                  <a:solidFill>
                    <a:srgbClr val="000000"/>
                  </a:solidFill>
                  <a:latin typeface="+mj-lt"/>
                </a:rPr>
                <a:t>C0</a:t>
              </a:r>
              <a:endParaRPr lang="en-US" altLang="en-US" sz="1200" b="1" dirty="0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416508" y="3802476"/>
              <a:ext cx="1606467" cy="411480"/>
              <a:chOff x="4052452" y="3788792"/>
              <a:chExt cx="1842318" cy="428131"/>
            </a:xfrm>
          </p:grpSpPr>
          <p:sp>
            <p:nvSpPr>
              <p:cNvPr id="61" name="Oval 6"/>
              <p:cNvSpPr>
                <a:spLocks noChangeArrowheads="1"/>
              </p:cNvSpPr>
              <p:nvPr/>
            </p:nvSpPr>
            <p:spPr bwMode="auto">
              <a:xfrm>
                <a:off x="4511279" y="3788792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200" b="1" dirty="0" err="1" smtClean="0"/>
                  <a:t>C0</a:t>
                </a:r>
                <a:endParaRPr lang="en-US" altLang="en-US" sz="1200" b="1" dirty="0"/>
              </a:p>
            </p:txBody>
          </p:sp>
          <p:grpSp>
            <p:nvGrpSpPr>
              <p:cNvPr id="66" name="Group 65"/>
              <p:cNvGrpSpPr/>
              <p:nvPr/>
            </p:nvGrpSpPr>
            <p:grpSpPr>
              <a:xfrm>
                <a:off x="5210495" y="3837723"/>
                <a:ext cx="684275" cy="365760"/>
                <a:chOff x="4354816" y="5228824"/>
                <a:chExt cx="684275" cy="365760"/>
              </a:xfrm>
            </p:grpSpPr>
            <p:sp>
              <p:nvSpPr>
                <p:cNvPr id="64" name="Rounded Rectangle 63"/>
                <p:cNvSpPr/>
                <p:nvPr/>
              </p:nvSpPr>
              <p:spPr bwMode="auto">
                <a:xfrm>
                  <a:off x="4409903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4354816" y="5282050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latin typeface="+mj-lt"/>
                    </a:rPr>
                    <a:t>SRAM</a:t>
                  </a:r>
                  <a:endParaRPr lang="en-US" sz="1200" b="1" dirty="0">
                    <a:latin typeface="+mj-lt"/>
                  </a:endParaRPr>
                </a:p>
              </p:txBody>
            </p:sp>
          </p:grpSp>
          <p:cxnSp>
            <p:nvCxnSpPr>
              <p:cNvPr id="68" name="Straight Connector 67"/>
              <p:cNvCxnSpPr/>
              <p:nvPr/>
            </p:nvCxnSpPr>
            <p:spPr bwMode="auto">
              <a:xfrm>
                <a:off x="4973926" y="4017401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8" name="TextBox 97"/>
              <p:cNvSpPr txBox="1"/>
              <p:nvPr/>
            </p:nvSpPr>
            <p:spPr>
              <a:xfrm>
                <a:off x="4052452" y="3875120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 smtClean="0">
                    <a:solidFill>
                      <a:srgbClr val="FF0000"/>
                    </a:solidFill>
                  </a:rPr>
                  <a:t>C6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7893749" y="1818709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103" name="Rounded Rectangle 102"/>
            <p:cNvSpPr/>
            <p:nvPr/>
          </p:nvSpPr>
          <p:spPr bwMode="auto">
            <a:xfrm>
              <a:off x="7818013" y="1737035"/>
              <a:ext cx="488045" cy="3515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896271" y="1818578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cxnSp>
          <p:nvCxnSpPr>
            <p:cNvPr id="105" name="Straight Arrow Connector 104"/>
            <p:cNvCxnSpPr/>
            <p:nvPr/>
          </p:nvCxnSpPr>
          <p:spPr bwMode="auto">
            <a:xfrm flipH="1">
              <a:off x="8060824" y="2084190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6" name="TextBox 105"/>
            <p:cNvSpPr txBox="1"/>
            <p:nvPr/>
          </p:nvSpPr>
          <p:spPr>
            <a:xfrm>
              <a:off x="7335083" y="2731931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C3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07" name="Rounded Rectangle 106"/>
            <p:cNvSpPr/>
            <p:nvPr/>
          </p:nvSpPr>
          <p:spPr bwMode="auto">
            <a:xfrm>
              <a:off x="7724842" y="2336552"/>
              <a:ext cx="667843" cy="439418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896269" y="2404918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latin typeface="+mj-lt"/>
                </a:rPr>
                <a:t>L2</a:t>
              </a:r>
              <a:endParaRPr lang="en-US" sz="1200" b="1" dirty="0">
                <a:latin typeface="+mj-lt"/>
              </a:endParaRPr>
            </a:p>
          </p:txBody>
        </p:sp>
        <p:cxnSp>
          <p:nvCxnSpPr>
            <p:cNvPr id="109" name="Straight Arrow Connector 108"/>
            <p:cNvCxnSpPr/>
            <p:nvPr/>
          </p:nvCxnSpPr>
          <p:spPr bwMode="auto">
            <a:xfrm flipH="1">
              <a:off x="8036490" y="2800055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0" name="TextBox 109"/>
            <p:cNvSpPr txBox="1"/>
            <p:nvPr/>
          </p:nvSpPr>
          <p:spPr>
            <a:xfrm>
              <a:off x="8470306" y="2793961"/>
              <a:ext cx="514666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Flush</a:t>
              </a:r>
              <a:endParaRPr lang="en-US" dirty="0">
                <a:latin typeface="+mj-lt"/>
              </a:endParaRPr>
            </a:p>
          </p:txBody>
        </p:sp>
        <p:sp>
          <p:nvSpPr>
            <p:cNvPr id="111" name="Rounded Rectangle 110"/>
            <p:cNvSpPr/>
            <p:nvPr/>
          </p:nvSpPr>
          <p:spPr bwMode="auto">
            <a:xfrm>
              <a:off x="7679921" y="1651069"/>
              <a:ext cx="770686" cy="1274313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8516124" y="1963153"/>
              <a:ext cx="40427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en-US" sz="1200" b="1" dirty="0" smtClean="0">
                  <a:solidFill>
                    <a:srgbClr val="000000"/>
                  </a:solidFill>
                  <a:latin typeface="+mj-lt"/>
                </a:rPr>
                <a:t>Cn</a:t>
              </a:r>
              <a:endParaRPr lang="en-US" altLang="en-US" sz="1200" b="1" dirty="0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329463" y="3798910"/>
              <a:ext cx="1584774" cy="411480"/>
              <a:chOff x="6246255" y="3798481"/>
              <a:chExt cx="1817440" cy="428131"/>
            </a:xfrm>
          </p:grpSpPr>
          <p:sp>
            <p:nvSpPr>
              <p:cNvPr id="113" name="Oval 6"/>
              <p:cNvSpPr>
                <a:spLocks noChangeArrowheads="1"/>
              </p:cNvSpPr>
              <p:nvPr/>
            </p:nvSpPr>
            <p:spPr bwMode="auto">
              <a:xfrm>
                <a:off x="6676054" y="3798481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200" b="1" dirty="0" smtClean="0"/>
                  <a:t>Cn</a:t>
                </a:r>
                <a:endParaRPr lang="en-US" altLang="en-US" sz="1200" b="1" dirty="0"/>
              </a:p>
            </p:txBody>
          </p:sp>
          <p:grpSp>
            <p:nvGrpSpPr>
              <p:cNvPr id="114" name="Group 113"/>
              <p:cNvGrpSpPr/>
              <p:nvPr/>
            </p:nvGrpSpPr>
            <p:grpSpPr>
              <a:xfrm>
                <a:off x="7383701" y="3835575"/>
                <a:ext cx="679994" cy="365760"/>
                <a:chOff x="4456670" y="5228824"/>
                <a:chExt cx="679994" cy="365760"/>
              </a:xfrm>
            </p:grpSpPr>
            <p:sp>
              <p:nvSpPr>
                <p:cNvPr id="115" name="Rounded Rectangle 114"/>
                <p:cNvSpPr/>
                <p:nvPr/>
              </p:nvSpPr>
              <p:spPr bwMode="auto">
                <a:xfrm>
                  <a:off x="4500056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4456670" y="5267536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latin typeface="+mj-lt"/>
                    </a:rPr>
                    <a:t>SRAM</a:t>
                  </a:r>
                  <a:endParaRPr lang="en-US" sz="1200" b="1" dirty="0">
                    <a:latin typeface="+mj-lt"/>
                  </a:endParaRPr>
                </a:p>
              </p:txBody>
            </p:sp>
          </p:grpSp>
          <p:cxnSp>
            <p:nvCxnSpPr>
              <p:cNvPr id="117" name="Straight Connector 116"/>
              <p:cNvCxnSpPr/>
              <p:nvPr/>
            </p:nvCxnSpPr>
            <p:spPr bwMode="auto">
              <a:xfrm>
                <a:off x="7133796" y="4028132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8" name="TextBox 117"/>
              <p:cNvSpPr txBox="1"/>
              <p:nvPr/>
            </p:nvSpPr>
            <p:spPr>
              <a:xfrm>
                <a:off x="6246255" y="3911609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 smtClean="0">
                    <a:solidFill>
                      <a:srgbClr val="FF0000"/>
                    </a:solidFill>
                  </a:rPr>
                  <a:t>C6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6084152" y="4492221"/>
              <a:ext cx="895528" cy="310108"/>
              <a:chOff x="1808132" y="4009622"/>
              <a:chExt cx="1027003" cy="279147"/>
            </a:xfrm>
          </p:grpSpPr>
          <p:sp>
            <p:nvSpPr>
              <p:cNvPr id="122" name="TextBox 121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 smtClean="0">
                    <a:latin typeface="+mj-lt"/>
                  </a:rPr>
                  <a:t>Vcc</a:t>
                </a:r>
                <a:r>
                  <a:rPr lang="en-US" sz="1200" b="1" dirty="0" smtClean="0">
                    <a:latin typeface="+mj-lt"/>
                  </a:rPr>
                  <a:t> </a:t>
                </a:r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123" name="Right Arrow 122"/>
              <p:cNvSpPr/>
              <p:nvPr/>
            </p:nvSpPr>
            <p:spPr bwMode="auto">
              <a:xfrm>
                <a:off x="2315936" y="4105325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anose="020B0604030504040204" pitchFamily="34" charset="0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2488565" y="4009622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+mj-lt"/>
                  </a:rPr>
                  <a:t>0 </a:t>
                </a:r>
                <a:endParaRPr lang="en-US" sz="1200" b="1" dirty="0">
                  <a:latin typeface="+mj-lt"/>
                </a:endParaRPr>
              </a:p>
            </p:txBody>
          </p:sp>
        </p:grpSp>
        <p:grpSp>
          <p:nvGrpSpPr>
            <p:cNvPr id="125" name="Group 124"/>
            <p:cNvGrpSpPr/>
            <p:nvPr/>
          </p:nvGrpSpPr>
          <p:grpSpPr>
            <a:xfrm>
              <a:off x="7956067" y="4502534"/>
              <a:ext cx="895528" cy="310108"/>
              <a:chOff x="1808132" y="4009622"/>
              <a:chExt cx="1027003" cy="279147"/>
            </a:xfrm>
          </p:grpSpPr>
          <p:sp>
            <p:nvSpPr>
              <p:cNvPr id="126" name="TextBox 125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 smtClean="0">
                    <a:latin typeface="+mj-lt"/>
                  </a:rPr>
                  <a:t>Vcc</a:t>
                </a:r>
                <a:r>
                  <a:rPr lang="en-US" sz="1200" b="1" dirty="0" smtClean="0">
                    <a:latin typeface="+mj-lt"/>
                  </a:rPr>
                  <a:t> </a:t>
                </a:r>
                <a:endParaRPr lang="en-US" sz="1200" b="1" dirty="0">
                  <a:latin typeface="+mj-lt"/>
                </a:endParaRPr>
              </a:p>
            </p:txBody>
          </p:sp>
          <p:sp>
            <p:nvSpPr>
              <p:cNvPr id="127" name="Right Arrow 126"/>
              <p:cNvSpPr/>
              <p:nvPr/>
            </p:nvSpPr>
            <p:spPr bwMode="auto">
              <a:xfrm>
                <a:off x="2286397" y="4093911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anose="020B060403050404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488565" y="4009622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+mj-lt"/>
                  </a:rPr>
                  <a:t>0 </a:t>
                </a:r>
                <a:endParaRPr lang="en-US" sz="1200" b="1" dirty="0">
                  <a:latin typeface="+mj-lt"/>
                </a:endParaRPr>
              </a:p>
            </p:txBody>
          </p:sp>
        </p:grpSp>
        <p:sp>
          <p:nvSpPr>
            <p:cNvPr id="129" name="TextBox 128"/>
            <p:cNvSpPr txBox="1"/>
            <p:nvPr/>
          </p:nvSpPr>
          <p:spPr>
            <a:xfrm>
              <a:off x="5708585" y="5261267"/>
              <a:ext cx="1566454" cy="272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Last core into </a:t>
              </a:r>
              <a:r>
                <a:rPr lang="en-US" sz="1200" dirty="0" err="1" smtClean="0">
                  <a:latin typeface="+mj-lt"/>
                </a:rPr>
                <a:t>C6</a:t>
              </a:r>
              <a:r>
                <a:rPr lang="en-US" sz="1200" dirty="0" smtClean="0">
                  <a:latin typeface="+mj-lt"/>
                </a:rPr>
                <a:t>: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7368770" y="5265422"/>
              <a:ext cx="1061760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Flush N-ways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55918" y="6149521"/>
              <a:ext cx="2681879" cy="635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sz="1200" dirty="0" smtClean="0">
                  <a:latin typeface="+mj-lt"/>
                </a:rPr>
                <a:t>If </a:t>
              </a:r>
              <a:r>
                <a:rPr lang="en-US" sz="1200" dirty="0" err="1" smtClean="0">
                  <a:latin typeface="+mj-lt"/>
                </a:rPr>
                <a:t>L3</a:t>
              </a:r>
              <a:r>
                <a:rPr lang="en-US" sz="1200" dirty="0" smtClean="0">
                  <a:latin typeface="+mj-lt"/>
                </a:rPr>
                <a:t> entirely flushed:      </a:t>
              </a:r>
              <a:r>
                <a:rPr lang="en-US" sz="1200" dirty="0" err="1" smtClean="0">
                  <a:latin typeface="+mj-lt"/>
                </a:rPr>
                <a:t>VL3</a:t>
              </a:r>
              <a:r>
                <a:rPr lang="en-US" sz="1200" dirty="0" smtClean="0">
                  <a:latin typeface="+mj-lt"/>
                </a:rPr>
                <a:t>       0</a:t>
              </a:r>
            </a:p>
            <a:p>
              <a:pPr>
                <a:spcAft>
                  <a:spcPts val="200"/>
                </a:spcAft>
              </a:pPr>
              <a:r>
                <a:rPr lang="en-US" sz="1200" dirty="0" smtClean="0"/>
                <a:t>For </a:t>
              </a:r>
              <a:r>
                <a:rPr lang="en-US" sz="1200" dirty="0"/>
                <a:t>all power </a:t>
              </a:r>
              <a:r>
                <a:rPr lang="en-US" sz="1200" dirty="0" smtClean="0"/>
                <a:t>domains:    V          0 </a:t>
              </a:r>
            </a:p>
            <a:p>
              <a:pPr>
                <a:spcAft>
                  <a:spcPts val="200"/>
                </a:spcAft>
              </a:pPr>
              <a:r>
                <a:rPr lang="en-US" sz="1200" dirty="0" smtClean="0"/>
                <a:t>VR         </a:t>
              </a:r>
              <a:r>
                <a:rPr lang="en-US" sz="1200" dirty="0"/>
                <a:t>low power state </a:t>
              </a:r>
              <a:r>
                <a:rPr lang="en-US" sz="1200" dirty="0" smtClean="0">
                  <a:latin typeface="+mj-lt"/>
                </a:rPr>
                <a:t> 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132" name="Right Arrow 131"/>
            <p:cNvSpPr/>
            <p:nvPr/>
          </p:nvSpPr>
          <p:spPr bwMode="auto">
            <a:xfrm>
              <a:off x="8355054" y="6234189"/>
              <a:ext cx="197831" cy="6151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34" name="Right Arrow 133"/>
            <p:cNvSpPr/>
            <p:nvPr/>
          </p:nvSpPr>
          <p:spPr bwMode="auto">
            <a:xfrm>
              <a:off x="7994847" y="6432064"/>
              <a:ext cx="197831" cy="6151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36" name="Right Arrow 135"/>
            <p:cNvSpPr/>
            <p:nvPr/>
          </p:nvSpPr>
          <p:spPr bwMode="auto">
            <a:xfrm>
              <a:off x="6489835" y="6625658"/>
              <a:ext cx="197831" cy="6151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407322" y="5254714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C7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357259" y="6143487"/>
              <a:ext cx="421014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PC7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363696" y="6338468"/>
              <a:ext cx="421014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PC8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5327153" y="6555115"/>
              <a:ext cx="495097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PC10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297845" y="1266507"/>
              <a:ext cx="22106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Stop instruction execution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409610" y="1251098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C1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44" name="Down Arrow 143"/>
            <p:cNvSpPr/>
            <p:nvPr/>
          </p:nvSpPr>
          <p:spPr bwMode="auto">
            <a:xfrm>
              <a:off x="5984672" y="4498003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45" name="Down Arrow 144"/>
            <p:cNvSpPr/>
            <p:nvPr/>
          </p:nvSpPr>
          <p:spPr bwMode="auto">
            <a:xfrm>
              <a:off x="7871116" y="4508316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46" name="Down Arrow 145"/>
            <p:cNvSpPr/>
            <p:nvPr/>
          </p:nvSpPr>
          <p:spPr bwMode="auto">
            <a:xfrm>
              <a:off x="7912186" y="6178570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47" name="Down Arrow 146"/>
            <p:cNvSpPr/>
            <p:nvPr/>
          </p:nvSpPr>
          <p:spPr bwMode="auto">
            <a:xfrm>
              <a:off x="7675548" y="6353052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5757209" y="4254112"/>
              <a:ext cx="12426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Stop core </a:t>
              </a:r>
              <a:r>
                <a:rPr lang="en-US" sz="1200" dirty="0" err="1" smtClean="0">
                  <a:latin typeface="+mj-lt"/>
                </a:rPr>
                <a:t>PLL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7339162" y="4239085"/>
              <a:ext cx="12426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Stop core </a:t>
              </a:r>
              <a:r>
                <a:rPr lang="en-US" sz="1200" dirty="0" err="1" smtClean="0">
                  <a:latin typeface="+mj-lt"/>
                </a:rPr>
                <a:t>PLL</a:t>
              </a:r>
              <a:endParaRPr lang="en-US" sz="1200" dirty="0">
                <a:latin typeface="+mj-lt"/>
              </a:endParaRPr>
            </a:p>
          </p:txBody>
        </p:sp>
        <p:cxnSp>
          <p:nvCxnSpPr>
            <p:cNvPr id="165" name="Straight Connector 164"/>
            <p:cNvCxnSpPr/>
            <p:nvPr/>
          </p:nvCxnSpPr>
          <p:spPr bwMode="auto">
            <a:xfrm>
              <a:off x="7148490" y="4053695"/>
              <a:ext cx="18288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7264406" y="2096108"/>
              <a:ext cx="18288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" name="TextBox 50"/>
            <p:cNvSpPr txBox="1"/>
            <p:nvPr/>
          </p:nvSpPr>
          <p:spPr>
            <a:xfrm>
              <a:off x="5745974" y="3532142"/>
              <a:ext cx="1453060" cy="252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200" dirty="0">
                  <a:solidFill>
                    <a:srgbClr val="000000"/>
                  </a:solidFill>
                  <a:latin typeface="Verdana"/>
                </a:rPr>
                <a:t>Stop core </a:t>
              </a:r>
              <a:r>
                <a:rPr lang="en-US" sz="1200" dirty="0" smtClean="0">
                  <a:solidFill>
                    <a:srgbClr val="000000"/>
                  </a:solidFill>
                  <a:latin typeface="Verdana"/>
                </a:rPr>
                <a:t>clocking</a:t>
              </a:r>
              <a:endParaRPr lang="en-US" dirty="0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7521114" y="3517115"/>
              <a:ext cx="1453060" cy="252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200" dirty="0">
                  <a:solidFill>
                    <a:srgbClr val="000000"/>
                  </a:solidFill>
                  <a:latin typeface="Verdana"/>
                </a:rPr>
                <a:t>Stop core </a:t>
              </a:r>
              <a:r>
                <a:rPr lang="en-US" sz="1200" dirty="0" smtClean="0">
                  <a:solidFill>
                    <a:srgbClr val="000000"/>
                  </a:solidFill>
                  <a:latin typeface="Verdana"/>
                </a:rPr>
                <a:t>clocking</a:t>
              </a:r>
              <a:endParaRPr lang="en-US" dirty="0"/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75247" y="503675"/>
            <a:ext cx="4619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en-US" sz="1400" b="1" dirty="0">
                <a:solidFill>
                  <a:srgbClr val="2D2D8A"/>
                </a:solidFill>
                <a:latin typeface="+mj-lt"/>
              </a:rPr>
              <a:t>C-states and invoked </a:t>
            </a:r>
            <a:r>
              <a:rPr lang="en-US" altLang="en-US" sz="1400" b="1" dirty="0" smtClean="0">
                <a:solidFill>
                  <a:srgbClr val="2D2D8A"/>
                </a:solidFill>
                <a:latin typeface="+mj-lt"/>
              </a:rPr>
              <a:t> power </a:t>
            </a:r>
            <a:r>
              <a:rPr lang="en-US" altLang="en-US" sz="1400" b="1" dirty="0">
                <a:solidFill>
                  <a:srgbClr val="2D2D8A"/>
                </a:solidFill>
                <a:latin typeface="+mj-lt"/>
              </a:rPr>
              <a:t>saving </a:t>
            </a:r>
            <a:r>
              <a:rPr lang="en-US" altLang="en-US" sz="1400" b="1" dirty="0" smtClean="0">
                <a:solidFill>
                  <a:srgbClr val="2D2D8A"/>
                </a:solidFill>
                <a:latin typeface="+mj-lt"/>
              </a:rPr>
              <a:t>actions</a:t>
            </a:r>
          </a:p>
          <a:p>
            <a:pPr lvl="0" algn="ctr"/>
            <a:r>
              <a:rPr lang="en-US" altLang="en-US" sz="1400" b="1" dirty="0">
                <a:solidFill>
                  <a:srgbClr val="2D2D8A"/>
                </a:solidFill>
                <a:latin typeface="+mj-lt"/>
              </a:rPr>
              <a:t> </a:t>
            </a:r>
            <a:r>
              <a:rPr lang="en-US" altLang="en-US" sz="1400" b="1" dirty="0" smtClean="0">
                <a:solidFill>
                  <a:srgbClr val="2D2D8A"/>
                </a:solidFill>
                <a:latin typeface="+mj-lt"/>
              </a:rPr>
              <a:t> </a:t>
            </a:r>
            <a:r>
              <a:rPr lang="en-US" altLang="en-US" sz="1400" b="1" dirty="0">
                <a:solidFill>
                  <a:srgbClr val="2D2D8A"/>
                </a:solidFill>
                <a:latin typeface="+mj-lt"/>
              </a:rPr>
              <a:t>in </a:t>
            </a:r>
            <a:r>
              <a:rPr lang="en-US" altLang="en-US" sz="1400" b="1" dirty="0" smtClean="0">
                <a:solidFill>
                  <a:srgbClr val="2D2D8A"/>
                </a:solidFill>
                <a:latin typeface="+mj-lt"/>
              </a:rPr>
              <a:t>ACPI-compliant PCU-based</a:t>
            </a:r>
            <a:endParaRPr lang="en-US" altLang="en-US" sz="1400" b="1" dirty="0">
              <a:solidFill>
                <a:srgbClr val="2D2D8A"/>
              </a:solidFill>
              <a:latin typeface="+mj-lt"/>
            </a:endParaRPr>
          </a:p>
          <a:p>
            <a:pPr lvl="0" algn="ctr"/>
            <a:r>
              <a:rPr lang="en-US" altLang="en-US" sz="1400" b="1" dirty="0" smtClean="0">
                <a:solidFill>
                  <a:srgbClr val="2D2D8A"/>
                </a:solidFill>
                <a:latin typeface="+mj-lt"/>
              </a:rPr>
              <a:t>C-state management in multi-cores</a:t>
            </a:r>
          </a:p>
          <a:p>
            <a:pPr lvl="0" algn="ctr"/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(simplified)</a:t>
            </a:r>
            <a:endParaRPr lang="en-US" sz="1400" b="1" dirty="0">
              <a:latin typeface="+mj-lt"/>
            </a:endParaRPr>
          </a:p>
        </p:txBody>
      </p:sp>
      <p:sp>
        <p:nvSpPr>
          <p:cNvPr id="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3.2.5.5 C-state management </a:t>
            </a:r>
            <a:r>
              <a:rPr lang="en-US" sz="1600" dirty="0" smtClean="0"/>
              <a:t>(11)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71500" y="6451593"/>
            <a:ext cx="2014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PC: Package C-state</a:t>
            </a:r>
          </a:p>
        </p:txBody>
      </p:sp>
    </p:spTree>
    <p:extLst>
      <p:ext uri="{BB962C8B-B14F-4D97-AF65-F5344CB8AC3E}">
        <p14:creationId xmlns:p14="http://schemas.microsoft.com/office/powerpoint/2010/main" val="360862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94176" y="1653222"/>
            <a:ext cx="224131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Verdana"/>
              </a:rPr>
              <a:t>Intel's SL technology</a:t>
            </a: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2366873" y="1315915"/>
            <a:ext cx="2014627" cy="24047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4381501" y="1310380"/>
            <a:ext cx="1943100" cy="237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Oval 12"/>
          <p:cNvSpPr>
            <a:spLocks noChangeArrowheads="1"/>
          </p:cNvSpPr>
          <p:nvPr/>
        </p:nvSpPr>
        <p:spPr bwMode="auto">
          <a:xfrm>
            <a:off x="6309974" y="1529397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hu-HU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303224" y="1532572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hu-HU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453963" y="1650047"/>
            <a:ext cx="39821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1300" b="1" dirty="0" err="1" smtClean="0">
                <a:solidFill>
                  <a:srgbClr val="000000"/>
                </a:solidFill>
                <a:latin typeface="Verdana"/>
              </a:rPr>
              <a:t>ACPI</a:t>
            </a:r>
            <a:r>
              <a:rPr lang="en-US" sz="1300" b="1" dirty="0" smtClean="0">
                <a:solidFill>
                  <a:srgbClr val="000000"/>
                </a:solidFill>
                <a:latin typeface="Verdana"/>
              </a:rPr>
              <a:t>-compliant idle state management</a:t>
            </a:r>
          </a:p>
          <a:p>
            <a:pPr algn="ctr"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Verdana"/>
              </a:rPr>
              <a:t>(C-state management)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12591" y="967419"/>
            <a:ext cx="2372765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Verdana"/>
              </a:rPr>
              <a:t>Idle state management</a:t>
            </a:r>
            <a:endParaRPr lang="en-US" sz="13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4893014" y="3662942"/>
            <a:ext cx="1409700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6302714" y="3662943"/>
            <a:ext cx="1485901" cy="2255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7754007" y="3870905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hu-HU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852538" y="3868329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hu-HU" sz="13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609452" y="3994731"/>
            <a:ext cx="25907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1300" b="1" dirty="0" err="1" smtClean="0">
                <a:solidFill>
                  <a:srgbClr val="000000"/>
                </a:solidFill>
                <a:latin typeface="Verdana"/>
              </a:rPr>
              <a:t>ACPI</a:t>
            </a:r>
            <a:r>
              <a:rPr lang="en-US" sz="1300" b="1" dirty="0" smtClean="0">
                <a:solidFill>
                  <a:srgbClr val="000000"/>
                </a:solidFill>
                <a:latin typeface="Verdana"/>
              </a:rPr>
              <a:t>-compliant SB-based</a:t>
            </a:r>
          </a:p>
          <a:p>
            <a:pPr algn="ctr"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Verdana"/>
              </a:rPr>
              <a:t>C-state management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6383347" y="4005462"/>
            <a:ext cx="272221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1300" b="1" dirty="0" err="1" smtClean="0">
                <a:solidFill>
                  <a:srgbClr val="000000"/>
                </a:solidFill>
                <a:latin typeface="Verdana"/>
              </a:rPr>
              <a:t>ACPI</a:t>
            </a:r>
            <a:r>
              <a:rPr lang="en-US" sz="1300" b="1" dirty="0" smtClean="0">
                <a:solidFill>
                  <a:srgbClr val="000000"/>
                </a:solidFill>
                <a:latin typeface="Verdana"/>
              </a:rPr>
              <a:t>-compliant </a:t>
            </a:r>
            <a:r>
              <a:rPr lang="en-US" sz="1300" b="1" dirty="0" err="1" smtClean="0">
                <a:solidFill>
                  <a:srgbClr val="000000"/>
                </a:solidFill>
                <a:latin typeface="Verdana"/>
              </a:rPr>
              <a:t>PCU</a:t>
            </a:r>
            <a:r>
              <a:rPr lang="en-US" sz="1300" b="1" dirty="0" smtClean="0">
                <a:solidFill>
                  <a:srgbClr val="000000"/>
                </a:solidFill>
                <a:latin typeface="Verdana"/>
              </a:rPr>
              <a:t>-based</a:t>
            </a:r>
          </a:p>
          <a:p>
            <a:pPr algn="ctr"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Verdana"/>
              </a:rPr>
              <a:t>C-state management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08685" y="2157312"/>
            <a:ext cx="4436150" cy="1318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latin typeface="+mj-lt"/>
              </a:rPr>
              <a:t>OS recognizes idle periods of instruction execution</a:t>
            </a:r>
          </a:p>
          <a:p>
            <a:pPr algn="ctr"/>
            <a:r>
              <a:rPr lang="en-US" sz="1300" dirty="0" smtClean="0">
                <a:latin typeface="+mj-lt"/>
              </a:rPr>
              <a:t> and instructs the processor to manage C-states </a:t>
            </a:r>
          </a:p>
          <a:p>
            <a:pPr algn="ctr"/>
            <a:r>
              <a:rPr lang="en-US" sz="1300" dirty="0" smtClean="0">
                <a:latin typeface="+mj-lt"/>
              </a:rPr>
              <a:t>through a software interface</a:t>
            </a:r>
          </a:p>
          <a:p>
            <a:pPr algn="ctr">
              <a:spcAft>
                <a:spcPts val="200"/>
              </a:spcAft>
            </a:pPr>
            <a:r>
              <a:rPr lang="en-US" sz="1300" dirty="0" smtClean="0">
                <a:latin typeface="+mj-lt"/>
              </a:rPr>
              <a:t>(via MWAIT(Ci) or </a:t>
            </a:r>
            <a:r>
              <a:rPr lang="en-US" sz="1300" dirty="0" err="1" smtClean="0">
                <a:latin typeface="+mj-lt"/>
              </a:rPr>
              <a:t>P_LVLi</a:t>
            </a:r>
            <a:r>
              <a:rPr lang="en-US" sz="1300" dirty="0" smtClean="0">
                <a:latin typeface="+mj-lt"/>
              </a:rPr>
              <a:t> I/O READ instructions).</a:t>
            </a:r>
          </a:p>
          <a:p>
            <a:pPr algn="ctr"/>
            <a:r>
              <a:rPr lang="en-US" sz="1300" dirty="0" smtClean="0">
                <a:latin typeface="+mj-lt"/>
              </a:rPr>
              <a:t>Interrupts let exit C-states</a:t>
            </a:r>
          </a:p>
          <a:p>
            <a:pPr algn="ctr"/>
            <a:r>
              <a:rPr lang="en-US" sz="1300" dirty="0" smtClean="0">
                <a:latin typeface="+mj-lt"/>
              </a:rPr>
              <a:t>and enter the </a:t>
            </a:r>
            <a:r>
              <a:rPr lang="en-US" sz="1300" dirty="0" err="1" smtClean="0">
                <a:latin typeface="+mj-lt"/>
              </a:rPr>
              <a:t>C0</a:t>
            </a:r>
            <a:r>
              <a:rPr lang="en-US" sz="1300" dirty="0" smtClean="0">
                <a:latin typeface="+mj-lt"/>
              </a:rPr>
              <a:t> operating state. </a:t>
            </a:r>
            <a:endParaRPr lang="en-US" sz="13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49634" y="4470957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latin typeface="+mj-lt"/>
              </a:rPr>
              <a:t>Control logic of the SB</a:t>
            </a:r>
          </a:p>
          <a:p>
            <a:pPr algn="ctr"/>
            <a:r>
              <a:rPr lang="en-US" sz="1300" dirty="0" smtClean="0">
                <a:latin typeface="+mj-lt"/>
              </a:rPr>
              <a:t>is basically responsible</a:t>
            </a:r>
          </a:p>
          <a:p>
            <a:pPr algn="ctr"/>
            <a:r>
              <a:rPr lang="en-US" sz="1300" dirty="0" smtClean="0">
                <a:latin typeface="+mj-lt"/>
              </a:rPr>
              <a:t> for managing C-states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03858" y="4464333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latin typeface="+mj-lt"/>
              </a:rPr>
              <a:t>On-die </a:t>
            </a:r>
            <a:r>
              <a:rPr lang="en-US" sz="1300" dirty="0" err="1" smtClean="0">
                <a:latin typeface="+mj-lt"/>
              </a:rPr>
              <a:t>PCU</a:t>
            </a:r>
            <a:endParaRPr lang="en-US" sz="1300" dirty="0" smtClean="0">
              <a:latin typeface="+mj-lt"/>
            </a:endParaRPr>
          </a:p>
          <a:p>
            <a:pPr algn="ctr"/>
            <a:r>
              <a:rPr lang="en-US" sz="1300" dirty="0" smtClean="0">
                <a:latin typeface="+mj-lt"/>
              </a:rPr>
              <a:t>is basically responsible</a:t>
            </a:r>
          </a:p>
          <a:p>
            <a:pPr algn="ctr"/>
            <a:r>
              <a:rPr lang="en-US" sz="1300" dirty="0" smtClean="0">
                <a:latin typeface="+mj-lt"/>
              </a:rPr>
              <a:t> for managing C-states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011" y="2163566"/>
            <a:ext cx="4507965" cy="1744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latin typeface="+mj-lt"/>
              </a:rPr>
              <a:t>The SB recognizes PM requests,</a:t>
            </a:r>
          </a:p>
          <a:p>
            <a:pPr algn="ctr"/>
            <a:r>
              <a:rPr lang="en-US" sz="1300" dirty="0" smtClean="0">
                <a:latin typeface="+mj-lt"/>
              </a:rPr>
              <a:t> like timeouts etc. and asserts </a:t>
            </a:r>
          </a:p>
          <a:p>
            <a:pPr algn="ctr"/>
            <a:r>
              <a:rPr lang="en-US" sz="1300" dirty="0" smtClean="0">
                <a:latin typeface="+mj-lt"/>
              </a:rPr>
              <a:t>the </a:t>
            </a:r>
            <a:r>
              <a:rPr lang="en-US" sz="1300" dirty="0" err="1" smtClean="0">
                <a:latin typeface="+mj-lt"/>
              </a:rPr>
              <a:t>SMI</a:t>
            </a:r>
            <a:r>
              <a:rPr lang="en-US" sz="1300" dirty="0" smtClean="0">
                <a:latin typeface="+mj-lt"/>
              </a:rPr>
              <a:t># interrupt pin to notify the processor.</a:t>
            </a:r>
          </a:p>
          <a:p>
            <a:pPr algn="ctr"/>
            <a:r>
              <a:rPr lang="en-US" sz="1300" dirty="0" smtClean="0">
                <a:latin typeface="+mj-lt"/>
              </a:rPr>
              <a:t> In response, the processor enters the </a:t>
            </a:r>
            <a:r>
              <a:rPr lang="en-US" sz="1300" dirty="0" err="1" smtClean="0">
                <a:latin typeface="+mj-lt"/>
              </a:rPr>
              <a:t>SMM</a:t>
            </a:r>
            <a:r>
              <a:rPr lang="en-US" sz="1300" dirty="0" smtClean="0">
                <a:latin typeface="+mj-lt"/>
              </a:rPr>
              <a:t> mode, </a:t>
            </a:r>
          </a:p>
          <a:p>
            <a:pPr algn="ctr"/>
            <a:r>
              <a:rPr lang="en-US" sz="1300" dirty="0" smtClean="0">
                <a:latin typeface="+mj-lt"/>
              </a:rPr>
              <a:t>saves its internal state and the BIOS installed</a:t>
            </a:r>
          </a:p>
          <a:p>
            <a:pPr algn="ctr">
              <a:spcAft>
                <a:spcPts val="400"/>
              </a:spcAft>
            </a:pPr>
            <a:r>
              <a:rPr lang="en-US" sz="1300" dirty="0" err="1" smtClean="0">
                <a:latin typeface="+mj-lt"/>
              </a:rPr>
              <a:t>SMM</a:t>
            </a:r>
            <a:r>
              <a:rPr lang="en-US" sz="1300" dirty="0" smtClean="0">
                <a:latin typeface="+mj-lt"/>
              </a:rPr>
              <a:t> handler performs idle state management.</a:t>
            </a:r>
          </a:p>
          <a:p>
            <a:pPr algn="ctr"/>
            <a:r>
              <a:rPr lang="en-US" sz="1300" dirty="0" smtClean="0">
                <a:latin typeface="+mj-lt"/>
              </a:rPr>
              <a:t>The last instruction of the  </a:t>
            </a:r>
            <a:r>
              <a:rPr lang="en-US" sz="1300" dirty="0" err="1" smtClean="0">
                <a:latin typeface="+mj-lt"/>
              </a:rPr>
              <a:t>SMM</a:t>
            </a:r>
            <a:r>
              <a:rPr lang="en-US" sz="1300" dirty="0" smtClean="0">
                <a:latin typeface="+mj-lt"/>
              </a:rPr>
              <a:t> code lets restore </a:t>
            </a:r>
          </a:p>
          <a:p>
            <a:pPr algn="ctr"/>
            <a:r>
              <a:rPr lang="en-US" sz="1300" dirty="0" smtClean="0">
                <a:latin typeface="+mj-lt"/>
              </a:rPr>
              <a:t>the processor state and exit the </a:t>
            </a:r>
            <a:r>
              <a:rPr lang="en-US" sz="1300" dirty="0" err="1" smtClean="0">
                <a:latin typeface="+mj-lt"/>
              </a:rPr>
              <a:t>SMM</a:t>
            </a:r>
            <a:r>
              <a:rPr lang="en-US" sz="1300" dirty="0" smtClean="0">
                <a:latin typeface="+mj-lt"/>
              </a:rPr>
              <a:t> mode.</a:t>
            </a:r>
            <a:endParaRPr lang="en-US" sz="1300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34020" y="5300506"/>
            <a:ext cx="340830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 smtClean="0">
                <a:latin typeface="+mj-lt"/>
              </a:rPr>
              <a:t>From the mobile Pentium II (1998) on</a:t>
            </a:r>
          </a:p>
          <a:p>
            <a:pPr algn="ctr"/>
            <a:r>
              <a:rPr lang="en-US" sz="1300" i="1" dirty="0" smtClean="0">
                <a:latin typeface="+mj-lt"/>
              </a:rPr>
              <a:t>up to the </a:t>
            </a:r>
          </a:p>
          <a:p>
            <a:pPr algn="ctr"/>
            <a:r>
              <a:rPr lang="en-US" sz="1300" i="1" dirty="0" smtClean="0">
                <a:latin typeface="+mj-lt"/>
              </a:rPr>
              <a:t>1. gen. Nehalem  (Bloomfield)</a:t>
            </a:r>
          </a:p>
          <a:p>
            <a:pPr algn="ctr"/>
            <a:r>
              <a:rPr lang="en-US" sz="1300" i="1" dirty="0" smtClean="0">
                <a:latin typeface="+mj-lt"/>
              </a:rPr>
              <a:t>-based lines (2008)</a:t>
            </a:r>
            <a:endParaRPr lang="en-US" sz="1300" i="1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7700" y="5297944"/>
            <a:ext cx="3014671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 smtClean="0">
                <a:latin typeface="+mj-lt"/>
              </a:rPr>
              <a:t>From the </a:t>
            </a:r>
            <a:r>
              <a:rPr lang="en-US" sz="1300" i="1" dirty="0" err="1" smtClean="0">
                <a:latin typeface="+mj-lt"/>
              </a:rPr>
              <a:t>386SL</a:t>
            </a:r>
            <a:r>
              <a:rPr lang="en-US" sz="1300" i="1" dirty="0" smtClean="0">
                <a:latin typeface="+mj-lt"/>
              </a:rPr>
              <a:t> (1990) on</a:t>
            </a:r>
          </a:p>
          <a:p>
            <a:pPr algn="ctr"/>
            <a:r>
              <a:rPr lang="en-US" sz="1300" i="1" dirty="0" smtClean="0">
                <a:latin typeface="+mj-lt"/>
              </a:rPr>
              <a:t>up to the embedded Pentium </a:t>
            </a:r>
            <a:r>
              <a:rPr lang="en-US" sz="1300" i="1" dirty="0" err="1" smtClean="0">
                <a:latin typeface="+mj-lt"/>
              </a:rPr>
              <a:t>VRT</a:t>
            </a:r>
            <a:endParaRPr lang="en-US" sz="1300" i="1" dirty="0" smtClean="0">
              <a:latin typeface="+mj-lt"/>
            </a:endParaRPr>
          </a:p>
          <a:p>
            <a:pPr algn="ctr"/>
            <a:r>
              <a:rPr lang="en-US" sz="1300" i="1" dirty="0" smtClean="0">
                <a:latin typeface="+mj-lt"/>
              </a:rPr>
              <a:t> (1998)</a:t>
            </a:r>
            <a:endParaRPr lang="en-US" sz="1300" i="1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89777" y="5297948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From the 2. gen</a:t>
            </a:r>
            <a:r>
              <a:rPr lang="en-US" sz="1300" i="1" dirty="0">
                <a:solidFill>
                  <a:srgbClr val="000000"/>
                </a:solidFill>
                <a:latin typeface="Verdana"/>
              </a:rPr>
              <a:t>. </a:t>
            </a:r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Nehalem</a:t>
            </a:r>
          </a:p>
          <a:p>
            <a:pPr lvl="0" algn="ctr"/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  (Lynnfield)-</a:t>
            </a:r>
            <a:r>
              <a:rPr lang="en-US" sz="1300" i="1" dirty="0">
                <a:solidFill>
                  <a:srgbClr val="000000"/>
                </a:solidFill>
                <a:latin typeface="Verdana"/>
              </a:rPr>
              <a:t>based </a:t>
            </a:r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lines on</a:t>
            </a:r>
          </a:p>
          <a:p>
            <a:pPr lvl="0" algn="ctr"/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300" i="1" dirty="0">
                <a:solidFill>
                  <a:srgbClr val="000000"/>
                </a:solidFill>
                <a:latin typeface="Verdana"/>
              </a:rPr>
              <a:t>(</a:t>
            </a:r>
            <a:r>
              <a:rPr lang="en-US" sz="1300" i="1" dirty="0" smtClean="0">
                <a:solidFill>
                  <a:srgbClr val="000000"/>
                </a:solidFill>
                <a:latin typeface="Verdana"/>
              </a:rPr>
              <a:t>2009)</a:t>
            </a:r>
            <a:endParaRPr lang="en-US" sz="1600" i="1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9121" y="5047276"/>
            <a:ext cx="223490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+mj-lt"/>
              </a:rPr>
              <a:t>Use in Intel's processors</a:t>
            </a:r>
            <a:endParaRPr lang="en-US" sz="1300" i="1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072" y="506303"/>
            <a:ext cx="5668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Main approaches to implement idle state management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6693" y="6555929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latin typeface="+mj-lt"/>
              </a:rPr>
              <a:t>SB: South Bridge</a:t>
            </a:r>
            <a:endParaRPr lang="en-US" sz="1300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70083" y="6555930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>
                <a:latin typeface="+mj-lt"/>
              </a:rPr>
              <a:t>PCU</a:t>
            </a:r>
            <a:r>
              <a:rPr lang="en-US" sz="1300" dirty="0" smtClean="0">
                <a:latin typeface="+mj-lt"/>
              </a:rPr>
              <a:t>: Power Control Unit</a:t>
            </a:r>
            <a:endParaRPr lang="en-US" sz="13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6893" y="6555929"/>
            <a:ext cx="29858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>
                <a:latin typeface="+mj-lt"/>
              </a:rPr>
              <a:t>SMM</a:t>
            </a:r>
            <a:r>
              <a:rPr lang="en-US" sz="1300" dirty="0" smtClean="0">
                <a:latin typeface="+mj-lt"/>
              </a:rPr>
              <a:t>: System Management Mode</a:t>
            </a:r>
            <a:endParaRPr lang="en-US" sz="13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23830" y="6237026"/>
            <a:ext cx="11352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+mj-lt"/>
              </a:rPr>
              <a:t>Section 5.2</a:t>
            </a:r>
            <a:endParaRPr lang="en-US" sz="1300" i="1" dirty="0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01322" y="6239298"/>
            <a:ext cx="11352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+mj-lt"/>
              </a:rPr>
              <a:t>Section 5.3</a:t>
            </a:r>
            <a:endParaRPr lang="en-US" sz="1300" i="1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35602" y="6212002"/>
            <a:ext cx="11352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+mj-lt"/>
              </a:rPr>
              <a:t>Section 5.4</a:t>
            </a:r>
            <a:endParaRPr lang="en-US" sz="1300" i="1" dirty="0">
              <a:latin typeface="+mj-lt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3.2.5.5 C-state management </a:t>
            </a:r>
            <a:r>
              <a:rPr lang="en-US" sz="1600" dirty="0" smtClean="0"/>
              <a:t>(12)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80545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6" grpId="0"/>
      <p:bldP spid="17" grpId="0"/>
      <p:bldP spid="3" grpId="0"/>
      <p:bldP spid="18" grpId="0"/>
      <p:bldP spid="19" grpId="0"/>
      <p:bldP spid="20" grpId="0"/>
      <p:bldP spid="21" grpId="0"/>
      <p:bldP spid="22" grpId="0"/>
      <p:bldP spid="23" grpId="0"/>
      <p:bldP spid="26" grpId="0"/>
      <p:bldP spid="15" grpId="0"/>
      <p:bldP spid="28" grpId="0"/>
      <p:bldP spid="25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" descr="Bloomfield di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1288650"/>
            <a:ext cx="4570413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ext Box 5"/>
          <p:cNvSpPr txBox="1">
            <a:spLocks noChangeArrowheads="1"/>
          </p:cNvSpPr>
          <p:nvPr/>
        </p:nvSpPr>
        <p:spPr bwMode="auto">
          <a:xfrm>
            <a:off x="2870200" y="4439838"/>
            <a:ext cx="32083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Die shot of the Bloomfield chip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28004" name="Text Box 6"/>
          <p:cNvSpPr txBox="1">
            <a:spLocks noChangeArrowheads="1"/>
          </p:cNvSpPr>
          <p:nvPr/>
        </p:nvSpPr>
        <p:spPr bwMode="auto">
          <a:xfrm>
            <a:off x="70713" y="494150"/>
            <a:ext cx="7643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Die shot of the 1. generation Nehalem desktop processor (Bloomfield)</a:t>
            </a:r>
            <a:r>
              <a:rPr lang="en-US" altLang="en-US" sz="14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23910" name="Text Box 8"/>
          <p:cNvSpPr txBox="1">
            <a:spLocks noChangeArrowheads="1"/>
          </p:cNvSpPr>
          <p:nvPr/>
        </p:nvSpPr>
        <p:spPr bwMode="auto">
          <a:xfrm>
            <a:off x="293688" y="5557438"/>
            <a:ext cx="865505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The Bloomfield die has two QPI bus controllers, in spite of the fact that they are not needed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for the desktop part.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 the Bloomfield die one of the controllers is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simply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not activated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[45], whereas both are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active in the DP alternative (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Gainestown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 </a:t>
            </a:r>
          </a:p>
        </p:txBody>
      </p:sp>
      <p:sp>
        <p:nvSpPr>
          <p:cNvPr id="128006" name="Text Box 9"/>
          <p:cNvSpPr txBox="1">
            <a:spLocks noChangeArrowheads="1"/>
          </p:cNvSpPr>
          <p:nvPr/>
        </p:nvSpPr>
        <p:spPr bwMode="auto">
          <a:xfrm>
            <a:off x="287338" y="5054200"/>
            <a:ext cx="867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Both the desktop oriented Bloomfield chip and the DP server oriented </a:t>
            </a:r>
            <a:r>
              <a:rPr lang="en-US" altLang="en-US" sz="1400" dirty="0" err="1">
                <a:solidFill>
                  <a:srgbClr val="0070C0"/>
                </a:solidFill>
                <a:latin typeface="+mj-lt"/>
              </a:rPr>
              <a:t>Gainestown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chip have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 the same layout.</a:t>
            </a:r>
          </a:p>
        </p:txBody>
      </p:sp>
      <p:sp>
        <p:nvSpPr>
          <p:cNvPr id="128007" name="Text Box 10"/>
          <p:cNvSpPr txBox="1">
            <a:spLocks noChangeArrowheads="1"/>
          </p:cNvSpPr>
          <p:nvPr/>
        </p:nvSpPr>
        <p:spPr bwMode="auto">
          <a:xfrm>
            <a:off x="176213" y="4750988"/>
            <a:ext cx="601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Note</a:t>
            </a:r>
          </a:p>
        </p:txBody>
      </p:sp>
      <p:sp>
        <p:nvSpPr>
          <p:cNvPr id="1280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dirty="0" smtClean="0"/>
              <a:t>3.1 Introduction to the 1. generation Nehalem line (Bloomfield) (3)</a:t>
            </a:r>
          </a:p>
        </p:txBody>
      </p:sp>
      <p:sp>
        <p:nvSpPr>
          <p:cNvPr id="128009" name="TextBox 8"/>
          <p:cNvSpPr txBox="1">
            <a:spLocks noChangeArrowheads="1"/>
          </p:cNvSpPr>
          <p:nvPr/>
        </p:nvSpPr>
        <p:spPr bwMode="auto">
          <a:xfrm>
            <a:off x="4122738" y="3750863"/>
            <a:ext cx="76041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500">
                <a:solidFill>
                  <a:srgbClr val="FFFFFF"/>
                </a:solidFill>
                <a:cs typeface="Arial" charset="0"/>
              </a:rPr>
              <a:t>(8 MB)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14338" y="64958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2923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3.2.5.5 C-state management </a:t>
            </a:r>
            <a:r>
              <a:rPr lang="en-US" sz="1600" dirty="0" smtClean="0"/>
              <a:t>(13)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7865" y="863715"/>
            <a:ext cx="88024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OS recognizes idle periods </a:t>
            </a:r>
            <a:r>
              <a:rPr lang="en-US" sz="1400" dirty="0" smtClean="0">
                <a:latin typeface="+mj-lt"/>
              </a:rPr>
              <a:t>of instruction  execution and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instructs the processor </a:t>
            </a:r>
            <a:r>
              <a:rPr lang="en-US" sz="1400" dirty="0" smtClean="0">
                <a:latin typeface="+mj-lt"/>
              </a:rPr>
              <a:t>to manage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C-states through a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software interface</a:t>
            </a:r>
            <a:r>
              <a:rPr lang="en-US" sz="1400" dirty="0" smtClean="0">
                <a:latin typeface="+mj-lt"/>
              </a:rPr>
              <a:t> (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dedicated instructions</a:t>
            </a:r>
            <a:r>
              <a:rPr lang="en-US" sz="1400" dirty="0" smtClean="0">
                <a:latin typeface="+mj-lt"/>
              </a:rPr>
              <a:t>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The processor performs the requested C-state transition</a:t>
            </a:r>
            <a:r>
              <a:rPr lang="en-US" sz="1400" dirty="0" smtClean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Interrupts let exit C-states and enter the C0 operating state. 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510933"/>
            <a:ext cx="4971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Principle of ACPI-based idle-state management</a:t>
            </a:r>
            <a:endParaRPr lang="en-US" sz="14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95795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181" y="509160"/>
            <a:ext cx="6662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Managing C-state transitions by the OSPM (OS Power Manager) 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786" y="888310"/>
            <a:ext cx="8647432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OSPM scheduler recognizes that no work is to do for the processor, evaluates the rate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 of idle time i</a:t>
            </a:r>
            <a:r>
              <a:rPr lang="en-US" sz="1400" dirty="0" smtClean="0">
                <a:latin typeface="+mj-lt"/>
              </a:rPr>
              <a:t>n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time windows </a:t>
            </a:r>
            <a:r>
              <a:rPr lang="en-US" sz="1400" dirty="0" smtClean="0">
                <a:latin typeface="+mj-lt"/>
              </a:rPr>
              <a:t>(of e.g. 20 </a:t>
            </a:r>
            <a:r>
              <a:rPr lang="en-US" sz="1400" dirty="0" err="1" smtClean="0">
                <a:latin typeface="+mj-lt"/>
              </a:rPr>
              <a:t>ms</a:t>
            </a:r>
            <a:r>
              <a:rPr lang="en-US" sz="1400" dirty="0" smtClean="0">
                <a:latin typeface="+mj-lt"/>
              </a:rPr>
              <a:t>) and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initiates a transition to a target C-state </a:t>
            </a:r>
          </a:p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 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according to the actual utilization rate in the considered time window, </a:t>
            </a:r>
            <a:r>
              <a:rPr lang="en-US" sz="1400" dirty="0" smtClean="0">
                <a:latin typeface="+mj-lt"/>
              </a:rPr>
              <a:t>e.g. by sending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instructions to the processor.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 following example will illustrate this.</a:t>
            </a:r>
            <a:endParaRPr lang="en-US" sz="1400" dirty="0"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86286" y="2213865"/>
            <a:ext cx="7971428" cy="2895238"/>
            <a:chOff x="586286" y="1234406"/>
            <a:chExt cx="7971428" cy="28952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6286" y="1234406"/>
              <a:ext cx="7971428" cy="2895238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 bwMode="auto">
            <a:xfrm>
              <a:off x="2640168" y="1412033"/>
              <a:ext cx="619326" cy="18039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2478441" y="1341594"/>
              <a:ext cx="837039" cy="180304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rPr>
                <a:t>LVL_2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006715" y="5184195"/>
            <a:ext cx="4676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Example: Managing C-states by the OSPM [284]</a:t>
            </a:r>
            <a:endParaRPr lang="en-US" sz="1400" dirty="0">
              <a:latin typeface="+mj-lt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3.2.5.5 C-state management </a:t>
            </a:r>
            <a:r>
              <a:rPr lang="en-US" sz="1600" dirty="0" smtClean="0"/>
              <a:t>(14)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2391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781" y="512035"/>
            <a:ext cx="6434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A typical OS idle loop as a basis for managing C-states </a:t>
            </a:r>
            <a:r>
              <a:rPr lang="en-US" sz="1400" b="1" dirty="0" smtClean="0">
                <a:latin typeface="+mj-lt"/>
              </a:rPr>
              <a:t>[285]</a:t>
            </a:r>
            <a:endParaRPr lang="en-US" sz="1400" b="1" dirty="0">
              <a:latin typeface="+mj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67676" y="953725"/>
            <a:ext cx="6956618" cy="3562623"/>
            <a:chOff x="667676" y="1049135"/>
            <a:chExt cx="6956618" cy="35626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38756"/>
            <a:stretch/>
          </p:blipFill>
          <p:spPr>
            <a:xfrm>
              <a:off x="667676" y="1049135"/>
              <a:ext cx="6956618" cy="2913265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 bwMode="auto">
            <a:xfrm>
              <a:off x="5738192" y="3505200"/>
              <a:ext cx="1515988" cy="39386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t="61522" b="25106"/>
            <a:stretch/>
          </p:blipFill>
          <p:spPr>
            <a:xfrm>
              <a:off x="667676" y="3975652"/>
              <a:ext cx="6956618" cy="636106"/>
            </a:xfrm>
            <a:prstGeom prst="rect">
              <a:avLst/>
            </a:prstGeom>
          </p:spPr>
        </p:pic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3.2.5.5 C-state management </a:t>
            </a:r>
            <a:r>
              <a:rPr lang="en-US" sz="1600" dirty="0" smtClean="0"/>
              <a:t>(15)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323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331" y="1467319"/>
            <a:ext cx="6392544" cy="53142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946" y="506356"/>
            <a:ext cx="8558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b="1" dirty="0" smtClean="0">
                <a:solidFill>
                  <a:schemeClr val="accent6"/>
                </a:solidFill>
                <a:latin typeface="+mj-lt"/>
              </a:rPr>
              <a:t>Example: Signal </a:t>
            </a:r>
            <a:r>
              <a:rPr lang="en-US" altLang="en-US" sz="1400" b="1" dirty="0">
                <a:solidFill>
                  <a:schemeClr val="accent6"/>
                </a:solidFill>
                <a:latin typeface="+mj-lt"/>
              </a:rPr>
              <a:t>sequence generated by the </a:t>
            </a:r>
            <a:r>
              <a:rPr lang="en-US" altLang="en-US" sz="1400" b="1" dirty="0" smtClean="0">
                <a:solidFill>
                  <a:schemeClr val="accent6"/>
                </a:solidFill>
                <a:latin typeface="+mj-lt"/>
              </a:rPr>
              <a:t>SB (ICH-8) </a:t>
            </a:r>
            <a:r>
              <a:rPr lang="en-US" altLang="en-US" sz="1400" b="1" dirty="0">
                <a:solidFill>
                  <a:schemeClr val="accent6"/>
                </a:solidFill>
                <a:latin typeface="+mj-lt"/>
              </a:rPr>
              <a:t>to enter/exit </a:t>
            </a:r>
            <a:r>
              <a:rPr lang="en-US" altLang="en-US" sz="1400" b="1" dirty="0" smtClean="0">
                <a:solidFill>
                  <a:schemeClr val="accent6"/>
                </a:solidFill>
                <a:latin typeface="+mj-lt"/>
              </a:rPr>
              <a:t>the </a:t>
            </a:r>
            <a:r>
              <a:rPr lang="en-US" altLang="en-US" sz="1400" b="1" dirty="0" smtClean="0">
                <a:latin typeface="+mj-lt"/>
              </a:rPr>
              <a:t>C4-state </a:t>
            </a:r>
          </a:p>
          <a:p>
            <a:r>
              <a:rPr lang="en-US" altLang="en-US" sz="14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altLang="en-US" sz="1400" b="1" dirty="0" smtClean="0">
                <a:solidFill>
                  <a:schemeClr val="accent6"/>
                </a:solidFill>
                <a:latin typeface="+mj-lt"/>
              </a:rPr>
              <a:t> in a</a:t>
            </a:r>
            <a:r>
              <a:rPr lang="en-US" altLang="en-US" sz="1400" b="1" dirty="0" smtClean="0">
                <a:latin typeface="+mj-lt"/>
              </a:rPr>
              <a:t> Core 2 Duo </a:t>
            </a:r>
            <a:r>
              <a:rPr lang="en-US" altLang="en-US" sz="1400" b="1" dirty="0" smtClean="0">
                <a:solidFill>
                  <a:schemeClr val="accent6"/>
                </a:solidFill>
                <a:latin typeface="+mj-lt"/>
              </a:rPr>
              <a:t>Mobile Penryn-based platform </a:t>
            </a:r>
            <a:r>
              <a:rPr lang="en-US" altLang="en-US" sz="1400" b="1" dirty="0" smtClean="0">
                <a:latin typeface="+mj-lt"/>
              </a:rPr>
              <a:t>[286]</a:t>
            </a:r>
            <a:endParaRPr lang="en-US" sz="1400" b="1" dirty="0">
              <a:latin typeface="+mj-lt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45791" y="2788733"/>
            <a:ext cx="265329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1300" dirty="0" err="1"/>
              <a:t>CPU_SLP</a:t>
            </a:r>
            <a:r>
              <a:rPr lang="en-US" altLang="en-US" sz="1300" dirty="0"/>
              <a:t> = </a:t>
            </a:r>
            <a:r>
              <a:rPr lang="en-US" altLang="en-US" sz="1300" dirty="0" err="1"/>
              <a:t>SLP</a:t>
            </a:r>
            <a:r>
              <a:rPr lang="en-US" altLang="en-US" sz="1300" dirty="0" smtClean="0"/>
              <a:t>#, to the CPU</a:t>
            </a:r>
          </a:p>
          <a:p>
            <a:pPr eaLnBrk="1" hangingPunct="1"/>
            <a:r>
              <a:rPr lang="en-US" altLang="en-US" sz="1300" dirty="0" smtClean="0"/>
              <a:t>to enter </a:t>
            </a:r>
            <a:r>
              <a:rPr lang="en-US" altLang="en-US" sz="1300" dirty="0" err="1" smtClean="0"/>
              <a:t>C3</a:t>
            </a:r>
            <a:r>
              <a:rPr lang="en-US" altLang="en-US" sz="1300" dirty="0" smtClean="0"/>
              <a:t> Sleep, forbids </a:t>
            </a:r>
          </a:p>
          <a:p>
            <a:pPr eaLnBrk="1" hangingPunct="1"/>
            <a:r>
              <a:rPr lang="en-US" altLang="en-US" sz="1300" dirty="0" smtClean="0"/>
              <a:t>snoops to bus masters</a:t>
            </a:r>
            <a:endParaRPr lang="en-US" altLang="en-US" sz="1300" dirty="0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45791" y="3901361"/>
            <a:ext cx="243368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1300" dirty="0" err="1"/>
              <a:t>STP_CPU</a:t>
            </a:r>
            <a:r>
              <a:rPr lang="en-US" altLang="en-US" sz="1300" dirty="0"/>
              <a:t># = </a:t>
            </a:r>
            <a:r>
              <a:rPr lang="en-US" altLang="en-US" sz="1300" dirty="0" err="1"/>
              <a:t>DPSLP</a:t>
            </a:r>
            <a:r>
              <a:rPr lang="en-US" altLang="en-US" sz="1300" dirty="0" smtClean="0"/>
              <a:t>#</a:t>
            </a:r>
          </a:p>
          <a:p>
            <a:pPr eaLnBrk="1" hangingPunct="1"/>
            <a:r>
              <a:rPr lang="en-US" altLang="en-US" sz="1300" dirty="0" smtClean="0"/>
              <a:t>Sent to the CPU, stops </a:t>
            </a:r>
            <a:r>
              <a:rPr lang="en-US" altLang="en-US" sz="1300" dirty="0" err="1" smtClean="0"/>
              <a:t>PLL</a:t>
            </a:r>
            <a:endParaRPr lang="en-US" altLang="en-US" sz="1300" dirty="0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43221" y="1950710"/>
            <a:ext cx="1763624" cy="49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1300" dirty="0" smtClean="0"/>
              <a:t>Sent to the CPU,</a:t>
            </a:r>
          </a:p>
          <a:p>
            <a:pPr eaLnBrk="1" hangingPunct="1"/>
            <a:r>
              <a:rPr lang="en-US" altLang="en-US" sz="1300" dirty="0" smtClean="0"/>
              <a:t>stops CPU clocking</a:t>
            </a:r>
            <a:endParaRPr lang="en-US" altLang="en-US" sz="1300" dirty="0"/>
          </a:p>
        </p:txBody>
      </p:sp>
      <p:sp>
        <p:nvSpPr>
          <p:cNvPr id="12" name="TextBox 11"/>
          <p:cNvSpPr txBox="1"/>
          <p:nvPr/>
        </p:nvSpPr>
        <p:spPr>
          <a:xfrm>
            <a:off x="168081" y="1316706"/>
            <a:ext cx="309732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 smtClean="0">
                <a:latin typeface="+mj-lt"/>
              </a:rPr>
              <a:t>STPCLK</a:t>
            </a:r>
            <a:r>
              <a:rPr lang="en-US" sz="1300" dirty="0" smtClean="0">
                <a:latin typeface="+mj-lt"/>
              </a:rPr>
              <a:t># stops the processing</a:t>
            </a:r>
          </a:p>
          <a:p>
            <a:r>
              <a:rPr lang="en-US" sz="1300" dirty="0" smtClean="0">
                <a:latin typeface="+mj-lt"/>
              </a:rPr>
              <a:t>of I/F signals instead it lets </a:t>
            </a:r>
          </a:p>
          <a:p>
            <a:r>
              <a:rPr lang="en-US" sz="1300" dirty="0" smtClean="0">
                <a:latin typeface="+mj-lt"/>
              </a:rPr>
              <a:t>to latch them for later processing</a:t>
            </a:r>
            <a:endParaRPr lang="en-US" sz="1300" dirty="0">
              <a:latin typeface="+mj-lt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54333" y="5250041"/>
            <a:ext cx="218835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1300" dirty="0" smtClean="0"/>
              <a:t>Sent to </a:t>
            </a:r>
            <a:r>
              <a:rPr lang="en-US" altLang="en-US" sz="1300" dirty="0"/>
              <a:t>the </a:t>
            </a:r>
            <a:r>
              <a:rPr lang="en-US" altLang="en-US" sz="1300" dirty="0" err="1"/>
              <a:t>VRM</a:t>
            </a:r>
            <a:endParaRPr lang="en-US" altLang="en-US" sz="1300" dirty="0"/>
          </a:p>
          <a:p>
            <a:pPr eaLnBrk="1" hangingPunct="1"/>
            <a:r>
              <a:rPr lang="en-US" altLang="en-US" sz="1300" dirty="0"/>
              <a:t>(Voltage Regulator</a:t>
            </a:r>
          </a:p>
          <a:p>
            <a:pPr eaLnBrk="1" hangingPunct="1"/>
            <a:r>
              <a:rPr lang="en-US" altLang="en-US" sz="1300" dirty="0"/>
              <a:t>Module) to lower </a:t>
            </a:r>
            <a:r>
              <a:rPr lang="en-US" altLang="en-US" sz="1300" dirty="0" err="1"/>
              <a:t>Vcc</a:t>
            </a:r>
            <a:endParaRPr lang="en-US" altLang="en-US" sz="1300" dirty="0"/>
          </a:p>
          <a:p>
            <a:pPr eaLnBrk="1" hangingPunct="1"/>
            <a:r>
              <a:rPr lang="en-US" altLang="en-US" sz="1300" dirty="0"/>
              <a:t>to </a:t>
            </a:r>
            <a:r>
              <a:rPr lang="en-US" altLang="en-US" sz="1300" dirty="0" err="1"/>
              <a:t>Vcc4</a:t>
            </a:r>
            <a:r>
              <a:rPr lang="en-US" altLang="en-US" sz="1300" dirty="0"/>
              <a:t> </a:t>
            </a:r>
            <a:r>
              <a:rPr lang="en-US" altLang="en-US" sz="1300" dirty="0" smtClean="0"/>
              <a:t>(to a low value)</a:t>
            </a:r>
            <a:endParaRPr lang="en-US" altLang="en-US" sz="1300" dirty="0"/>
          </a:p>
        </p:txBody>
      </p:sp>
      <p:sp>
        <p:nvSpPr>
          <p:cNvPr id="14" name="TextBox 13"/>
          <p:cNvSpPr txBox="1"/>
          <p:nvPr/>
        </p:nvSpPr>
        <p:spPr>
          <a:xfrm>
            <a:off x="183554" y="4906849"/>
            <a:ext cx="2239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latin typeface="+mj-lt"/>
              </a:rPr>
              <a:t>A copy of the </a:t>
            </a:r>
            <a:r>
              <a:rPr lang="en-US" sz="1300" dirty="0" err="1" smtClean="0">
                <a:latin typeface="+mj-lt"/>
              </a:rPr>
              <a:t>DPRSLPVR</a:t>
            </a:r>
            <a:endParaRPr lang="en-US" sz="13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4917" y="3412899"/>
            <a:ext cx="26132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latin typeface="+mj-lt"/>
              </a:rPr>
              <a:t>Asserts before and </a:t>
            </a:r>
            <a:r>
              <a:rPr lang="en-US" sz="1300" dirty="0" err="1" smtClean="0">
                <a:latin typeface="+mj-lt"/>
              </a:rPr>
              <a:t>deasserts</a:t>
            </a:r>
            <a:endParaRPr lang="en-US" sz="1300" dirty="0" smtClean="0">
              <a:latin typeface="+mj-lt"/>
            </a:endParaRPr>
          </a:p>
          <a:p>
            <a:r>
              <a:rPr lang="en-US" sz="1300" dirty="0" smtClean="0">
                <a:latin typeface="+mj-lt"/>
              </a:rPr>
              <a:t>after </a:t>
            </a:r>
            <a:r>
              <a:rPr lang="en-US" sz="1300" dirty="0" err="1" smtClean="0">
                <a:latin typeface="+mj-lt"/>
              </a:rPr>
              <a:t>STPCPU</a:t>
            </a:r>
            <a:r>
              <a:rPr lang="en-US" sz="1300" dirty="0" smtClean="0">
                <a:latin typeface="+mj-lt"/>
              </a:rPr>
              <a:t># stops </a:t>
            </a:r>
            <a:r>
              <a:rPr lang="en-US" sz="1300" dirty="0" err="1" smtClean="0">
                <a:latin typeface="+mj-lt"/>
              </a:rPr>
              <a:t>PLL</a:t>
            </a:r>
            <a:endParaRPr lang="en-US" sz="1300" dirty="0">
              <a:latin typeface="+mj-lt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3.2.5.5 C-state management </a:t>
            </a:r>
            <a:r>
              <a:rPr lang="en-US" sz="1600" dirty="0" smtClean="0"/>
              <a:t>(16)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3464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3.2.5.5 C-state management </a:t>
            </a:r>
            <a:r>
              <a:rPr lang="en-US" sz="1600" dirty="0" smtClean="0"/>
              <a:t>(17)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84510" y="503675"/>
            <a:ext cx="7830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C-state management by the PCU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818710"/>
            <a:ext cx="8655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In the course of the evolution of processors typically 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PCU took over the role of the SB </a:t>
            </a:r>
            <a:endParaRPr lang="en-US" sz="1400" dirty="0" smtClean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545" y="1088740"/>
            <a:ext cx="8807830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coordinating the C-</a:t>
            </a:r>
            <a:r>
              <a:rPr lang="en-US" sz="1400" dirty="0" err="1" smtClean="0">
                <a:solidFill>
                  <a:srgbClr val="0070C0"/>
                </a:solidFill>
                <a:latin typeface="+mj-lt"/>
              </a:rPr>
              <a:t>ctate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requests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and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performing the activities needed</a:t>
            </a:r>
            <a:r>
              <a:rPr lang="en-US" sz="1400" dirty="0" smtClean="0">
                <a:latin typeface="+mj-lt"/>
              </a:rPr>
              <a:t> to implement C-state transitions.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31" y="2213865"/>
            <a:ext cx="5355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This point will not be further detailed here.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482" y="1664401"/>
            <a:ext cx="814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In Intel’s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Core 2 family </a:t>
            </a:r>
            <a:r>
              <a:rPr lang="en-US" sz="1400" dirty="0" smtClean="0">
                <a:latin typeface="+mj-lt"/>
              </a:rPr>
              <a:t>this happened beginning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with the 2. generation Nehalem line</a:t>
            </a:r>
          </a:p>
          <a:p>
            <a:r>
              <a:rPr lang="en-US" sz="1400" dirty="0" smtClean="0">
                <a:latin typeface="+mj-lt"/>
              </a:rPr>
              <a:t>      (called Lynnfield)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in 2009</a:t>
            </a:r>
            <a:r>
              <a:rPr lang="en-US" sz="1400" dirty="0" smtClean="0">
                <a:latin typeface="+mj-lt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6431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3.2.5.6 DVFS based on a PCU (Power Control Unit</a:t>
            </a:r>
            <a:r>
              <a:rPr lang="en-US" sz="1600" dirty="0" smtClean="0"/>
              <a:t>) (1)</a:t>
            </a:r>
            <a:endParaRPr lang="en-US" sz="1600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78086" y="1596504"/>
            <a:ext cx="163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Static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technique</a:t>
            </a:r>
            <a:endParaRPr lang="hu-HU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73208" y="1577454"/>
            <a:ext cx="1927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Dynamic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techniques</a:t>
            </a:r>
            <a:endParaRPr lang="hu-HU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572787" y="2200704"/>
            <a:ext cx="1980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Hardware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Controlled</a:t>
            </a:r>
            <a:endParaRPr lang="en-US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Performance States</a:t>
            </a:r>
            <a:endParaRPr lang="hu-HU" altLang="en-US" sz="12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/>
              <a:t>SVFS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/>
              <a:t>DFS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b="1" dirty="0" smtClean="0"/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/>
              <a:t>AV</a:t>
            </a:r>
            <a:r>
              <a:rPr lang="en-US" sz="1200" b="1" dirty="0" smtClean="0"/>
              <a:t>F</a:t>
            </a:r>
            <a:r>
              <a:rPr lang="hu-HU" sz="1200" b="1" dirty="0" smtClean="0"/>
              <a:t>S</a:t>
            </a:r>
            <a:endParaRPr lang="en-US" sz="1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 smtClean="0">
                <a:latin typeface="+mj-lt"/>
              </a:rPr>
              <a:t>Examples</a:t>
            </a:r>
            <a:endParaRPr lang="en-US" sz="1200" i="1" dirty="0"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 smtClean="0">
                <a:latin typeface="+mj-lt"/>
              </a:rPr>
              <a:t>Intel</a:t>
            </a:r>
            <a:endParaRPr lang="en-US" sz="1200" i="1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SpeedStep in</a:t>
            </a:r>
          </a:p>
          <a:p>
            <a:pPr algn="ctr">
              <a:spcAft>
                <a:spcPts val="200"/>
              </a:spcAft>
            </a:pPr>
            <a:r>
              <a:rPr lang="hu-HU" sz="1200" i="1" dirty="0" smtClean="0">
                <a:latin typeface="+mj-lt"/>
              </a:rPr>
              <a:t>Mobile Pentium III</a:t>
            </a:r>
            <a:r>
              <a:rPr lang="en-US" sz="1200" i="1" dirty="0" smtClean="0">
                <a:latin typeface="+mj-lt"/>
              </a:rPr>
              <a:t> (2000)</a:t>
            </a:r>
            <a:endParaRPr lang="hu-HU" sz="1200" i="1" dirty="0" smtClean="0">
              <a:latin typeface="+mj-lt"/>
            </a:endParaRPr>
          </a:p>
          <a:p>
            <a:pPr algn="ctr"/>
            <a:r>
              <a:rPr lang="hu-HU" sz="1200" i="1" dirty="0" smtClean="0"/>
              <a:t>Mobile </a:t>
            </a:r>
            <a:r>
              <a:rPr lang="hu-HU" sz="1200" i="1" dirty="0"/>
              <a:t>Pentium </a:t>
            </a:r>
            <a:r>
              <a:rPr lang="hu-HU" sz="1200" i="1" dirty="0" smtClean="0"/>
              <a:t>4</a:t>
            </a:r>
            <a:r>
              <a:rPr lang="en-US" sz="1200" i="1" dirty="0" smtClean="0"/>
              <a:t> (2002)</a:t>
            </a:r>
            <a:endParaRPr lang="hu-HU" sz="1200" i="1" dirty="0"/>
          </a:p>
          <a:p>
            <a:pPr algn="ctr"/>
            <a:r>
              <a:rPr lang="hu-HU" sz="1200" i="1" dirty="0"/>
              <a:t>(</a:t>
            </a:r>
            <a:r>
              <a:rPr lang="hu-HU" sz="1200" i="1" dirty="0" smtClean="0"/>
              <a:t>Northwood</a:t>
            </a:r>
            <a:r>
              <a:rPr lang="en-US" sz="1200" i="1" dirty="0" smtClean="0"/>
              <a:t> based)</a:t>
            </a:r>
            <a:endParaRPr lang="hu-HU" sz="12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 err="1" smtClean="0">
                <a:solidFill>
                  <a:srgbClr val="000000"/>
                </a:solidFill>
                <a:latin typeface="Verdana"/>
              </a:rPr>
              <a:t>EIST</a:t>
            </a:r>
            <a:r>
              <a:rPr lang="en-US" sz="1200" i="1" dirty="0" smtClean="0">
                <a:solidFill>
                  <a:srgbClr val="000000"/>
                </a:solidFill>
                <a:latin typeface="Verdana"/>
              </a:rPr>
              <a:t> in</a:t>
            </a:r>
          </a:p>
          <a:p>
            <a:pPr lvl="0" algn="ctr"/>
            <a:r>
              <a:rPr lang="hu-HU" sz="1200" i="1" dirty="0" smtClean="0">
                <a:solidFill>
                  <a:srgbClr val="000000"/>
                </a:solidFill>
                <a:latin typeface="Verdana"/>
              </a:rPr>
              <a:t>Pentium M</a:t>
            </a:r>
          </a:p>
          <a:p>
            <a:pPr lvl="0" algn="ctr"/>
            <a:r>
              <a:rPr lang="hu-HU" sz="1200" i="1" dirty="0" smtClean="0">
                <a:solidFill>
                  <a:srgbClr val="000000"/>
                </a:solidFill>
                <a:latin typeface="Verdana"/>
              </a:rPr>
              <a:t>(Banias) (2003)</a:t>
            </a:r>
          </a:p>
          <a:p>
            <a:pPr lvl="0" algn="ctr"/>
            <a:r>
              <a:rPr lang="hu-HU" sz="1200" i="1" dirty="0" smtClean="0">
                <a:solidFill>
                  <a:srgbClr val="000000"/>
                </a:solidFill>
                <a:latin typeface="Verdana"/>
              </a:rPr>
              <a:t>and subsequent</a:t>
            </a:r>
            <a:r>
              <a:rPr lang="en-US" sz="1200" i="1" dirty="0" smtClean="0">
                <a:solidFill>
                  <a:srgbClr val="000000"/>
                </a:solidFill>
                <a:latin typeface="Verdana"/>
              </a:rPr>
              <a:t> lines</a:t>
            </a:r>
            <a:endParaRPr lang="hu-HU" sz="1200" i="1" dirty="0" smtClean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22150" y="2847171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i="1" dirty="0" smtClean="0">
                <a:latin typeface="+mj-lt"/>
              </a:rPr>
              <a:t>Speed Shift in</a:t>
            </a:r>
          </a:p>
          <a:p>
            <a:pPr algn="ctr"/>
            <a:r>
              <a:rPr lang="en-US" sz="1200" i="1" dirty="0" smtClean="0">
                <a:latin typeface="+mj-lt"/>
              </a:rPr>
              <a:t>   </a:t>
            </a:r>
            <a:r>
              <a:rPr lang="hu-HU" sz="1200" i="1" dirty="0" smtClean="0">
                <a:latin typeface="+mj-lt"/>
              </a:rPr>
              <a:t>Skylake</a:t>
            </a:r>
            <a:r>
              <a:rPr lang="en-US" sz="1200" i="1" dirty="0" smtClean="0">
                <a:latin typeface="+mj-lt"/>
              </a:rPr>
              <a:t> </a:t>
            </a:r>
            <a:r>
              <a:rPr lang="hu-HU" sz="1200" i="1" dirty="0" smtClean="0">
                <a:latin typeface="+mj-lt"/>
              </a:rPr>
              <a:t>(2015)</a:t>
            </a:r>
            <a:endParaRPr lang="en-US" sz="1200" i="1" dirty="0">
              <a:latin typeface="+mj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 smtClean="0">
                <a:latin typeface="+mj-lt"/>
              </a:rPr>
              <a:t>AMD</a:t>
            </a:r>
            <a:endParaRPr lang="en-US" sz="1200" i="1" dirty="0"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81995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PowerNow! and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Cool'n'Quiet</a:t>
            </a:r>
          </a:p>
          <a:p>
            <a:pPr algn="ctr"/>
            <a:r>
              <a:rPr lang="hu-HU" sz="1200" i="1" dirty="0" smtClean="0">
                <a:latin typeface="+mj-lt"/>
              </a:rPr>
              <a:t>technologies</a:t>
            </a:r>
          </a:p>
          <a:p>
            <a:pPr algn="ctr"/>
            <a:r>
              <a:rPr lang="hu-HU" sz="1200" i="1" dirty="0" smtClean="0">
                <a:latin typeface="+mj-lt"/>
              </a:rPr>
              <a:t>in mobiles/desktops</a:t>
            </a:r>
          </a:p>
          <a:p>
            <a:pPr algn="ctr"/>
            <a:r>
              <a:rPr lang="hu-HU" sz="1200" i="1" dirty="0" smtClean="0">
                <a:latin typeface="+mj-lt"/>
              </a:rPr>
              <a:t> and servers</a:t>
            </a:r>
            <a:r>
              <a:rPr lang="en-US" sz="1200" i="1" dirty="0" smtClean="0">
                <a:latin typeface="+mj-lt"/>
              </a:rPr>
              <a:t> (</a:t>
            </a:r>
            <a:r>
              <a:rPr lang="hu-HU" sz="1200" i="1" dirty="0" smtClean="0">
                <a:latin typeface="+mj-lt"/>
              </a:rPr>
              <a:t>since 2000</a:t>
            </a:r>
            <a:r>
              <a:rPr lang="en-US" sz="1200" i="1" dirty="0" smtClean="0">
                <a:latin typeface="+mj-lt"/>
              </a:rPr>
              <a:t>)</a:t>
            </a:r>
            <a:endParaRPr lang="en-US" sz="1200" i="1" dirty="0">
              <a:latin typeface="+mj-l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 smtClean="0">
                <a:latin typeface="+mj-lt"/>
              </a:rPr>
              <a:t>Samsung</a:t>
            </a:r>
            <a:endParaRPr lang="en-US" sz="1200" i="1" dirty="0"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ASV in</a:t>
            </a:r>
          </a:p>
          <a:p>
            <a:pPr algn="ctr"/>
            <a:r>
              <a:rPr lang="hu-HU" sz="1200" i="1" dirty="0"/>
              <a:t>Exynos 7420 (2015)</a:t>
            </a:r>
          </a:p>
          <a:p>
            <a:pPr algn="ctr"/>
            <a:r>
              <a:rPr lang="hu-HU" sz="1200" i="1" dirty="0"/>
              <a:t>(used in Galaxy </a:t>
            </a:r>
            <a:r>
              <a:rPr lang="hu-HU" sz="1200" i="1" dirty="0" smtClean="0"/>
              <a:t>S6)</a:t>
            </a:r>
            <a:endParaRPr lang="hu-HU" sz="1200" i="1" dirty="0"/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Exynos 4</a:t>
            </a:r>
            <a:r>
              <a:rPr lang="en-US" sz="1200" i="1" dirty="0" smtClean="0">
                <a:latin typeface="+mj-lt"/>
              </a:rPr>
              <a:t> (2012)</a:t>
            </a:r>
            <a:endParaRPr lang="hu-HU" sz="1200" i="1" dirty="0" smtClean="0">
              <a:latin typeface="+mj-lt"/>
            </a:endParaRPr>
          </a:p>
          <a:p>
            <a:pPr algn="ctr"/>
            <a:r>
              <a:rPr lang="hu-HU" sz="1200" i="1" dirty="0" smtClean="0">
                <a:latin typeface="+mj-lt"/>
              </a:rPr>
              <a:t>(used in Galaxy III)</a:t>
            </a:r>
            <a:endParaRPr lang="en-US" sz="1200" i="1" dirty="0">
              <a:latin typeface="+mj-lt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48101" y="6553816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 smtClean="0">
                <a:latin typeface="+mj-lt"/>
              </a:rPr>
              <a:t>ARM/National</a:t>
            </a:r>
            <a:endParaRPr lang="en-US" sz="1200" i="1" dirty="0"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66182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IEM IP  (2002)</a:t>
            </a:r>
            <a:endParaRPr lang="en-US" sz="1200" i="1" dirty="0">
              <a:latin typeface="+mj-l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 smtClean="0">
                <a:latin typeface="+mj-lt"/>
              </a:rPr>
              <a:t>IBM</a:t>
            </a:r>
            <a:endParaRPr lang="en-US" sz="1200" i="1" dirty="0"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i="1" dirty="0" smtClean="0">
                <a:latin typeface="+mj-lt"/>
              </a:rPr>
              <a:t>Power</a:t>
            </a:r>
            <a:r>
              <a:rPr lang="en-US" sz="1200" i="1" dirty="0" smtClean="0">
                <a:latin typeface="+mj-lt"/>
              </a:rPr>
              <a:t>PC </a:t>
            </a:r>
            <a:r>
              <a:rPr lang="hu-HU" sz="1200" i="1" dirty="0" smtClean="0">
                <a:latin typeface="+mj-lt"/>
              </a:rPr>
              <a:t>750FX</a:t>
            </a:r>
          </a:p>
          <a:p>
            <a:pPr algn="ctr"/>
            <a:r>
              <a:rPr lang="hu-HU" sz="1200" i="1" dirty="0" smtClean="0">
                <a:latin typeface="+mj-lt"/>
              </a:rPr>
              <a:t>(2003)</a:t>
            </a:r>
            <a:endParaRPr lang="en-US" sz="1200" i="1" dirty="0"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23574" y="4884556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Energy Scale</a:t>
            </a:r>
          </a:p>
          <a:p>
            <a:pPr algn="ctr"/>
            <a:r>
              <a:rPr lang="hu-HU" sz="1200" i="1" dirty="0" smtClean="0">
                <a:latin typeface="+mj-lt"/>
              </a:rPr>
              <a:t>in POWER6</a:t>
            </a:r>
          </a:p>
          <a:p>
            <a:pPr algn="ctr"/>
            <a:r>
              <a:rPr lang="hu-HU" sz="1200" i="1" dirty="0" smtClean="0">
                <a:latin typeface="+mj-lt"/>
              </a:rPr>
              <a:t>(2007) and</a:t>
            </a:r>
          </a:p>
          <a:p>
            <a:pPr algn="ctr"/>
            <a:r>
              <a:rPr lang="hu-HU" sz="1200" i="1" dirty="0" smtClean="0">
                <a:latin typeface="+mj-lt"/>
              </a:rPr>
              <a:t>subsequent </a:t>
            </a:r>
          </a:p>
          <a:p>
            <a:pPr algn="ctr"/>
            <a:r>
              <a:rPr lang="hu-HU" sz="1200" i="1" dirty="0" smtClean="0">
                <a:latin typeface="+mj-lt"/>
              </a:rPr>
              <a:t>processors</a:t>
            </a:r>
            <a:endParaRPr lang="en-US" sz="1200" i="1" dirty="0"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i="1" dirty="0" err="1" smtClean="0">
                <a:latin typeface="+mj-lt"/>
              </a:rPr>
              <a:t>405LP</a:t>
            </a:r>
            <a:r>
              <a:rPr lang="en-US" sz="1200" i="1" dirty="0" smtClean="0">
                <a:latin typeface="+mj-lt"/>
              </a:rPr>
              <a:t> (2002)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Dynamic Power </a:t>
            </a:r>
          </a:p>
          <a:p>
            <a:pPr algn="ctr"/>
            <a:r>
              <a:rPr lang="hu-HU" sz="1200" i="1" dirty="0" smtClean="0">
                <a:latin typeface="+mj-lt"/>
              </a:rPr>
              <a:t>Performance Scaling in</a:t>
            </a:r>
            <a:endParaRPr lang="en-US" sz="1200" i="1" dirty="0" smtClean="0">
              <a:latin typeface="+mj-lt"/>
            </a:endParaRPr>
          </a:p>
          <a:p>
            <a:pPr algn="ctr"/>
            <a:r>
              <a:rPr lang="en-US" sz="1200" i="1" dirty="0" smtClean="0">
                <a:latin typeface="+mj-lt"/>
              </a:rPr>
              <a:t>PowerPC </a:t>
            </a:r>
            <a:r>
              <a:rPr lang="en-US" sz="1200" i="1" dirty="0" err="1" smtClean="0">
                <a:latin typeface="+mj-lt"/>
              </a:rPr>
              <a:t>750GX</a:t>
            </a:r>
            <a:r>
              <a:rPr lang="en-US" sz="1200" i="1" dirty="0" smtClean="0">
                <a:latin typeface="+mj-lt"/>
              </a:rPr>
              <a:t> (2004)</a:t>
            </a:r>
            <a:endParaRPr lang="hu-HU" sz="1200" i="1" dirty="0" smtClean="0">
              <a:latin typeface="+mj-lt"/>
            </a:endParaRPr>
          </a:p>
          <a:p>
            <a:pPr algn="ctr"/>
            <a:r>
              <a:rPr lang="hu-HU" sz="1200" i="1" dirty="0" smtClean="0">
                <a:latin typeface="+mj-lt"/>
              </a:rPr>
              <a:t>PowerPC 970xx (2004)</a:t>
            </a:r>
            <a:endParaRPr lang="en-US" sz="1200" i="1" dirty="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>
                <a:latin typeface="+mj-lt"/>
              </a:rPr>
              <a:t>LongHaul</a:t>
            </a:r>
            <a:r>
              <a:rPr lang="en-US" sz="1200" dirty="0" smtClean="0">
                <a:latin typeface="+mj-lt"/>
              </a:rPr>
              <a:t> 1.0 in</a:t>
            </a:r>
          </a:p>
          <a:p>
            <a:pPr algn="ctr"/>
            <a:r>
              <a:rPr lang="en-US" sz="1200" dirty="0" err="1" smtClean="0">
                <a:latin typeface="+mj-lt"/>
              </a:rPr>
              <a:t>C3</a:t>
            </a:r>
            <a:r>
              <a:rPr lang="en-US" sz="1200" dirty="0" smtClean="0">
                <a:latin typeface="+mj-lt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>
                <a:latin typeface="+mj-lt"/>
              </a:rPr>
              <a:t>LongHaul</a:t>
            </a:r>
            <a:r>
              <a:rPr lang="en-US" sz="1200" dirty="0" smtClean="0">
                <a:latin typeface="+mj-lt"/>
              </a:rPr>
              <a:t> 2.0 in</a:t>
            </a:r>
          </a:p>
          <a:p>
            <a:pPr algn="ctr"/>
            <a:r>
              <a:rPr lang="en-US" sz="1200" dirty="0" err="1" smtClean="0">
                <a:latin typeface="+mj-lt"/>
              </a:rPr>
              <a:t>C3</a:t>
            </a:r>
            <a:r>
              <a:rPr lang="en-US" sz="1200" dirty="0" smtClean="0">
                <a:latin typeface="+mj-lt"/>
              </a:rPr>
              <a:t> Samuel 2 step. 1 (2001)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3710404" y="1561405"/>
            <a:ext cx="2323850" cy="529516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7315199" y="3477705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</a:rPr>
              <a:t>Adaptive </a:t>
            </a:r>
            <a:r>
              <a:rPr lang="en-US" sz="1200" dirty="0" err="1" smtClean="0">
                <a:latin typeface="+mj-lt"/>
              </a:rPr>
              <a:t>PowerSaver</a:t>
            </a:r>
            <a:r>
              <a:rPr lang="en-US" sz="1200" dirty="0" smtClean="0">
                <a:latin typeface="+mj-lt"/>
              </a:rPr>
              <a:t> </a:t>
            </a:r>
          </a:p>
          <a:p>
            <a:pPr algn="ctr"/>
            <a:r>
              <a:rPr lang="en-US" sz="1200" dirty="0" smtClean="0">
                <a:latin typeface="+mj-lt"/>
              </a:rPr>
              <a:t>in Nano (2008)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465248" y="3863149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AVFS in</a:t>
            </a:r>
          </a:p>
          <a:p>
            <a:pPr algn="ctr"/>
            <a:r>
              <a:rPr lang="hu-HU" sz="1200" i="1" dirty="0" smtClean="0">
                <a:latin typeface="+mj-lt"/>
              </a:rPr>
              <a:t>Exca</a:t>
            </a:r>
            <a:r>
              <a:rPr lang="en-US" sz="1200" i="1" dirty="0" smtClean="0">
                <a:latin typeface="+mj-lt"/>
              </a:rPr>
              <a:t>v</a:t>
            </a:r>
            <a:r>
              <a:rPr lang="hu-HU" sz="1200" i="1" dirty="0" smtClean="0">
                <a:latin typeface="+mj-lt"/>
              </a:rPr>
              <a:t>ator-based</a:t>
            </a:r>
          </a:p>
          <a:p>
            <a:pPr algn="ctr">
              <a:spcAft>
                <a:spcPts val="200"/>
              </a:spcAft>
            </a:pPr>
            <a:r>
              <a:rPr lang="hu-HU" sz="1200" i="1" dirty="0" smtClean="0">
                <a:latin typeface="+mj-lt"/>
              </a:rPr>
              <a:t>Carizzo (2015)</a:t>
            </a:r>
            <a:endParaRPr lang="en-US" sz="1200" i="1" dirty="0" smtClean="0">
              <a:latin typeface="+mj-lt"/>
            </a:endParaRPr>
          </a:p>
          <a:p>
            <a:pPr algn="ctr"/>
            <a:r>
              <a:rPr lang="it-IT" sz="1200" i="1" dirty="0">
                <a:latin typeface="+mj-lt"/>
              </a:rPr>
              <a:t>Pure Power in</a:t>
            </a:r>
          </a:p>
          <a:p>
            <a:pPr algn="ctr"/>
            <a:r>
              <a:rPr lang="it-IT" sz="1200" i="1" dirty="0">
                <a:latin typeface="+mj-lt"/>
              </a:rPr>
              <a:t>   Ryzen (2017</a:t>
            </a:r>
            <a:r>
              <a:rPr lang="it-IT" sz="1200" i="1" dirty="0" smtClean="0">
                <a:latin typeface="+mj-lt"/>
              </a:rPr>
              <a:t>)</a:t>
            </a:r>
            <a:endParaRPr lang="en-US" sz="1200" i="1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438" y="507955"/>
            <a:ext cx="5272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400" b="1" dirty="0">
                <a:solidFill>
                  <a:srgbClr val="2D2D8A"/>
                </a:solidFill>
                <a:latin typeface="Verdana"/>
              </a:rPr>
              <a:t>3.2.5.6 DVFS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based 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on a PCU (Power Control Unit)</a:t>
            </a:r>
          </a:p>
        </p:txBody>
      </p:sp>
    </p:spTree>
    <p:extLst>
      <p:ext uri="{BB962C8B-B14F-4D97-AF65-F5344CB8AC3E}">
        <p14:creationId xmlns:p14="http://schemas.microsoft.com/office/powerpoint/2010/main" val="6344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3.2.5.6 DVFS based on a PCU (Power Control Unit) </a:t>
            </a:r>
            <a:r>
              <a:rPr lang="en-US" sz="1600" dirty="0" smtClean="0"/>
              <a:t>(2)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5520" y="505136"/>
            <a:ext cx="6486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Principle of DVFS (Dynamic Voltage and Frequency Scaling) -1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869492"/>
            <a:ext cx="6899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Principle of operation </a:t>
            </a:r>
            <a:r>
              <a:rPr lang="en-US" sz="1400" dirty="0" smtClean="0">
                <a:latin typeface="+mj-lt"/>
              </a:rPr>
              <a:t>(assuming a multithreaded single core processor):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515" y="1951093"/>
            <a:ext cx="8874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In multithreaded processors</a:t>
            </a:r>
            <a:r>
              <a:rPr lang="en-US" sz="1400" dirty="0" smtClean="0">
                <a:latin typeface="+mj-lt"/>
              </a:rPr>
              <a:t>,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core frequency will be set according to the most active thread</a:t>
            </a:r>
            <a:r>
              <a:rPr lang="en-US" sz="1400" dirty="0" smtClean="0">
                <a:latin typeface="+mj-lt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825" y="2258870"/>
            <a:ext cx="92980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DVFS is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implemented </a:t>
            </a:r>
            <a:r>
              <a:rPr lang="en-US" sz="1400" dirty="0" smtClean="0">
                <a:latin typeface="+mj-lt"/>
              </a:rPr>
              <a:t>based on 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ACPI P-states (Performance states), </a:t>
            </a:r>
            <a:r>
              <a:rPr lang="en-US" sz="1400" dirty="0" smtClean="0">
                <a:latin typeface="+mj-lt"/>
              </a:rPr>
              <a:t>introduced in ACPI 2.0.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 P-states</a:t>
            </a:r>
            <a:r>
              <a:rPr lang="en-US" sz="1400" dirty="0" smtClean="0">
                <a:latin typeface="+mj-lt"/>
              </a:rPr>
              <a:t> are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operating points of the processor</a:t>
            </a:r>
            <a:r>
              <a:rPr lang="en-US" sz="1400" dirty="0" smtClean="0">
                <a:latin typeface="+mj-lt"/>
              </a:rPr>
              <a:t>, specified by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{fc, </a:t>
            </a:r>
            <a:r>
              <a:rPr lang="en-US" sz="1400" dirty="0" err="1" smtClean="0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}</a:t>
            </a:r>
            <a:r>
              <a:rPr lang="en-US" sz="1400" dirty="0" smtClean="0">
                <a:latin typeface="+mj-lt"/>
              </a:rPr>
              <a:t>,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with the highest 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performance P-state designated as P1 (or sometimes as P0), as shown below.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31540" y="6191145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Example: </a:t>
            </a:r>
            <a:r>
              <a:rPr lang="en-US" sz="1400" dirty="0" smtClean="0">
                <a:latin typeface="+mj-lt"/>
              </a:rPr>
              <a:t>Operating points of Intel’s Pentium M processor (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~</a:t>
            </a:r>
            <a:r>
              <a:rPr lang="en-US" sz="1400" dirty="0" smtClean="0">
                <a:latin typeface="+mj-lt"/>
              </a:rPr>
              <a:t>2003)</a:t>
            </a:r>
          </a:p>
          <a:p>
            <a:pPr algn="ctr"/>
            <a:r>
              <a:rPr lang="en-US" sz="1400" dirty="0" smtClean="0">
                <a:latin typeface="+mj-lt"/>
              </a:rPr>
              <a:t> used in Intel’s   DVFS technology, designated as </a:t>
            </a:r>
            <a:r>
              <a:rPr lang="hu-HU" sz="1400" dirty="0" smtClean="0">
                <a:latin typeface="+mj-lt"/>
              </a:rPr>
              <a:t>Enhanced </a:t>
            </a:r>
            <a:r>
              <a:rPr lang="en-US" sz="1400" dirty="0" err="1" smtClean="0">
                <a:latin typeface="+mj-lt"/>
              </a:rPr>
              <a:t>SpeedStep</a:t>
            </a:r>
            <a:r>
              <a:rPr lang="en-US" sz="1400" dirty="0" smtClean="0">
                <a:latin typeface="+mj-lt"/>
              </a:rPr>
              <a:t> technology</a:t>
            </a:r>
            <a:r>
              <a:rPr lang="hu-HU" sz="1400" dirty="0" smtClean="0">
                <a:latin typeface="+mj-lt"/>
              </a:rPr>
              <a:t> [</a:t>
            </a:r>
            <a:r>
              <a:rPr lang="en-US" sz="1400" dirty="0" smtClean="0">
                <a:latin typeface="+mj-lt"/>
              </a:rPr>
              <a:t>210</a:t>
            </a:r>
            <a:r>
              <a:rPr lang="en-US" sz="1400" dirty="0">
                <a:latin typeface="+mj-lt"/>
              </a:rPr>
              <a:t>]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376645" y="3274732"/>
            <a:ext cx="5908475" cy="2899573"/>
            <a:chOff x="1736685" y="2888940"/>
            <a:chExt cx="5908475" cy="289957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6" t="17250" r="8726" b="26415"/>
            <a:stretch/>
          </p:blipFill>
          <p:spPr bwMode="auto">
            <a:xfrm>
              <a:off x="1736685" y="2933945"/>
              <a:ext cx="5908475" cy="2854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482501" y="2888940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  <a:latin typeface="+mj-lt"/>
                </a:rPr>
                <a:t>P1</a:t>
              </a:r>
              <a:endParaRPr lang="en-US" sz="11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32140" y="3309704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  <a:latin typeface="+mj-lt"/>
                </a:rPr>
                <a:t>P2</a:t>
              </a:r>
              <a:endParaRPr lang="en-US" sz="11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93642" y="3933825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  <a:latin typeface="+mj-lt"/>
                </a:rPr>
                <a:t>P6</a:t>
              </a:r>
              <a:endParaRPr lang="en-US" sz="11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814338" y="689932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0229" y="1143660"/>
            <a:ext cx="9287479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DVFS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scales the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clock frequency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of the cores just high enough to run the load to be executed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 on them to save power.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In other words, lower than expected core utilization will be exploited to reduce core frequency.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9669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2" grpId="0"/>
      <p:bldP spid="15" grpId="0"/>
      <p:bldP spid="1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24257" y="1853825"/>
            <a:ext cx="4022740" cy="3576477"/>
            <a:chOff x="3109375" y="2620964"/>
            <a:chExt cx="2934158" cy="2522655"/>
          </a:xfrm>
        </p:grpSpPr>
        <p:sp>
          <p:nvSpPr>
            <p:cNvPr id="6" name="Line 41"/>
            <p:cNvSpPr>
              <a:spLocks noChangeShapeType="1"/>
            </p:cNvSpPr>
            <p:nvPr/>
          </p:nvSpPr>
          <p:spPr bwMode="auto">
            <a:xfrm>
              <a:off x="3515775" y="4881564"/>
              <a:ext cx="2206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7" name="Line 42"/>
            <p:cNvSpPr>
              <a:spLocks noChangeShapeType="1"/>
            </p:cNvSpPr>
            <p:nvPr/>
          </p:nvSpPr>
          <p:spPr bwMode="auto">
            <a:xfrm flipV="1">
              <a:off x="3625312" y="2936877"/>
              <a:ext cx="9525" cy="2005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8" name="Line 43"/>
            <p:cNvSpPr>
              <a:spLocks noChangeShapeType="1"/>
            </p:cNvSpPr>
            <p:nvPr/>
          </p:nvSpPr>
          <p:spPr bwMode="auto">
            <a:xfrm flipH="1">
              <a:off x="3576100" y="4039129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9" name="Line 44"/>
            <p:cNvSpPr>
              <a:spLocks noChangeShapeType="1"/>
            </p:cNvSpPr>
            <p:nvPr/>
          </p:nvSpPr>
          <p:spPr bwMode="auto">
            <a:xfrm flipH="1">
              <a:off x="3576100" y="3689088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0" name="Line 45"/>
            <p:cNvSpPr>
              <a:spLocks noChangeShapeType="1"/>
            </p:cNvSpPr>
            <p:nvPr/>
          </p:nvSpPr>
          <p:spPr bwMode="auto">
            <a:xfrm flipH="1">
              <a:off x="3576100" y="3368056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1" name="Line 46"/>
            <p:cNvSpPr>
              <a:spLocks noChangeShapeType="1"/>
            </p:cNvSpPr>
            <p:nvPr/>
          </p:nvSpPr>
          <p:spPr bwMode="auto">
            <a:xfrm flipH="1">
              <a:off x="3576100" y="3098802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2" name="Text Box 47"/>
            <p:cNvSpPr txBox="1">
              <a:spLocks noChangeArrowheads="1"/>
            </p:cNvSpPr>
            <p:nvPr/>
          </p:nvSpPr>
          <p:spPr bwMode="auto">
            <a:xfrm>
              <a:off x="5795424" y="4757739"/>
              <a:ext cx="248109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fc</a:t>
              </a:r>
            </a:p>
          </p:txBody>
        </p:sp>
        <p:sp>
          <p:nvSpPr>
            <p:cNvPr id="13" name="Text Box 48"/>
            <p:cNvSpPr txBox="1">
              <a:spLocks noChangeArrowheads="1"/>
            </p:cNvSpPr>
            <p:nvPr/>
          </p:nvSpPr>
          <p:spPr bwMode="auto">
            <a:xfrm>
              <a:off x="3452275" y="2620964"/>
              <a:ext cx="351000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V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cc</a:t>
              </a:r>
              <a:endParaRPr lang="hu-HU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4" name="Text Box 49"/>
            <p:cNvSpPr txBox="1">
              <a:spLocks noChangeArrowheads="1"/>
            </p:cNvSpPr>
            <p:nvPr/>
          </p:nvSpPr>
          <p:spPr bwMode="auto">
            <a:xfrm>
              <a:off x="5134107" y="4940302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fc0</a:t>
              </a:r>
            </a:p>
          </p:txBody>
        </p:sp>
        <p:sp>
          <p:nvSpPr>
            <p:cNvPr id="16" name="Text Box 51"/>
            <p:cNvSpPr txBox="1">
              <a:spLocks noChangeArrowheads="1"/>
            </p:cNvSpPr>
            <p:nvPr/>
          </p:nvSpPr>
          <p:spPr bwMode="auto">
            <a:xfrm>
              <a:off x="4941711" y="3188770"/>
              <a:ext cx="894686" cy="39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dirty="0" smtClean="0">
                  <a:solidFill>
                    <a:srgbClr val="FF0000"/>
                  </a:solidFill>
                  <a:latin typeface="Verdana" panose="020B0604030504040204" pitchFamily="34" charset="0"/>
                </a:rPr>
                <a:t>Highest</a:t>
              </a:r>
              <a:br>
                <a:rPr lang="hu-HU" altLang="en-US" sz="1200" dirty="0" smtClean="0">
                  <a:solidFill>
                    <a:srgbClr val="FF0000"/>
                  </a:solidFill>
                  <a:latin typeface="Verdana" panose="020B0604030504040204" pitchFamily="34" charset="0"/>
                </a:rPr>
              </a:br>
              <a:r>
                <a:rPr lang="en-US" altLang="en-US" sz="1200" dirty="0" smtClean="0">
                  <a:solidFill>
                    <a:srgbClr val="FF0000"/>
                  </a:solidFill>
                  <a:latin typeface="Verdana" panose="020B0604030504040204" pitchFamily="34" charset="0"/>
                </a:rPr>
                <a:t>power</a:t>
              </a:r>
            </a:p>
            <a:p>
              <a:pPr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dirty="0" smtClean="0">
                  <a:solidFill>
                    <a:srgbClr val="FF0000"/>
                  </a:solidFill>
                  <a:latin typeface="Verdana" panose="020B0604030504040204" pitchFamily="34" charset="0"/>
                </a:rPr>
                <a:t> consumption</a:t>
              </a:r>
              <a:endParaRPr lang="hu-HU" altLang="en-US" sz="1200" dirty="0" smtClean="0">
                <a:solidFill>
                  <a:srgbClr val="FF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7" name="Text Box 52"/>
            <p:cNvSpPr txBox="1">
              <a:spLocks noChangeArrowheads="1"/>
            </p:cNvSpPr>
            <p:nvPr/>
          </p:nvSpPr>
          <p:spPr bwMode="auto">
            <a:xfrm>
              <a:off x="3120487" y="2987677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V</a:t>
              </a:r>
              <a:r>
                <a:rPr lang="en-US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cc</a:t>
              </a:r>
              <a:r>
                <a:rPr lang="hu-HU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0</a:t>
              </a:r>
            </a:p>
          </p:txBody>
        </p:sp>
        <p:sp>
          <p:nvSpPr>
            <p:cNvPr id="18" name="Text Box 53"/>
            <p:cNvSpPr txBox="1">
              <a:spLocks noChangeArrowheads="1"/>
            </p:cNvSpPr>
            <p:nvPr/>
          </p:nvSpPr>
          <p:spPr bwMode="auto">
            <a:xfrm>
              <a:off x="3110962" y="3290096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V</a:t>
              </a:r>
              <a:r>
                <a:rPr lang="en-US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cc</a:t>
              </a:r>
              <a:r>
                <a:rPr lang="hu-HU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1</a:t>
              </a:r>
            </a:p>
          </p:txBody>
        </p:sp>
        <p:sp>
          <p:nvSpPr>
            <p:cNvPr id="19" name="Text Box 54"/>
            <p:cNvSpPr txBox="1">
              <a:spLocks noChangeArrowheads="1"/>
            </p:cNvSpPr>
            <p:nvPr/>
          </p:nvSpPr>
          <p:spPr bwMode="auto">
            <a:xfrm>
              <a:off x="3112550" y="3951641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V</a:t>
              </a:r>
              <a:r>
                <a:rPr lang="en-US" altLang="en-US" sz="1200" dirty="0" err="1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ccn</a:t>
              </a:r>
              <a:endParaRPr lang="hu-HU" altLang="en-US" sz="1200" dirty="0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0" name="Text Box 55"/>
            <p:cNvSpPr txBox="1">
              <a:spLocks noChangeArrowheads="1"/>
            </p:cNvSpPr>
            <p:nvPr/>
          </p:nvSpPr>
          <p:spPr bwMode="auto">
            <a:xfrm>
              <a:off x="3109375" y="3611124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V</a:t>
              </a:r>
              <a:r>
                <a:rPr lang="en-US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cc</a:t>
              </a:r>
              <a:r>
                <a:rPr lang="hu-HU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2</a:t>
              </a:r>
            </a:p>
          </p:txBody>
        </p:sp>
        <p:sp>
          <p:nvSpPr>
            <p:cNvPr id="21" name="Text Box 56"/>
            <p:cNvSpPr txBox="1">
              <a:spLocks noChangeArrowheads="1"/>
            </p:cNvSpPr>
            <p:nvPr/>
          </p:nvSpPr>
          <p:spPr bwMode="auto">
            <a:xfrm>
              <a:off x="3309400" y="3765905"/>
              <a:ext cx="17561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.</a:t>
              </a:r>
            </a:p>
          </p:txBody>
        </p:sp>
        <p:sp>
          <p:nvSpPr>
            <p:cNvPr id="22" name="Text Box 57"/>
            <p:cNvSpPr txBox="1">
              <a:spLocks noChangeArrowheads="1"/>
            </p:cNvSpPr>
            <p:nvPr/>
          </p:nvSpPr>
          <p:spPr bwMode="auto">
            <a:xfrm>
              <a:off x="3309400" y="3706638"/>
              <a:ext cx="17561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.</a:t>
              </a:r>
            </a:p>
          </p:txBody>
        </p:sp>
        <p:sp>
          <p:nvSpPr>
            <p:cNvPr id="23" name="Line 59"/>
            <p:cNvSpPr>
              <a:spLocks noChangeShapeType="1"/>
            </p:cNvSpPr>
            <p:nvPr/>
          </p:nvSpPr>
          <p:spPr bwMode="auto">
            <a:xfrm>
              <a:off x="5263612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4" name="Line 60"/>
            <p:cNvSpPr>
              <a:spLocks noChangeShapeType="1"/>
            </p:cNvSpPr>
            <p:nvPr/>
          </p:nvSpPr>
          <p:spPr bwMode="auto">
            <a:xfrm>
              <a:off x="3985675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5" name="Text Box 61"/>
            <p:cNvSpPr txBox="1">
              <a:spLocks noChangeArrowheads="1"/>
            </p:cNvSpPr>
            <p:nvPr/>
          </p:nvSpPr>
          <p:spPr bwMode="auto">
            <a:xfrm>
              <a:off x="3841883" y="4948239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fcn</a:t>
              </a:r>
            </a:p>
          </p:txBody>
        </p:sp>
        <p:sp>
          <p:nvSpPr>
            <p:cNvPr id="26" name="Line 62"/>
            <p:cNvSpPr>
              <a:spLocks noChangeShapeType="1"/>
            </p:cNvSpPr>
            <p:nvPr/>
          </p:nvSpPr>
          <p:spPr bwMode="auto">
            <a:xfrm>
              <a:off x="4422237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7" name="Text Box 63"/>
            <p:cNvSpPr txBox="1">
              <a:spLocks noChangeArrowheads="1"/>
            </p:cNvSpPr>
            <p:nvPr/>
          </p:nvSpPr>
          <p:spPr bwMode="auto">
            <a:xfrm>
              <a:off x="4285057" y="4948239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fc2</a:t>
              </a:r>
            </a:p>
          </p:txBody>
        </p:sp>
        <p:sp>
          <p:nvSpPr>
            <p:cNvPr id="28" name="Line 64"/>
            <p:cNvSpPr>
              <a:spLocks noChangeShapeType="1"/>
            </p:cNvSpPr>
            <p:nvPr/>
          </p:nvSpPr>
          <p:spPr bwMode="auto">
            <a:xfrm>
              <a:off x="4847687" y="4816477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9" name="Text Box 65"/>
            <p:cNvSpPr txBox="1">
              <a:spLocks noChangeArrowheads="1"/>
            </p:cNvSpPr>
            <p:nvPr/>
          </p:nvSpPr>
          <p:spPr bwMode="auto">
            <a:xfrm>
              <a:off x="4710507" y="4946652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fc1</a:t>
              </a:r>
            </a:p>
          </p:txBody>
        </p:sp>
        <p:sp>
          <p:nvSpPr>
            <p:cNvPr id="30" name="Text Box 67"/>
            <p:cNvSpPr txBox="1">
              <a:spLocks noChangeArrowheads="1"/>
            </p:cNvSpPr>
            <p:nvPr/>
          </p:nvSpPr>
          <p:spPr bwMode="auto">
            <a:xfrm>
              <a:off x="4301312" y="3534549"/>
              <a:ext cx="202509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dirty="0" smtClean="0">
                  <a:solidFill>
                    <a:srgbClr val="FF0000"/>
                  </a:solidFill>
                  <a:latin typeface="Verdana" panose="020B0604030504040204" pitchFamily="34" charset="0"/>
                </a:rPr>
                <a:t>●</a:t>
              </a:r>
            </a:p>
          </p:txBody>
        </p:sp>
        <p:sp>
          <p:nvSpPr>
            <p:cNvPr id="31" name="Text Box 68"/>
            <p:cNvSpPr txBox="1">
              <a:spLocks noChangeArrowheads="1"/>
            </p:cNvSpPr>
            <p:nvPr/>
          </p:nvSpPr>
          <p:spPr bwMode="auto">
            <a:xfrm>
              <a:off x="5071524" y="2917535"/>
              <a:ext cx="202509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dirty="0" smtClean="0">
                  <a:solidFill>
                    <a:srgbClr val="FF0000"/>
                  </a:solidFill>
                  <a:latin typeface="Verdana" panose="020B0604030504040204" pitchFamily="34" charset="0"/>
                </a:rPr>
                <a:t>●</a:t>
              </a:r>
            </a:p>
          </p:txBody>
        </p:sp>
        <p:sp>
          <p:nvSpPr>
            <p:cNvPr id="32" name="Text Box 69"/>
            <p:cNvSpPr txBox="1">
              <a:spLocks noChangeArrowheads="1"/>
            </p:cNvSpPr>
            <p:nvPr/>
          </p:nvSpPr>
          <p:spPr bwMode="auto">
            <a:xfrm>
              <a:off x="3804700" y="3894295"/>
              <a:ext cx="202509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dirty="0" smtClean="0">
                  <a:solidFill>
                    <a:srgbClr val="FF0000"/>
                  </a:solidFill>
                  <a:latin typeface="Verdana" panose="020B0604030504040204" pitchFamily="34" charset="0"/>
                </a:rPr>
                <a:t>●</a:t>
              </a:r>
            </a:p>
          </p:txBody>
        </p:sp>
        <p:sp>
          <p:nvSpPr>
            <p:cNvPr id="33" name="Text Box 70"/>
            <p:cNvSpPr txBox="1">
              <a:spLocks noChangeArrowheads="1"/>
            </p:cNvSpPr>
            <p:nvPr/>
          </p:nvSpPr>
          <p:spPr bwMode="auto">
            <a:xfrm>
              <a:off x="4741324" y="3195831"/>
              <a:ext cx="202509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dirty="0" smtClean="0">
                  <a:solidFill>
                    <a:srgbClr val="FF0000"/>
                  </a:solidFill>
                  <a:latin typeface="Verdana" panose="020B0604030504040204" pitchFamily="34" charset="0"/>
                </a:rPr>
                <a:t>●</a:t>
              </a:r>
            </a:p>
          </p:txBody>
        </p:sp>
        <p:sp>
          <p:nvSpPr>
            <p:cNvPr id="34" name="Text Box 102"/>
            <p:cNvSpPr txBox="1">
              <a:spLocks noChangeArrowheads="1"/>
            </p:cNvSpPr>
            <p:nvPr/>
          </p:nvSpPr>
          <p:spPr bwMode="auto">
            <a:xfrm rot="19355788">
              <a:off x="3916873" y="3086087"/>
              <a:ext cx="658878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dirty="0" smtClean="0">
                  <a:solidFill>
                    <a:srgbClr val="FF0000"/>
                  </a:solidFill>
                  <a:latin typeface="Verdana" panose="020B0604030504040204" pitchFamily="34" charset="0"/>
                </a:rPr>
                <a:t>Workload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52147" y="4840573"/>
              <a:ext cx="197832" cy="195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 smtClean="0"/>
                <a:t>..</a:t>
              </a:r>
              <a:endParaRPr lang="en-US" sz="1200" dirty="0"/>
            </a:p>
          </p:txBody>
        </p:sp>
        <p:sp>
          <p:nvSpPr>
            <p:cNvPr id="36" name="Text Box 80"/>
            <p:cNvSpPr txBox="1">
              <a:spLocks noChangeArrowheads="1"/>
            </p:cNvSpPr>
            <p:nvPr/>
          </p:nvSpPr>
          <p:spPr bwMode="auto">
            <a:xfrm>
              <a:off x="5045405" y="2777828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P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0</a:t>
              </a:r>
              <a:endParaRPr lang="hu-HU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37" name="Text Box 80"/>
            <p:cNvSpPr txBox="1">
              <a:spLocks noChangeArrowheads="1"/>
            </p:cNvSpPr>
            <p:nvPr/>
          </p:nvSpPr>
          <p:spPr bwMode="auto">
            <a:xfrm>
              <a:off x="4709031" y="3048229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P1</a:t>
              </a:r>
            </a:p>
          </p:txBody>
        </p:sp>
        <p:sp>
          <p:nvSpPr>
            <p:cNvPr id="38" name="Text Box 80"/>
            <p:cNvSpPr txBox="1">
              <a:spLocks noChangeArrowheads="1"/>
            </p:cNvSpPr>
            <p:nvPr/>
          </p:nvSpPr>
          <p:spPr bwMode="auto">
            <a:xfrm>
              <a:off x="4276857" y="3395514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P2</a:t>
              </a:r>
            </a:p>
          </p:txBody>
        </p:sp>
        <p:sp>
          <p:nvSpPr>
            <p:cNvPr id="39" name="Text Box 80"/>
            <p:cNvSpPr txBox="1">
              <a:spLocks noChangeArrowheads="1"/>
            </p:cNvSpPr>
            <p:nvPr/>
          </p:nvSpPr>
          <p:spPr bwMode="auto">
            <a:xfrm>
              <a:off x="3774582" y="3789312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dirty="0" smtClean="0">
                  <a:solidFill>
                    <a:srgbClr val="000000"/>
                  </a:solidFill>
                  <a:latin typeface="Verdana" panose="020B0604030504040204" pitchFamily="34" charset="0"/>
                </a:rPr>
                <a:t>Pn</a:t>
              </a:r>
            </a:p>
          </p:txBody>
        </p:sp>
        <p:cxnSp>
          <p:nvCxnSpPr>
            <p:cNvPr id="40" name="Straight Connector 39"/>
            <p:cNvCxnSpPr/>
            <p:nvPr/>
          </p:nvCxnSpPr>
          <p:spPr bwMode="auto">
            <a:xfrm flipV="1">
              <a:off x="3957145" y="3055073"/>
              <a:ext cx="1292179" cy="1001011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 bwMode="auto">
            <a:xfrm flipH="1">
              <a:off x="3739657" y="2762922"/>
              <a:ext cx="1237407" cy="971756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sp>
        <p:nvSpPr>
          <p:cNvPr id="42" name="TextBox 41"/>
          <p:cNvSpPr txBox="1"/>
          <p:nvPr/>
        </p:nvSpPr>
        <p:spPr>
          <a:xfrm>
            <a:off x="5267177" y="3781610"/>
            <a:ext cx="3676612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dirty="0" smtClean="0">
                <a:latin typeface="+mj-lt"/>
              </a:rPr>
              <a:t>Both fc and Vdd will be scaled </a:t>
            </a:r>
          </a:p>
          <a:p>
            <a:pPr algn="ctr">
              <a:spcAft>
                <a:spcPts val="300"/>
              </a:spcAft>
            </a:pPr>
            <a:r>
              <a:rPr lang="hu-HU" sz="1200" dirty="0" smtClean="0">
                <a:latin typeface="+mj-lt"/>
              </a:rPr>
              <a:t>          </a:t>
            </a:r>
            <a:r>
              <a:rPr lang="en-US" sz="1200" dirty="0" smtClean="0">
                <a:latin typeface="+mj-lt"/>
              </a:rPr>
              <a:t> </a:t>
            </a:r>
            <a:r>
              <a:rPr lang="hu-HU" sz="1200" dirty="0" smtClean="0">
                <a:latin typeface="+mj-lt"/>
              </a:rPr>
              <a:t>  according to the workload intensity.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dirty="0" err="1" smtClean="0">
                <a:latin typeface="+mj-lt"/>
              </a:rPr>
              <a:t>Vcc</a:t>
            </a:r>
            <a:r>
              <a:rPr lang="hu-HU" sz="1200" dirty="0" smtClean="0">
                <a:latin typeface="+mj-lt"/>
              </a:rPr>
              <a:t> is chosen with a guard band</a:t>
            </a:r>
          </a:p>
          <a:p>
            <a:pPr algn="ctr"/>
            <a:r>
              <a:rPr lang="hu-HU" sz="1200" dirty="0" smtClean="0">
                <a:latin typeface="+mj-lt"/>
              </a:rPr>
              <a:t>      according to the actual fc values.</a:t>
            </a:r>
            <a:endParaRPr lang="en-US" sz="1200" dirty="0"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05207" y="885183"/>
            <a:ext cx="84770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DVFS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typically scales down both the clock frequency (fc) and the core voltage (</a:t>
            </a:r>
            <a:r>
              <a:rPr lang="en-US" sz="1400" dirty="0" err="1" smtClean="0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) 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as far as feasible without noticeable lengthening the run time of the workload, in order to 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reduce power consumption, </a:t>
            </a:r>
            <a:r>
              <a:rPr lang="en-US" sz="1400" dirty="0" smtClean="0">
                <a:latin typeface="+mj-lt"/>
              </a:rPr>
              <a:t>as indicated below.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95254" y="5461483"/>
            <a:ext cx="2436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Figure: Principle of </a:t>
            </a:r>
            <a:r>
              <a:rPr lang="en-US" sz="1400" dirty="0" err="1" smtClean="0">
                <a:latin typeface="+mj-lt"/>
              </a:rPr>
              <a:t>DVFS</a:t>
            </a:r>
            <a:endParaRPr lang="en-US" sz="1400" dirty="0">
              <a:latin typeface="+mj-lt"/>
            </a:endParaRPr>
          </a:p>
        </p:txBody>
      </p:sp>
      <p:sp>
        <p:nvSpPr>
          <p:cNvPr id="47" name="Text Box 50"/>
          <p:cNvSpPr txBox="1">
            <a:spLocks noChangeArrowheads="1"/>
          </p:cNvSpPr>
          <p:nvPr/>
        </p:nvSpPr>
        <p:spPr bwMode="auto">
          <a:xfrm>
            <a:off x="3068374" y="4159214"/>
            <a:ext cx="1438644" cy="68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Lowest</a:t>
            </a:r>
            <a:br>
              <a:rPr lang="hu-HU" altLang="en-US" sz="1000" dirty="0" smtClean="0">
                <a:solidFill>
                  <a:srgbClr val="FF0000"/>
                </a:solidFill>
                <a:latin typeface="Verdana" panose="020B0604030504040204" pitchFamily="34" charset="0"/>
              </a:rPr>
            </a:br>
            <a:r>
              <a:rPr lang="en-US" altLang="en-US" sz="10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power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 consumption</a:t>
            </a:r>
            <a:endParaRPr lang="hu-HU" altLang="en-US" sz="1000" dirty="0" smtClean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3.2.5.6 DVFS based on a PCU (Power Control Unit) </a:t>
            </a:r>
            <a:r>
              <a:rPr lang="en-US" sz="1600" dirty="0" smtClean="0"/>
              <a:t>(3)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513562"/>
            <a:ext cx="6614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  <a:latin typeface="+mj-lt"/>
              </a:rPr>
              <a:t>Principle of DVFS (Dynamic Voltage and Frequency Scaling)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-2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1500" y="6271573"/>
            <a:ext cx="9054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In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this sense, DVFS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is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demand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based scaling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of the clock frequency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and voltage of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the cores. </a:t>
            </a:r>
            <a:r>
              <a:rPr lang="en-US" sz="14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366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3.2.5.6 DVFS based on a PCU (Power Control Unit) </a:t>
            </a:r>
            <a:r>
              <a:rPr lang="en-US" sz="1600" dirty="0" smtClean="0"/>
              <a:t>(4)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19842" y="863715"/>
            <a:ext cx="892415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DVFS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may be directed either by the OS or otherwise </a:t>
            </a:r>
            <a:r>
              <a:rPr lang="en-US" sz="1400" dirty="0" smtClean="0">
                <a:latin typeface="+mj-lt"/>
              </a:rPr>
              <a:t>(e.g. by the PCU (Power Control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Unit) by reading performance counters to calculate utilization and performing all operations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needed).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     Subsequently,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we assume OS directed DVFS</a:t>
            </a:r>
            <a:r>
              <a:rPr lang="en-US" sz="1400" dirty="0" smtClean="0">
                <a:latin typeface="+mj-lt"/>
              </a:rPr>
              <a:t>.</a:t>
            </a:r>
            <a:endParaRPr lang="en-US" sz="1400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20" y="505136"/>
            <a:ext cx="6614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Principle of DVFS (Dynamic Voltage and Frequency Scaling) -3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707019" y="6444335"/>
            <a:ext cx="1929765" cy="442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2392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3.2.5.6 DVFS based on a PCU (Power Control Unit) </a:t>
            </a:r>
            <a:r>
              <a:rPr lang="en-US" sz="1600" dirty="0" smtClean="0"/>
              <a:t>(5)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5481" y="510440"/>
            <a:ext cx="4365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Implementing DVFS in Intel’s processors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0288" y="863715"/>
            <a:ext cx="90010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First implemented in the Pentium M (</a:t>
            </a:r>
            <a:r>
              <a:rPr lang="en-US" sz="1400" dirty="0" err="1" smtClean="0">
                <a:latin typeface="+mj-lt"/>
              </a:rPr>
              <a:t>Banias</a:t>
            </a:r>
            <a:r>
              <a:rPr lang="en-US" sz="1400" dirty="0" smtClean="0">
                <a:latin typeface="+mj-lt"/>
              </a:rPr>
              <a:t>) </a:t>
            </a:r>
            <a:r>
              <a:rPr lang="en-US" sz="1400" dirty="0">
                <a:latin typeface="+mj-lt"/>
              </a:rPr>
              <a:t>in </a:t>
            </a:r>
            <a:r>
              <a:rPr lang="en-US" sz="1400" dirty="0" smtClean="0">
                <a:latin typeface="+mj-lt"/>
              </a:rPr>
              <a:t>2003, designated as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EIST (Enhanced Intel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 </a:t>
            </a:r>
            <a:r>
              <a:rPr lang="en-US" sz="1400" dirty="0" err="1" smtClean="0">
                <a:solidFill>
                  <a:srgbClr val="FF0000"/>
                </a:solidFill>
                <a:latin typeface="+mj-lt"/>
              </a:rPr>
              <a:t>SpeedStep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Technology).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Intel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enhanced</a:t>
            </a:r>
            <a:r>
              <a:rPr lang="en-US" sz="1400" dirty="0" smtClean="0">
                <a:latin typeface="+mj-lt"/>
              </a:rPr>
              <a:t> their DVFS implementation in the Pentium M (</a:t>
            </a:r>
            <a:r>
              <a:rPr lang="en-US" sz="1400" dirty="0" err="1" smtClean="0">
                <a:latin typeface="+mj-lt"/>
              </a:rPr>
              <a:t>Yonah</a:t>
            </a:r>
            <a:r>
              <a:rPr lang="en-US" sz="1400" dirty="0" smtClean="0">
                <a:latin typeface="+mj-lt"/>
              </a:rPr>
              <a:t>) in 2006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with two 64-bit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hardware counters (per thread),</a:t>
            </a:r>
            <a:r>
              <a:rPr lang="en-US" sz="1400" dirty="0" smtClean="0">
                <a:latin typeface="+mj-lt"/>
              </a:rPr>
              <a:t> used to help OS to calculate </a:t>
            </a:r>
            <a:r>
              <a:rPr lang="en-US" sz="1400" dirty="0" smtClean="0">
                <a:latin typeface="+mj-lt"/>
              </a:rPr>
              <a:t>thread/core </a:t>
            </a:r>
            <a:r>
              <a:rPr lang="en-US" sz="1400" dirty="0" smtClean="0">
                <a:latin typeface="+mj-lt"/>
              </a:rPr>
              <a:t>utilization.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7566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3.1 Introduction to the 1. generation Nehalem line (Bloomfield) (4)</a:t>
            </a:r>
            <a:endParaRPr lang="en-US" sz="1600" dirty="0"/>
          </a:p>
        </p:txBody>
      </p:sp>
      <p:sp>
        <p:nvSpPr>
          <p:cNvPr id="107" name="TextBox 10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3850" y="951986"/>
            <a:ext cx="8874796" cy="5453141"/>
            <a:chOff x="323850" y="951986"/>
            <a:chExt cx="8874796" cy="5453141"/>
          </a:xfrm>
        </p:grpSpPr>
        <p:grpSp>
          <p:nvGrpSpPr>
            <p:cNvPr id="3" name="Group 2"/>
            <p:cNvGrpSpPr/>
            <p:nvPr/>
          </p:nvGrpSpPr>
          <p:grpSpPr>
            <a:xfrm>
              <a:off x="323850" y="951986"/>
              <a:ext cx="8841977" cy="5452070"/>
              <a:chOff x="323850" y="951986"/>
              <a:chExt cx="8841977" cy="5684972"/>
            </a:xfrm>
          </p:grpSpPr>
          <p:sp>
            <p:nvSpPr>
              <p:cNvPr id="25" name="Text Box 28"/>
              <p:cNvSpPr txBox="1">
                <a:spLocks noChangeArrowheads="1"/>
              </p:cNvSpPr>
              <p:nvPr/>
            </p:nvSpPr>
            <p:spPr bwMode="auto">
              <a:xfrm rot="-5400000">
                <a:off x="225037" y="1285868"/>
                <a:ext cx="69927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2 YEARS</a:t>
                </a:r>
              </a:p>
            </p:txBody>
          </p:sp>
          <p:sp>
            <p:nvSpPr>
              <p:cNvPr id="49" name="Text Box 53"/>
              <p:cNvSpPr txBox="1">
                <a:spLocks noChangeArrowheads="1"/>
              </p:cNvSpPr>
              <p:nvPr/>
            </p:nvSpPr>
            <p:spPr bwMode="auto">
              <a:xfrm>
                <a:off x="5957354" y="951986"/>
                <a:ext cx="266451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Key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new features of the ISP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and the microarchitecture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0" name="Rectangle 54"/>
              <p:cNvSpPr>
                <a:spLocks noChangeArrowheads="1"/>
              </p:cNvSpPr>
              <p:nvPr/>
            </p:nvSpPr>
            <p:spPr bwMode="auto">
              <a:xfrm>
                <a:off x="5820671" y="984356"/>
                <a:ext cx="2990850" cy="438718"/>
              </a:xfrm>
              <a:prstGeom prst="rect">
                <a:avLst/>
              </a:prstGeom>
              <a:solidFill>
                <a:srgbClr val="333333">
                  <a:alpha val="14902"/>
                </a:srgb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" name="Rectangle 46"/>
              <p:cNvSpPr>
                <a:spLocks noChangeArrowheads="1"/>
              </p:cNvSpPr>
              <p:nvPr/>
            </p:nvSpPr>
            <p:spPr bwMode="auto">
              <a:xfrm>
                <a:off x="2546775" y="1164089"/>
                <a:ext cx="3108960" cy="5472869"/>
              </a:xfrm>
              <a:prstGeom prst="rect">
                <a:avLst/>
              </a:prstGeom>
              <a:solidFill>
                <a:srgbClr val="0000FF">
                  <a:alpha val="14117"/>
                </a:srgb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" name="Text Box 5"/>
              <p:cNvSpPr txBox="1">
                <a:spLocks noChangeArrowheads="1"/>
              </p:cNvSpPr>
              <p:nvPr/>
            </p:nvSpPr>
            <p:spPr bwMode="auto">
              <a:xfrm>
                <a:off x="5472100" y="1513400"/>
                <a:ext cx="3693727" cy="779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New </a:t>
                </a:r>
                <a:r>
                  <a:rPr kumimoji="0" lang="en-US" altLang="en-US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microarch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.: 4-wide core,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128-bit SIMD</a:t>
                </a:r>
                <a:r>
                  <a:rPr kumimoji="0" lang="hu-HU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FX/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FP</a:t>
                </a:r>
                <a:r>
                  <a:rPr kumimoji="0" lang="hu-HU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EUs,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shared L2 , no HT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8" name="Text Box 6"/>
              <p:cNvSpPr txBox="1">
                <a:spLocks noChangeArrowheads="1"/>
              </p:cNvSpPr>
              <p:nvPr/>
            </p:nvSpPr>
            <p:spPr bwMode="auto">
              <a:xfrm>
                <a:off x="4643438" y="2033632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11/2007</a:t>
                </a:r>
                <a:endPara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4608513" y="1329725"/>
                <a:ext cx="1022350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0</a:t>
                </a: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1/200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6</a:t>
                </a:r>
              </a:p>
            </p:txBody>
          </p:sp>
          <p:sp>
            <p:nvSpPr>
              <p:cNvPr id="28" name="Rectangle 31"/>
              <p:cNvSpPr>
                <a:spLocks noChangeArrowheads="1"/>
              </p:cNvSpPr>
              <p:nvPr/>
            </p:nvSpPr>
            <p:spPr bwMode="auto">
              <a:xfrm>
                <a:off x="323850" y="1223719"/>
                <a:ext cx="4121150" cy="737155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29" name="AutoShape 32"/>
              <p:cNvSpPr>
                <a:spLocks noChangeArrowheads="1"/>
              </p:cNvSpPr>
              <p:nvPr/>
            </p:nvSpPr>
            <p:spPr bwMode="auto">
              <a:xfrm>
                <a:off x="393700" y="1194910"/>
                <a:ext cx="3735388" cy="768097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0" name="Oval 33"/>
              <p:cNvSpPr>
                <a:spLocks noChangeArrowheads="1"/>
              </p:cNvSpPr>
              <p:nvPr/>
            </p:nvSpPr>
            <p:spPr bwMode="auto">
              <a:xfrm>
                <a:off x="3665538" y="1204528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31" name="Text Box 34"/>
              <p:cNvSpPr txBox="1">
                <a:spLocks noChangeArrowheads="1"/>
              </p:cNvSpPr>
              <p:nvPr/>
            </p:nvSpPr>
            <p:spPr bwMode="auto">
              <a:xfrm>
                <a:off x="3878263" y="1430505"/>
                <a:ext cx="590550" cy="29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65nm</a:t>
                </a:r>
              </a:p>
            </p:txBody>
          </p:sp>
          <p:sp>
            <p:nvSpPr>
              <p:cNvPr id="32" name="Rectangle 35"/>
              <p:cNvSpPr>
                <a:spLocks noChangeArrowheads="1"/>
              </p:cNvSpPr>
              <p:nvPr/>
            </p:nvSpPr>
            <p:spPr bwMode="auto">
              <a:xfrm>
                <a:off x="736600" y="1202599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33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1296402"/>
                <a:ext cx="3121025" cy="414527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ts val="1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5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808080">
                        <a:lumMod val="75000"/>
                      </a:srgbClr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TICK</a:t>
                </a:r>
                <a:r>
                  <a:rPr kumimoji="0" lang="en-US" altLang="en-US" sz="11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8080">
                        <a:lumMod val="75000"/>
                      </a:srgbClr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Pentium 4 </a:t>
                </a:r>
                <a:r>
                  <a:rPr kumimoji="0" lang="en-US" altLang="en-US" sz="11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808080">
                        <a:lumMod val="75000"/>
                      </a:srgbClr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( </a:t>
                </a:r>
                <a:r>
                  <a:rPr kumimoji="0" lang="hu-HU" altLang="en-US" sz="11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8080">
                        <a:lumMod val="75000"/>
                      </a:srgbClr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Cedar </a:t>
                </a:r>
                <a:r>
                  <a:rPr kumimoji="0" lang="hu-HU" altLang="en-US" sz="11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808080">
                        <a:lumMod val="75000"/>
                      </a:srgbClr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Mill</a:t>
                </a:r>
                <a:r>
                  <a:rPr kumimoji="0" lang="en-US" altLang="en-US" sz="11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808080">
                        <a:lumMod val="75000"/>
                      </a:srgbClr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808080">
                        <a:lumMod val="75000"/>
                      </a:srgbClr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Pentium D (</a:t>
                </a:r>
                <a:r>
                  <a:rPr kumimoji="0" lang="en-US" altLang="en-US" sz="115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808080">
                        <a:lumMod val="75000"/>
                      </a:srgbClr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Presler</a:t>
                </a:r>
                <a:r>
                  <a:rPr kumimoji="0" lang="en-US" altLang="en-US" sz="11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808080">
                        <a:lumMod val="75000"/>
                      </a:srgbClr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)           </a:t>
                </a:r>
                <a:endParaRPr kumimoji="0" lang="en-US" altLang="en-US" sz="115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75000"/>
                    </a:srgbClr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4" name="Text Box 37"/>
              <p:cNvSpPr txBox="1">
                <a:spLocks noChangeArrowheads="1"/>
              </p:cNvSpPr>
              <p:nvPr/>
            </p:nvSpPr>
            <p:spPr bwMode="auto">
              <a:xfrm>
                <a:off x="754063" y="1660488"/>
                <a:ext cx="3121025" cy="274320"/>
              </a:xfrm>
              <a:prstGeom prst="rect">
                <a:avLst/>
              </a:prstGeom>
              <a:solidFill>
                <a:srgbClr val="6148F6">
                  <a:alpha val="22745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TOCK</a:t>
                </a: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 </a:t>
                </a:r>
                <a:r>
                  <a:rPr kumimoji="0" lang="hu-HU" alt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Core</a:t>
                </a: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2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43" name="Text Box 44"/>
              <p:cNvSpPr txBox="1">
                <a:spLocks noChangeArrowheads="1"/>
              </p:cNvSpPr>
              <p:nvPr/>
            </p:nvSpPr>
            <p:spPr bwMode="auto">
              <a:xfrm>
                <a:off x="4622800" y="1695109"/>
                <a:ext cx="989013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 0</a:t>
                </a: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7/2006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44" name="Text Box 45"/>
              <p:cNvSpPr txBox="1">
                <a:spLocks noChangeArrowheads="1"/>
              </p:cNvSpPr>
              <p:nvPr/>
            </p:nvSpPr>
            <p:spPr bwMode="auto">
              <a:xfrm>
                <a:off x="4643438" y="2401252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11/2008</a:t>
                </a:r>
                <a:endPara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5" name="Rectangle 48"/>
              <p:cNvSpPr>
                <a:spLocks noChangeArrowheads="1"/>
              </p:cNvSpPr>
              <p:nvPr/>
            </p:nvSpPr>
            <p:spPr bwMode="auto">
              <a:xfrm>
                <a:off x="5673693" y="3121636"/>
                <a:ext cx="3291286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New </a:t>
                </a:r>
                <a:r>
                  <a:rPr kumimoji="0" lang="en-US" altLang="en-US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microarch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.: 256-bit </a:t>
                </a:r>
                <a:r>
                  <a:rPr kumimoji="0" lang="hu-HU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(FP)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AVX,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ring bus, integrated GPU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2" name="Line 57"/>
              <p:cNvSpPr>
                <a:spLocks noChangeShapeType="1"/>
              </p:cNvSpPr>
              <p:nvPr/>
            </p:nvSpPr>
            <p:spPr bwMode="auto">
              <a:xfrm>
                <a:off x="361950" y="1699827"/>
                <a:ext cx="5292000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53" name="Text Box 58"/>
              <p:cNvSpPr txBox="1">
                <a:spLocks noChangeArrowheads="1"/>
              </p:cNvSpPr>
              <p:nvPr/>
            </p:nvSpPr>
            <p:spPr bwMode="auto">
              <a:xfrm>
                <a:off x="4643438" y="3220738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0</a:t>
                </a:r>
                <a:r>
                  <a:rPr kumimoji="0" lang="hu-HU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1/20</a:t>
                </a: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11</a:t>
                </a:r>
              </a:p>
            </p:txBody>
          </p:sp>
          <p:sp>
            <p:nvSpPr>
              <p:cNvPr id="54" name="Text Box 61"/>
              <p:cNvSpPr txBox="1">
                <a:spLocks noChangeArrowheads="1"/>
              </p:cNvSpPr>
              <p:nvPr/>
            </p:nvSpPr>
            <p:spPr bwMode="auto">
              <a:xfrm>
                <a:off x="4643438" y="2822483"/>
                <a:ext cx="936625" cy="331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0</a:t>
                </a:r>
                <a:r>
                  <a:rPr kumimoji="0" lang="hu-HU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1/20</a:t>
                </a: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55" name="Rectangle 16"/>
              <p:cNvSpPr>
                <a:spLocks noChangeArrowheads="1"/>
              </p:cNvSpPr>
              <p:nvPr/>
            </p:nvSpPr>
            <p:spPr bwMode="auto">
              <a:xfrm>
                <a:off x="323850" y="2818654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6" name="AutoShape 17"/>
              <p:cNvSpPr>
                <a:spLocks noChangeArrowheads="1"/>
              </p:cNvSpPr>
              <p:nvPr/>
            </p:nvSpPr>
            <p:spPr bwMode="auto">
              <a:xfrm>
                <a:off x="393700" y="2820568"/>
                <a:ext cx="3735388" cy="739069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57" name="Oval 18"/>
              <p:cNvSpPr>
                <a:spLocks noChangeArrowheads="1"/>
              </p:cNvSpPr>
              <p:nvPr/>
            </p:nvSpPr>
            <p:spPr bwMode="auto">
              <a:xfrm>
                <a:off x="3665538" y="2799507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58" name="Text Box 19"/>
              <p:cNvSpPr txBox="1">
                <a:spLocks noChangeArrowheads="1"/>
              </p:cNvSpPr>
              <p:nvPr/>
            </p:nvSpPr>
            <p:spPr bwMode="auto">
              <a:xfrm>
                <a:off x="3865743" y="3042672"/>
                <a:ext cx="593725" cy="296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32nm</a:t>
                </a:r>
              </a:p>
            </p:txBody>
          </p:sp>
          <p:sp>
            <p:nvSpPr>
              <p:cNvPr id="59" name="Rectangle 22"/>
              <p:cNvSpPr>
                <a:spLocks noChangeArrowheads="1"/>
              </p:cNvSpPr>
              <p:nvPr/>
            </p:nvSpPr>
            <p:spPr bwMode="auto">
              <a:xfrm>
                <a:off x="323850" y="1985764"/>
                <a:ext cx="4121150" cy="737155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0" name="AutoShape 23"/>
              <p:cNvSpPr>
                <a:spLocks noChangeArrowheads="1"/>
              </p:cNvSpPr>
              <p:nvPr/>
            </p:nvSpPr>
            <p:spPr bwMode="auto">
              <a:xfrm>
                <a:off x="393700" y="1999168"/>
                <a:ext cx="3735388" cy="739069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1" name="Oval 24"/>
              <p:cNvSpPr>
                <a:spLocks noChangeArrowheads="1"/>
              </p:cNvSpPr>
              <p:nvPr/>
            </p:nvSpPr>
            <p:spPr bwMode="auto">
              <a:xfrm>
                <a:off x="3665538" y="2004911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62" name="Text Box 25"/>
              <p:cNvSpPr txBox="1">
                <a:spLocks noChangeArrowheads="1"/>
              </p:cNvSpPr>
              <p:nvPr/>
            </p:nvSpPr>
            <p:spPr bwMode="auto">
              <a:xfrm>
                <a:off x="3876675" y="2217442"/>
                <a:ext cx="593725" cy="296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45nm</a:t>
                </a:r>
              </a:p>
            </p:txBody>
          </p:sp>
          <p:sp>
            <p:nvSpPr>
              <p:cNvPr id="63" name="Text Box 29"/>
              <p:cNvSpPr txBox="1">
                <a:spLocks noChangeArrowheads="1"/>
              </p:cNvSpPr>
              <p:nvPr/>
            </p:nvSpPr>
            <p:spPr bwMode="auto">
              <a:xfrm rot="16200000">
                <a:off x="137194" y="2981577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2 YEARS</a:t>
                </a:r>
              </a:p>
            </p:txBody>
          </p:sp>
          <p:sp>
            <p:nvSpPr>
              <p:cNvPr id="64" name="Text Box 30"/>
              <p:cNvSpPr txBox="1">
                <a:spLocks noChangeArrowheads="1"/>
              </p:cNvSpPr>
              <p:nvPr/>
            </p:nvSpPr>
            <p:spPr bwMode="auto">
              <a:xfrm rot="16200000">
                <a:off x="127669" y="2156051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2 YEARS</a:t>
                </a:r>
              </a:p>
            </p:txBody>
          </p:sp>
          <p:sp>
            <p:nvSpPr>
              <p:cNvPr id="65" name="Rectangle 31"/>
              <p:cNvSpPr>
                <a:spLocks noChangeArrowheads="1"/>
              </p:cNvSpPr>
              <p:nvPr/>
            </p:nvSpPr>
            <p:spPr bwMode="auto">
              <a:xfrm>
                <a:off x="323850" y="3634311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6" name="AutoShape 32"/>
              <p:cNvSpPr>
                <a:spLocks noChangeArrowheads="1"/>
              </p:cNvSpPr>
              <p:nvPr/>
            </p:nvSpPr>
            <p:spPr bwMode="auto">
              <a:xfrm>
                <a:off x="393700" y="3618993"/>
                <a:ext cx="3735388" cy="737154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67" name="Oval 33"/>
              <p:cNvSpPr>
                <a:spLocks noChangeArrowheads="1"/>
              </p:cNvSpPr>
              <p:nvPr/>
            </p:nvSpPr>
            <p:spPr bwMode="auto">
              <a:xfrm>
                <a:off x="3665538" y="3634266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68" name="Text Box 34"/>
              <p:cNvSpPr txBox="1">
                <a:spLocks noChangeArrowheads="1"/>
              </p:cNvSpPr>
              <p:nvPr/>
            </p:nvSpPr>
            <p:spPr bwMode="auto">
              <a:xfrm>
                <a:off x="3870325" y="3864073"/>
                <a:ext cx="595313" cy="296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22nm</a:t>
                </a:r>
              </a:p>
            </p:txBody>
          </p:sp>
          <p:sp>
            <p:nvSpPr>
              <p:cNvPr id="69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41957" y="3805903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2 YEARS</a:t>
                </a:r>
              </a:p>
            </p:txBody>
          </p:sp>
          <p:sp>
            <p:nvSpPr>
              <p:cNvPr id="70" name="Rectangle 35"/>
              <p:cNvSpPr>
                <a:spLocks noChangeArrowheads="1"/>
              </p:cNvSpPr>
              <p:nvPr/>
            </p:nvSpPr>
            <p:spPr bwMode="auto">
              <a:xfrm>
                <a:off x="736600" y="2004911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1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2012570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TICK</a:t>
                </a:r>
                <a:r>
                  <a:rPr kumimoji="0" lang="en-US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Penryn</a:t>
                </a:r>
                <a:r>
                  <a:rPr kumimoji="0" lang="hu-HU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hu-HU" altLang="en-US" sz="11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Family</a:t>
                </a:r>
                <a:r>
                  <a:rPr kumimoji="0" lang="en-US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72" name="Text Box 37"/>
              <p:cNvSpPr txBox="1">
                <a:spLocks noChangeArrowheads="1"/>
              </p:cNvSpPr>
              <p:nvPr/>
            </p:nvSpPr>
            <p:spPr bwMode="auto">
              <a:xfrm>
                <a:off x="746125" y="2399337"/>
                <a:ext cx="3121025" cy="288832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TOCK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N</a:t>
                </a:r>
                <a:r>
                  <a:rPr kumimoji="0" lang="en-US" alt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ehalem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       </a:t>
                </a:r>
              </a:p>
            </p:txBody>
          </p:sp>
          <p:sp>
            <p:nvSpPr>
              <p:cNvPr id="73" name="Rectangle 35"/>
              <p:cNvSpPr>
                <a:spLocks noChangeArrowheads="1"/>
              </p:cNvSpPr>
              <p:nvPr/>
            </p:nvSpPr>
            <p:spPr bwMode="auto">
              <a:xfrm>
                <a:off x="736600" y="2805250"/>
                <a:ext cx="3240088" cy="739069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4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2814825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TICK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W</a:t>
                </a:r>
                <a:r>
                  <a:rPr kumimoji="0" lang="en-US" alt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estmere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75" name="Text Box 37"/>
              <p:cNvSpPr txBox="1">
                <a:spLocks noChangeArrowheads="1"/>
              </p:cNvSpPr>
              <p:nvPr/>
            </p:nvSpPr>
            <p:spPr bwMode="auto">
              <a:xfrm>
                <a:off x="746125" y="3199676"/>
                <a:ext cx="3121025" cy="276999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TOCK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S</a:t>
                </a:r>
                <a:r>
                  <a:rPr kumimoji="0" lang="en-US" alt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andy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Bridge</a:t>
                </a:r>
              </a:p>
            </p:txBody>
          </p:sp>
          <p:sp>
            <p:nvSpPr>
              <p:cNvPr id="76" name="Rectangle 35"/>
              <p:cNvSpPr>
                <a:spLocks noChangeArrowheads="1"/>
              </p:cNvSpPr>
              <p:nvPr/>
            </p:nvSpPr>
            <p:spPr bwMode="auto">
              <a:xfrm>
                <a:off x="736600" y="3622823"/>
                <a:ext cx="3240088" cy="7371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77" name="Text Box 36"/>
              <p:cNvSpPr txBox="1">
                <a:spLocks noChangeArrowheads="1"/>
              </p:cNvSpPr>
              <p:nvPr/>
            </p:nvSpPr>
            <p:spPr bwMode="auto">
              <a:xfrm>
                <a:off x="746125" y="3661116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TICK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I</a:t>
                </a:r>
                <a:r>
                  <a:rPr kumimoji="0" lang="en-US" alt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vy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Bridge</a:t>
                </a:r>
              </a:p>
            </p:txBody>
          </p:sp>
          <p:sp>
            <p:nvSpPr>
              <p:cNvPr id="78" name="Text Box 37"/>
              <p:cNvSpPr txBox="1">
                <a:spLocks noChangeArrowheads="1"/>
              </p:cNvSpPr>
              <p:nvPr/>
            </p:nvSpPr>
            <p:spPr bwMode="auto">
              <a:xfrm>
                <a:off x="754063" y="4032566"/>
                <a:ext cx="3108960" cy="333156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TOCK</a:t>
                </a:r>
                <a:r>
                  <a:rPr kumimoji="0" lang="hu-HU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H</a:t>
                </a:r>
                <a:r>
                  <a:rPr kumimoji="0" lang="en-US" alt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aswell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79" name="Text Box 58"/>
              <p:cNvSpPr txBox="1">
                <a:spLocks noChangeArrowheads="1"/>
              </p:cNvSpPr>
              <p:nvPr/>
            </p:nvSpPr>
            <p:spPr bwMode="auto">
              <a:xfrm>
                <a:off x="4643438" y="3664736"/>
                <a:ext cx="944562" cy="3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0</a:t>
                </a: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4/20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</a:t>
                </a: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2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81" name="Rectangle 48"/>
              <p:cNvSpPr>
                <a:spLocks noChangeArrowheads="1"/>
              </p:cNvSpPr>
              <p:nvPr/>
            </p:nvSpPr>
            <p:spPr bwMode="auto">
              <a:xfrm>
                <a:off x="5787135" y="3921514"/>
                <a:ext cx="3352201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New </a:t>
                </a:r>
                <a:r>
                  <a:rPr kumimoji="0" lang="en-US" altLang="en-US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microarch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.: </a:t>
                </a:r>
                <a:r>
                  <a:rPr kumimoji="0" lang="hu-HU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256-bit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hu-HU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(FX)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AVX2, 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L4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cache (discrete </a:t>
                </a:r>
                <a:r>
                  <a:rPr kumimoji="0" lang="en-US" altLang="en-US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eDRAM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), </a:t>
                </a:r>
                <a:r>
                  <a:rPr kumimoji="0" lang="en-US" altLang="en-US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TSX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82" name="Text Box 58"/>
              <p:cNvSpPr txBox="1">
                <a:spLocks noChangeArrowheads="1"/>
              </p:cNvSpPr>
              <p:nvPr/>
            </p:nvSpPr>
            <p:spPr bwMode="auto">
              <a:xfrm>
                <a:off x="4649788" y="4050637"/>
                <a:ext cx="944562" cy="333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06</a:t>
                </a: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/20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13</a:t>
                </a:r>
              </a:p>
            </p:txBody>
          </p:sp>
          <p:sp>
            <p:nvSpPr>
              <p:cNvPr id="83" name="Text Box 58"/>
              <p:cNvSpPr txBox="1">
                <a:spLocks noChangeArrowheads="1"/>
              </p:cNvSpPr>
              <p:nvPr/>
            </p:nvSpPr>
            <p:spPr bwMode="auto">
              <a:xfrm>
                <a:off x="4625975" y="4480603"/>
                <a:ext cx="944489" cy="33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09</a:t>
                </a:r>
                <a:r>
                  <a:rPr kumimoji="0" lang="hu-HU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/20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14</a:t>
                </a:r>
              </a:p>
            </p:txBody>
          </p:sp>
          <p:sp>
            <p:nvSpPr>
              <p:cNvPr id="84" name="Rectangle 48"/>
              <p:cNvSpPr>
                <a:spLocks noChangeArrowheads="1"/>
              </p:cNvSpPr>
              <p:nvPr/>
            </p:nvSpPr>
            <p:spPr bwMode="auto">
              <a:xfrm>
                <a:off x="6185627" y="4466731"/>
                <a:ext cx="2279791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Shared Virtual Memory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85" name="Text Box 58"/>
              <p:cNvSpPr txBox="1">
                <a:spLocks noChangeArrowheads="1"/>
              </p:cNvSpPr>
              <p:nvPr/>
            </p:nvSpPr>
            <p:spPr bwMode="auto">
              <a:xfrm>
                <a:off x="4535488" y="4850137"/>
                <a:ext cx="1050288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10/</a:t>
                </a:r>
                <a:r>
                  <a:rPr kumimoji="0" lang="hu-HU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20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15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86" name="Rectangle 48"/>
              <p:cNvSpPr>
                <a:spLocks noChangeArrowheads="1"/>
              </p:cNvSpPr>
              <p:nvPr/>
            </p:nvSpPr>
            <p:spPr bwMode="auto">
              <a:xfrm>
                <a:off x="5759014" y="4722746"/>
                <a:ext cx="3403496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New </a:t>
                </a:r>
                <a:r>
                  <a:rPr kumimoji="0" lang="en-US" altLang="en-US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microarch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.: 5-wide core,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ISP, Memory Side </a:t>
                </a:r>
                <a:r>
                  <a:rPr kumimoji="0" lang="en-US" altLang="en-US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L4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cache, no </a:t>
                </a:r>
                <a:r>
                  <a:rPr kumimoji="0" lang="en-US" altLang="en-US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FIVR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87" name="Rectangle 48"/>
              <p:cNvSpPr>
                <a:spLocks noChangeArrowheads="1"/>
              </p:cNvSpPr>
              <p:nvPr/>
            </p:nvSpPr>
            <p:spPr bwMode="auto">
              <a:xfrm>
                <a:off x="5828857" y="2802695"/>
                <a:ext cx="2677336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In package integrated GPU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88" name="Rectangle 31"/>
              <p:cNvSpPr>
                <a:spLocks noChangeArrowheads="1"/>
              </p:cNvSpPr>
              <p:nvPr/>
            </p:nvSpPr>
            <p:spPr bwMode="auto">
              <a:xfrm>
                <a:off x="338718" y="4407955"/>
                <a:ext cx="4087345" cy="1432072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89" name="AutoShape 32"/>
              <p:cNvSpPr>
                <a:spLocks noChangeArrowheads="1"/>
              </p:cNvSpPr>
              <p:nvPr/>
            </p:nvSpPr>
            <p:spPr bwMode="auto">
              <a:xfrm>
                <a:off x="397795" y="4437277"/>
                <a:ext cx="3657600" cy="1371600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90" name="Oval 33"/>
              <p:cNvSpPr>
                <a:spLocks noChangeArrowheads="1"/>
              </p:cNvSpPr>
              <p:nvPr/>
            </p:nvSpPr>
            <p:spPr bwMode="auto">
              <a:xfrm>
                <a:off x="3690938" y="4432942"/>
                <a:ext cx="774700" cy="1414631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91" name="Text Box 34"/>
              <p:cNvSpPr txBox="1">
                <a:spLocks noChangeArrowheads="1"/>
              </p:cNvSpPr>
              <p:nvPr/>
            </p:nvSpPr>
            <p:spPr bwMode="auto">
              <a:xfrm>
                <a:off x="3886955" y="5001523"/>
                <a:ext cx="595035" cy="296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1</a:t>
                </a:r>
                <a:r>
                  <a:rPr kumimoji="0" lang="en-US" altLang="en-US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4</a:t>
                </a:r>
                <a:r>
                  <a:rPr kumimoji="0" lang="hu-HU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nm</a:t>
                </a:r>
              </a:p>
            </p:txBody>
          </p:sp>
          <p:sp>
            <p:nvSpPr>
              <p:cNvPr id="92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29557" y="4860181"/>
                <a:ext cx="905186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4</a:t>
                </a:r>
                <a:r>
                  <a:rPr kumimoji="0" lang="hu-HU" altLang="en-U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</a:t>
                </a:r>
                <a:r>
                  <a:rPr kumimoji="0" lang="hu-HU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YEARS</a:t>
                </a:r>
              </a:p>
            </p:txBody>
          </p:sp>
          <p:sp>
            <p:nvSpPr>
              <p:cNvPr id="93" name="Rectangle 35"/>
              <p:cNvSpPr>
                <a:spLocks noChangeArrowheads="1"/>
              </p:cNvSpPr>
              <p:nvPr/>
            </p:nvSpPr>
            <p:spPr bwMode="auto">
              <a:xfrm>
                <a:off x="762000" y="4447800"/>
                <a:ext cx="3240088" cy="14095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94" name="Text Box 36"/>
              <p:cNvSpPr txBox="1">
                <a:spLocks noChangeArrowheads="1"/>
              </p:cNvSpPr>
              <p:nvPr/>
            </p:nvSpPr>
            <p:spPr bwMode="auto">
              <a:xfrm>
                <a:off x="759573" y="4451838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TICK</a:t>
                </a:r>
                <a:r>
                  <a:rPr kumimoji="0" lang="en-US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en-US" alt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Broadwell</a:t>
                </a:r>
                <a:endPara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95" name="Text Box 37"/>
              <p:cNvSpPr txBox="1">
                <a:spLocks noChangeArrowheads="1"/>
              </p:cNvSpPr>
              <p:nvPr/>
            </p:nvSpPr>
            <p:spPr bwMode="auto">
              <a:xfrm>
                <a:off x="767511" y="4797162"/>
                <a:ext cx="3108960" cy="316726"/>
              </a:xfrm>
              <a:prstGeom prst="rect">
                <a:avLst/>
              </a:prstGeom>
              <a:solidFill>
                <a:srgbClr val="6148F6">
                  <a:alpha val="22745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TOCK</a:t>
                </a:r>
                <a:r>
                  <a:rPr kumimoji="0" lang="hu-HU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2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Skylake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97" name="Text Box 7"/>
              <p:cNvSpPr txBox="1">
                <a:spLocks noChangeArrowheads="1"/>
              </p:cNvSpPr>
              <p:nvPr/>
            </p:nvSpPr>
            <p:spPr bwMode="auto">
              <a:xfrm>
                <a:off x="5726833" y="2285059"/>
                <a:ext cx="3390672" cy="481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New </a:t>
                </a:r>
                <a:r>
                  <a:rPr kumimoji="0" lang="en-US" alt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microarch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.: 4 cores, </a:t>
                </a:r>
                <a:r>
                  <a:rPr kumimoji="0" lang="en-US" altLang="en-US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integr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. MC,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QPI, private L2, (inclusive) L3, HT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99" name="Text Box 37"/>
              <p:cNvSpPr txBox="1">
                <a:spLocks noChangeArrowheads="1"/>
              </p:cNvSpPr>
              <p:nvPr/>
            </p:nvSpPr>
            <p:spPr bwMode="auto">
              <a:xfrm>
                <a:off x="764688" y="5504936"/>
                <a:ext cx="3108960" cy="316726"/>
              </a:xfrm>
              <a:prstGeom prst="rect">
                <a:avLst/>
              </a:prstGeom>
              <a:solidFill>
                <a:srgbClr val="6148F6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TOCK</a:t>
                </a:r>
                <a:r>
                  <a:rPr kumimoji="0" lang="hu-HU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2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Coffee Lake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00" name="Text Box 37"/>
              <p:cNvSpPr txBox="1">
                <a:spLocks noChangeArrowheads="1"/>
              </p:cNvSpPr>
              <p:nvPr/>
            </p:nvSpPr>
            <p:spPr bwMode="auto">
              <a:xfrm>
                <a:off x="766181" y="5156083"/>
                <a:ext cx="3108960" cy="316726"/>
              </a:xfrm>
              <a:prstGeom prst="rect">
                <a:avLst/>
              </a:prstGeom>
              <a:solidFill>
                <a:srgbClr val="6148F6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TOCK</a:t>
                </a:r>
                <a:r>
                  <a:rPr kumimoji="0" lang="hu-HU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200" b="1" i="1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Kaby</a:t>
                </a:r>
                <a:r>
                  <a:rPr kumimoji="0" lang="en-US" altLang="en-US" sz="12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Lake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01" name="Text Box 58"/>
              <p:cNvSpPr txBox="1">
                <a:spLocks noChangeArrowheads="1"/>
              </p:cNvSpPr>
              <p:nvPr/>
            </p:nvSpPr>
            <p:spPr bwMode="auto">
              <a:xfrm>
                <a:off x="4526995" y="5232981"/>
                <a:ext cx="1050288" cy="334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08/</a:t>
                </a:r>
                <a:r>
                  <a:rPr kumimoji="0" lang="hu-HU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20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16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02" name="Text Box 58"/>
              <p:cNvSpPr txBox="1">
                <a:spLocks noChangeArrowheads="1"/>
              </p:cNvSpPr>
              <p:nvPr/>
            </p:nvSpPr>
            <p:spPr bwMode="auto">
              <a:xfrm>
                <a:off x="4567336" y="5547829"/>
                <a:ext cx="997389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10/</a:t>
                </a:r>
                <a:r>
                  <a:rPr kumimoji="0" lang="hu-HU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20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17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96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141957" y="1371918"/>
                <a:ext cx="86543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2 YEARS</a:t>
                </a:r>
              </a:p>
            </p:txBody>
          </p:sp>
          <p:sp>
            <p:nvSpPr>
              <p:cNvPr id="103" name="Rectangle 31"/>
              <p:cNvSpPr>
                <a:spLocks noChangeArrowheads="1"/>
              </p:cNvSpPr>
              <p:nvPr/>
            </p:nvSpPr>
            <p:spPr bwMode="auto">
              <a:xfrm>
                <a:off x="336615" y="5894703"/>
                <a:ext cx="4121150" cy="739069"/>
              </a:xfrm>
              <a:prstGeom prst="rect">
                <a:avLst/>
              </a:prstGeom>
              <a:gradFill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04" name="AutoShape 32"/>
              <p:cNvSpPr>
                <a:spLocks noChangeArrowheads="1"/>
              </p:cNvSpPr>
              <p:nvPr/>
            </p:nvSpPr>
            <p:spPr bwMode="auto">
              <a:xfrm>
                <a:off x="406465" y="5893406"/>
                <a:ext cx="3735388" cy="667423"/>
              </a:xfrm>
              <a:prstGeom prst="roundRect">
                <a:avLst>
                  <a:gd name="adj" fmla="val 16667"/>
                </a:avLst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05" name="Oval 33"/>
              <p:cNvSpPr>
                <a:spLocks noChangeArrowheads="1"/>
              </p:cNvSpPr>
              <p:nvPr/>
            </p:nvSpPr>
            <p:spPr bwMode="auto">
              <a:xfrm>
                <a:off x="3678303" y="5894658"/>
                <a:ext cx="774700" cy="739069"/>
              </a:xfrm>
              <a:prstGeom prst="ellipse">
                <a:avLst/>
              </a:prstGeom>
              <a:solidFill>
                <a:srgbClr val="FFAD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06" name="Text Box 34"/>
              <p:cNvSpPr txBox="1">
                <a:spLocks noChangeArrowheads="1"/>
              </p:cNvSpPr>
              <p:nvPr/>
            </p:nvSpPr>
            <p:spPr bwMode="auto">
              <a:xfrm>
                <a:off x="3883090" y="6124465"/>
                <a:ext cx="59503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10</a:t>
                </a:r>
                <a:r>
                  <a:rPr kumimoji="0" lang="hu-HU" altLang="en-US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rPr>
                  <a:t>nm</a:t>
                </a:r>
                <a:endParaRPr kumimoji="0" lang="hu-HU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08" name="Rectangle 35"/>
              <p:cNvSpPr>
                <a:spLocks noChangeArrowheads="1"/>
              </p:cNvSpPr>
              <p:nvPr/>
            </p:nvSpPr>
            <p:spPr bwMode="auto">
              <a:xfrm>
                <a:off x="749365" y="5883215"/>
                <a:ext cx="3240088" cy="737154"/>
              </a:xfrm>
              <a:prstGeom prst="rect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FFAD5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09" name="Text Box 36"/>
              <p:cNvSpPr txBox="1">
                <a:spLocks noChangeArrowheads="1"/>
              </p:cNvSpPr>
              <p:nvPr/>
            </p:nvSpPr>
            <p:spPr bwMode="auto">
              <a:xfrm>
                <a:off x="758890" y="5935529"/>
                <a:ext cx="3121025" cy="276999"/>
              </a:xfrm>
              <a:prstGeom prst="rect">
                <a:avLst/>
              </a:prstGeom>
              <a:solidFill>
                <a:srgbClr val="FFFFC9">
                  <a:alpha val="58038"/>
                </a:srgbClr>
              </a:solidFill>
              <a:ln w="19050" algn="ctr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TICK</a:t>
                </a: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 </a:t>
                </a:r>
                <a:r>
                  <a:rPr kumimoji="0" lang="en-US" altLang="en-US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Cannonlake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10" name="Text Box 37"/>
              <p:cNvSpPr txBox="1">
                <a:spLocks noChangeArrowheads="1"/>
              </p:cNvSpPr>
              <p:nvPr/>
            </p:nvSpPr>
            <p:spPr bwMode="auto">
              <a:xfrm>
                <a:off x="766828" y="6280659"/>
                <a:ext cx="3108960" cy="288832"/>
              </a:xfrm>
              <a:prstGeom prst="rect">
                <a:avLst/>
              </a:prstGeom>
              <a:solidFill>
                <a:srgbClr val="3366FF">
                  <a:alpha val="23137"/>
                </a:srgbClr>
              </a:solidFill>
              <a:ln w="19050" algn="ctr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TOCK</a:t>
                </a:r>
                <a:r>
                  <a:rPr kumimoji="0" lang="hu-HU" altLang="en-US" sz="1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2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I</a:t>
                </a:r>
                <a:r>
                  <a:rPr kumimoji="0" lang="en-US" altLang="en-US" sz="1200" b="1" i="1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celake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11" name="Text Box 58"/>
              <p:cNvSpPr txBox="1">
                <a:spLocks noChangeArrowheads="1"/>
              </p:cNvSpPr>
              <p:nvPr/>
            </p:nvSpPr>
            <p:spPr bwMode="auto">
              <a:xfrm>
                <a:off x="4656203" y="5925128"/>
                <a:ext cx="944489" cy="2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05</a:t>
                </a:r>
                <a:r>
                  <a:rPr kumimoji="0" lang="hu-HU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/20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18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12" name="Text Box 58"/>
              <p:cNvSpPr txBox="1">
                <a:spLocks noChangeArrowheads="1"/>
              </p:cNvSpPr>
              <p:nvPr/>
            </p:nvSpPr>
            <p:spPr bwMode="auto">
              <a:xfrm>
                <a:off x="4662553" y="6311029"/>
                <a:ext cx="91563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??</a:t>
                </a:r>
                <a:r>
                  <a:rPr kumimoji="0" lang="hu-HU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/</a:t>
                </a:r>
                <a:r>
                  <a:rPr kumimoji="0" lang="hu-HU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20</a:t>
                </a:r>
                <a:r>
                  <a:rPr kumimoji="0" lang="en-US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19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 rot="16200000">
              <a:off x="206798" y="5901373"/>
              <a:ext cx="76128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?? </a:t>
              </a:r>
              <a:r>
                <a:rPr kumimoji="0" lang="hu-HU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YEARS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32140" y="4973310"/>
              <a:ext cx="3361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Optane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memory, in KBL G series: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 package </a:t>
              </a: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integr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 CPU, GPU, HBM2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27524" y="5739306"/>
              <a:ext cx="86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AVX512</a:t>
              </a:r>
            </a:p>
          </p:txBody>
        </p:sp>
        <p:sp>
          <p:nvSpPr>
            <p:cNvPr id="114" name="Left Brace 113"/>
            <p:cNvSpPr/>
            <p:nvPr/>
          </p:nvSpPr>
          <p:spPr bwMode="auto">
            <a:xfrm>
              <a:off x="5742129" y="464413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6" name="Left Brace 115"/>
            <p:cNvSpPr/>
            <p:nvPr/>
          </p:nvSpPr>
          <p:spPr bwMode="auto">
            <a:xfrm>
              <a:off x="5742130" y="390546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7" name="Left Brace 116"/>
            <p:cNvSpPr/>
            <p:nvPr/>
          </p:nvSpPr>
          <p:spPr bwMode="auto">
            <a:xfrm>
              <a:off x="5740015" y="3105000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8" name="Left Brace 117"/>
            <p:cNvSpPr/>
            <p:nvPr/>
          </p:nvSpPr>
          <p:spPr bwMode="auto">
            <a:xfrm>
              <a:off x="5742130" y="2303875"/>
              <a:ext cx="93600" cy="324000"/>
            </a:xfrm>
            <a:prstGeom prst="leftBrac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9" name="Left Brace 118"/>
            <p:cNvSpPr/>
            <p:nvPr/>
          </p:nvSpPr>
          <p:spPr bwMode="auto">
            <a:xfrm>
              <a:off x="5742130" y="1541910"/>
              <a:ext cx="93600" cy="50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21" name="Left Brace 120"/>
            <p:cNvSpPr/>
            <p:nvPr/>
          </p:nvSpPr>
          <p:spPr bwMode="auto">
            <a:xfrm>
              <a:off x="5742130" y="504021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787135" y="5383465"/>
              <a:ext cx="34115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(USB Gen. 2, </a:t>
              </a: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integr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 conn., </a:t>
              </a:r>
              <a:r>
                <a:rPr kumimoji="0" lang="en-US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Optane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2)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1438" y="503675"/>
            <a:ext cx="2209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chemeClr val="accent6"/>
                </a:solidFill>
                <a:latin typeface="+mj-lt"/>
              </a:rPr>
              <a:t>The Nehalem </a:t>
            </a:r>
            <a:r>
              <a:rPr lang="hu-HU" sz="1400" b="1" dirty="0" smtClean="0">
                <a:solidFill>
                  <a:schemeClr val="accent6"/>
                </a:solidFill>
                <a:latin typeface="+mj-lt"/>
              </a:rPr>
              <a:t>line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 -1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15" name="Text Box 3"/>
          <p:cNvSpPr txBox="1">
            <a:spLocks noChangeArrowheads="1"/>
          </p:cNvSpPr>
          <p:nvPr/>
        </p:nvSpPr>
        <p:spPr bwMode="auto">
          <a:xfrm>
            <a:off x="283780" y="6503103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23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8005" y="507953"/>
            <a:ext cx="7194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  <a:latin typeface="+mj-lt"/>
              </a:rPr>
              <a:t>Main tasks of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the implementation of DVFS (assuming multithreading)</a:t>
            </a:r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 flipV="1">
            <a:off x="973521" y="1651137"/>
            <a:ext cx="699516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 rot="5400000" flipH="1">
            <a:off x="4237791" y="1546167"/>
            <a:ext cx="217836" cy="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rot="-5400000" flipH="1" flipV="1">
            <a:off x="879105" y="1736680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rot="-5400000" flipH="1" flipV="1">
            <a:off x="7886063" y="1747600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7088231" y="1946088"/>
            <a:ext cx="1960793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Accomplishing the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fc, </a:t>
            </a:r>
            <a:r>
              <a:rPr lang="en-US" altLang="en-US" sz="1300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Vcc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transitions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by the processor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 rot="5400000" flipH="1">
            <a:off x="5613501" y="2203727"/>
            <a:ext cx="10972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693631" y="1088740"/>
            <a:ext cx="730360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Main tasks of OS directed DVFS implementation (assuming multithreading) 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5219166" y="2875123"/>
            <a:ext cx="190789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Communicating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the target P-state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by the 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to the processor</a:t>
            </a:r>
          </a:p>
        </p:txBody>
      </p:sp>
      <p:sp>
        <p:nvSpPr>
          <p:cNvPr id="34" name="Line 10"/>
          <p:cNvSpPr>
            <a:spLocks noChangeShapeType="1"/>
          </p:cNvSpPr>
          <p:nvPr/>
        </p:nvSpPr>
        <p:spPr bwMode="auto">
          <a:xfrm rot="-5400000" flipH="1" flipV="1">
            <a:off x="4253317" y="1745651"/>
            <a:ext cx="183474" cy="330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67768" y="1969451"/>
            <a:ext cx="211628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latin typeface="+mj-lt"/>
              </a:rPr>
              <a:t>Coordination of </a:t>
            </a:r>
          </a:p>
          <a:p>
            <a:pPr algn="ctr"/>
            <a:r>
              <a:rPr lang="en-US" sz="1300" b="1" dirty="0" smtClean="0">
                <a:latin typeface="+mj-lt"/>
              </a:rPr>
              <a:t>target P-states</a:t>
            </a:r>
          </a:p>
          <a:p>
            <a:pPr algn="ctr"/>
            <a:r>
              <a:rPr lang="en-US" sz="1300" b="1" dirty="0" smtClean="0">
                <a:latin typeface="+mj-lt"/>
              </a:rPr>
              <a:t>(by the OS or proc.) </a:t>
            </a: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1621357" y="2871218"/>
            <a:ext cx="2207656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Based on the value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thread utilization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determination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the target P-state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by the OS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rot="-5400000" flipH="1" flipV="1">
            <a:off x="2197046" y="2213891"/>
            <a:ext cx="10972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9" name="Oval 9"/>
          <p:cNvSpPr>
            <a:spLocks noChangeArrowheads="1"/>
          </p:cNvSpPr>
          <p:nvPr/>
        </p:nvSpPr>
        <p:spPr bwMode="auto">
          <a:xfrm>
            <a:off x="4308610" y="184770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2709968" y="2765449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1" name="Oval 9"/>
          <p:cNvSpPr>
            <a:spLocks noChangeArrowheads="1"/>
          </p:cNvSpPr>
          <p:nvPr/>
        </p:nvSpPr>
        <p:spPr bwMode="auto">
          <a:xfrm>
            <a:off x="934827" y="179240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2" name="Oval 8"/>
          <p:cNvSpPr>
            <a:spLocks noChangeArrowheads="1"/>
          </p:cNvSpPr>
          <p:nvPr/>
        </p:nvSpPr>
        <p:spPr bwMode="auto">
          <a:xfrm>
            <a:off x="6130790" y="273655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3" name="Oval 11"/>
          <p:cNvSpPr>
            <a:spLocks noChangeArrowheads="1"/>
          </p:cNvSpPr>
          <p:nvPr/>
        </p:nvSpPr>
        <p:spPr bwMode="auto">
          <a:xfrm>
            <a:off x="7944166" y="1797164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3.2.5.6 DVFS based on a PCU (Power Control Unit) </a:t>
            </a:r>
            <a:r>
              <a:rPr lang="en-US" sz="1600" dirty="0" smtClean="0"/>
              <a:t>(6)</a:t>
            </a:r>
            <a:endParaRPr lang="en-US" sz="1600" dirty="0"/>
          </a:p>
        </p:txBody>
      </p: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-46448" y="1967543"/>
            <a:ext cx="2278188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Determination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the thread utilization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by the OS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6761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3.2.5.6 DVFS based on a PCU (Power Control Unit) </a:t>
            </a:r>
            <a:r>
              <a:rPr lang="en-US" sz="1600" dirty="0" smtClean="0"/>
              <a:t>(7)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15349" y="908720"/>
            <a:ext cx="8883329" cy="28854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 processor has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two Model Specific Registers (MSRs)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per thread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1400" dirty="0" smtClean="0">
                <a:latin typeface="+mj-lt"/>
              </a:rPr>
              <a:t>that are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actually 64-bit 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        counters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(called also logical processor).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One</a:t>
            </a:r>
            <a:r>
              <a:rPr lang="en-US" sz="1400" dirty="0" smtClean="0">
                <a:latin typeface="+mj-lt"/>
              </a:rPr>
              <a:t> of the counters (IA32_MPERF </a:t>
            </a:r>
            <a:r>
              <a:rPr lang="en-US" sz="1400" dirty="0">
                <a:latin typeface="+mj-lt"/>
              </a:rPr>
              <a:t>MSR (</a:t>
            </a:r>
            <a:r>
              <a:rPr lang="en-US" sz="1400" dirty="0" smtClean="0">
                <a:latin typeface="+mj-lt"/>
              </a:rPr>
              <a:t>0xE7h))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increments in proportion to the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base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  frequency,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     the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other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one (IA32_APERF MSR (</a:t>
            </a:r>
            <a:r>
              <a:rPr lang="en-US" sz="1400" dirty="0" smtClean="0">
                <a:latin typeface="+mj-lt"/>
              </a:rPr>
              <a:t>0xE8h))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increments in proportion to actual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performance.</a:t>
            </a:r>
            <a:endParaRPr lang="en-US" sz="1400" dirty="0">
              <a:solidFill>
                <a:srgbClr val="0070C0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     These counters are updated only </a:t>
            </a:r>
            <a:r>
              <a:rPr lang="en-US" sz="1400" dirty="0">
                <a:latin typeface="+mj-lt"/>
              </a:rPr>
              <a:t>when the </a:t>
            </a:r>
            <a:r>
              <a:rPr lang="en-US" sz="1400" dirty="0" smtClean="0">
                <a:latin typeface="+mj-lt"/>
              </a:rPr>
              <a:t>targeted </a:t>
            </a:r>
            <a:r>
              <a:rPr lang="en-US" sz="1400" dirty="0">
                <a:latin typeface="+mj-lt"/>
              </a:rPr>
              <a:t>processor is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in the C0 state</a:t>
            </a:r>
            <a:r>
              <a:rPr lang="en-US" sz="1400" dirty="0">
                <a:latin typeface="+mj-lt"/>
              </a:rPr>
              <a:t>.</a:t>
            </a:r>
            <a:endParaRPr lang="en-US" sz="1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Based on the readings of these counters 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OS determines the utility rate (%)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of the thread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 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as the ratio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of the readings (actual/base).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 The </a:t>
            </a:r>
            <a:r>
              <a:rPr lang="en-US" sz="1400" dirty="0" smtClean="0">
                <a:latin typeface="+mj-lt"/>
              </a:rPr>
              <a:t>OS has a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list of available P states </a:t>
            </a:r>
            <a:r>
              <a:rPr lang="en-US" sz="1400" dirty="0" smtClean="0">
                <a:latin typeface="+mj-lt"/>
              </a:rPr>
              <a:t>for the cores (specifying fc and needed </a:t>
            </a:r>
            <a:r>
              <a:rPr lang="en-US" sz="1400" dirty="0" err="1" smtClean="0">
                <a:latin typeface="+mj-lt"/>
              </a:rPr>
              <a:t>Vcc</a:t>
            </a:r>
            <a:r>
              <a:rPr lang="en-US" sz="1400" dirty="0" smtClean="0">
                <a:latin typeface="+mj-lt"/>
              </a:rPr>
              <a:t>).</a:t>
            </a:r>
          </a:p>
          <a:p>
            <a:r>
              <a:rPr lang="en-US" sz="1400" dirty="0" smtClean="0">
                <a:latin typeface="+mj-lt"/>
              </a:rPr>
              <a:t>     From the available P-states the OS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selects the lowest possible </a:t>
            </a:r>
            <a:r>
              <a:rPr lang="en-US" sz="1400" dirty="0" smtClean="0">
                <a:latin typeface="+mj-lt"/>
              </a:rPr>
              <a:t>to service the actual load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(i.e. utility rate).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287" y="505987"/>
            <a:ext cx="9110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Determination of thread utilization and the target P-state by the OS (simplified) [287] -1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047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3.2.5.6 DVFS based on a PCU (Power Control Unit) </a:t>
            </a:r>
            <a:r>
              <a:rPr lang="en-US" sz="1600" dirty="0" smtClean="0"/>
              <a:t>(8)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6940" y="506358"/>
            <a:ext cx="9167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Example allocation of P-states to the rate of core utilization while running a thread [289]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563" t="28562" r="53692" b="25500"/>
          <a:stretch/>
        </p:blipFill>
        <p:spPr>
          <a:xfrm>
            <a:off x="2672790" y="1369830"/>
            <a:ext cx="4644515" cy="37243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2006715" y="1046855"/>
            <a:ext cx="2020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Core utilization %</a:t>
            </a:r>
          </a:p>
        </p:txBody>
      </p:sp>
    </p:spTree>
    <p:extLst>
      <p:ext uri="{BB962C8B-B14F-4D97-AF65-F5344CB8AC3E}">
        <p14:creationId xmlns:p14="http://schemas.microsoft.com/office/powerpoint/2010/main" val="410771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3.2.5.6 DVFS based on a PCU (Power Control Unit) </a:t>
            </a:r>
            <a:r>
              <a:rPr lang="en-US" dirty="0" smtClean="0"/>
              <a:t>(8b)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510933"/>
            <a:ext cx="2632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Coordination of P-states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515" y="844465"/>
            <a:ext cx="8670963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OS handles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P-states of threads</a:t>
            </a:r>
            <a:r>
              <a:rPr lang="en-US" sz="1400" dirty="0" smtClean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If multiple threads are running on the same core,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th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e target P-state (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coordinated P-state)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 needs to be the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P-state of the most demanding thread.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In </a:t>
            </a:r>
            <a:r>
              <a:rPr lang="en-US" sz="1400" dirty="0" smtClean="0">
                <a:latin typeface="+mj-lt"/>
              </a:rPr>
              <a:t>addition,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if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multiple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cores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are supplied by a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common voltage or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common clock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a </a:t>
            </a:r>
            <a:endParaRPr lang="en-US" sz="1400" dirty="0" smtClean="0">
              <a:solidFill>
                <a:srgbClr val="0070C0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coordination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of the requested P-states for the cores is needed.</a:t>
            </a:r>
            <a:endParaRPr lang="en-US" sz="1400" dirty="0" smtClean="0">
              <a:solidFill>
                <a:srgbClr val="0070C0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    Then </a:t>
            </a:r>
            <a:r>
              <a:rPr lang="en-US" sz="1400" dirty="0" smtClean="0">
                <a:latin typeface="+mj-lt"/>
              </a:rPr>
              <a:t>the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target P-state </a:t>
            </a:r>
            <a:r>
              <a:rPr lang="en-US" sz="1400" dirty="0" smtClean="0">
                <a:latin typeface="+mj-lt"/>
              </a:rPr>
              <a:t>of the cores becomes the </a:t>
            </a:r>
            <a:r>
              <a:rPr lang="en-US" sz="1400" dirty="0">
                <a:latin typeface="+mj-lt"/>
              </a:rPr>
              <a:t>P-state of the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most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demanding core</a:t>
            </a:r>
            <a:r>
              <a:rPr lang="en-US" sz="1400" dirty="0" smtClean="0">
                <a:latin typeface="+mj-lt"/>
              </a:rPr>
              <a:t>.</a:t>
            </a:r>
            <a:endParaRPr lang="en-US" sz="1400" dirty="0">
              <a:latin typeface="+mj-lt"/>
            </a:endParaRPr>
          </a:p>
          <a:p>
            <a:r>
              <a:rPr lang="en-US" sz="1400" dirty="0" smtClean="0">
                <a:latin typeface="+mj-lt"/>
              </a:rPr>
              <a:t>   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Nevertheless </a:t>
            </a:r>
            <a:r>
              <a:rPr lang="en-US" sz="1400" dirty="0">
                <a:latin typeface="+mj-lt"/>
              </a:rPr>
              <a:t>we do not discuss further on this point. </a:t>
            </a:r>
            <a:endParaRPr lang="en-US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905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3.2.5.6 DVFS based on a PCU (Power Control Unit) </a:t>
            </a:r>
            <a:r>
              <a:rPr lang="en-US" sz="1600" dirty="0" smtClean="0"/>
              <a:t>(9)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15349" y="908720"/>
            <a:ext cx="83841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If the new P-state differs from the actual one, 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OS writes the selected P-state</a:t>
            </a:r>
          </a:p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   to a given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MSR </a:t>
            </a:r>
            <a:r>
              <a:rPr lang="en-US" sz="1400" dirty="0" smtClean="0">
                <a:latin typeface="+mj-lt"/>
              </a:rPr>
              <a:t>(bits 0-15 of IA32_PERF_CTL (199h)) available for the thread,</a:t>
            </a:r>
          </a:p>
          <a:p>
            <a:r>
              <a:rPr lang="en-US" sz="1400" dirty="0" smtClean="0">
                <a:latin typeface="+mj-lt"/>
              </a:rPr>
              <a:t>        (actually</a:t>
            </a:r>
            <a:r>
              <a:rPr lang="en-US" sz="1400" dirty="0">
                <a:latin typeface="+mj-lt"/>
              </a:rPr>
              <a:t>, bits [15:8] specify the target multiplier ratio e.g. 34 for 34 x 133 MHz) and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       bits [7:0] the target core </a:t>
            </a:r>
            <a:r>
              <a:rPr lang="en-US" sz="1400" dirty="0" smtClean="0">
                <a:latin typeface="+mj-lt"/>
              </a:rPr>
              <a:t>voltage, </a:t>
            </a:r>
            <a:r>
              <a:rPr lang="en-US" sz="1400" dirty="0">
                <a:latin typeface="+mj-lt"/>
              </a:rPr>
              <a:t>in a suitable </a:t>
            </a:r>
            <a:r>
              <a:rPr lang="en-US" sz="1400" dirty="0" smtClean="0">
                <a:latin typeface="+mj-lt"/>
              </a:rPr>
              <a:t>coding).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287" y="505987"/>
            <a:ext cx="8294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Communicating the target P-state by the OS to the processor (simplified) [287]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349" y="6191145"/>
            <a:ext cx="8501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Remark</a:t>
            </a:r>
            <a:r>
              <a:rPr lang="en-US" sz="1400" dirty="0" smtClean="0">
                <a:latin typeface="+mj-lt"/>
              </a:rPr>
              <a:t>: The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64-bit counters </a:t>
            </a:r>
            <a:r>
              <a:rPr lang="en-US" sz="1400" dirty="0" smtClean="0">
                <a:latin typeface="+mj-lt"/>
              </a:rPr>
              <a:t>used for determine thread utilization were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introduced </a:t>
            </a:r>
            <a:r>
              <a:rPr lang="en-US" sz="1400" dirty="0" smtClean="0">
                <a:latin typeface="+mj-lt"/>
              </a:rPr>
              <a:t>in 2006 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in the Pentium M Core Duo (</a:t>
            </a:r>
            <a:r>
              <a:rPr lang="en-US" sz="1400" dirty="0" err="1" smtClean="0">
                <a:latin typeface="+mj-lt"/>
              </a:rPr>
              <a:t>Yonah</a:t>
            </a:r>
            <a:r>
              <a:rPr lang="en-US" sz="1400" dirty="0" smtClean="0">
                <a:latin typeface="+mj-lt"/>
              </a:rPr>
              <a:t>) processor., based on an Intel patent [288].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6535" y="4355521"/>
            <a:ext cx="86528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The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PCU (Power Control Unit) </a:t>
            </a:r>
            <a:r>
              <a:rPr lang="en-US" sz="1400" dirty="0">
                <a:latin typeface="+mj-lt"/>
              </a:rPr>
              <a:t>takes notice of the state transition request and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performs it</a:t>
            </a:r>
          </a:p>
          <a:p>
            <a:r>
              <a:rPr lang="en-US" sz="1400" dirty="0">
                <a:latin typeface="+mj-lt"/>
              </a:rPr>
              <a:t>        by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setting the PLL </a:t>
            </a:r>
            <a:r>
              <a:rPr lang="en-US" sz="1400" dirty="0">
                <a:latin typeface="+mj-lt"/>
              </a:rPr>
              <a:t>associated to the core running the considered thread and s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etting </a:t>
            </a:r>
            <a:r>
              <a:rPr lang="en-US" sz="1400" dirty="0">
                <a:latin typeface="+mj-lt"/>
              </a:rPr>
              <a:t>also</a:t>
            </a:r>
          </a:p>
          <a:p>
            <a:r>
              <a:rPr lang="en-US" sz="1400" dirty="0">
                <a:latin typeface="+mj-lt"/>
              </a:rPr>
              <a:t>       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the Voltage Regulator </a:t>
            </a:r>
            <a:r>
              <a:rPr lang="en-US" sz="1400" dirty="0">
                <a:latin typeface="+mj-lt"/>
              </a:rPr>
              <a:t>and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initiating the transition</a:t>
            </a:r>
            <a:r>
              <a:rPr lang="en-US" sz="1400" dirty="0">
                <a:latin typeface="+mj-lt"/>
              </a:rPr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489219" y="1943835"/>
            <a:ext cx="6250985" cy="1935215"/>
            <a:chOff x="1489219" y="2303875"/>
            <a:chExt cx="6250985" cy="19352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9219" y="2664865"/>
              <a:ext cx="6250985" cy="1574225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 bwMode="auto">
            <a:xfrm>
              <a:off x="6626100" y="3023955"/>
              <a:ext cx="0" cy="428022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6642495" y="2783612"/>
              <a:ext cx="457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+mj-lt"/>
                </a:rPr>
                <a:t>7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58552" y="2782329"/>
              <a:ext cx="493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+mj-lt"/>
                </a:rPr>
                <a:t>8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7035641" y="2664865"/>
              <a:ext cx="0" cy="494105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6822250" y="2303875"/>
              <a:ext cx="4283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latin typeface="+mj-lt"/>
                </a:rPr>
                <a:t>Vcc</a:t>
              </a:r>
              <a:endParaRPr lang="en-US" sz="1100" dirty="0" smtClean="0"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32140" y="2303875"/>
              <a:ext cx="8354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+mj-lt"/>
                </a:rPr>
                <a:t>Multiplier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6282190" y="2667035"/>
              <a:ext cx="0" cy="494105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8" name="TextBox 17"/>
          <p:cNvSpPr txBox="1"/>
          <p:nvPr/>
        </p:nvSpPr>
        <p:spPr>
          <a:xfrm>
            <a:off x="1286635" y="3834045"/>
            <a:ext cx="6965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Figure: Use of the</a:t>
            </a:r>
            <a:r>
              <a:rPr lang="en-US" sz="1400" dirty="0">
                <a:latin typeface="+mj-lt"/>
              </a:rPr>
              <a:t> IA32_PERF_CTL (</a:t>
            </a:r>
            <a:r>
              <a:rPr lang="en-US" sz="1400" dirty="0" smtClean="0">
                <a:latin typeface="+mj-lt"/>
              </a:rPr>
              <a:t>199h) MSR to set a new P-state [287]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11300" y="2071881"/>
            <a:ext cx="135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IA_PERF_CTL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3709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2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4" name="Text Box 7"/>
          <p:cNvSpPr txBox="1">
            <a:spLocks noChangeArrowheads="1"/>
          </p:cNvSpPr>
          <p:nvPr/>
        </p:nvSpPr>
        <p:spPr bwMode="auto">
          <a:xfrm>
            <a:off x="26495" y="506850"/>
            <a:ext cx="94420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Implementing DVFS by means of the introduced Integrated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Power Control unit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(PCU)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[32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53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600" dirty="0"/>
              <a:t>3.2.5.6 DVFS based on a PCU (Power Control Unit) </a:t>
            </a:r>
            <a:r>
              <a:rPr lang="en-US" sz="1600" dirty="0" smtClean="0"/>
              <a:t>(10)</a:t>
            </a:r>
            <a:endParaRPr lang="en-US" altLang="en-US" sz="1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88049" y="818710"/>
            <a:ext cx="9215141" cy="105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latin typeface="Verdana" pitchFamily="34" charset="0"/>
                <a:cs typeface="Arial" charset="0"/>
              </a:rPr>
              <a:t>With four cores the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power consumption of the chip needs to be manages as an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entity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latin typeface="Verdana" pitchFamily="34" charset="0"/>
                <a:cs typeface="Arial" charset="0"/>
              </a:rPr>
              <a:t>This task will be overtaken by a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dedicated microcontroller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implemented on the die.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latin typeface="Verdana" pitchFamily="34" charset="0"/>
                <a:cs typeface="Arial" charset="0"/>
              </a:rPr>
              <a:t>It is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also used for implementing the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Turbo Boost Mode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. </a:t>
            </a:r>
            <a:endParaRPr lang="en-US" altLang="en-US" sz="1400" dirty="0">
              <a:solidFill>
                <a:srgbClr val="0070C0"/>
              </a:solidFill>
              <a:latin typeface="Verdana" pitchFamily="34" charset="0"/>
              <a:cs typeface="Arial" charset="0"/>
            </a:endParaRPr>
          </a:p>
          <a:p>
            <a:endParaRPr lang="en-US" sz="1400" dirty="0" smtClean="0"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853825"/>
            <a:ext cx="9162510" cy="5080630"/>
            <a:chOff x="0" y="1853825"/>
            <a:chExt cx="9162510" cy="5080630"/>
          </a:xfrm>
        </p:grpSpPr>
        <p:pic>
          <p:nvPicPr>
            <p:cNvPr id="153602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9"/>
            <a:stretch/>
          </p:blipFill>
          <p:spPr bwMode="auto">
            <a:xfrm>
              <a:off x="0" y="1853825"/>
              <a:ext cx="9144000" cy="4860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ounded Rectangle 1"/>
            <p:cNvSpPr/>
            <p:nvPr/>
          </p:nvSpPr>
          <p:spPr bwMode="auto">
            <a:xfrm>
              <a:off x="5427095" y="3753600"/>
              <a:ext cx="2925325" cy="219568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 bwMode="auto">
            <a:xfrm>
              <a:off x="5877145" y="4644135"/>
              <a:ext cx="1935215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5866707" y="4901639"/>
              <a:ext cx="2125673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5841655" y="5106711"/>
              <a:ext cx="1270345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8814338" y="6534345"/>
              <a:ext cx="348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+mj-lt"/>
                </a:rPr>
                <a:t>*</a:t>
              </a: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4279074" y="2602316"/>
              <a:ext cx="1665185" cy="18002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rPr>
                <a:t>I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47705" y="2557311"/>
              <a:ext cx="18165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+mj-lt"/>
                </a:rPr>
                <a:t>IA32_PERF_CTL MSR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4706938" y="2782336"/>
              <a:ext cx="1" cy="136674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  <p:sp>
        <p:nvSpPr>
          <p:cNvPr id="10" name="TextBox 9"/>
          <p:cNvSpPr txBox="1"/>
          <p:nvPr/>
        </p:nvSpPr>
        <p:spPr>
          <a:xfrm>
            <a:off x="2386270" y="2393885"/>
            <a:ext cx="378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+mj-lt"/>
              </a:rPr>
              <a:t>VR</a:t>
            </a:r>
          </a:p>
        </p:txBody>
      </p:sp>
    </p:spTree>
    <p:extLst>
      <p:ext uri="{BB962C8B-B14F-4D97-AF65-F5344CB8AC3E}">
        <p14:creationId xmlns:p14="http://schemas.microsoft.com/office/powerpoint/2010/main" val="273384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3.2.5.6 DVFS based on a PCU (Power Control Unit) </a:t>
            </a:r>
            <a:r>
              <a:rPr lang="en-US" sz="1600" dirty="0" smtClean="0"/>
              <a:t>(11)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6845" y="507757"/>
            <a:ext cx="3727559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Remark</a:t>
            </a:r>
            <a:r>
              <a:rPr lang="en-US" sz="1400" dirty="0" smtClean="0">
                <a:latin typeface="+mj-lt"/>
              </a:rPr>
              <a:t> </a:t>
            </a:r>
          </a:p>
          <a:p>
            <a:r>
              <a:rPr lang="en-US" sz="1400" dirty="0" smtClean="0">
                <a:latin typeface="+mj-lt"/>
              </a:rPr>
              <a:t>There are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two improvements </a:t>
            </a:r>
            <a:r>
              <a:rPr lang="en-US" sz="1400" dirty="0" smtClean="0">
                <a:latin typeface="+mj-lt"/>
              </a:rPr>
              <a:t>of DVFS: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826" y="1098900"/>
            <a:ext cx="7991418" cy="1349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Hardware controlled performance states 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passing over the contro</a:t>
            </a:r>
            <a:r>
              <a:rPr lang="en-US" sz="1400" dirty="0" smtClean="0">
                <a:latin typeface="+mj-lt"/>
              </a:rPr>
              <a:t>l of DVFS from the OS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to the PCU</a:t>
            </a:r>
            <a:r>
              <a:rPr lang="en-US" sz="1400" dirty="0" smtClean="0">
                <a:latin typeface="+mj-lt"/>
              </a:rPr>
              <a:t>, to get a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faster and finer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frequency and voltage scaling</a:t>
            </a:r>
            <a:r>
              <a:rPr lang="en-US" sz="1400" dirty="0" smtClean="0">
                <a:latin typeface="+mj-lt"/>
              </a:rPr>
              <a:t> (introduced in </a:t>
            </a:r>
            <a:r>
              <a:rPr lang="en-US" sz="1400" dirty="0" err="1" smtClean="0">
                <a:latin typeface="+mj-lt"/>
              </a:rPr>
              <a:t>Skylake</a:t>
            </a:r>
            <a:r>
              <a:rPr lang="en-US" sz="1400" dirty="0" smtClean="0">
                <a:latin typeface="+mj-lt"/>
              </a:rPr>
              <a:t> (2015))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AVFS (Adaptive Voltage and Frequency Scaling)</a:t>
            </a:r>
          </a:p>
          <a:p>
            <a:r>
              <a:rPr lang="en-US" sz="1400" dirty="0" smtClean="0">
                <a:latin typeface="+mj-lt"/>
              </a:rPr>
              <a:t>     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to get a more efficient scaling</a:t>
            </a:r>
            <a:r>
              <a:rPr lang="en-US" sz="1400" dirty="0" smtClean="0">
                <a:latin typeface="+mj-lt"/>
              </a:rPr>
              <a:t>, to be discussed along with AMD’s Zen processors.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6692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3.2.5.6 DVFS based on a PCU (Power Control Unit) </a:t>
            </a:r>
            <a:r>
              <a:rPr lang="en-US" sz="1600" dirty="0" smtClean="0"/>
              <a:t>(12)</a:t>
            </a:r>
            <a:endParaRPr lang="en-US" sz="1600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78086" y="1596504"/>
            <a:ext cx="163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Static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technique</a:t>
            </a:r>
            <a:endParaRPr lang="hu-HU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73208" y="1577454"/>
            <a:ext cx="1927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Dynamic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techniques</a:t>
            </a:r>
            <a:endParaRPr lang="hu-HU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572787" y="2200704"/>
            <a:ext cx="1980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Hardware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Controlled</a:t>
            </a:r>
            <a:endParaRPr lang="en-US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Performance States</a:t>
            </a:r>
            <a:endParaRPr lang="hu-HU" altLang="en-US" sz="12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/>
              <a:t>SVFS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/>
              <a:t>DFS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b="1" dirty="0" smtClean="0"/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smtClean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 smtClean="0"/>
              <a:t>AV</a:t>
            </a:r>
            <a:r>
              <a:rPr lang="en-US" sz="1200" b="1" dirty="0" smtClean="0"/>
              <a:t>F</a:t>
            </a:r>
            <a:r>
              <a:rPr lang="hu-HU" sz="1200" b="1" dirty="0" smtClean="0"/>
              <a:t>S</a:t>
            </a:r>
            <a:endParaRPr lang="en-US" sz="1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 smtClean="0">
                <a:latin typeface="+mj-lt"/>
              </a:rPr>
              <a:t>Examples</a:t>
            </a:r>
            <a:endParaRPr lang="en-US" sz="1200" i="1" dirty="0"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 smtClean="0">
                <a:latin typeface="+mj-lt"/>
              </a:rPr>
              <a:t>Intel</a:t>
            </a:r>
            <a:endParaRPr lang="en-US" sz="1200" i="1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SpeedStep in</a:t>
            </a:r>
          </a:p>
          <a:p>
            <a:pPr algn="ctr">
              <a:spcAft>
                <a:spcPts val="200"/>
              </a:spcAft>
            </a:pPr>
            <a:r>
              <a:rPr lang="hu-HU" sz="1200" i="1" dirty="0" smtClean="0">
                <a:latin typeface="+mj-lt"/>
              </a:rPr>
              <a:t>Mobile Pentium III</a:t>
            </a:r>
            <a:r>
              <a:rPr lang="en-US" sz="1200" i="1" dirty="0" smtClean="0">
                <a:latin typeface="+mj-lt"/>
              </a:rPr>
              <a:t> (2000)</a:t>
            </a:r>
            <a:endParaRPr lang="hu-HU" sz="1200" i="1" dirty="0" smtClean="0">
              <a:latin typeface="+mj-lt"/>
            </a:endParaRPr>
          </a:p>
          <a:p>
            <a:pPr algn="ctr"/>
            <a:r>
              <a:rPr lang="hu-HU" sz="1200" i="1" dirty="0" smtClean="0"/>
              <a:t>Mobile </a:t>
            </a:r>
            <a:r>
              <a:rPr lang="hu-HU" sz="1200" i="1" dirty="0"/>
              <a:t>Pentium </a:t>
            </a:r>
            <a:r>
              <a:rPr lang="hu-HU" sz="1200" i="1" dirty="0" smtClean="0"/>
              <a:t>4</a:t>
            </a:r>
            <a:r>
              <a:rPr lang="en-US" sz="1200" i="1" dirty="0" smtClean="0"/>
              <a:t> (2002)</a:t>
            </a:r>
            <a:endParaRPr lang="hu-HU" sz="1200" i="1" dirty="0"/>
          </a:p>
          <a:p>
            <a:pPr algn="ctr"/>
            <a:r>
              <a:rPr lang="hu-HU" sz="1200" i="1" dirty="0"/>
              <a:t>(</a:t>
            </a:r>
            <a:r>
              <a:rPr lang="hu-HU" sz="1200" i="1" dirty="0" smtClean="0"/>
              <a:t>Northwood</a:t>
            </a:r>
            <a:r>
              <a:rPr lang="en-US" sz="1200" i="1" dirty="0" smtClean="0"/>
              <a:t> based)</a:t>
            </a:r>
            <a:endParaRPr lang="hu-HU" sz="12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 err="1" smtClean="0">
                <a:solidFill>
                  <a:srgbClr val="000000"/>
                </a:solidFill>
                <a:latin typeface="Verdana"/>
              </a:rPr>
              <a:t>EIST</a:t>
            </a:r>
            <a:r>
              <a:rPr lang="en-US" sz="1200" i="1" dirty="0" smtClean="0">
                <a:solidFill>
                  <a:srgbClr val="000000"/>
                </a:solidFill>
                <a:latin typeface="Verdana"/>
              </a:rPr>
              <a:t> in</a:t>
            </a:r>
          </a:p>
          <a:p>
            <a:pPr lvl="0" algn="ctr"/>
            <a:r>
              <a:rPr lang="hu-HU" sz="1200" i="1" dirty="0" smtClean="0">
                <a:solidFill>
                  <a:srgbClr val="000000"/>
                </a:solidFill>
                <a:latin typeface="Verdana"/>
              </a:rPr>
              <a:t>Pentium M</a:t>
            </a:r>
          </a:p>
          <a:p>
            <a:pPr lvl="0" algn="ctr"/>
            <a:r>
              <a:rPr lang="hu-HU" sz="1200" i="1" dirty="0" smtClean="0">
                <a:solidFill>
                  <a:srgbClr val="000000"/>
                </a:solidFill>
                <a:latin typeface="Verdana"/>
              </a:rPr>
              <a:t>(Banias) (2003)</a:t>
            </a:r>
          </a:p>
          <a:p>
            <a:pPr lvl="0" algn="ctr"/>
            <a:r>
              <a:rPr lang="hu-HU" sz="1200" i="1" dirty="0" smtClean="0">
                <a:solidFill>
                  <a:srgbClr val="000000"/>
                </a:solidFill>
                <a:latin typeface="Verdana"/>
              </a:rPr>
              <a:t>and subsequent</a:t>
            </a:r>
            <a:r>
              <a:rPr lang="en-US" sz="1200" i="1" dirty="0" smtClean="0">
                <a:solidFill>
                  <a:srgbClr val="000000"/>
                </a:solidFill>
                <a:latin typeface="Verdana"/>
              </a:rPr>
              <a:t> lines</a:t>
            </a:r>
            <a:endParaRPr lang="hu-HU" sz="1200" i="1" dirty="0" smtClean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22150" y="2847171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i="1" dirty="0" smtClean="0">
                <a:latin typeface="+mj-lt"/>
              </a:rPr>
              <a:t>Speed Shift in</a:t>
            </a:r>
          </a:p>
          <a:p>
            <a:pPr algn="ctr"/>
            <a:r>
              <a:rPr lang="en-US" sz="1200" i="1" dirty="0" smtClean="0">
                <a:latin typeface="+mj-lt"/>
              </a:rPr>
              <a:t>   </a:t>
            </a:r>
            <a:r>
              <a:rPr lang="hu-HU" sz="1200" i="1" dirty="0" smtClean="0">
                <a:latin typeface="+mj-lt"/>
              </a:rPr>
              <a:t>Skylake</a:t>
            </a:r>
            <a:r>
              <a:rPr lang="en-US" sz="1200" i="1" dirty="0" smtClean="0">
                <a:latin typeface="+mj-lt"/>
              </a:rPr>
              <a:t> </a:t>
            </a:r>
            <a:r>
              <a:rPr lang="hu-HU" sz="1200" i="1" dirty="0" smtClean="0">
                <a:latin typeface="+mj-lt"/>
              </a:rPr>
              <a:t>(2015)</a:t>
            </a:r>
            <a:endParaRPr lang="en-US" sz="1200" i="1" dirty="0">
              <a:latin typeface="+mj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 smtClean="0">
                <a:latin typeface="+mj-lt"/>
              </a:rPr>
              <a:t>AMD</a:t>
            </a:r>
            <a:endParaRPr lang="en-US" sz="1200" i="1" dirty="0"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81995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PowerNow! and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Cool'n'Quiet</a:t>
            </a:r>
          </a:p>
          <a:p>
            <a:pPr algn="ctr"/>
            <a:r>
              <a:rPr lang="hu-HU" sz="1200" i="1" dirty="0" smtClean="0">
                <a:latin typeface="+mj-lt"/>
              </a:rPr>
              <a:t>technologies</a:t>
            </a:r>
          </a:p>
          <a:p>
            <a:pPr algn="ctr"/>
            <a:r>
              <a:rPr lang="hu-HU" sz="1200" i="1" dirty="0" smtClean="0">
                <a:latin typeface="+mj-lt"/>
              </a:rPr>
              <a:t>in mobiles/desktops</a:t>
            </a:r>
          </a:p>
          <a:p>
            <a:pPr algn="ctr"/>
            <a:r>
              <a:rPr lang="hu-HU" sz="1200" i="1" dirty="0" smtClean="0">
                <a:latin typeface="+mj-lt"/>
              </a:rPr>
              <a:t> and servers</a:t>
            </a:r>
            <a:r>
              <a:rPr lang="en-US" sz="1200" i="1" dirty="0" smtClean="0">
                <a:latin typeface="+mj-lt"/>
              </a:rPr>
              <a:t> (</a:t>
            </a:r>
            <a:r>
              <a:rPr lang="hu-HU" sz="1200" i="1" dirty="0" smtClean="0">
                <a:latin typeface="+mj-lt"/>
              </a:rPr>
              <a:t>since 2000</a:t>
            </a:r>
            <a:r>
              <a:rPr lang="en-US" sz="1200" i="1" dirty="0" smtClean="0">
                <a:latin typeface="+mj-lt"/>
              </a:rPr>
              <a:t>)</a:t>
            </a:r>
            <a:endParaRPr lang="en-US" sz="1200" i="1" dirty="0">
              <a:latin typeface="+mj-l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 smtClean="0">
                <a:latin typeface="+mj-lt"/>
              </a:rPr>
              <a:t>Samsung</a:t>
            </a:r>
            <a:endParaRPr lang="en-US" sz="1200" i="1" dirty="0"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ASV in</a:t>
            </a:r>
          </a:p>
          <a:p>
            <a:pPr algn="ctr"/>
            <a:r>
              <a:rPr lang="hu-HU" sz="1200" i="1" dirty="0"/>
              <a:t>Exynos 7420 (2015)</a:t>
            </a:r>
          </a:p>
          <a:p>
            <a:pPr algn="ctr"/>
            <a:r>
              <a:rPr lang="hu-HU" sz="1200" i="1" dirty="0"/>
              <a:t>(used in Galaxy </a:t>
            </a:r>
            <a:r>
              <a:rPr lang="hu-HU" sz="1200" i="1" dirty="0" smtClean="0"/>
              <a:t>S6)</a:t>
            </a:r>
            <a:endParaRPr lang="hu-HU" sz="1200" i="1" dirty="0"/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Exynos 4</a:t>
            </a:r>
            <a:r>
              <a:rPr lang="en-US" sz="1200" i="1" dirty="0" smtClean="0">
                <a:latin typeface="+mj-lt"/>
              </a:rPr>
              <a:t> (2012)</a:t>
            </a:r>
            <a:endParaRPr lang="hu-HU" sz="1200" i="1" dirty="0" smtClean="0">
              <a:latin typeface="+mj-lt"/>
            </a:endParaRPr>
          </a:p>
          <a:p>
            <a:pPr algn="ctr"/>
            <a:r>
              <a:rPr lang="hu-HU" sz="1200" i="1" dirty="0" smtClean="0">
                <a:latin typeface="+mj-lt"/>
              </a:rPr>
              <a:t>(used in Galaxy III)</a:t>
            </a:r>
            <a:endParaRPr lang="en-US" sz="1200" i="1" dirty="0">
              <a:latin typeface="+mj-lt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48101" y="6553816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 smtClean="0">
                <a:latin typeface="+mj-lt"/>
              </a:rPr>
              <a:t>ARM/National</a:t>
            </a:r>
            <a:endParaRPr lang="en-US" sz="1200" i="1" dirty="0"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66182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IEM IP  (2002)</a:t>
            </a:r>
            <a:endParaRPr lang="en-US" sz="1200" i="1" dirty="0">
              <a:latin typeface="+mj-l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 smtClean="0">
                <a:latin typeface="+mj-lt"/>
              </a:rPr>
              <a:t>IBM</a:t>
            </a:r>
            <a:endParaRPr lang="en-US" sz="1200" i="1" dirty="0"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i="1" dirty="0" smtClean="0">
                <a:latin typeface="+mj-lt"/>
              </a:rPr>
              <a:t>Power</a:t>
            </a:r>
            <a:r>
              <a:rPr lang="en-US" sz="1200" i="1" dirty="0" smtClean="0">
                <a:latin typeface="+mj-lt"/>
              </a:rPr>
              <a:t>PC </a:t>
            </a:r>
            <a:r>
              <a:rPr lang="hu-HU" sz="1200" i="1" dirty="0" smtClean="0">
                <a:latin typeface="+mj-lt"/>
              </a:rPr>
              <a:t>750FX</a:t>
            </a:r>
          </a:p>
          <a:p>
            <a:pPr algn="ctr"/>
            <a:r>
              <a:rPr lang="hu-HU" sz="1200" i="1" dirty="0" smtClean="0">
                <a:latin typeface="+mj-lt"/>
              </a:rPr>
              <a:t>(2003)</a:t>
            </a:r>
            <a:endParaRPr lang="en-US" sz="1200" i="1" dirty="0"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23574" y="4884556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Energy Scale</a:t>
            </a:r>
          </a:p>
          <a:p>
            <a:pPr algn="ctr"/>
            <a:r>
              <a:rPr lang="hu-HU" sz="1200" i="1" dirty="0" smtClean="0">
                <a:latin typeface="+mj-lt"/>
              </a:rPr>
              <a:t>in POWER6</a:t>
            </a:r>
          </a:p>
          <a:p>
            <a:pPr algn="ctr"/>
            <a:r>
              <a:rPr lang="hu-HU" sz="1200" i="1" dirty="0" smtClean="0">
                <a:latin typeface="+mj-lt"/>
              </a:rPr>
              <a:t>(2007) and</a:t>
            </a:r>
          </a:p>
          <a:p>
            <a:pPr algn="ctr"/>
            <a:r>
              <a:rPr lang="hu-HU" sz="1200" i="1" dirty="0" smtClean="0">
                <a:latin typeface="+mj-lt"/>
              </a:rPr>
              <a:t>subsequent </a:t>
            </a:r>
          </a:p>
          <a:p>
            <a:pPr algn="ctr"/>
            <a:r>
              <a:rPr lang="hu-HU" sz="1200" i="1" dirty="0" smtClean="0">
                <a:latin typeface="+mj-lt"/>
              </a:rPr>
              <a:t>processors</a:t>
            </a:r>
            <a:endParaRPr lang="en-US" sz="1200" i="1" dirty="0"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i="1" dirty="0" err="1" smtClean="0">
                <a:latin typeface="+mj-lt"/>
              </a:rPr>
              <a:t>405LP</a:t>
            </a:r>
            <a:r>
              <a:rPr lang="en-US" sz="1200" i="1" dirty="0" smtClean="0">
                <a:latin typeface="+mj-lt"/>
              </a:rPr>
              <a:t> (2002)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Dynamic Power </a:t>
            </a:r>
          </a:p>
          <a:p>
            <a:pPr algn="ctr"/>
            <a:r>
              <a:rPr lang="hu-HU" sz="1200" i="1" dirty="0" smtClean="0">
                <a:latin typeface="+mj-lt"/>
              </a:rPr>
              <a:t>Performance Scaling in</a:t>
            </a:r>
            <a:endParaRPr lang="en-US" sz="1200" i="1" dirty="0" smtClean="0">
              <a:latin typeface="+mj-lt"/>
            </a:endParaRPr>
          </a:p>
          <a:p>
            <a:pPr algn="ctr"/>
            <a:r>
              <a:rPr lang="en-US" sz="1200" i="1" dirty="0" smtClean="0">
                <a:latin typeface="+mj-lt"/>
              </a:rPr>
              <a:t>PowerPC </a:t>
            </a:r>
            <a:r>
              <a:rPr lang="en-US" sz="1200" i="1" dirty="0" err="1" smtClean="0">
                <a:latin typeface="+mj-lt"/>
              </a:rPr>
              <a:t>750GX</a:t>
            </a:r>
            <a:r>
              <a:rPr lang="en-US" sz="1200" i="1" dirty="0" smtClean="0">
                <a:latin typeface="+mj-lt"/>
              </a:rPr>
              <a:t> (2004)</a:t>
            </a:r>
            <a:endParaRPr lang="hu-HU" sz="1200" i="1" dirty="0" smtClean="0">
              <a:latin typeface="+mj-lt"/>
            </a:endParaRPr>
          </a:p>
          <a:p>
            <a:pPr algn="ctr"/>
            <a:r>
              <a:rPr lang="hu-HU" sz="1200" i="1" dirty="0" smtClean="0">
                <a:latin typeface="+mj-lt"/>
              </a:rPr>
              <a:t>PowerPC 970xx (2004)</a:t>
            </a:r>
            <a:endParaRPr lang="en-US" sz="1200" i="1" dirty="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>
                <a:latin typeface="+mj-lt"/>
              </a:rPr>
              <a:t>LongHaul</a:t>
            </a:r>
            <a:r>
              <a:rPr lang="en-US" sz="1200" dirty="0" smtClean="0">
                <a:latin typeface="+mj-lt"/>
              </a:rPr>
              <a:t> 1.0 in</a:t>
            </a:r>
          </a:p>
          <a:p>
            <a:pPr algn="ctr"/>
            <a:r>
              <a:rPr lang="en-US" sz="1200" dirty="0" err="1" smtClean="0">
                <a:latin typeface="+mj-lt"/>
              </a:rPr>
              <a:t>C3</a:t>
            </a:r>
            <a:r>
              <a:rPr lang="en-US" sz="1200" dirty="0" smtClean="0">
                <a:latin typeface="+mj-lt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>
                <a:latin typeface="+mj-lt"/>
              </a:rPr>
              <a:t>LongHaul</a:t>
            </a:r>
            <a:r>
              <a:rPr lang="en-US" sz="1200" dirty="0" smtClean="0">
                <a:latin typeface="+mj-lt"/>
              </a:rPr>
              <a:t> 2.0 in</a:t>
            </a:r>
          </a:p>
          <a:p>
            <a:pPr algn="ctr"/>
            <a:r>
              <a:rPr lang="en-US" sz="1200" dirty="0" err="1" smtClean="0">
                <a:latin typeface="+mj-lt"/>
              </a:rPr>
              <a:t>C3</a:t>
            </a:r>
            <a:r>
              <a:rPr lang="en-US" sz="1200" dirty="0" smtClean="0">
                <a:latin typeface="+mj-lt"/>
              </a:rPr>
              <a:t> Samuel 2 step. 1 (2001)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3710404" y="1561405"/>
            <a:ext cx="2323850" cy="529516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73202" y="503675"/>
            <a:ext cx="9190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Remark</a:t>
            </a:r>
            <a:r>
              <a:rPr lang="en-US" sz="1400" dirty="0" smtClean="0">
                <a:solidFill>
                  <a:schemeClr val="accent6"/>
                </a:solidFill>
                <a:latin typeface="+mj-lt"/>
              </a:rPr>
              <a:t>: DVFS is one of the technologies used to reduce power consumption of active CPU cores</a:t>
            </a:r>
            <a:endParaRPr lang="en-US" sz="14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315199" y="3477705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</a:rPr>
              <a:t>Adaptive </a:t>
            </a:r>
            <a:r>
              <a:rPr lang="en-US" sz="1200" dirty="0" err="1" smtClean="0">
                <a:latin typeface="+mj-lt"/>
              </a:rPr>
              <a:t>PowerSaver</a:t>
            </a:r>
            <a:r>
              <a:rPr lang="en-US" sz="1200" dirty="0" smtClean="0">
                <a:latin typeface="+mj-lt"/>
              </a:rPr>
              <a:t> </a:t>
            </a:r>
          </a:p>
          <a:p>
            <a:pPr algn="ctr"/>
            <a:r>
              <a:rPr lang="en-US" sz="1200" dirty="0" smtClean="0">
                <a:latin typeface="+mj-lt"/>
              </a:rPr>
              <a:t>in Nano (2008)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465248" y="3863149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 smtClean="0">
                <a:latin typeface="+mj-lt"/>
              </a:rPr>
              <a:t>AVFS in</a:t>
            </a:r>
          </a:p>
          <a:p>
            <a:pPr algn="ctr"/>
            <a:r>
              <a:rPr lang="hu-HU" sz="1200" i="1" dirty="0" smtClean="0">
                <a:latin typeface="+mj-lt"/>
              </a:rPr>
              <a:t>Exca</a:t>
            </a:r>
            <a:r>
              <a:rPr lang="en-US" sz="1200" i="1" dirty="0" smtClean="0">
                <a:latin typeface="+mj-lt"/>
              </a:rPr>
              <a:t>v</a:t>
            </a:r>
            <a:r>
              <a:rPr lang="hu-HU" sz="1200" i="1" dirty="0" smtClean="0">
                <a:latin typeface="+mj-lt"/>
              </a:rPr>
              <a:t>ator-based</a:t>
            </a:r>
          </a:p>
          <a:p>
            <a:pPr algn="ctr">
              <a:spcAft>
                <a:spcPts val="200"/>
              </a:spcAft>
            </a:pPr>
            <a:r>
              <a:rPr lang="hu-HU" sz="1200" i="1" dirty="0" smtClean="0">
                <a:latin typeface="+mj-lt"/>
              </a:rPr>
              <a:t>Carizzo (2015)</a:t>
            </a:r>
            <a:endParaRPr lang="en-US" sz="1200" i="1" dirty="0" smtClean="0">
              <a:latin typeface="+mj-lt"/>
            </a:endParaRPr>
          </a:p>
          <a:p>
            <a:pPr algn="ctr"/>
            <a:r>
              <a:rPr lang="it-IT" sz="1200" i="1" dirty="0">
                <a:latin typeface="+mj-lt"/>
              </a:rPr>
              <a:t>Pure Power in</a:t>
            </a:r>
          </a:p>
          <a:p>
            <a:pPr algn="ctr"/>
            <a:r>
              <a:rPr lang="it-IT" sz="1200" i="1" dirty="0">
                <a:latin typeface="+mj-lt"/>
              </a:rPr>
              <a:t>   Ryzen (2017</a:t>
            </a:r>
            <a:r>
              <a:rPr lang="it-IT" sz="1200" i="1" dirty="0" smtClean="0">
                <a:latin typeface="+mj-lt"/>
              </a:rPr>
              <a:t>)</a:t>
            </a:r>
            <a:endParaRPr lang="en-US" sz="12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909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3.2.5.7 Nehalem’s Turbo Boost technology </a:t>
            </a:r>
            <a:r>
              <a:rPr lang="en-US" sz="1600" dirty="0" smtClean="0"/>
              <a:t>(1)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593685"/>
            <a:ext cx="4735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3.2.5.7 Nehalem’s Turbo Boost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technology -1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035" y="908720"/>
            <a:ext cx="7201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Turbo Boost technology </a:t>
            </a:r>
            <a:r>
              <a:rPr lang="en-US" sz="1400" dirty="0" smtClean="0">
                <a:latin typeface="+mj-lt"/>
              </a:rPr>
              <a:t>is </a:t>
            </a:r>
            <a:r>
              <a:rPr lang="en-US" sz="1400" dirty="0" smtClean="0">
                <a:solidFill>
                  <a:srgbClr val="002060"/>
                </a:solidFill>
                <a:latin typeface="+mj-lt"/>
              </a:rPr>
              <a:t>strongly connected </a:t>
            </a:r>
            <a:r>
              <a:rPr lang="en-US" sz="1400" dirty="0" smtClean="0">
                <a:latin typeface="+mj-lt"/>
              </a:rPr>
              <a:t>to the notion of 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TPD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(Thermal Design Power) </a:t>
            </a:r>
            <a:r>
              <a:rPr lang="en-US" sz="1400" dirty="0" smtClean="0">
                <a:latin typeface="+mj-lt"/>
              </a:rPr>
              <a:t>value.</a:t>
            </a:r>
          </a:p>
        </p:txBody>
      </p:sp>
    </p:spTree>
    <p:extLst>
      <p:ext uri="{BB962C8B-B14F-4D97-AF65-F5344CB8AC3E}">
        <p14:creationId xmlns:p14="http://schemas.microsoft.com/office/powerpoint/2010/main" val="398011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3.2.5.7 Nehalem’s Turbo Boost </a:t>
            </a:r>
            <a:r>
              <a:rPr lang="en-US" sz="1600" dirty="0" smtClean="0"/>
              <a:t>technology (1b)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05482" y="851807"/>
            <a:ext cx="8485849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TDP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(Thermal Design Power) </a:t>
            </a:r>
            <a:r>
              <a:rPr lang="en-US" sz="1400" dirty="0">
                <a:latin typeface="+mj-lt"/>
              </a:rPr>
              <a:t>is the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design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value for the power consumption of the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 processor (package)</a:t>
            </a:r>
            <a:r>
              <a:rPr lang="en-US" sz="1400" dirty="0" smtClean="0">
                <a:latin typeface="+mj-lt"/>
              </a:rPr>
              <a:t>, </a:t>
            </a:r>
            <a:r>
              <a:rPr lang="en-US" sz="1400" dirty="0">
                <a:latin typeface="+mj-lt"/>
              </a:rPr>
              <a:t>given in </a:t>
            </a:r>
            <a:r>
              <a:rPr lang="en-US" sz="1400" dirty="0" smtClean="0">
                <a:latin typeface="+mj-lt"/>
              </a:rPr>
              <a:t>W.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chemeClr val="accent6"/>
                </a:solidFill>
                <a:latin typeface="+mj-lt"/>
                <a:cs typeface="Arial" charset="0"/>
              </a:rPr>
              <a:t>     </a:t>
            </a:r>
            <a:r>
              <a:rPr lang="en-US" altLang="en-US" sz="1400" dirty="0" smtClean="0">
                <a:latin typeface="+mj-lt"/>
                <a:cs typeface="Arial" charset="0"/>
              </a:rPr>
              <a:t>The TDP value of a processor model reflects </a:t>
            </a:r>
            <a:r>
              <a:rPr lang="en-US" altLang="en-US" sz="1400" dirty="0">
                <a:latin typeface="+mj-lt"/>
                <a:cs typeface="Arial" charset="0"/>
              </a:rPr>
              <a:t>the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maximum power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consumed by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realistic,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     power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intensive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applications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  <a:cs typeface="Arial" charset="0"/>
              </a:rPr>
              <a:t>.</a:t>
            </a:r>
            <a:endParaRPr lang="en-US" sz="1400" dirty="0" smtClean="0">
              <a:solidFill>
                <a:srgbClr val="0070C0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     It serves as a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reference value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for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designing the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cooling system </a:t>
            </a:r>
            <a:r>
              <a:rPr lang="en-US" sz="1400" dirty="0">
                <a:latin typeface="+mj-lt"/>
              </a:rPr>
              <a:t>of </a:t>
            </a:r>
            <a:r>
              <a:rPr lang="en-US" sz="1400" dirty="0" smtClean="0">
                <a:latin typeface="+mj-lt"/>
              </a:rPr>
              <a:t>the </a:t>
            </a:r>
            <a:r>
              <a:rPr lang="en-US" sz="1400" dirty="0">
                <a:latin typeface="+mj-lt"/>
              </a:rPr>
              <a:t>platform.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cooling system </a:t>
            </a:r>
            <a:r>
              <a:rPr lang="en-US" sz="1400" dirty="0">
                <a:latin typeface="+mj-lt"/>
              </a:rPr>
              <a:t>(called also thermal solution) </a:t>
            </a:r>
            <a:r>
              <a:rPr lang="en-US" sz="1400" dirty="0" smtClean="0">
                <a:latin typeface="+mj-lt"/>
              </a:rPr>
              <a:t>of a platform has to be designed such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that it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should guarantee </a:t>
            </a:r>
            <a:r>
              <a:rPr lang="en-US" sz="1400" dirty="0" smtClean="0">
                <a:latin typeface="+mj-lt"/>
              </a:rPr>
              <a:t>that </a:t>
            </a:r>
            <a:r>
              <a:rPr lang="en-US" sz="1400" dirty="0">
                <a:latin typeface="+mj-lt"/>
              </a:rPr>
              <a:t>the chip, more </a:t>
            </a:r>
            <a:r>
              <a:rPr lang="en-US" sz="1400" dirty="0" smtClean="0">
                <a:latin typeface="+mj-lt"/>
              </a:rPr>
              <a:t>precisely the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junction temperature (</a:t>
            </a:r>
            <a:r>
              <a:rPr lang="en-US" sz="1400" dirty="0" err="1">
                <a:solidFill>
                  <a:srgbClr val="0070C0"/>
                </a:solidFill>
                <a:latin typeface="+mj-lt"/>
              </a:rPr>
              <a:t>Tj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)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does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not exceed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a given limit</a:t>
            </a:r>
            <a:r>
              <a:rPr lang="en-US" sz="1400" dirty="0">
                <a:latin typeface="+mj-lt"/>
              </a:rPr>
              <a:t> (</a:t>
            </a:r>
            <a:r>
              <a:rPr lang="en-US" sz="1400" dirty="0" err="1">
                <a:latin typeface="+mj-lt"/>
              </a:rPr>
              <a:t>Tjmax</a:t>
            </a:r>
            <a:r>
              <a:rPr lang="en-US" sz="1400" dirty="0">
                <a:latin typeface="+mj-lt"/>
              </a:rPr>
              <a:t>, e.g. 90 </a:t>
            </a:r>
            <a:r>
              <a:rPr lang="en-US" sz="1400" baseline="30000" dirty="0" err="1">
                <a:latin typeface="+mj-lt"/>
              </a:rPr>
              <a:t>o</a:t>
            </a:r>
            <a:r>
              <a:rPr lang="en-US" sz="1400" dirty="0" err="1">
                <a:latin typeface="+mj-lt"/>
              </a:rPr>
              <a:t>C</a:t>
            </a:r>
            <a:r>
              <a:rPr lang="en-US" sz="1400" baseline="30000" dirty="0" smtClean="0">
                <a:latin typeface="+mj-lt"/>
              </a:rPr>
              <a:t>)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while the processor dissipates TDP 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(given usually in Watts).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945" y="508197"/>
            <a:ext cx="877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Remark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3844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3.1 Introduction to the 1. generation Nehalem line (Bloomfield) (</a:t>
            </a:r>
            <a:r>
              <a:rPr lang="en-US" altLang="en-US" sz="1600" dirty="0" smtClean="0"/>
              <a:t>4B)</a:t>
            </a:r>
            <a:endParaRPr lang="en-US" sz="1600" dirty="0"/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 rot="16200000">
            <a:off x="239361" y="1263997"/>
            <a:ext cx="670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YEARS</a:t>
            </a:r>
          </a:p>
        </p:txBody>
      </p:sp>
      <p:sp>
        <p:nvSpPr>
          <p:cNvPr id="6" name="Text Box 53"/>
          <p:cNvSpPr txBox="1">
            <a:spLocks noChangeArrowheads="1"/>
          </p:cNvSpPr>
          <p:nvPr/>
        </p:nvSpPr>
        <p:spPr bwMode="auto">
          <a:xfrm>
            <a:off x="6198610" y="951990"/>
            <a:ext cx="21820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Key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new features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in power management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Rectangle 54"/>
          <p:cNvSpPr>
            <a:spLocks noChangeArrowheads="1"/>
          </p:cNvSpPr>
          <p:nvPr/>
        </p:nvSpPr>
        <p:spPr bwMode="auto">
          <a:xfrm>
            <a:off x="5820671" y="978439"/>
            <a:ext cx="2990850" cy="420745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" name="Rectangle 46"/>
          <p:cNvSpPr>
            <a:spLocks noChangeArrowheads="1"/>
          </p:cNvSpPr>
          <p:nvPr/>
        </p:nvSpPr>
        <p:spPr bwMode="auto">
          <a:xfrm>
            <a:off x="2546775" y="1155403"/>
            <a:ext cx="3108960" cy="5248652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3438" y="1989322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11/2007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608513" y="1266125"/>
            <a:ext cx="1022350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0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1/200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6</a:t>
            </a:r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323850" y="1212590"/>
            <a:ext cx="4121150" cy="70695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3" name="AutoShape 32"/>
          <p:cNvSpPr>
            <a:spLocks noChangeArrowheads="1"/>
          </p:cNvSpPr>
          <p:nvPr/>
        </p:nvSpPr>
        <p:spPr bwMode="auto">
          <a:xfrm>
            <a:off x="393700" y="1184962"/>
            <a:ext cx="3735388" cy="736629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4" name="Oval 33"/>
          <p:cNvSpPr>
            <a:spLocks noChangeArrowheads="1"/>
          </p:cNvSpPr>
          <p:nvPr/>
        </p:nvSpPr>
        <p:spPr bwMode="auto">
          <a:xfrm>
            <a:off x="3665538" y="1194186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3878263" y="1410905"/>
            <a:ext cx="590550" cy="28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65nm</a:t>
            </a:r>
          </a:p>
        </p:txBody>
      </p:sp>
      <p:sp>
        <p:nvSpPr>
          <p:cNvPr id="16" name="Rectangle 35"/>
          <p:cNvSpPr>
            <a:spLocks noChangeArrowheads="1"/>
          </p:cNvSpPr>
          <p:nvPr/>
        </p:nvSpPr>
        <p:spPr bwMode="auto">
          <a:xfrm>
            <a:off x="736600" y="1192336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7" name="Text Box 36"/>
          <p:cNvSpPr txBox="1">
            <a:spLocks noChangeArrowheads="1"/>
          </p:cNvSpPr>
          <p:nvPr/>
        </p:nvSpPr>
        <p:spPr bwMode="auto">
          <a:xfrm>
            <a:off x="746125" y="1282296"/>
            <a:ext cx="3121025" cy="397544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1" i="1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Pentium 4 </a:t>
            </a:r>
            <a:r>
              <a:rPr kumimoji="0" lang="en-US" altLang="en-US" sz="115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 </a:t>
            </a:r>
            <a:r>
              <a:rPr kumimoji="0" lang="hu-HU" alt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Cedar </a:t>
            </a:r>
            <a:r>
              <a:rPr kumimoji="0" lang="hu-HU" altLang="en-US" sz="115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Mill</a:t>
            </a:r>
            <a:r>
              <a:rPr kumimoji="0" lang="en-US" altLang="en-US" sz="115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Pentium D (</a:t>
            </a:r>
            <a:r>
              <a:rPr kumimoji="0" lang="en-US" altLang="en-US" sz="11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Presler</a:t>
            </a:r>
            <a:r>
              <a:rPr kumimoji="0" lang="en-US" altLang="en-US" sz="115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           </a:t>
            </a:r>
            <a:endParaRPr kumimoji="0" lang="en-US" altLang="en-US" sz="1150" b="1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 Box 37"/>
          <p:cNvSpPr txBox="1">
            <a:spLocks noChangeArrowheads="1"/>
          </p:cNvSpPr>
          <p:nvPr/>
        </p:nvSpPr>
        <p:spPr bwMode="auto">
          <a:xfrm>
            <a:off x="754063" y="1631466"/>
            <a:ext cx="3121025" cy="263081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TOCK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</a:t>
            </a:r>
            <a:r>
              <a:rPr kumimoji="0" lang="hu-HU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Core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</a:t>
            </a:r>
          </a:p>
        </p:txBody>
      </p: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4622800" y="1626165"/>
            <a:ext cx="989013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0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7/2006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4643438" y="2341881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11/2008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3" name="Text Box 58"/>
          <p:cNvSpPr txBox="1">
            <a:spLocks noChangeArrowheads="1"/>
          </p:cNvSpPr>
          <p:nvPr/>
        </p:nvSpPr>
        <p:spPr bwMode="auto">
          <a:xfrm>
            <a:off x="4643438" y="3127794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</a:t>
            </a: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1/20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11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4643438" y="2745855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</a:t>
            </a: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1/20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10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323850" y="2742183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393700" y="2744019"/>
            <a:ext cx="3735388" cy="70879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7" name="Oval 18"/>
          <p:cNvSpPr>
            <a:spLocks noChangeArrowheads="1"/>
          </p:cNvSpPr>
          <p:nvPr/>
        </p:nvSpPr>
        <p:spPr bwMode="auto">
          <a:xfrm>
            <a:off x="3665538" y="2723820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3865743" y="2957023"/>
            <a:ext cx="593725" cy="28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32nm</a:t>
            </a:r>
          </a:p>
        </p:txBody>
      </p:sp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323850" y="1943415"/>
            <a:ext cx="4121150" cy="70695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393700" y="1956270"/>
            <a:ext cx="3735388" cy="70879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3665538" y="1961778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3876675" y="2165602"/>
            <a:ext cx="593725" cy="2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45nm</a:t>
            </a:r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 rot="16200000">
            <a:off x="154922" y="2893423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YEARS</a:t>
            </a:r>
          </a:p>
        </p:txBody>
      </p:sp>
      <p:sp>
        <p:nvSpPr>
          <p:cNvPr id="34" name="Text Box 30"/>
          <p:cNvSpPr txBox="1">
            <a:spLocks noChangeArrowheads="1"/>
          </p:cNvSpPr>
          <p:nvPr/>
        </p:nvSpPr>
        <p:spPr bwMode="auto">
          <a:xfrm rot="16200000">
            <a:off x="145397" y="2101718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YEARS</a:t>
            </a: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323850" y="3524423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6" name="AutoShape 32"/>
          <p:cNvSpPr>
            <a:spLocks noChangeArrowheads="1"/>
          </p:cNvSpPr>
          <p:nvPr/>
        </p:nvSpPr>
        <p:spPr bwMode="auto">
          <a:xfrm>
            <a:off x="393700" y="3509733"/>
            <a:ext cx="3735388" cy="706954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7" name="Oval 33"/>
          <p:cNvSpPr>
            <a:spLocks noChangeArrowheads="1"/>
          </p:cNvSpPr>
          <p:nvPr/>
        </p:nvSpPr>
        <p:spPr bwMode="auto">
          <a:xfrm>
            <a:off x="3665538" y="3524380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3870325" y="3744772"/>
            <a:ext cx="595313" cy="2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22nm</a:t>
            </a: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 rot="16200000">
            <a:off x="159685" y="3683978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YEARS</a:t>
            </a:r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>
            <a:off x="736600" y="1961778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46125" y="1969123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Penryn</a:t>
            </a:r>
            <a:r>
              <a:rPr kumimoji="0" lang="hu-HU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Family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</a:t>
            </a:r>
          </a:p>
        </p:txBody>
      </p:sp>
      <p:sp>
        <p:nvSpPr>
          <p:cNvPr id="42" name="Text Box 37"/>
          <p:cNvSpPr txBox="1">
            <a:spLocks noChangeArrowheads="1"/>
          </p:cNvSpPr>
          <p:nvPr/>
        </p:nvSpPr>
        <p:spPr bwMode="auto">
          <a:xfrm>
            <a:off x="746125" y="2340045"/>
            <a:ext cx="3121025" cy="276999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TOCK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ehalem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</a:t>
            </a:r>
          </a:p>
        </p:txBody>
      </p:sp>
      <p:sp>
        <p:nvSpPr>
          <p:cNvPr id="43" name="Rectangle 35"/>
          <p:cNvSpPr>
            <a:spLocks noChangeArrowheads="1"/>
          </p:cNvSpPr>
          <p:nvPr/>
        </p:nvSpPr>
        <p:spPr bwMode="auto">
          <a:xfrm>
            <a:off x="736600" y="2729328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746125" y="2738511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estmere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5" name="Text Box 37"/>
          <p:cNvSpPr txBox="1">
            <a:spLocks noChangeArrowheads="1"/>
          </p:cNvSpPr>
          <p:nvPr/>
        </p:nvSpPr>
        <p:spPr bwMode="auto">
          <a:xfrm>
            <a:off x="746125" y="3107595"/>
            <a:ext cx="3121025" cy="265651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TOCK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andy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Bridge</a:t>
            </a:r>
          </a:p>
        </p:txBody>
      </p:sp>
      <p:sp>
        <p:nvSpPr>
          <p:cNvPr id="46" name="Rectangle 35"/>
          <p:cNvSpPr>
            <a:spLocks noChangeArrowheads="1"/>
          </p:cNvSpPr>
          <p:nvPr/>
        </p:nvSpPr>
        <p:spPr bwMode="auto">
          <a:xfrm>
            <a:off x="736600" y="3513406"/>
            <a:ext cx="3240088" cy="70695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7" name="Text Box 36"/>
          <p:cNvSpPr txBox="1">
            <a:spLocks noChangeArrowheads="1"/>
          </p:cNvSpPr>
          <p:nvPr/>
        </p:nvSpPr>
        <p:spPr bwMode="auto">
          <a:xfrm>
            <a:off x="746125" y="3550130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vy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Bridge</a:t>
            </a:r>
          </a:p>
        </p:txBody>
      </p:sp>
      <p:sp>
        <p:nvSpPr>
          <p:cNvPr id="48" name="Text Box 37"/>
          <p:cNvSpPr txBox="1">
            <a:spLocks noChangeArrowheads="1"/>
          </p:cNvSpPr>
          <p:nvPr/>
        </p:nvSpPr>
        <p:spPr bwMode="auto">
          <a:xfrm>
            <a:off x="754063" y="3906362"/>
            <a:ext cx="3108960" cy="319507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TOCK</a:t>
            </a:r>
            <a:r>
              <a:rPr kumimoji="0" lang="hu-HU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aswell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9" name="Text Box 58"/>
          <p:cNvSpPr txBox="1">
            <a:spLocks noChangeArrowheads="1"/>
          </p:cNvSpPr>
          <p:nvPr/>
        </p:nvSpPr>
        <p:spPr bwMode="auto">
          <a:xfrm>
            <a:off x="4643438" y="3553602"/>
            <a:ext cx="944562" cy="3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4/20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4649788" y="3923693"/>
            <a:ext cx="944562" cy="3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06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/20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13</a:t>
            </a:r>
          </a:p>
        </p:txBody>
      </p:sp>
      <p:sp>
        <p:nvSpPr>
          <p:cNvPr id="52" name="Text Box 58"/>
          <p:cNvSpPr txBox="1">
            <a:spLocks noChangeArrowheads="1"/>
          </p:cNvSpPr>
          <p:nvPr/>
        </p:nvSpPr>
        <p:spPr bwMode="auto">
          <a:xfrm>
            <a:off x="4625975" y="4336044"/>
            <a:ext cx="944489" cy="3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09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/20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14</a:t>
            </a:r>
          </a:p>
        </p:txBody>
      </p:sp>
      <p:sp>
        <p:nvSpPr>
          <p:cNvPr id="54" name="Text Box 58"/>
          <p:cNvSpPr txBox="1">
            <a:spLocks noChangeArrowheads="1"/>
          </p:cNvSpPr>
          <p:nvPr/>
        </p:nvSpPr>
        <p:spPr bwMode="auto">
          <a:xfrm>
            <a:off x="4535488" y="4690439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10/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15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7" name="Rectangle 31"/>
          <p:cNvSpPr>
            <a:spLocks noChangeArrowheads="1"/>
          </p:cNvSpPr>
          <p:nvPr/>
        </p:nvSpPr>
        <p:spPr bwMode="auto">
          <a:xfrm>
            <a:off x="338718" y="4266372"/>
            <a:ext cx="4087345" cy="137340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8" name="AutoShape 32"/>
          <p:cNvSpPr>
            <a:spLocks noChangeArrowheads="1"/>
          </p:cNvSpPr>
          <p:nvPr/>
        </p:nvSpPr>
        <p:spPr bwMode="auto">
          <a:xfrm>
            <a:off x="397795" y="4294493"/>
            <a:ext cx="3657600" cy="131540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9" name="Oval 33"/>
          <p:cNvSpPr>
            <a:spLocks noChangeArrowheads="1"/>
          </p:cNvSpPr>
          <p:nvPr/>
        </p:nvSpPr>
        <p:spPr bwMode="auto">
          <a:xfrm>
            <a:off x="3690938" y="4290336"/>
            <a:ext cx="774700" cy="13566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0" name="Text Box 34"/>
          <p:cNvSpPr txBox="1">
            <a:spLocks noChangeArrowheads="1"/>
          </p:cNvSpPr>
          <p:nvPr/>
        </p:nvSpPr>
        <p:spPr bwMode="auto">
          <a:xfrm>
            <a:off x="3886955" y="4835623"/>
            <a:ext cx="595035" cy="28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</a:t>
            </a:r>
            <a:r>
              <a:rPr kumimoji="0" lang="en-US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</a:t>
            </a:r>
            <a:r>
              <a: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nm</a:t>
            </a:r>
          </a:p>
        </p:txBody>
      </p:sp>
      <p:sp>
        <p:nvSpPr>
          <p:cNvPr id="61" name="Text Box 38"/>
          <p:cNvSpPr txBox="1">
            <a:spLocks noChangeArrowheads="1"/>
          </p:cNvSpPr>
          <p:nvPr/>
        </p:nvSpPr>
        <p:spPr bwMode="auto">
          <a:xfrm rot="16200000">
            <a:off x="148099" y="4695063"/>
            <a:ext cx="86810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  <a:r>
              <a:rPr kumimoji="0" lang="hu-HU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YEARS</a:t>
            </a:r>
          </a:p>
        </p:txBody>
      </p:sp>
      <p:sp>
        <p:nvSpPr>
          <p:cNvPr id="62" name="Rectangle 35"/>
          <p:cNvSpPr>
            <a:spLocks noChangeArrowheads="1"/>
          </p:cNvSpPr>
          <p:nvPr/>
        </p:nvSpPr>
        <p:spPr bwMode="auto">
          <a:xfrm>
            <a:off x="762000" y="4304585"/>
            <a:ext cx="3240088" cy="1351806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759573" y="4308457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Broadwell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767511" y="4639634"/>
            <a:ext cx="3108960" cy="303750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TOCK</a:t>
            </a:r>
            <a:r>
              <a:rPr kumimoji="0" lang="hu-HU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6" name="Text Box 37"/>
          <p:cNvSpPr txBox="1">
            <a:spLocks noChangeArrowheads="1"/>
          </p:cNvSpPr>
          <p:nvPr/>
        </p:nvSpPr>
        <p:spPr bwMode="auto">
          <a:xfrm>
            <a:off x="764688" y="5318411"/>
            <a:ext cx="3108960" cy="303750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TOCK</a:t>
            </a:r>
            <a:r>
              <a:rPr kumimoji="0" lang="hu-HU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Coffee Lake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7" name="Text Box 37"/>
          <p:cNvSpPr txBox="1">
            <a:spLocks noChangeArrowheads="1"/>
          </p:cNvSpPr>
          <p:nvPr/>
        </p:nvSpPr>
        <p:spPr bwMode="auto">
          <a:xfrm>
            <a:off x="766181" y="4983850"/>
            <a:ext cx="3108960" cy="303750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TOCK</a:t>
            </a:r>
            <a:r>
              <a:rPr kumimoji="0" lang="hu-HU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Kaby</a:t>
            </a:r>
            <a:r>
              <a:rPr kumimoji="0" lang="en-US" alt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Lake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8" name="Text Box 58"/>
          <p:cNvSpPr txBox="1">
            <a:spLocks noChangeArrowheads="1"/>
          </p:cNvSpPr>
          <p:nvPr/>
        </p:nvSpPr>
        <p:spPr bwMode="auto">
          <a:xfrm>
            <a:off x="4526995" y="5057598"/>
            <a:ext cx="1050288" cy="3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08/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16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9" name="Text Box 58"/>
          <p:cNvSpPr txBox="1">
            <a:spLocks noChangeArrowheads="1"/>
          </p:cNvSpPr>
          <p:nvPr/>
        </p:nvSpPr>
        <p:spPr bwMode="auto">
          <a:xfrm>
            <a:off x="4567336" y="5359547"/>
            <a:ext cx="9973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10/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17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1" name="Text Box 38"/>
          <p:cNvSpPr txBox="1">
            <a:spLocks noChangeArrowheads="1"/>
          </p:cNvSpPr>
          <p:nvPr/>
        </p:nvSpPr>
        <p:spPr bwMode="auto">
          <a:xfrm rot="16200000">
            <a:off x="159685" y="1349710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YEARS</a:t>
            </a:r>
          </a:p>
        </p:txBody>
      </p:sp>
      <p:sp>
        <p:nvSpPr>
          <p:cNvPr id="72" name="Rectangle 31"/>
          <p:cNvSpPr>
            <a:spLocks noChangeArrowheads="1"/>
          </p:cNvSpPr>
          <p:nvPr/>
        </p:nvSpPr>
        <p:spPr bwMode="auto">
          <a:xfrm>
            <a:off x="336615" y="5692210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3" name="AutoShape 32"/>
          <p:cNvSpPr>
            <a:spLocks noChangeArrowheads="1"/>
          </p:cNvSpPr>
          <p:nvPr/>
        </p:nvSpPr>
        <p:spPr bwMode="auto">
          <a:xfrm>
            <a:off x="406465" y="5690966"/>
            <a:ext cx="3735388" cy="64008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4" name="Oval 33"/>
          <p:cNvSpPr>
            <a:spLocks noChangeArrowheads="1"/>
          </p:cNvSpPr>
          <p:nvPr/>
        </p:nvSpPr>
        <p:spPr bwMode="auto">
          <a:xfrm>
            <a:off x="3678303" y="5692167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5" name="Text Box 34"/>
          <p:cNvSpPr txBox="1">
            <a:spLocks noChangeArrowheads="1"/>
          </p:cNvSpPr>
          <p:nvPr/>
        </p:nvSpPr>
        <p:spPr bwMode="auto">
          <a:xfrm>
            <a:off x="3883090" y="5912559"/>
            <a:ext cx="595035" cy="23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10</a:t>
            </a:r>
            <a:r>
              <a:rPr kumimoji="0" lang="hu-HU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nm</a:t>
            </a:r>
            <a:endParaRPr kumimoji="0" lang="hu-HU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749365" y="5681193"/>
            <a:ext cx="3240088" cy="70695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7" name="Text Box 36"/>
          <p:cNvSpPr txBox="1">
            <a:spLocks noChangeArrowheads="1"/>
          </p:cNvSpPr>
          <p:nvPr/>
        </p:nvSpPr>
        <p:spPr bwMode="auto">
          <a:xfrm>
            <a:off x="758890" y="5731363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Cannonlake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766828" y="6062354"/>
            <a:ext cx="3108960" cy="276999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TOCK</a:t>
            </a:r>
            <a:r>
              <a:rPr kumimoji="0" lang="hu-HU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</a:t>
            </a:r>
            <a:r>
              <a:rPr kumimoji="0" lang="en-US" altLang="en-US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celake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56203" y="5721389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05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/20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18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4662553" y="6091480"/>
            <a:ext cx="915635" cy="2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??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19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715635" y="1468426"/>
            <a:ext cx="313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Clock gating,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PECI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Platform Thermal Control by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3. party controller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989215" y="2033845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EDAT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938788" y="2242686"/>
            <a:ext cx="2863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Integrated Power Gates,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PCU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Turbo Boost</a:t>
            </a:r>
          </a:p>
        </p:txBody>
      </p:sp>
      <p:sp>
        <p:nvSpPr>
          <p:cNvPr id="86" name="Rectangle 48"/>
          <p:cNvSpPr>
            <a:spLocks noChangeArrowheads="1"/>
          </p:cNvSpPr>
          <p:nvPr/>
        </p:nvSpPr>
        <p:spPr bwMode="auto">
          <a:xfrm>
            <a:off x="6373147" y="3132076"/>
            <a:ext cx="16642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Turbo Boost 2.0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7" name="Rectangle 48"/>
          <p:cNvSpPr>
            <a:spLocks noChangeArrowheads="1"/>
          </p:cNvSpPr>
          <p:nvPr/>
        </p:nvSpPr>
        <p:spPr bwMode="auto">
          <a:xfrm>
            <a:off x="6944005" y="3924055"/>
            <a:ext cx="6046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FIVR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8" name="Rectangle 48"/>
          <p:cNvSpPr>
            <a:spLocks noChangeArrowheads="1"/>
          </p:cNvSpPr>
          <p:nvPr/>
        </p:nvSpPr>
        <p:spPr bwMode="auto">
          <a:xfrm>
            <a:off x="6674789" y="4266492"/>
            <a:ext cx="12506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 gen.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FIVR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0" name="Rectangle 48"/>
          <p:cNvSpPr>
            <a:spLocks noChangeArrowheads="1"/>
          </p:cNvSpPr>
          <p:nvPr/>
        </p:nvSpPr>
        <p:spPr bwMode="auto">
          <a:xfrm>
            <a:off x="5970569" y="4479948"/>
            <a:ext cx="26340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Speed Shift Technology,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Duty Cycle control, No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FIVR</a:t>
            </a:r>
            <a:endParaRPr kumimoji="0" lang="en-US" alt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(except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X)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089425" y="5069118"/>
            <a:ext cx="2473754" cy="25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Speed Shift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Technology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v2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6057165" y="5274205"/>
            <a:ext cx="23503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 H-series: TVB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(Thermal Velocity Boost)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5" name="Left Brace 94"/>
          <p:cNvSpPr/>
          <p:nvPr/>
        </p:nvSpPr>
        <p:spPr bwMode="auto">
          <a:xfrm>
            <a:off x="5912773" y="5355250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7" name="Left Brace 96"/>
          <p:cNvSpPr/>
          <p:nvPr/>
        </p:nvSpPr>
        <p:spPr bwMode="auto">
          <a:xfrm>
            <a:off x="5922150" y="4567772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8" name="Left Brace 97"/>
          <p:cNvSpPr/>
          <p:nvPr/>
        </p:nvSpPr>
        <p:spPr bwMode="auto">
          <a:xfrm>
            <a:off x="5922150" y="2317522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9" name="Left Brace 98"/>
          <p:cNvSpPr/>
          <p:nvPr/>
        </p:nvSpPr>
        <p:spPr bwMode="auto">
          <a:xfrm>
            <a:off x="5922150" y="1529845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1438" y="503675"/>
            <a:ext cx="2209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chemeClr val="accent6"/>
                </a:solidFill>
                <a:latin typeface="+mj-lt"/>
              </a:rPr>
              <a:t>The Nehalem </a:t>
            </a:r>
            <a:r>
              <a:rPr lang="hu-HU" sz="1400" b="1" dirty="0" smtClean="0">
                <a:solidFill>
                  <a:schemeClr val="accent6"/>
                </a:solidFill>
                <a:latin typeface="+mj-lt"/>
              </a:rPr>
              <a:t>line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 -2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91" name="Text Box 3"/>
          <p:cNvSpPr txBox="1">
            <a:spLocks noChangeArrowheads="1"/>
          </p:cNvSpPr>
          <p:nvPr/>
        </p:nvSpPr>
        <p:spPr bwMode="auto">
          <a:xfrm>
            <a:off x="283780" y="6503103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3.2.5.7 Nehalem’s Turbo Boost technology </a:t>
            </a:r>
            <a:r>
              <a:rPr lang="en-US" sz="1600" dirty="0" smtClean="0"/>
              <a:t>(2)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593685"/>
            <a:ext cx="4735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3.2.5.7 Nehalem’s Turbo Boost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technology -1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15" y="1223755"/>
            <a:ext cx="8162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rgbClr val="FF0000"/>
                </a:solidFill>
                <a:latin typeface="+mj-lt"/>
              </a:rPr>
              <a:t>Turbo Boost technology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converts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power headroom to higher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performance by raising</a:t>
            </a:r>
            <a:r>
              <a:rPr lang="en-US" altLang="en-US" sz="1400" dirty="0" smtClean="0">
                <a:latin typeface="+mj-lt"/>
              </a:rPr>
              <a:t>, 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by raising </a:t>
            </a:r>
            <a:r>
              <a:rPr lang="en-US" sz="1400" dirty="0">
                <a:latin typeface="+mj-lt"/>
              </a:rPr>
              <a:t>the clock frequency of the active cores.  </a:t>
            </a:r>
            <a:r>
              <a:rPr lang="en-US" altLang="en-US" sz="1400" dirty="0" smtClean="0">
                <a:latin typeface="+mj-lt"/>
              </a:rPr>
              <a:t> </a:t>
            </a:r>
            <a:endParaRPr lang="en-US" altLang="en-US" sz="1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035" y="908720"/>
            <a:ext cx="8184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If actually,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the processor dissipates less than its TDP </a:t>
            </a:r>
            <a:r>
              <a:rPr lang="en-US" sz="1400" dirty="0" smtClean="0">
                <a:latin typeface="+mj-lt"/>
              </a:rPr>
              <a:t>value a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power headroom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arises.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6406588"/>
            <a:ext cx="2765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Power headroom: </a:t>
            </a:r>
            <a:r>
              <a:rPr lang="en-US" sz="1400" dirty="0" err="1" smtClean="0">
                <a:latin typeface="+mj-lt"/>
              </a:rPr>
              <a:t>hőtartalék</a:t>
            </a:r>
            <a:endParaRPr lang="en-US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768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3.2.5.7 Nehalem’s Turbo Boost </a:t>
            </a:r>
            <a:r>
              <a:rPr lang="en-US" sz="1600" dirty="0" smtClean="0"/>
              <a:t>technology (3)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2553" y="501308"/>
            <a:ext cx="7486345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Intel’s forerunner of implementing Turbo Boost technology in Nehalem: </a:t>
            </a:r>
          </a:p>
          <a:p>
            <a:r>
              <a:rPr lang="en-US" sz="14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 EDAT in Penryn-based mobiles 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5623" y="1088740"/>
            <a:ext cx="90000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its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dual core Penryn-based mobile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processors (Core 2 Duo Mobile)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introduced already </a:t>
            </a:r>
            <a:endParaRPr lang="en-US" altLang="en-US" sz="14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a less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intricate technology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than the Turbo Boost technology for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utilizing available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      power headroom for raising single-thread performance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termed as the (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EDAT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</a:t>
            </a:r>
            <a:endParaRPr lang="en-US" altLang="en-US" sz="14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Enhanced Dynamic Acceleration Technology,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but only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for mobile processors</a:t>
            </a:r>
            <a:r>
              <a:rPr lang="hu-HU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.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99615" y="2017715"/>
            <a:ext cx="9052905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</a:pPr>
            <a:r>
              <a:rPr lang="en-US" altLang="en-US" sz="1400" dirty="0" smtClean="0">
                <a:solidFill>
                  <a:srgbClr val="000000"/>
                </a:solidFill>
                <a:latin typeface="+mj-lt"/>
                <a:cs typeface="Arial" charset="0"/>
              </a:rPr>
              <a:t> EDAT's operation is based also on the </a:t>
            </a:r>
            <a:r>
              <a:rPr lang="en-US" altLang="en-US" sz="1400" dirty="0" smtClean="0">
                <a:solidFill>
                  <a:srgbClr val="FF0000"/>
                </a:solidFill>
                <a:latin typeface="+mj-lt"/>
                <a:cs typeface="Arial" charset="0"/>
              </a:rPr>
              <a:t>ACPI standard (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Advanced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Configuration and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Power 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   Interface)</a:t>
            </a:r>
            <a:r>
              <a:rPr lang="en-US" altLang="en-US" sz="1400" dirty="0" smtClean="0">
                <a:solidFill>
                  <a:srgbClr val="000000"/>
                </a:solidFill>
                <a:latin typeface="+mj-lt"/>
                <a:cs typeface="Arial" charset="0"/>
              </a:rPr>
              <a:t>.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</a:t>
            </a:r>
          </a:p>
          <a:p>
            <a:pPr marL="285750" indent="-285750" eaLnBrk="1" fontAlgn="base" hangingPunct="1">
              <a:spcBef>
                <a:spcPct val="0"/>
              </a:spcBef>
            </a:pP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Principle of operation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: If one of the dual cores is idle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and given conditions are met, EDAT will </a:t>
            </a:r>
          </a:p>
          <a:p>
            <a:pPr eaLnBrk="1" fontAlgn="base" hangingPunct="1">
              <a:spcBef>
                <a:spcPct val="0"/>
              </a:spcBef>
              <a:buNone/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    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increase clock frequency of the active core by 1 bin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(typically 266 MHz for an FSB of 533 MHz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     or 333 MHz for an FSB of 666 </a:t>
            </a:r>
            <a:r>
              <a:rPr lang="en-US" sz="1400" dirty="0" err="1" smtClean="0">
                <a:solidFill>
                  <a:srgbClr val="000000"/>
                </a:solidFill>
                <a:latin typeface="+mj-lt"/>
              </a:rPr>
              <a:t>MHz.</a:t>
            </a:r>
            <a:endParaRPr lang="en-US" sz="1400" dirty="0" smtClean="0">
              <a:solidFill>
                <a:srgbClr val="000000"/>
              </a:solidFill>
              <a:latin typeface="+mj-lt"/>
            </a:endParaRPr>
          </a:p>
          <a:p>
            <a:pPr marL="285750" indent="-285750" eaLnBrk="1" fontAlgn="base" hangingPunct="1">
              <a:spcBef>
                <a:spcPct val="0"/>
              </a:spcBef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The operation is controlled by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dedicated EDAT logic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.    </a:t>
            </a:r>
            <a:endParaRPr lang="en-US" altLang="en-US" sz="1400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3356" t="39938" r="9641" b="12813"/>
          <a:stretch/>
        </p:blipFill>
        <p:spPr>
          <a:xfrm>
            <a:off x="2170690" y="3612140"/>
            <a:ext cx="5101610" cy="28846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80603" y="6451593"/>
            <a:ext cx="4495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Figure: Principle of the operation of EDAT [246]</a:t>
            </a:r>
            <a:endParaRPr lang="en-US" sz="14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3296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3.2.5.7 Nehalem’s Turbo Boost </a:t>
            </a:r>
            <a:r>
              <a:rPr lang="en-US" sz="1600" dirty="0" smtClean="0"/>
              <a:t>technology (4)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2553" y="509046"/>
            <a:ext cx="2666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Implementation of EDAT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739987" y="1673805"/>
            <a:ext cx="8737558" cy="78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ts val="20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one one the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two </a:t>
            </a:r>
            <a:r>
              <a:rPr lang="hu-HU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cores becomes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idle</a:t>
            </a:r>
            <a:r>
              <a:rPr lang="hu-HU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400" dirty="0" smtClean="0">
              <a:solidFill>
                <a:srgbClr val="0070C0"/>
              </a:solidFill>
              <a:latin typeface="Verdana" pitchFamily="34" charset="0"/>
              <a:cs typeface="Arial" charset="0"/>
            </a:endParaRPr>
          </a:p>
          <a:p>
            <a:pPr marL="285750" indent="-285750" eaLnBrk="1" fontAlgn="base" hangingPunct="1">
              <a:spcBef>
                <a:spcPct val="0"/>
              </a:spcBef>
              <a:spcAft>
                <a:spcPts val="200"/>
              </a:spcAft>
            </a:pPr>
            <a:r>
              <a:rPr lang="hu-HU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the OS requests the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highest P state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for the active core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ts val="20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power consumption remains below the TDP (Thermal Design Power).</a:t>
            </a:r>
            <a:r>
              <a:rPr lang="hu-HU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400" dirty="0">
              <a:solidFill>
                <a:srgbClr val="0070C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97557" y="2131113"/>
            <a:ext cx="84867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9936"/>
          <a:stretch/>
        </p:blipFill>
        <p:spPr>
          <a:xfrm>
            <a:off x="4121950" y="2663916"/>
            <a:ext cx="4580732" cy="40504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229" y="6309320"/>
            <a:ext cx="4699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Figure: Principle of implementation of </a:t>
            </a:r>
            <a:r>
              <a:rPr lang="en-US" sz="1400" dirty="0" err="1" smtClean="0">
                <a:latin typeface="+mj-lt"/>
              </a:rPr>
              <a:t>EDAT</a:t>
            </a:r>
            <a:r>
              <a:rPr lang="en-US" sz="1400" dirty="0" smtClean="0">
                <a:latin typeface="+mj-lt"/>
              </a:rPr>
              <a:t> [246]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96563" y="873551"/>
            <a:ext cx="87564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EDAT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logic considers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“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active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 if it is in ACPI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C0 or C1 states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whereas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cores in the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C3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     to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C6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ACPI states are considered as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“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idle”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4342" y="3627456"/>
            <a:ext cx="6559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+mj-lt"/>
              </a:rPr>
              <a:t>+1 bin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375" y="5756515"/>
            <a:ext cx="2315314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 smtClean="0">
                <a:latin typeface="+mj-lt"/>
              </a:rPr>
              <a:t>CC: Core C-state</a:t>
            </a:r>
          </a:p>
          <a:p>
            <a:r>
              <a:rPr lang="en-US" sz="1400" dirty="0" smtClean="0">
                <a:latin typeface="+mj-lt"/>
              </a:rPr>
              <a:t>F/V: Frequency/Voltage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515" y="1411033"/>
            <a:ext cx="2865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EDAT becomes activated if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06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5" grpId="0"/>
      <p:bldP spid="6" grpId="0"/>
      <p:bldP spid="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3.2.5.7 Nehalem’s Turbo Boost </a:t>
            </a:r>
            <a:r>
              <a:rPr lang="en-US" sz="1600" dirty="0" smtClean="0"/>
              <a:t>technology (5)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504786"/>
            <a:ext cx="8775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Extending the operation of EDAT to Penryn-based quad-core mobile processors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515" y="818710"/>
            <a:ext cx="86635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Penryn based quad-core processors </a:t>
            </a:r>
            <a:r>
              <a:rPr lang="en-US" sz="1400" dirty="0" smtClean="0">
                <a:latin typeface="+mj-lt"/>
              </a:rPr>
              <a:t>are in fact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MCMs (Multi Chip Modules)</a:t>
            </a:r>
            <a:r>
              <a:rPr lang="en-US" sz="1400" dirty="0" smtClean="0">
                <a:latin typeface="+mj-lt"/>
              </a:rPr>
              <a:t> with two chips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properly interconnected mounted in the same package.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In this case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each of both chips can activate EDAT independently from each other</a:t>
            </a:r>
            <a:r>
              <a:rPr lang="en-US" sz="1400" dirty="0" smtClean="0">
                <a:latin typeface="+mj-lt"/>
              </a:rPr>
              <a:t>, if one of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their cores becomes idle, and the total power consumption remains below TDP.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This technology is also designated as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Dual EDAT</a:t>
            </a:r>
            <a:r>
              <a:rPr lang="en-US" sz="1400" dirty="0" smtClean="0"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197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3.2.5.7 Nehalem’s Turbo Boost </a:t>
            </a:r>
            <a:r>
              <a:rPr lang="en-US" sz="1600" dirty="0" smtClean="0"/>
              <a:t>technology (6)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8636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8325" y="507405"/>
            <a:ext cx="2852769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 smtClean="0">
                <a:solidFill>
                  <a:srgbClr val="FF0000"/>
                </a:solidFill>
              </a:rPr>
              <a:t>Remark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Intel designates EDAT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also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as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67808" y="1104870"/>
            <a:ext cx="9152314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rgbClr val="FF0000"/>
                </a:solidFill>
                <a:latin typeface="+mj-lt"/>
                <a:cs typeface="Arial" charset="0"/>
              </a:rPr>
              <a:t>IDA </a:t>
            </a:r>
            <a:r>
              <a:rPr lang="en-US" altLang="en-US" sz="1400" dirty="0">
                <a:solidFill>
                  <a:srgbClr val="FF0000"/>
                </a:solidFill>
                <a:latin typeface="+mj-lt"/>
                <a:cs typeface="Arial" charset="0"/>
              </a:rPr>
              <a:t>(Intel Dynamic Acceleration Technology)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  <a:cs typeface="Arial" charset="0"/>
              </a:rPr>
              <a:t>in dual-core Penryn-based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  <a:cs typeface="Arial" charset="0"/>
              </a:rPr>
              <a:t>mobile processors or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rgbClr val="FF0000"/>
                </a:solidFill>
                <a:latin typeface="+mj-lt"/>
              </a:rPr>
              <a:t>Dual 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Dynamic Acceleration </a:t>
            </a:r>
            <a:r>
              <a:rPr lang="en-US" altLang="en-US" sz="1400" dirty="0" smtClean="0">
                <a:solidFill>
                  <a:srgbClr val="FF0000"/>
                </a:solidFill>
                <a:latin typeface="+mj-lt"/>
              </a:rPr>
              <a:t>Technology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in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quad-core (2x2-core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) Penryn-based mobile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processors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932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3.2.5.7 Nehalem’s Turbo Boost </a:t>
            </a:r>
            <a:r>
              <a:rPr lang="en-US" sz="1600" dirty="0" smtClean="0"/>
              <a:t>technology (7)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54000" y="818710"/>
            <a:ext cx="6605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Nehalem has already a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PCU (Power Control Unit) </a:t>
            </a:r>
            <a:r>
              <a:rPr lang="en-US" sz="1400" dirty="0">
                <a:latin typeface="+mj-lt"/>
              </a:rPr>
              <a:t>that is </a:t>
            </a:r>
            <a:r>
              <a:rPr lang="en-US" sz="1400" dirty="0" smtClean="0">
                <a:latin typeface="+mj-lt"/>
              </a:rPr>
              <a:t>responsible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2379" y="1943835"/>
            <a:ext cx="7477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Nehalem's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Turbo Boost </a:t>
            </a:r>
            <a:r>
              <a:rPr lang="en-US" sz="1400" dirty="0">
                <a:latin typeface="+mj-lt"/>
              </a:rPr>
              <a:t>implementation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enhances </a:t>
            </a:r>
            <a:r>
              <a:rPr lang="en-US" sz="1400" dirty="0" err="1">
                <a:solidFill>
                  <a:srgbClr val="FF0000"/>
                </a:solidFill>
                <a:latin typeface="+mj-lt"/>
              </a:rPr>
              <a:t>EDAT's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 operation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threefold</a:t>
            </a:r>
            <a:r>
              <a:rPr lang="en-US" sz="1400" dirty="0" smtClean="0">
                <a:latin typeface="+mj-lt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7853" y="2303875"/>
            <a:ext cx="8299260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1400" dirty="0" smtClean="0">
                <a:latin typeface="+mj-lt"/>
              </a:rPr>
              <a:t>the PCU may increase the clock frequency of the active cores </a:t>
            </a:r>
            <a:r>
              <a:rPr lang="en-US" sz="1400" dirty="0" smtClean="0">
                <a:latin typeface="+mj-lt"/>
              </a:rPr>
              <a:t>independently from the 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 number of active cores, even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if all cores are active presuming a light workload,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 or more precisely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that certain conditions to be discussed later, are met.</a:t>
            </a:r>
            <a:r>
              <a:rPr lang="en-US" sz="1400" dirty="0" smtClean="0">
                <a:latin typeface="+mj-lt"/>
              </a:rPr>
              <a:t> </a:t>
            </a:r>
            <a:endParaRPr lang="en-US" sz="1400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c)   The Turbo Boost technology is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no more restricted to mobile platforms</a:t>
            </a:r>
            <a:r>
              <a:rPr lang="en-US" sz="1400" dirty="0" smtClean="0">
                <a:latin typeface="+mj-lt"/>
              </a:rPr>
              <a:t>,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2863" y="3391253"/>
            <a:ext cx="2618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as discussed subsequently.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75" y="505039"/>
            <a:ext cx="7511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Nehalem's Turbo Boost technology as an enhancement of Penryn's </a:t>
            </a:r>
            <a:r>
              <a:rPr lang="en-US" sz="1400" b="1" dirty="0" err="1" smtClean="0">
                <a:solidFill>
                  <a:schemeClr val="accent6"/>
                </a:solidFill>
                <a:latin typeface="+mj-lt"/>
              </a:rPr>
              <a:t>EDAT</a:t>
            </a:r>
            <a:endParaRPr lang="en-US" sz="1400" b="1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1570" y="1133745"/>
            <a:ext cx="8464048" cy="8027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for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controlling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the core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frequencies and core voltages </a:t>
            </a:r>
            <a:r>
              <a:rPr lang="en-US" sz="1400" dirty="0">
                <a:latin typeface="+mj-lt"/>
              </a:rPr>
              <a:t>and </a:t>
            </a:r>
            <a:r>
              <a:rPr lang="en-US" sz="1400" dirty="0" smtClean="0">
                <a:latin typeface="+mj-lt"/>
              </a:rPr>
              <a:t>also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for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checking the power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dissipation of the whole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package and if needed take appropriate </a:t>
            </a:r>
          </a:p>
          <a:p>
            <a:pPr>
              <a:spcAft>
                <a:spcPts val="2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 actions</a:t>
            </a:r>
            <a:r>
              <a:rPr lang="en-US" sz="1400" dirty="0" smtClean="0"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811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6"/>
          <a:stretch>
            <a:fillRect/>
          </a:stretch>
        </p:blipFill>
        <p:spPr bwMode="auto">
          <a:xfrm>
            <a:off x="0" y="396875"/>
            <a:ext cx="9144000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Text Box 6"/>
          <p:cNvSpPr txBox="1">
            <a:spLocks noChangeArrowheads="1"/>
          </p:cNvSpPr>
          <p:nvPr/>
        </p:nvSpPr>
        <p:spPr bwMode="auto">
          <a:xfrm>
            <a:off x="-9182" y="6419944"/>
            <a:ext cx="93635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Turbo mode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uses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power headroom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unused power up to the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TDP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limit) of the proc. package.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9748" name="Text Box 7"/>
          <p:cNvSpPr txBox="1">
            <a:spLocks noChangeArrowheads="1"/>
          </p:cNvSpPr>
          <p:nvPr/>
        </p:nvSpPr>
        <p:spPr bwMode="auto">
          <a:xfrm>
            <a:off x="75230" y="506850"/>
            <a:ext cx="4713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Principle of </a:t>
            </a:r>
            <a:r>
              <a:rPr lang="hu-HU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the operation of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Nehalem's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Turbo Boost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technology (2)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latin typeface="Verdana" pitchFamily="34" charset="0"/>
                <a:cs typeface="Arial" charset="0"/>
              </a:rPr>
              <a:t>52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59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600" dirty="0"/>
              <a:t>3.2.5.7 Nehalem’s Turbo Boost </a:t>
            </a:r>
            <a:r>
              <a:rPr lang="en-US" sz="1600" dirty="0" smtClean="0"/>
              <a:t>technology (8)</a:t>
            </a:r>
            <a:endParaRPr lang="en-US" altLang="en-US" sz="1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47275" y="1836403"/>
            <a:ext cx="160293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latin typeface="+mj-lt"/>
              </a:rPr>
              <a:t>Zero power for</a:t>
            </a:r>
          </a:p>
          <a:p>
            <a:pPr algn="ctr"/>
            <a:r>
              <a:rPr lang="en-US" sz="1300" dirty="0" smtClean="0">
                <a:latin typeface="+mj-lt"/>
              </a:rPr>
              <a:t>inactive cores</a:t>
            </a:r>
          </a:p>
          <a:p>
            <a:pPr algn="ctr"/>
            <a:r>
              <a:rPr lang="en-US" sz="1300" dirty="0" smtClean="0">
                <a:latin typeface="+mj-lt"/>
              </a:rPr>
              <a:t>by power gating </a:t>
            </a:r>
          </a:p>
        </p:txBody>
      </p:sp>
    </p:spTree>
    <p:extLst>
      <p:ext uri="{BB962C8B-B14F-4D97-AF65-F5344CB8AC3E}">
        <p14:creationId xmlns:p14="http://schemas.microsoft.com/office/powerpoint/2010/main" val="337481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3.2.5.7 Nehalem’s Turbo Boost technology </a:t>
            </a:r>
            <a:r>
              <a:rPr lang="en-US" sz="1600" dirty="0" smtClean="0"/>
              <a:t>(9)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28580" y="953725"/>
            <a:ext cx="4581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The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PCU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activates </a:t>
            </a:r>
            <a:r>
              <a:rPr lang="en-US" sz="1400" dirty="0" smtClean="0">
                <a:latin typeface="+mj-lt"/>
              </a:rPr>
              <a:t>the Turbo Boost technology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if</a:t>
            </a:r>
            <a:endParaRPr lang="en-US" sz="1400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861" y="1268760"/>
            <a:ext cx="8109271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the </a:t>
            </a: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actual workload </a:t>
            </a: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needs the highest performance state (P0),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the actual power consumption is less then the </a:t>
            </a:r>
            <a:r>
              <a:rPr lang="en-US" altLang="en-US" sz="1400" dirty="0" err="1" smtClean="0">
                <a:solidFill>
                  <a:srgbClr val="0070C0"/>
                </a:solidFill>
                <a:latin typeface="Verdana"/>
              </a:rPr>
              <a:t>TDP</a:t>
            </a: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, (i.e. there is a power headroom</a:t>
            </a: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the actual current is less</a:t>
            </a: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 than a given limit and</a:t>
            </a:r>
            <a:endParaRPr lang="en-US" altLang="en-US" sz="1400" dirty="0" smtClean="0">
              <a:solidFill>
                <a:srgbClr val="0070C0"/>
              </a:solidFill>
              <a:latin typeface="Verdana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rgbClr val="0070C0"/>
                </a:solidFill>
                <a:latin typeface="Verdana"/>
              </a:rPr>
              <a:t>also the die temperature is below a given limit.</a:t>
            </a:r>
            <a:endParaRPr lang="en-US" sz="1400" dirty="0" smtClean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509" y="593685"/>
            <a:ext cx="6345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Precondition for activating the Turbo Boost technology </a:t>
            </a:r>
            <a:endParaRPr lang="en-US" sz="1400" b="1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4533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3.2.5.7 Nehalem’s Turbo Boost </a:t>
            </a:r>
            <a:r>
              <a:rPr lang="en-US" sz="1600" dirty="0" smtClean="0"/>
              <a:t>technology (</a:t>
            </a:r>
            <a:r>
              <a:rPr lang="en-US" sz="1600" dirty="0" smtClean="0"/>
              <a:t>10)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86535" y="1187752"/>
            <a:ext cx="84557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the PCU automatically steps up core frequency in a closed loop by one bin </a:t>
            </a:r>
            <a:r>
              <a:rPr lang="en-US" sz="1400" dirty="0" smtClean="0">
                <a:latin typeface="+mj-lt"/>
              </a:rPr>
              <a:t>(133.33 MHz 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for the Nehalem family)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as long as it reaches the max. ratio of the frequency multiplier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    held in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MSR 1ADh for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1, 2, 3 or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active cores, </a:t>
            </a:r>
            <a:r>
              <a:rPr lang="en-US" sz="1400" dirty="0" smtClean="0">
                <a:latin typeface="+mj-lt"/>
              </a:rPr>
              <a:t>as seen in the next Figure.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8025" y="5858691"/>
            <a:ext cx="7784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In each step the PCU sets the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PLLs</a:t>
            </a:r>
            <a:r>
              <a:rPr lang="en-US" sz="1400" dirty="0" smtClean="0">
                <a:latin typeface="Verdana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(Phase Locked Loop) of the cores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and the VR </a:t>
            </a:r>
            <a:endParaRPr lang="en-US" sz="1400" dirty="0" smtClean="0">
              <a:solidFill>
                <a:srgbClr val="0070C0"/>
              </a:solidFill>
              <a:latin typeface="Verdana"/>
            </a:endParaRPr>
          </a:p>
          <a:p>
            <a:pPr lvl="0"/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(Voltage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Regulator)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to the appropriate values. </a:t>
            </a:r>
            <a:endParaRPr lang="en-US" sz="1400" dirty="0" smtClean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310" y="863715"/>
            <a:ext cx="7051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If the above conditions </a:t>
            </a:r>
            <a:r>
              <a:rPr lang="en-US" sz="1400" dirty="0" smtClean="0">
                <a:latin typeface="+mj-lt"/>
              </a:rPr>
              <a:t>for activating the Turbo Boost technology are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fulfilled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580" y="508536"/>
            <a:ext cx="4971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b) Principle of operation of Turbo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Boost [51] -1</a:t>
            </a:r>
            <a:endParaRPr lang="en-US" sz="1400" b="1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14338" y="644433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129733" y="307883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410906"/>
              </p:ext>
            </p:extLst>
          </p:nvPr>
        </p:nvGraphicFramePr>
        <p:xfrm>
          <a:off x="1601671" y="2472665"/>
          <a:ext cx="7425824" cy="2535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6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6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6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64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MSR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1ADh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(in the Nehalem family)</a:t>
                      </a:r>
                      <a:endParaRPr lang="en-U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Bits</a:t>
                      </a:r>
                      <a:r>
                        <a:rPr lang="en-US" sz="1400" baseline="0" dirty="0" smtClean="0">
                          <a:latin typeface="+mj-lt"/>
                        </a:rPr>
                        <a:t> 31-24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Bits</a:t>
                      </a:r>
                      <a:r>
                        <a:rPr lang="en-US" sz="1400" baseline="0" dirty="0" smtClean="0">
                          <a:latin typeface="+mj-lt"/>
                        </a:rPr>
                        <a:t> 23-16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Bits</a:t>
                      </a:r>
                      <a:r>
                        <a:rPr lang="en-US" sz="1400" baseline="0" dirty="0" smtClean="0">
                          <a:latin typeface="+mj-lt"/>
                        </a:rPr>
                        <a:t> 15-08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Bits</a:t>
                      </a:r>
                      <a:r>
                        <a:rPr lang="en-US" sz="1400" baseline="0" dirty="0" smtClean="0">
                          <a:latin typeface="+mj-lt"/>
                        </a:rPr>
                        <a:t> 07-00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Max. ratio</a:t>
                      </a:r>
                      <a:r>
                        <a:rPr lang="en-US" sz="1400" baseline="0" dirty="0" smtClean="0">
                          <a:latin typeface="+mj-lt"/>
                        </a:rPr>
                        <a:t> with</a:t>
                      </a:r>
                    </a:p>
                    <a:p>
                      <a:pPr algn="ctr"/>
                      <a:r>
                        <a:rPr lang="en-US" sz="1400" baseline="0" dirty="0" smtClean="0">
                          <a:latin typeface="+mj-lt"/>
                        </a:rPr>
                        <a:t>4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Max. ratio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with</a:t>
                      </a:r>
                    </a:p>
                    <a:p>
                      <a:pPr algn="ctr"/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Max. ratio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with</a:t>
                      </a:r>
                    </a:p>
                    <a:p>
                      <a:pPr algn="ctr"/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Max. ratio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with</a:t>
                      </a:r>
                    </a:p>
                    <a:p>
                      <a:pPr algn="ctr"/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 active core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17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E.g. in the Nehalem DT i7-975 (Base clock: 3.33 GHz)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4943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+1 bin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+1 bin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+1 bin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+2 bin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0498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3.46 GHz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3.46 GHz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3.46 GHz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3.6 GHz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5893953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35158" y="2016426"/>
            <a:ext cx="5671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    </a:t>
            </a:r>
            <a:r>
              <a:rPr lang="en-US" sz="1400" dirty="0">
                <a:latin typeface="+mj-lt"/>
              </a:rPr>
              <a:t>T</a:t>
            </a:r>
            <a:r>
              <a:rPr lang="en-US" sz="1400" dirty="0" smtClean="0">
                <a:latin typeface="+mj-lt"/>
              </a:rPr>
              <a:t>he internal register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MSR 1ADH </a:t>
            </a:r>
            <a:r>
              <a:rPr lang="en-US" sz="1400" dirty="0" smtClean="0">
                <a:latin typeface="+mj-lt"/>
              </a:rPr>
              <a:t>is interpreted as follows: 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100503" y="4324426"/>
            <a:ext cx="1276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Multiplier:</a:t>
            </a:r>
            <a:endParaRPr lang="en-US" sz="1400" dirty="0" smtClean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4678979"/>
            <a:ext cx="1619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Max. turbo fc </a:t>
            </a:r>
            <a:endParaRPr lang="en-US" sz="1400" dirty="0" smtClean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173" y="5211781"/>
            <a:ext cx="8792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 actual turbo boost frequency results as the product of the given max. ratio times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  <a:latin typeface="Verdana"/>
              </a:rPr>
              <a:t>      the bus clock frequency (133.33 MHz in this case).</a:t>
            </a:r>
          </a:p>
        </p:txBody>
      </p:sp>
    </p:spTree>
    <p:extLst>
      <p:ext uri="{BB962C8B-B14F-4D97-AF65-F5344CB8AC3E}">
        <p14:creationId xmlns:p14="http://schemas.microsoft.com/office/powerpoint/2010/main" val="19592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  <p:bldP spid="12" grpId="0"/>
      <p:bldP spid="13" grpId="0"/>
      <p:bldP spid="14" grpId="0"/>
      <p:bldP spid="1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3.2.5.7 Nehalem’s Turbo Boost technology (</a:t>
            </a:r>
            <a:r>
              <a:rPr lang="en-US" sz="1600" dirty="0" smtClean="0"/>
              <a:t>11)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81580" y="508536"/>
            <a:ext cx="5099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b) Principle of operation of Turbo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Boost [51] -2</a:t>
            </a:r>
            <a:endParaRPr lang="en-US" sz="1400" b="1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4456" y="953725"/>
            <a:ext cx="87876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smtClean="0">
                <a:solidFill>
                  <a:srgbClr val="FF0000"/>
                </a:solidFill>
                <a:latin typeface="+mj-lt"/>
              </a:rPr>
              <a:t> Maximum </a:t>
            </a:r>
            <a:r>
              <a:rPr lang="en-US" altLang="en-US" sz="1400" dirty="0">
                <a:solidFill>
                  <a:srgbClr val="FF0000"/>
                </a:solidFill>
                <a:latin typeface="+mj-lt"/>
              </a:rPr>
              <a:t>turbo frequencies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are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factory configured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kept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in form of multiplier </a:t>
            </a:r>
            <a:r>
              <a:rPr lang="en-US" altLang="en-US" sz="1400" dirty="0" err="1" smtClean="0">
                <a:solidFill>
                  <a:srgbClr val="0070C0"/>
                </a:solidFill>
                <a:latin typeface="+mj-lt"/>
              </a:rPr>
              <a:t>vaiues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     in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the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internal registers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MSR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1ADH) of the processor, they can be read by the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PCU or OS.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433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b="1" dirty="0" smtClean="0">
            <a:solidFill>
              <a:schemeClr val="accent6"/>
            </a:solidFill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312507</TotalTime>
  <Words>21019</Words>
  <Application>Microsoft Office PowerPoint</Application>
  <PresentationFormat>On-screen Show (4:3)</PresentationFormat>
  <Paragraphs>4112</Paragraphs>
  <Slides>241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241</vt:i4>
      </vt:variant>
    </vt:vector>
  </HeadingPairs>
  <TitlesOfParts>
    <vt:vector size="251" baseType="lpstr">
      <vt:lpstr>Arial Unicode MS</vt:lpstr>
      <vt:lpstr>Arial</vt:lpstr>
      <vt:lpstr>Calibri</vt:lpstr>
      <vt:lpstr>inherit</vt:lpstr>
      <vt:lpstr>Rokkitt</vt:lpstr>
      <vt:lpstr>Times New Roman</vt:lpstr>
      <vt:lpstr>Verdana</vt:lpstr>
      <vt:lpstr>3_Default Design</vt:lpstr>
      <vt:lpstr>1_Default Design</vt:lpstr>
      <vt:lpstr>6_Default Design</vt:lpstr>
      <vt:lpstr>PowerPoint Presentation</vt:lpstr>
      <vt:lpstr>PowerPoint Presentation</vt:lpstr>
      <vt:lpstr>PowerPoint Presentation</vt:lpstr>
      <vt:lpstr>PowerPoint Presentation</vt:lpstr>
      <vt:lpstr>3.1 Introduction to the 1. generation Nehalem line (Bloomfield) (1)</vt:lpstr>
      <vt:lpstr>3.1 Introduction to the 1. generation Nehalem line (Bloomfield) (2)</vt:lpstr>
      <vt:lpstr>3.1 Introduction to the 1. generation Nehalem line (Bloomfield) (3)</vt:lpstr>
      <vt:lpstr>3.1 Introduction to the 1. generation Nehalem line (Bloomfield) (4)</vt:lpstr>
      <vt:lpstr>3.1 Introduction to the 1. generation Nehalem line (Bloomfield) (4B)</vt:lpstr>
      <vt:lpstr>PowerPoint Presentation</vt:lpstr>
      <vt:lpstr>3.2 Major innovations of the 1. generation Nehalem line (1)</vt:lpstr>
      <vt:lpstr>3.2.1 Integrated memory controller (1)</vt:lpstr>
      <vt:lpstr>3.2.1 Integrated memory controller (2)</vt:lpstr>
      <vt:lpstr>3.2.1 Integrated memory controller (2b)</vt:lpstr>
      <vt:lpstr>3.2.1 Integrated memory controller (2c)</vt:lpstr>
      <vt:lpstr>3.2.1 Integrated memory controller (3)</vt:lpstr>
      <vt:lpstr>3.2.1 Integrated memory controller (4)</vt:lpstr>
      <vt:lpstr>3.2.1 Integrated memory controller (4b)</vt:lpstr>
      <vt:lpstr>3.2.1 Integrated memory controller (5)</vt:lpstr>
      <vt:lpstr>3.2.1 Integrated memory controller (6)</vt:lpstr>
      <vt:lpstr>3.2.1 Integrated memory controller (7)</vt:lpstr>
      <vt:lpstr>3.2.1 Integrated memory controller (8)</vt:lpstr>
      <vt:lpstr>3.2.1 Integrated memory controller (9)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3.2.2 QuickPath Interconnect bus (QPI) (9)</vt:lpstr>
      <vt:lpstr>3.2.3 New cache architecture (1)</vt:lpstr>
      <vt:lpstr>3.2.3 New cache architecture (2)</vt:lpstr>
      <vt:lpstr>3.2.3 New cache architecture (3)</vt:lpstr>
      <vt:lpstr>3.2.3 New cache architecture (4)</vt:lpstr>
      <vt:lpstr>3.2.3 New cache architecture (5)</vt:lpstr>
      <vt:lpstr>3.2.3 New cache architecture (6)</vt:lpstr>
      <vt:lpstr>3.2.3 New cache architecture (7)</vt:lpstr>
      <vt:lpstr>3.2.3 New cache architecture (8)</vt:lpstr>
      <vt:lpstr>3.2.3 New cache architecture (9)</vt:lpstr>
      <vt:lpstr>3.2.3 New cache architecture (10)</vt:lpstr>
      <vt:lpstr>PowerPoint Presentation</vt:lpstr>
      <vt:lpstr>3.2.4 Simultaneous Multithreading (SMT) (1)</vt:lpstr>
      <vt:lpstr>3.2.4 Simultaneous Multithreading (SMT) (2)</vt:lpstr>
      <vt:lpstr>3.2.5.1 Introduction (1)</vt:lpstr>
      <vt:lpstr>3.2.5.1 Introduction (2)</vt:lpstr>
      <vt:lpstr>3.2.5.2 Clock gating (1)</vt:lpstr>
      <vt:lpstr>3.2.5.3 Power gating (1)</vt:lpstr>
      <vt:lpstr>3.2.5.3 Power gating (2)</vt:lpstr>
      <vt:lpstr>3.2.5.3 Power gating (3)</vt:lpstr>
      <vt:lpstr>3.2.5.3 Power gating (4)</vt:lpstr>
      <vt:lpstr>3.2.5.4 The ACPI standard (1)</vt:lpstr>
      <vt:lpstr>3.2.5.4 The ACPI standard (1b)</vt:lpstr>
      <vt:lpstr>3.2.5.4 The ACPI standard (2)</vt:lpstr>
      <vt:lpstr>3.2.5.4 The ACPI standard (3)</vt:lpstr>
      <vt:lpstr>3.2.5.4 The ACPI standard (4)</vt:lpstr>
      <vt:lpstr>3.2.5.4 The ACPI standard (5)</vt:lpstr>
      <vt:lpstr>3.2.5.5 C-state management (1)</vt:lpstr>
      <vt:lpstr>3.2.5.5 C-state management (2)</vt:lpstr>
      <vt:lpstr>3.2.5.5 C-state management (3)</vt:lpstr>
      <vt:lpstr>3.2.5.5 C-state management (4)</vt:lpstr>
      <vt:lpstr>3.2.5.5 C-state management (5)</vt:lpstr>
      <vt:lpstr>3.2.5.5 C-state management (6)</vt:lpstr>
      <vt:lpstr>3.2.5.5 C-state management (8)</vt:lpstr>
      <vt:lpstr>3.2.5.5 C-state management (9)</vt:lpstr>
      <vt:lpstr>3.2.5.5 C-state management (10)</vt:lpstr>
      <vt:lpstr>3.2.5.5 C-state management (11)</vt:lpstr>
      <vt:lpstr>3.2.5.5 C-state management (12)</vt:lpstr>
      <vt:lpstr>3.2.5.5 C-state management (13)</vt:lpstr>
      <vt:lpstr>3.2.5.5 C-state management (14)</vt:lpstr>
      <vt:lpstr>3.2.5.5 C-state management (15)</vt:lpstr>
      <vt:lpstr>3.2.5.5 C-state management (16)</vt:lpstr>
      <vt:lpstr>3.2.5.5 C-state management (17)</vt:lpstr>
      <vt:lpstr>3.2.5.6 DVFS based on a PCU (Power Control Unit) (1)</vt:lpstr>
      <vt:lpstr>3.2.5.6 DVFS based on a PCU (Power Control Unit) (2)</vt:lpstr>
      <vt:lpstr>3.2.5.6 DVFS based on a PCU (Power Control Unit) (3)</vt:lpstr>
      <vt:lpstr>3.2.5.6 DVFS based on a PCU (Power Control Unit) (4)</vt:lpstr>
      <vt:lpstr>3.2.5.6 DVFS based on a PCU (Power Control Unit) (5)</vt:lpstr>
      <vt:lpstr>3.2.5.6 DVFS based on a PCU (Power Control Unit) (6)</vt:lpstr>
      <vt:lpstr>3.2.5.6 DVFS based on a PCU (Power Control Unit) (7)</vt:lpstr>
      <vt:lpstr>3.2.5.6 DVFS based on a PCU (Power Control Unit) (8)</vt:lpstr>
      <vt:lpstr>3.2.5.6 DVFS based on a PCU (Power Control Unit) (8b)</vt:lpstr>
      <vt:lpstr>3.2.5.6 DVFS based on a PCU (Power Control Unit) (9)</vt:lpstr>
      <vt:lpstr>3.2.5.6 DVFS based on a PCU (Power Control Unit) (10)</vt:lpstr>
      <vt:lpstr>3.2.5.6 DVFS based on a PCU (Power Control Unit) (11)</vt:lpstr>
      <vt:lpstr>3.2.5.6 DVFS based on a PCU (Power Control Unit) (12)</vt:lpstr>
      <vt:lpstr>3.2.5.7 Nehalem’s Turbo Boost technology (1)</vt:lpstr>
      <vt:lpstr>3.2.5.7 Nehalem’s Turbo Boost technology (1b)</vt:lpstr>
      <vt:lpstr>3.2.5.7 Nehalem’s Turbo Boost technology (2)</vt:lpstr>
      <vt:lpstr>3.2.5.7 Nehalem’s Turbo Boost technology (3)</vt:lpstr>
      <vt:lpstr>3.2.5.7 Nehalem’s Turbo Boost technology (4)</vt:lpstr>
      <vt:lpstr>3.2.5.7 Nehalem’s Turbo Boost technology (5)</vt:lpstr>
      <vt:lpstr>3.2.5.7 Nehalem’s Turbo Boost technology (6)</vt:lpstr>
      <vt:lpstr>3.2.5.7 Nehalem’s Turbo Boost technology (7)</vt:lpstr>
      <vt:lpstr>3.2.5.7 Nehalem’s Turbo Boost technology (8)</vt:lpstr>
      <vt:lpstr>3.2.5.7 Nehalem’s Turbo Boost technology (9)</vt:lpstr>
      <vt:lpstr>3.2.5.7 Nehalem’s Turbo Boost technology (10)</vt:lpstr>
      <vt:lpstr>3.2.5.7 Nehalem’s Turbo Boost technology (11)</vt:lpstr>
      <vt:lpstr>3.2.5.7 Nehalem’s Turbo Boost technology (12)</vt:lpstr>
      <vt:lpstr>3.2.5.7 Nehalem’s Turbo Boost technology (13)</vt:lpstr>
      <vt:lpstr>3.2.5.7 Nehalem’s Turbo Boost technology (14)</vt:lpstr>
      <vt:lpstr>3.2.6 New sockets (1)</vt:lpstr>
      <vt:lpstr>PowerPoint Presentation</vt:lpstr>
      <vt:lpstr>3.3 Major innovations of the 2. generation Nehalem line (Lynnfield) (1)</vt:lpstr>
      <vt:lpstr>PowerPoint Presentation</vt:lpstr>
      <vt:lpstr>3.3 Major innovations of the 2. generation Nehalem line (Lynnfield) (3)</vt:lpstr>
      <vt:lpstr>3.3 Major innovations of the 2. generation Nehalem line (Lynnfield) (4)</vt:lpstr>
      <vt:lpstr>3.3 Major innovations of the 2. generation Nehalem line (Lynnfield) (5)</vt:lpstr>
      <vt:lpstr>PowerPoint Presentation</vt:lpstr>
      <vt:lpstr>PowerPoint Presentation</vt:lpstr>
      <vt:lpstr>PowerPoint Presentation</vt:lpstr>
      <vt:lpstr>PowerPoint Presentation</vt:lpstr>
      <vt:lpstr>4.1 Introduction (1)</vt:lpstr>
      <vt:lpstr>4.1. Introduction (2)</vt:lpstr>
      <vt:lpstr>4.1. Introduction (2B)</vt:lpstr>
      <vt:lpstr>4.1 Introduction (3)</vt:lpstr>
      <vt:lpstr>4.1 Introduction (4)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4.2.2 Extension of the ISA by the AVX instruction set (9b)</vt:lpstr>
      <vt:lpstr>PowerPoint Presentation</vt:lpstr>
      <vt:lpstr>PowerPoint Presentation</vt:lpstr>
      <vt:lpstr>4.2.3 New microarchitectures of the cores (2b)</vt:lpstr>
      <vt:lpstr>4.2.3 New microarchitectures of the cores (3)</vt:lpstr>
      <vt:lpstr>PowerPoint Presentation</vt:lpstr>
      <vt:lpstr>4.2.4 On-die ring interconnect bus (1)</vt:lpstr>
      <vt:lpstr>4.2.4 On-die ring interconnect bus (2)</vt:lpstr>
      <vt:lpstr>4.2.5 On die graphics unit (1)</vt:lpstr>
      <vt:lpstr>4.2.5 On die graphics unit (2)</vt:lpstr>
      <vt:lpstr>4.2.5 On die graphics unit (3)</vt:lpstr>
      <vt:lpstr>4.2.5 On die graphics unit (4)</vt:lpstr>
      <vt:lpstr>4.2.5 On die graphics unit (5)</vt:lpstr>
      <vt:lpstr>4.2.5 On die graphics unit (6)</vt:lpstr>
      <vt:lpstr>4.2.6 Turbo Boost technology 2.0 (1)</vt:lpstr>
      <vt:lpstr>4.2.6 Turbo Boost technology 2.0 (2)</vt:lpstr>
      <vt:lpstr>PowerPoint Presentation</vt:lpstr>
      <vt:lpstr>4.2.6 Turbo Boost technology 2.0 (3b)</vt:lpstr>
      <vt:lpstr>PowerPoint Presentation</vt:lpstr>
      <vt:lpstr>PowerPoint Presentation</vt:lpstr>
      <vt:lpstr>PowerPoint Presentation</vt:lpstr>
      <vt:lpstr>PowerPoint Presentation</vt:lpstr>
      <vt:lpstr>4.3 Example for a Sandy Bridge based desktop platform with the H67 chipset (1)</vt:lpstr>
      <vt:lpstr>PowerPoint Presentation</vt:lpstr>
      <vt:lpstr>PowerPoint Presentation</vt:lpstr>
      <vt:lpstr>5.1 Introduction (1)</vt:lpstr>
      <vt:lpstr>5.1 Introduction (2)</vt:lpstr>
      <vt:lpstr>5.1 Introduction (3)</vt:lpstr>
      <vt:lpstr>5.1 Introduction (3b)</vt:lpstr>
      <vt:lpstr>5.1 Introduction (4)</vt:lpstr>
      <vt:lpstr>5.1 Introduction (5)</vt:lpstr>
      <vt:lpstr>5.1 Introduction (6)</vt:lpstr>
      <vt:lpstr>5.1 Introduction (7)</vt:lpstr>
      <vt:lpstr>5.1 Introduction (8)</vt:lpstr>
      <vt:lpstr>5.1 Introduction (9)</vt:lpstr>
      <vt:lpstr>5.1 Introduction (10)</vt:lpstr>
      <vt:lpstr>5.1 Introduction (9)</vt:lpstr>
      <vt:lpstr>PowerPoint Presentation</vt:lpstr>
      <vt:lpstr>5.1 Introduction (11)</vt:lpstr>
      <vt:lpstr>5.1 Introduction (12)</vt:lpstr>
      <vt:lpstr>5.1 Introduction (13)</vt:lpstr>
      <vt:lpstr>PowerPoint Presentation</vt:lpstr>
      <vt:lpstr>5.2.1 Overview (1)</vt:lpstr>
      <vt:lpstr>5.2.2 ISA extension by the AVX2 instruction set (1)</vt:lpstr>
      <vt:lpstr>5.2.2 ISA extension by the AVX2 instruction set (2)</vt:lpstr>
      <vt:lpstr>5.2.2 ISA extension by the AVX2 instruction set (3)</vt:lpstr>
      <vt:lpstr>5.2.2 ISA extension by the AVX2 instruction set (4)</vt:lpstr>
      <vt:lpstr>5.2.2 ISA extension by the AVX2 instruction set (5)</vt:lpstr>
      <vt:lpstr>5.2.2 ISA extension by the AVX2 instruction set (6)</vt:lpstr>
      <vt:lpstr>5.2.2 ISA extension by the AVX2 instruction set (7)</vt:lpstr>
      <vt:lpstr>5.2.3 Enhanced microarchitecture for the cores (1)</vt:lpstr>
      <vt:lpstr>5.2.3 Enhanced microarchitecture for the cores (2)</vt:lpstr>
      <vt:lpstr>5.2.3 Enhanced microarchitecture for the cores (3)</vt:lpstr>
      <vt:lpstr>5.2.3 Enhanced microarchitecture for the cores (4)</vt:lpstr>
      <vt:lpstr>PowerPoint Presentation</vt:lpstr>
      <vt:lpstr>5.2.4 Enhanced graphics (2)</vt:lpstr>
      <vt:lpstr>5.2.4 Enhanced graphics (3)</vt:lpstr>
      <vt:lpstr>5.2.4 Enhanced graphics (4)</vt:lpstr>
      <vt:lpstr>5.2.4 Enhanced graphics (5)</vt:lpstr>
      <vt:lpstr>5.2.4 Enhanced graphics (6)</vt:lpstr>
      <vt:lpstr>5.2.4 Enhanced graphics (7)</vt:lpstr>
      <vt:lpstr>5.2.4 Enhanced graphics (8)</vt:lpstr>
      <vt:lpstr>5.2.4 Enhanced graphics (9)</vt:lpstr>
      <vt:lpstr>5.2.4 Enhanced graphics (10)</vt:lpstr>
      <vt:lpstr>5.2.4 Enhanced graphics (11)</vt:lpstr>
      <vt:lpstr>5.2.4 Enhanced graphics (12)</vt:lpstr>
      <vt:lpstr>PowerPoint Presentation</vt:lpstr>
      <vt:lpstr>5.3 Major innovations of the Haswell line (1)</vt:lpstr>
      <vt:lpstr>5.3.1 On-package eDRAM cache (1)</vt:lpstr>
      <vt:lpstr>5.3.1 On-package eDRAM cache (2)</vt:lpstr>
      <vt:lpstr>5.3.1 On-package eDRAM cache (3)</vt:lpstr>
      <vt:lpstr>5.3.1 On-package eDRAM cache (4)</vt:lpstr>
      <vt:lpstr>5.3.2 FIVR (Fully Integrated Voltage Regulator) (1)</vt:lpstr>
      <vt:lpstr>5.3.2 FIVR (Fully Integrated Voltage Regulator) (2)</vt:lpstr>
      <vt:lpstr> 5.3.2 FIVR (Fully Integrated Voltage Regulator) (3) </vt:lpstr>
      <vt:lpstr> 5.3.2 FIVR (Fully Integrated Voltage Regulator) (4) </vt:lpstr>
      <vt:lpstr> 5.3.2 FIVR (Fully Integrated Voltage Regulator) (5) </vt:lpstr>
      <vt:lpstr> 5.3.2 FIVR (Fully Integrated Voltage Regulator) (6) </vt:lpstr>
      <vt:lpstr> 5.3.2 FIVR (Fully Integrated Voltage Regulator) (7) </vt:lpstr>
      <vt:lpstr> 5.3.2 FIVR (Fully Integrated Voltage Regulator) (8) </vt:lpstr>
      <vt:lpstr> 5.3.2 FIVR (Fully Integrated Voltage Regulator) (9) </vt:lpstr>
      <vt:lpstr> 5.3.2 FIVR (Fully Integrated Voltage Regulator) (10) </vt:lpstr>
      <vt:lpstr>5.3.2 FIVR (Fully Integrated Voltage Regulator) (11)</vt:lpstr>
      <vt:lpstr> 5.3.2 FIVR (Fully Integrated Voltage Regulator) (12) </vt:lpstr>
      <vt:lpstr> 5.3.2 FIVR (Fully Integrated Voltage Regulator) (13) </vt:lpstr>
      <vt:lpstr> 5.3.2 FIVR (Fully Integrated Voltage Regulator) (14) </vt:lpstr>
      <vt:lpstr> 5.3.2 FIVR (Fully Integrated Voltage Regulator) (15) </vt:lpstr>
      <vt:lpstr>5.3.2 FIVR (Fully Integrated Voltage Regulator) (16)</vt:lpstr>
      <vt:lpstr>5.3.3 TSX (Transactional Synchronization Extensions) (1)</vt:lpstr>
      <vt:lpstr>PowerPoint Presentation</vt:lpstr>
      <vt:lpstr>5.4 Haswell based mobile and desktop processors (1) </vt:lpstr>
      <vt:lpstr>5.4 Haswell based mobile and desktop processors (2) </vt:lpstr>
      <vt:lpstr>PowerPoint Presentation</vt:lpstr>
      <vt:lpstr>PowerPoint Presentation</vt:lpstr>
      <vt:lpstr>5.4 Haswell based mobile and desktop processors (5) </vt:lpstr>
      <vt:lpstr>5.4 Haswell based mobile and desktop processors (6) </vt:lpstr>
      <vt:lpstr>5.4 Haswell based mobile and desktop processors (7) </vt:lpstr>
      <vt:lpstr>PowerPoint Presentation</vt:lpstr>
      <vt:lpstr>5.4 Haswell based mobile and desktop processors (9) </vt:lpstr>
      <vt:lpstr>5.4 Haswell based mobile and desktop processors (10) </vt:lpstr>
      <vt:lpstr>5.4 Haswell based mobile and desktop processors (11) </vt:lpstr>
      <vt:lpstr>5.4 Haswell based mobile and desktop processors (12) </vt:lpstr>
      <vt:lpstr>PowerPoint Presentation</vt:lpstr>
      <vt:lpstr>PowerPoint Presentation</vt:lpstr>
      <vt:lpstr>PowerPoint Presentation</vt:lpstr>
      <vt:lpstr>5.4 Haswell based mobile and desktop processors (16)</vt:lpstr>
      <vt:lpstr>5.4 Haswell based mobile and desktop processors (17)</vt:lpstr>
      <vt:lpstr>5.4 Haswell based mobile and desktop processors (18)</vt:lpstr>
      <vt:lpstr>5.4 Haswell based mobile and desktop processors (19)</vt:lpstr>
      <vt:lpstr>PowerPoint Presentation</vt:lpstr>
      <vt:lpstr>5.5 Haswell based server processors (1)</vt:lpstr>
      <vt:lpstr>5.5 Haswell based server processors (2)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sima</cp:lastModifiedBy>
  <cp:revision>2960</cp:revision>
  <cp:lastPrinted>2018-09-25T06:02:23Z</cp:lastPrinted>
  <dcterms:created xsi:type="dcterms:W3CDTF">2014-10-25T02:34:30Z</dcterms:created>
  <dcterms:modified xsi:type="dcterms:W3CDTF">2018-10-03T05:34:09Z</dcterms:modified>
</cp:coreProperties>
</file>