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723" r:id="rId2"/>
    <p:sldMasterId id="2147483761" r:id="rId3"/>
    <p:sldMasterId id="2147483798" r:id="rId4"/>
    <p:sldMasterId id="2147483824" r:id="rId5"/>
    <p:sldMasterId id="2147483837" r:id="rId6"/>
  </p:sldMasterIdLst>
  <p:notesMasterIdLst>
    <p:notesMasterId r:id="rId189"/>
  </p:notesMasterIdLst>
  <p:sldIdLst>
    <p:sldId id="984" r:id="rId7"/>
    <p:sldId id="1104" r:id="rId8"/>
    <p:sldId id="1105" r:id="rId9"/>
    <p:sldId id="1106" r:id="rId10"/>
    <p:sldId id="1107" r:id="rId11"/>
    <p:sldId id="1108" r:id="rId12"/>
    <p:sldId id="1109" r:id="rId13"/>
    <p:sldId id="1110" r:id="rId14"/>
    <p:sldId id="1001" r:id="rId15"/>
    <p:sldId id="483" r:id="rId16"/>
    <p:sldId id="480" r:id="rId17"/>
    <p:sldId id="428" r:id="rId18"/>
    <p:sldId id="513" r:id="rId19"/>
    <p:sldId id="516" r:id="rId20"/>
    <p:sldId id="518" r:id="rId21"/>
    <p:sldId id="519" r:id="rId22"/>
    <p:sldId id="811" r:id="rId23"/>
    <p:sldId id="520" r:id="rId24"/>
    <p:sldId id="812" r:id="rId25"/>
    <p:sldId id="813" r:id="rId26"/>
    <p:sldId id="818" r:id="rId27"/>
    <p:sldId id="817" r:id="rId28"/>
    <p:sldId id="815" r:id="rId29"/>
    <p:sldId id="816" r:id="rId30"/>
    <p:sldId id="823" r:id="rId31"/>
    <p:sldId id="992" r:id="rId32"/>
    <p:sldId id="1033" r:id="rId33"/>
    <p:sldId id="677" r:id="rId34"/>
    <p:sldId id="994" r:id="rId35"/>
    <p:sldId id="993" r:id="rId36"/>
    <p:sldId id="651" r:id="rId37"/>
    <p:sldId id="652" r:id="rId38"/>
    <p:sldId id="653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585" r:id="rId47"/>
    <p:sldId id="664" r:id="rId48"/>
    <p:sldId id="582" r:id="rId49"/>
    <p:sldId id="973" r:id="rId50"/>
    <p:sldId id="584" r:id="rId51"/>
    <p:sldId id="572" r:id="rId52"/>
    <p:sldId id="575" r:id="rId53"/>
    <p:sldId id="557" r:id="rId54"/>
    <p:sldId id="571" r:id="rId55"/>
    <p:sldId id="556" r:id="rId56"/>
    <p:sldId id="447" r:id="rId57"/>
    <p:sldId id="561" r:id="rId58"/>
    <p:sldId id="532" r:id="rId59"/>
    <p:sldId id="448" r:id="rId60"/>
    <p:sldId id="449" r:id="rId61"/>
    <p:sldId id="570" r:id="rId62"/>
    <p:sldId id="569" r:id="rId63"/>
    <p:sldId id="563" r:id="rId64"/>
    <p:sldId id="450" r:id="rId65"/>
    <p:sldId id="665" r:id="rId66"/>
    <p:sldId id="999" r:id="rId67"/>
    <p:sldId id="689" r:id="rId68"/>
    <p:sldId id="679" r:id="rId69"/>
    <p:sldId id="680" r:id="rId70"/>
    <p:sldId id="681" r:id="rId71"/>
    <p:sldId id="682" r:id="rId72"/>
    <p:sldId id="683" r:id="rId73"/>
    <p:sldId id="684" r:id="rId74"/>
    <p:sldId id="685" r:id="rId75"/>
    <p:sldId id="686" r:id="rId76"/>
    <p:sldId id="690" r:id="rId77"/>
    <p:sldId id="687" r:id="rId78"/>
    <p:sldId id="668" r:id="rId79"/>
    <p:sldId id="692" r:id="rId80"/>
    <p:sldId id="670" r:id="rId81"/>
    <p:sldId id="666" r:id="rId82"/>
    <p:sldId id="691" r:id="rId83"/>
    <p:sldId id="598" r:id="rId84"/>
    <p:sldId id="663" r:id="rId85"/>
    <p:sldId id="588" r:id="rId86"/>
    <p:sldId id="596" r:id="rId87"/>
    <p:sldId id="597" r:id="rId88"/>
    <p:sldId id="599" r:id="rId89"/>
    <p:sldId id="601" r:id="rId90"/>
    <p:sldId id="600" r:id="rId91"/>
    <p:sldId id="667" r:id="rId92"/>
    <p:sldId id="1041" r:id="rId93"/>
    <p:sldId id="1037" r:id="rId94"/>
    <p:sldId id="1038" r:id="rId95"/>
    <p:sldId id="1040" r:id="rId96"/>
    <p:sldId id="675" r:id="rId97"/>
    <p:sldId id="693" r:id="rId98"/>
    <p:sldId id="697" r:id="rId99"/>
    <p:sldId id="694" r:id="rId100"/>
    <p:sldId id="695" r:id="rId101"/>
    <p:sldId id="706" r:id="rId102"/>
    <p:sldId id="696" r:id="rId103"/>
    <p:sldId id="702" r:id="rId104"/>
    <p:sldId id="700" r:id="rId105"/>
    <p:sldId id="701" r:id="rId106"/>
    <p:sldId id="703" r:id="rId107"/>
    <p:sldId id="707" r:id="rId108"/>
    <p:sldId id="714" r:id="rId109"/>
    <p:sldId id="716" r:id="rId110"/>
    <p:sldId id="709" r:id="rId111"/>
    <p:sldId id="710" r:id="rId112"/>
    <p:sldId id="717" r:id="rId113"/>
    <p:sldId id="712" r:id="rId114"/>
    <p:sldId id="1000" r:id="rId115"/>
    <p:sldId id="723" r:id="rId116"/>
    <p:sldId id="718" r:id="rId117"/>
    <p:sldId id="721" r:id="rId118"/>
    <p:sldId id="725" r:id="rId119"/>
    <p:sldId id="724" r:id="rId120"/>
    <p:sldId id="727" r:id="rId121"/>
    <p:sldId id="722" r:id="rId122"/>
    <p:sldId id="729" r:id="rId123"/>
    <p:sldId id="728" r:id="rId124"/>
    <p:sldId id="730" r:id="rId125"/>
    <p:sldId id="1078" r:id="rId126"/>
    <p:sldId id="1083" r:id="rId127"/>
    <p:sldId id="1079" r:id="rId128"/>
    <p:sldId id="1080" r:id="rId129"/>
    <p:sldId id="1081" r:id="rId130"/>
    <p:sldId id="1043" r:id="rId131"/>
    <p:sldId id="1044" r:id="rId132"/>
    <p:sldId id="1049" r:id="rId133"/>
    <p:sldId id="1050" r:id="rId134"/>
    <p:sldId id="731" r:id="rId135"/>
    <p:sldId id="995" r:id="rId136"/>
    <p:sldId id="732" r:id="rId137"/>
    <p:sldId id="738" r:id="rId138"/>
    <p:sldId id="740" r:id="rId139"/>
    <p:sldId id="996" r:id="rId140"/>
    <p:sldId id="1029" r:id="rId141"/>
    <p:sldId id="997" r:id="rId142"/>
    <p:sldId id="1017" r:id="rId143"/>
    <p:sldId id="1018" r:id="rId144"/>
    <p:sldId id="1019" r:id="rId145"/>
    <p:sldId id="1021" r:id="rId146"/>
    <p:sldId id="1022" r:id="rId147"/>
    <p:sldId id="1026" r:id="rId148"/>
    <p:sldId id="1028" r:id="rId149"/>
    <p:sldId id="998" r:id="rId150"/>
    <p:sldId id="747" r:id="rId151"/>
    <p:sldId id="753" r:id="rId152"/>
    <p:sldId id="760" r:id="rId153"/>
    <p:sldId id="767" r:id="rId154"/>
    <p:sldId id="759" r:id="rId155"/>
    <p:sldId id="761" r:id="rId156"/>
    <p:sldId id="762" r:id="rId157"/>
    <p:sldId id="763" r:id="rId158"/>
    <p:sldId id="764" r:id="rId159"/>
    <p:sldId id="765" r:id="rId160"/>
    <p:sldId id="766" r:id="rId161"/>
    <p:sldId id="768" r:id="rId162"/>
    <p:sldId id="770" r:id="rId163"/>
    <p:sldId id="771" r:id="rId164"/>
    <p:sldId id="772" r:id="rId165"/>
    <p:sldId id="485" r:id="rId166"/>
    <p:sldId id="789" r:id="rId167"/>
    <p:sldId id="790" r:id="rId168"/>
    <p:sldId id="792" r:id="rId169"/>
    <p:sldId id="793" r:id="rId170"/>
    <p:sldId id="809" r:id="rId171"/>
    <p:sldId id="803" r:id="rId172"/>
    <p:sldId id="804" r:id="rId173"/>
    <p:sldId id="805" r:id="rId174"/>
    <p:sldId id="806" r:id="rId175"/>
    <p:sldId id="807" r:id="rId176"/>
    <p:sldId id="808" r:id="rId177"/>
    <p:sldId id="1051" r:id="rId178"/>
    <p:sldId id="1054" r:id="rId179"/>
    <p:sldId id="1055" r:id="rId180"/>
    <p:sldId id="1056" r:id="rId181"/>
    <p:sldId id="1057" r:id="rId182"/>
    <p:sldId id="1058" r:id="rId183"/>
    <p:sldId id="1059" r:id="rId184"/>
    <p:sldId id="1060" r:id="rId185"/>
    <p:sldId id="1061" r:id="rId186"/>
    <p:sldId id="1062" r:id="rId187"/>
    <p:sldId id="1084" r:id="rId1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68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550" userDrawn="1">
          <p15:clr>
            <a:srgbClr val="A4A3A4"/>
          </p15:clr>
        </p15:guide>
        <p15:guide id="6" pos="4354" userDrawn="1">
          <p15:clr>
            <a:srgbClr val="A4A3A4"/>
          </p15:clr>
        </p15:guide>
        <p15:guide id="7" pos="1270" userDrawn="1">
          <p15:clr>
            <a:srgbClr val="A4A3A4"/>
          </p15:clr>
        </p15:guide>
        <p15:guide id="8" pos="1474" userDrawn="1">
          <p15:clr>
            <a:srgbClr val="A4A3A4"/>
          </p15:clr>
        </p15:guide>
        <p15:guide id="9" orient="horz" pos="2795" userDrawn="1">
          <p15:clr>
            <a:srgbClr val="A4A3A4"/>
          </p15:clr>
        </p15:guide>
        <p15:guide id="10" orient="horz" pos="1434" userDrawn="1">
          <p15:clr>
            <a:srgbClr val="A4A3A4"/>
          </p15:clr>
        </p15:guide>
        <p15:guide id="11" orient="horz" pos="467">
          <p15:clr>
            <a:srgbClr val="A4A3A4"/>
          </p15:clr>
        </p15:guide>
        <p15:guide id="12" pos="194">
          <p15:clr>
            <a:srgbClr val="A4A3A4"/>
          </p15:clr>
        </p15:guide>
        <p15:guide id="13" pos="6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FF"/>
    <a:srgbClr val="181876"/>
    <a:srgbClr val="182F76"/>
    <a:srgbClr val="11C1FF"/>
    <a:srgbClr val="8BE1FF"/>
    <a:srgbClr val="D1D1F0"/>
    <a:srgbClr val="FF8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14" autoAdjust="0"/>
    <p:restoredTop sz="88220" autoAdjust="0"/>
  </p:normalViewPr>
  <p:slideViewPr>
    <p:cSldViewPr snapToGrid="0" showGuides="1">
      <p:cViewPr varScale="1">
        <p:scale>
          <a:sx n="66" d="100"/>
          <a:sy n="66" d="100"/>
        </p:scale>
        <p:origin x="948" y="32"/>
      </p:cViewPr>
      <p:guideLst>
        <p:guide orient="horz" pos="1275"/>
        <p:guide pos="68"/>
        <p:guide orient="horz" pos="323"/>
        <p:guide pos="2880"/>
        <p:guide orient="horz" pos="550"/>
        <p:guide pos="4354"/>
        <p:guide pos="1270"/>
        <p:guide pos="1474"/>
        <p:guide orient="horz" pos="2795"/>
        <p:guide orient="horz" pos="1434"/>
        <p:guide orient="horz" pos="467"/>
        <p:guide pos="194"/>
        <p:guide pos="6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viewProps" Target="viewProps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theme" Target="theme/theme1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tableStyles" Target="tableStyles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0" Type="http://schemas.openxmlformats.org/officeDocument/2006/relationships/presProps" Target="pres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5FF63-7FFB-4069-93F4-600F8B940380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D9E6A-A172-4ABA-B894-677D9A0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8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3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2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3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69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60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4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7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39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6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0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1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96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30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94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00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175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179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24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180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181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5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D9E6A-A172-4ABA-B894-677D9A0BA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6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4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3239" indent="-285861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444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822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8200" indent="-228688" algn="l" defTabSz="9242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5578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2955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30333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7711" indent="-228688" defTabSz="924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42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51C86-8D92-4FEB-B6A8-2CBD7D4476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42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8237" cy="370998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6" y="4688915"/>
            <a:ext cx="5438451" cy="4444094"/>
          </a:xfrm>
          <a:noFill/>
        </p:spPr>
        <p:txBody>
          <a:bodyPr/>
          <a:lstStyle/>
          <a:p>
            <a:pPr eaLnBrk="1" hangingPunct="1"/>
            <a:endParaRPr lang="hu-H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0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4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5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9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26C-C76E-496E-AC35-2D61D0577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5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74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2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2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77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24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7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9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42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88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5286F-62C7-4ED1-A3B3-9680D58F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21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96E6A-22F5-43C3-BE31-A61F6BCA0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29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72F7D-5FB6-45DD-9DF0-F927F4529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73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5C04-F306-46F7-A600-A99E5BF25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10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2527-2D64-46BD-8CBB-4D15DCA40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7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2603-63A1-4363-8E07-312155C17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D004-02EE-49E0-8D09-A1BEE0B34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16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21FC5-5274-47BD-812F-178CB5A7E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4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0089-E594-48B4-867A-5F3C4411A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8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39F1-66CD-4184-AE5D-089D082DA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3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3336-AA30-4A4F-94F1-38C5C1DD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83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09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52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6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4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63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08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5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81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1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39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0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38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2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17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32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54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78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69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42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3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8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26C-C76E-496E-AC35-2D61D0577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41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73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81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38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56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21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08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31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65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91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44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63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96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2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8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4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438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ABEFA-7CE2-451C-AAD3-7A2CC969D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91B812B-3ADC-4151-9E32-283CAA3B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7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3794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6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patents.google.com/?inventor=John+Thomas+Holloway,+Jr." TargetMode="External"/><Relationship Id="rId2" Type="http://schemas.openxmlformats.org/officeDocument/2006/relationships/hyperlink" Target="https://patents.google.com/?inventor=Charles+Francis+Marino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atents.google.com/?inventor=William+John+Starke" TargetMode="External"/><Relationship Id="rId4" Type="http://schemas.openxmlformats.org/officeDocument/2006/relationships/hyperlink" Target="https://patents.google.com/?inventor=Praveen+S.+Reddy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Nov.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18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6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8309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Interconnects</a:t>
            </a:r>
            <a:endParaRPr kumimoji="0" lang="hu-HU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14117" y="1200151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2.1 Overview of intra-processor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54" y="515786"/>
            <a:ext cx="887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bus standards underlying their cache coherent,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crossbar-based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on-die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2.3.3 </a:t>
            </a:r>
            <a:r>
              <a:rPr lang="en-US" sz="1800" kern="1200" dirty="0">
                <a:solidFill>
                  <a:srgbClr val="FFFFFF"/>
                </a:solidFill>
              </a:rPr>
              <a:t>Crossbar-based on-die interconnects (9)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3025" y="1586755"/>
            <a:ext cx="8981293" cy="5281613"/>
            <a:chOff x="73025" y="1307630"/>
            <a:chExt cx="8981293" cy="5281613"/>
          </a:xfrm>
        </p:grpSpPr>
        <p:cxnSp>
          <p:nvCxnSpPr>
            <p:cNvPr id="6" name="Egyenes összekötő nyíllal 2"/>
            <p:cNvCxnSpPr/>
            <p:nvPr/>
          </p:nvCxnSpPr>
          <p:spPr>
            <a:xfrm>
              <a:off x="1979613" y="6243168"/>
              <a:ext cx="69135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"/>
            <p:cNvCxnSpPr/>
            <p:nvPr/>
          </p:nvCxnSpPr>
          <p:spPr>
            <a:xfrm>
              <a:off x="4113858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6"/>
            <p:cNvSpPr txBox="1">
              <a:spLocks noChangeArrowheads="1"/>
            </p:cNvSpPr>
            <p:nvPr/>
          </p:nvSpPr>
          <p:spPr bwMode="auto">
            <a:xfrm>
              <a:off x="385763" y="2218855"/>
              <a:ext cx="10175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Coherent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Hub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Inteface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Szövegdoboz 7"/>
            <p:cNvSpPr txBox="1">
              <a:spLocks noChangeArrowheads="1"/>
            </p:cNvSpPr>
            <p:nvPr/>
          </p:nvSpPr>
          <p:spPr bwMode="auto">
            <a:xfrm>
              <a:off x="171450" y="2718918"/>
              <a:ext cx="1447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 Coherency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Extensions Protocol</a:t>
              </a:r>
            </a:p>
          </p:txBody>
        </p:sp>
        <p:sp>
          <p:nvSpPr>
            <p:cNvPr id="10" name="Szövegdoboz 8"/>
            <p:cNvSpPr txBox="1">
              <a:spLocks noChangeArrowheads="1"/>
            </p:cNvSpPr>
            <p:nvPr/>
          </p:nvSpPr>
          <p:spPr bwMode="auto">
            <a:xfrm>
              <a:off x="149225" y="3591358"/>
              <a:ext cx="14843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eXtensible Interface</a:t>
              </a:r>
            </a:p>
          </p:txBody>
        </p:sp>
        <p:sp>
          <p:nvSpPr>
            <p:cNvPr id="11" name="Szövegdoboz 10"/>
            <p:cNvSpPr txBox="1">
              <a:spLocks noChangeArrowheads="1"/>
            </p:cNvSpPr>
            <p:nvPr/>
          </p:nvSpPr>
          <p:spPr bwMode="auto">
            <a:xfrm>
              <a:off x="85725" y="4119763"/>
              <a:ext cx="16192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Performance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" name="Szövegdoboz 11"/>
            <p:cNvSpPr txBox="1">
              <a:spLocks noChangeArrowheads="1"/>
            </p:cNvSpPr>
            <p:nvPr/>
          </p:nvSpPr>
          <p:spPr bwMode="auto">
            <a:xfrm>
              <a:off x="331788" y="5148695"/>
              <a:ext cx="11160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Peripheral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789113" y="6314605"/>
              <a:ext cx="52546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1995</a:t>
              </a: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2060575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5"/>
            <p:cNvCxnSpPr/>
            <p:nvPr/>
          </p:nvCxnSpPr>
          <p:spPr>
            <a:xfrm>
              <a:off x="6817643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6"/>
            <p:cNvSpPr txBox="1"/>
            <p:nvPr/>
          </p:nvSpPr>
          <p:spPr>
            <a:xfrm>
              <a:off x="3851920" y="63225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2000</a:t>
              </a:r>
            </a:p>
          </p:txBody>
        </p:sp>
        <p:sp>
          <p:nvSpPr>
            <p:cNvPr id="17" name="Szövegdoboz 17"/>
            <p:cNvSpPr txBox="1"/>
            <p:nvPr/>
          </p:nvSpPr>
          <p:spPr>
            <a:xfrm>
              <a:off x="6555705" y="63352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18" name="Lekerekített téglalap 1"/>
            <p:cNvSpPr/>
            <p:nvPr/>
          </p:nvSpPr>
          <p:spPr>
            <a:xfrm>
              <a:off x="1958975" y="5236008"/>
              <a:ext cx="1079500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APB™</a:t>
              </a:r>
            </a:p>
          </p:txBody>
        </p:sp>
        <p:sp>
          <p:nvSpPr>
            <p:cNvPr id="19" name="Lekerekített téglalap 18"/>
            <p:cNvSpPr/>
            <p:nvPr/>
          </p:nvSpPr>
          <p:spPr>
            <a:xfrm>
              <a:off x="1958975" y="4786190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ASB™</a:t>
              </a:r>
            </a:p>
          </p:txBody>
        </p:sp>
        <p:sp>
          <p:nvSpPr>
            <p:cNvPr id="20" name="Szövegdoboz 19"/>
            <p:cNvSpPr txBox="1">
              <a:spLocks noChangeArrowheads="1"/>
            </p:cNvSpPr>
            <p:nvPr/>
          </p:nvSpPr>
          <p:spPr bwMode="auto">
            <a:xfrm>
              <a:off x="2174875" y="1321918"/>
              <a:ext cx="58541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(1996)</a:t>
              </a:r>
            </a:p>
          </p:txBody>
        </p:sp>
        <p:sp>
          <p:nvSpPr>
            <p:cNvPr id="21" name="Lekerekített téglalap 22"/>
            <p:cNvSpPr/>
            <p:nvPr/>
          </p:nvSpPr>
          <p:spPr>
            <a:xfrm>
              <a:off x="3203575" y="4204994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AHB™</a:t>
              </a:r>
            </a:p>
          </p:txBody>
        </p:sp>
        <p:sp>
          <p:nvSpPr>
            <p:cNvPr id="22" name="Lekerekített téglalap 23"/>
            <p:cNvSpPr/>
            <p:nvPr/>
          </p:nvSpPr>
          <p:spPr>
            <a:xfrm>
              <a:off x="3688604" y="4783958"/>
              <a:ext cx="1081087" cy="288925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Lekerekített téglalap 24"/>
            <p:cNvSpPr/>
            <p:nvPr/>
          </p:nvSpPr>
          <p:spPr>
            <a:xfrm>
              <a:off x="3203575" y="5236008"/>
              <a:ext cx="1081088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APB2</a:t>
              </a:r>
            </a:p>
          </p:txBody>
        </p:sp>
        <p:sp>
          <p:nvSpPr>
            <p:cNvPr id="24" name="Lekerekített téglalap 25"/>
            <p:cNvSpPr/>
            <p:nvPr/>
          </p:nvSpPr>
          <p:spPr>
            <a:xfrm>
              <a:off x="4427538" y="5236008"/>
              <a:ext cx="1081087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v1.0</a:t>
              </a:r>
            </a:p>
          </p:txBody>
        </p:sp>
        <p:sp>
          <p:nvSpPr>
            <p:cNvPr id="25" name="Lekerekített téglalap 26"/>
            <p:cNvSpPr/>
            <p:nvPr/>
          </p:nvSpPr>
          <p:spPr>
            <a:xfrm>
              <a:off x="6282190" y="5243945"/>
              <a:ext cx="1079500" cy="287338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v2.0</a:t>
              </a:r>
            </a:p>
          </p:txBody>
        </p:sp>
        <p:sp>
          <p:nvSpPr>
            <p:cNvPr id="26" name="Lekerekített téglalap 28"/>
            <p:cNvSpPr/>
            <p:nvPr/>
          </p:nvSpPr>
          <p:spPr>
            <a:xfrm>
              <a:off x="6300788" y="4185083"/>
              <a:ext cx="1079500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AXI4-Stream</a:t>
              </a:r>
            </a:p>
          </p:txBody>
        </p:sp>
        <p:sp>
          <p:nvSpPr>
            <p:cNvPr id="27" name="Lekerekített téglalap 29"/>
            <p:cNvSpPr/>
            <p:nvPr/>
          </p:nvSpPr>
          <p:spPr>
            <a:xfrm>
              <a:off x="4427538" y="3631046"/>
              <a:ext cx="1081087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AXI3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Lekerekített téglalap 30"/>
            <p:cNvSpPr/>
            <p:nvPr/>
          </p:nvSpPr>
          <p:spPr>
            <a:xfrm>
              <a:off x="6300788" y="36310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</a:t>
              </a:r>
            </a:p>
          </p:txBody>
        </p:sp>
        <p:sp>
          <p:nvSpPr>
            <p:cNvPr id="29" name="Lekerekített téglalap 31"/>
            <p:cNvSpPr/>
            <p:nvPr/>
          </p:nvSpPr>
          <p:spPr>
            <a:xfrm>
              <a:off x="6300788" y="38977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AXI4-Lite</a:t>
              </a:r>
            </a:p>
          </p:txBody>
        </p:sp>
        <p:sp>
          <p:nvSpPr>
            <p:cNvPr id="30" name="Lekerekített téglalap 33"/>
            <p:cNvSpPr/>
            <p:nvPr/>
          </p:nvSpPr>
          <p:spPr>
            <a:xfrm>
              <a:off x="6659563" y="2779243"/>
              <a:ext cx="1081087" cy="287337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ACE™</a:t>
              </a:r>
            </a:p>
          </p:txBody>
        </p:sp>
        <p:sp>
          <p:nvSpPr>
            <p:cNvPr id="31" name="Lekerekített téglalap 34"/>
            <p:cNvSpPr/>
            <p:nvPr/>
          </p:nvSpPr>
          <p:spPr>
            <a:xfrm>
              <a:off x="6659563" y="3074518"/>
              <a:ext cx="1081087" cy="288925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Lekerekített téglalap 35"/>
            <p:cNvSpPr/>
            <p:nvPr/>
          </p:nvSpPr>
          <p:spPr>
            <a:xfrm>
              <a:off x="7620000" y="2293468"/>
              <a:ext cx="1079500" cy="287337"/>
            </a:xfrm>
            <a:prstGeom prst="roundRect">
              <a:avLst/>
            </a:prstGeom>
            <a:solidFill>
              <a:srgbClr val="FF8F7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CHI</a:t>
              </a:r>
            </a:p>
          </p:txBody>
        </p:sp>
        <p:sp>
          <p:nvSpPr>
            <p:cNvPr id="33" name="Szövegdoboz 36"/>
            <p:cNvSpPr txBox="1">
              <a:spLocks noChangeArrowheads="1"/>
            </p:cNvSpPr>
            <p:nvPr/>
          </p:nvSpPr>
          <p:spPr bwMode="auto">
            <a:xfrm>
              <a:off x="2096725" y="1558455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AMBA1</a:t>
              </a:r>
            </a:p>
          </p:txBody>
        </p:sp>
        <p:sp>
          <p:nvSpPr>
            <p:cNvPr id="34" name="Szövegdoboz 37"/>
            <p:cNvSpPr txBox="1">
              <a:spLocks noChangeArrowheads="1"/>
            </p:cNvSpPr>
            <p:nvPr/>
          </p:nvSpPr>
          <p:spPr bwMode="auto">
            <a:xfrm>
              <a:off x="335438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(5/1999)</a:t>
              </a:r>
            </a:p>
          </p:txBody>
        </p:sp>
        <p:sp>
          <p:nvSpPr>
            <p:cNvPr id="35" name="Szövegdoboz 38"/>
            <p:cNvSpPr txBox="1">
              <a:spLocks noChangeArrowheads="1"/>
            </p:cNvSpPr>
            <p:nvPr/>
          </p:nvSpPr>
          <p:spPr bwMode="auto">
            <a:xfrm>
              <a:off x="3345613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AMBA2</a:t>
              </a:r>
            </a:p>
          </p:txBody>
        </p:sp>
        <p:sp>
          <p:nvSpPr>
            <p:cNvPr id="36" name="Szövegdoboz 39"/>
            <p:cNvSpPr txBox="1">
              <a:spLocks noChangeArrowheads="1"/>
            </p:cNvSpPr>
            <p:nvPr/>
          </p:nvSpPr>
          <p:spPr bwMode="auto">
            <a:xfrm>
              <a:off x="461803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(6/2003)</a:t>
              </a:r>
            </a:p>
          </p:txBody>
        </p:sp>
        <p:sp>
          <p:nvSpPr>
            <p:cNvPr id="37" name="Szövegdoboz 40"/>
            <p:cNvSpPr txBox="1">
              <a:spLocks noChangeArrowheads="1"/>
            </p:cNvSpPr>
            <p:nvPr/>
          </p:nvSpPr>
          <p:spPr bwMode="auto">
            <a:xfrm>
              <a:off x="4576719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AMBA3</a:t>
              </a:r>
            </a:p>
          </p:txBody>
        </p:sp>
        <p:sp>
          <p:nvSpPr>
            <p:cNvPr id="38" name="Szövegdoboz 41"/>
            <p:cNvSpPr txBox="1">
              <a:spLocks noChangeArrowheads="1"/>
            </p:cNvSpPr>
            <p:nvPr/>
          </p:nvSpPr>
          <p:spPr bwMode="auto">
            <a:xfrm>
              <a:off x="6417205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Szövegdoboz 42"/>
            <p:cNvSpPr txBox="1">
              <a:spLocks noChangeArrowheads="1"/>
            </p:cNvSpPr>
            <p:nvPr/>
          </p:nvSpPr>
          <p:spPr bwMode="auto">
            <a:xfrm>
              <a:off x="6411644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AMBA4</a:t>
              </a:r>
            </a:p>
          </p:txBody>
        </p:sp>
        <p:sp>
          <p:nvSpPr>
            <p:cNvPr id="40" name="Szövegdoboz 43"/>
            <p:cNvSpPr txBox="1">
              <a:spLocks noChangeArrowheads="1"/>
            </p:cNvSpPr>
            <p:nvPr/>
          </p:nvSpPr>
          <p:spPr bwMode="auto">
            <a:xfrm>
              <a:off x="7802563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(6/2013)</a:t>
              </a:r>
            </a:p>
          </p:txBody>
        </p:sp>
        <p:sp>
          <p:nvSpPr>
            <p:cNvPr id="41" name="Szövegdoboz 44"/>
            <p:cNvSpPr txBox="1">
              <a:spLocks noChangeArrowheads="1"/>
            </p:cNvSpPr>
            <p:nvPr/>
          </p:nvSpPr>
          <p:spPr bwMode="auto">
            <a:xfrm>
              <a:off x="7731875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AMBA5</a:t>
              </a:r>
            </a:p>
          </p:txBody>
        </p:sp>
        <p:sp>
          <p:nvSpPr>
            <p:cNvPr id="42" name="Szövegdoboz 46"/>
            <p:cNvSpPr txBox="1">
              <a:spLocks noChangeArrowheads="1"/>
            </p:cNvSpPr>
            <p:nvPr/>
          </p:nvSpPr>
          <p:spPr bwMode="auto">
            <a:xfrm>
              <a:off x="3301117" y="1761655"/>
              <a:ext cx="8066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(ARM7/9)</a:t>
              </a:r>
            </a:p>
          </p:txBody>
        </p:sp>
        <p:sp>
          <p:nvSpPr>
            <p:cNvPr id="43" name="Szövegdoboz 47"/>
            <p:cNvSpPr txBox="1">
              <a:spLocks noChangeArrowheads="1"/>
            </p:cNvSpPr>
            <p:nvPr/>
          </p:nvSpPr>
          <p:spPr bwMode="auto">
            <a:xfrm>
              <a:off x="4500038" y="1761655"/>
              <a:ext cx="89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(ARM11,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Cortex-A9)</a:t>
              </a:r>
            </a:p>
          </p:txBody>
        </p:sp>
        <p:sp>
          <p:nvSpPr>
            <p:cNvPr id="44" name="Szövegdoboz 48"/>
            <p:cNvSpPr txBox="1">
              <a:spLocks noChangeArrowheads="1"/>
            </p:cNvSpPr>
            <p:nvPr/>
          </p:nvSpPr>
          <p:spPr bwMode="auto">
            <a:xfrm>
              <a:off x="6168937" y="1761655"/>
              <a:ext cx="12522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(Cortex-A15/A7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ARM </a:t>
              </a:r>
              <a:r>
                <a:rPr kumimoji="0" lang="hu-HU" altLang="en-US" sz="1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big</a:t>
              </a:r>
              <a:r>
                <a:rPr kumimoji="0" lang="en-US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.LITTLE</a:t>
              </a:r>
              <a:r>
                <a:rPr kumimoji="0" lang="hu-HU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5" name="Szövegdoboz 49"/>
            <p:cNvSpPr txBox="1">
              <a:spLocks noChangeArrowheads="1"/>
            </p:cNvSpPr>
            <p:nvPr/>
          </p:nvSpPr>
          <p:spPr bwMode="auto">
            <a:xfrm>
              <a:off x="7765181" y="1761655"/>
              <a:ext cx="8034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A57/A53)</a:t>
              </a:r>
            </a:p>
          </p:txBody>
        </p:sp>
        <p:sp>
          <p:nvSpPr>
            <p:cNvPr id="46" name="Szövegdoboz 53"/>
            <p:cNvSpPr txBox="1">
              <a:spLocks noChangeArrowheads="1"/>
            </p:cNvSpPr>
            <p:nvPr/>
          </p:nvSpPr>
          <p:spPr bwMode="auto">
            <a:xfrm>
              <a:off x="6822250" y="2571280"/>
              <a:ext cx="7184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10/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2011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47" name="Szövegdoboz 55"/>
            <p:cNvSpPr txBox="1">
              <a:spLocks noChangeArrowheads="1"/>
            </p:cNvSpPr>
            <p:nvPr/>
          </p:nvSpPr>
          <p:spPr bwMode="auto">
            <a:xfrm>
              <a:off x="73025" y="4776343"/>
              <a:ext cx="16224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 System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8" name="Szövegdoboz 9"/>
            <p:cNvSpPr txBox="1">
              <a:spLocks noChangeArrowheads="1"/>
            </p:cNvSpPr>
            <p:nvPr/>
          </p:nvSpPr>
          <p:spPr bwMode="auto">
            <a:xfrm>
              <a:off x="481013" y="5764543"/>
              <a:ext cx="820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Trace Bus</a:t>
              </a:r>
            </a:p>
          </p:txBody>
        </p:sp>
        <p:sp>
          <p:nvSpPr>
            <p:cNvPr id="49" name="Lekerekített téglalap 27"/>
            <p:cNvSpPr/>
            <p:nvPr/>
          </p:nvSpPr>
          <p:spPr>
            <a:xfrm>
              <a:off x="4643438" y="5812882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Lekerekített téglalap 32"/>
            <p:cNvSpPr/>
            <p:nvPr/>
          </p:nvSpPr>
          <p:spPr>
            <a:xfrm>
              <a:off x="6939344" y="5816359"/>
              <a:ext cx="1079500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v2.0</a:t>
              </a:r>
            </a:p>
          </p:txBody>
        </p:sp>
        <p:sp>
          <p:nvSpPr>
            <p:cNvPr id="51" name="Szövegdoboz 52"/>
            <p:cNvSpPr txBox="1">
              <a:spLocks noChangeArrowheads="1"/>
            </p:cNvSpPr>
            <p:nvPr/>
          </p:nvSpPr>
          <p:spPr bwMode="auto">
            <a:xfrm>
              <a:off x="7182290" y="5610555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2" name="Szövegdoboz 54"/>
            <p:cNvSpPr txBox="1">
              <a:spLocks noChangeArrowheads="1"/>
            </p:cNvSpPr>
            <p:nvPr/>
          </p:nvSpPr>
          <p:spPr bwMode="auto">
            <a:xfrm>
              <a:off x="4875213" y="5611762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9/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2004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3" name="Szövegdoboz 54"/>
            <p:cNvSpPr txBox="1">
              <a:spLocks noChangeArrowheads="1"/>
            </p:cNvSpPr>
            <p:nvPr/>
          </p:nvSpPr>
          <p:spPr bwMode="auto">
            <a:xfrm>
              <a:off x="4222702" y="4277636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5/1999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5400000">
              <a:off x="5330825" y="6117483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ekerekített téglalap 23"/>
            <p:cNvSpPr/>
            <p:nvPr/>
          </p:nvSpPr>
          <p:spPr>
            <a:xfrm>
              <a:off x="3688604" y="4500118"/>
              <a:ext cx="1081087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ML 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Szövegdoboz 55"/>
            <p:cNvSpPr txBox="1">
              <a:spLocks noChangeArrowheads="1"/>
            </p:cNvSpPr>
            <p:nvPr/>
          </p:nvSpPr>
          <p:spPr bwMode="auto">
            <a:xfrm>
              <a:off x="74951" y="4519013"/>
              <a:ext cx="11897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Multi-layer AHB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Lekerekített téglalap 27"/>
            <p:cNvSpPr/>
            <p:nvPr/>
          </p:nvSpPr>
          <p:spPr>
            <a:xfrm>
              <a:off x="5786168" y="5811458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</a:t>
              </a: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v1.0</a:t>
              </a:r>
            </a:p>
          </p:txBody>
        </p:sp>
        <p:sp>
          <p:nvSpPr>
            <p:cNvPr id="59" name="Szövegdoboz 54"/>
            <p:cNvSpPr txBox="1">
              <a:spLocks noChangeArrowheads="1"/>
            </p:cNvSpPr>
            <p:nvPr/>
          </p:nvSpPr>
          <p:spPr bwMode="auto">
            <a:xfrm>
              <a:off x="6030488" y="5612849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14668" y="1754534"/>
              <a:ext cx="6655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Used in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36065" y="1541173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Revision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772504" y="4553480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80529" y="4792505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7540716" y="3631046"/>
              <a:ext cx="261847" cy="287337"/>
            </a:xfrm>
            <a:prstGeom prst="roundRect">
              <a:avLst/>
            </a:prstGeom>
            <a:solidFill>
              <a:srgbClr val="D1D1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25341" y="3657607"/>
              <a:ext cx="1213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Bus-based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7539640" y="4000095"/>
              <a:ext cx="261847" cy="287337"/>
            </a:xfrm>
            <a:prstGeom prst="roundRect">
              <a:avLst/>
            </a:prstGeom>
            <a:solidFill>
              <a:srgbClr val="8BE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24265" y="395927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(not CC)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7535997" y="4361666"/>
              <a:ext cx="261847" cy="287337"/>
            </a:xfrm>
            <a:prstGeom prst="roundRect">
              <a:avLst/>
            </a:prstGeom>
            <a:solidFill>
              <a:srgbClr val="11C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20622" y="431122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7532358" y="4737309"/>
              <a:ext cx="261847" cy="287337"/>
            </a:xfrm>
            <a:prstGeom prst="roundRect">
              <a:avLst/>
            </a:prstGeom>
            <a:solidFill>
              <a:srgbClr val="FF8F7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15381" y="4657995"/>
              <a:ext cx="120097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Ring-bus or</a:t>
              </a:r>
            </a:p>
            <a:p>
              <a:pPr algn="ctr"/>
              <a:r>
                <a:rPr lang="en-US" sz="1000" dirty="0" smtClean="0"/>
                <a:t>2D mesh-based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58396" y="5191829"/>
              <a:ext cx="1495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CC: Cache Coherent</a:t>
              </a:r>
            </a:p>
            <a:p>
              <a:r>
                <a:rPr lang="en-US" sz="1000" dirty="0" err="1" smtClean="0"/>
                <a:t>InCn</a:t>
              </a:r>
              <a:r>
                <a:rPr lang="en-US" sz="1000" dirty="0" smtClean="0"/>
                <a:t>: Interconnect</a:t>
              </a:r>
              <a:endParaRPr lang="en-US" sz="1000" dirty="0"/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73025" y="1500129"/>
            <a:ext cx="8981293" cy="396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03266" y="2471229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 Cache</a:t>
            </a:r>
            <a:r>
              <a:rPr lang="en-US" sz="1200" b="1" dirty="0" smtClean="0"/>
              <a:t> coherent </a:t>
            </a:r>
          </a:p>
          <a:p>
            <a:pPr algn="ctr"/>
            <a:r>
              <a:rPr lang="en-US" sz="1200" b="1" dirty="0" smtClean="0"/>
              <a:t>crossbar-based</a:t>
            </a:r>
            <a:endParaRPr lang="en-US" sz="1200" b="1" dirty="0"/>
          </a:p>
        </p:txBody>
      </p:sp>
      <p:cxnSp>
        <p:nvCxnSpPr>
          <p:cNvPr id="61" name="Straight Arrow Connector 60"/>
          <p:cNvCxnSpPr>
            <a:endCxn id="31" idx="1"/>
          </p:cNvCxnSpPr>
          <p:nvPr/>
        </p:nvCxnSpPr>
        <p:spPr bwMode="auto">
          <a:xfrm>
            <a:off x="5089314" y="2887205"/>
            <a:ext cx="1570249" cy="61090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>
            <a:endCxn id="30" idx="1"/>
          </p:cNvCxnSpPr>
          <p:nvPr/>
        </p:nvCxnSpPr>
        <p:spPr bwMode="auto">
          <a:xfrm>
            <a:off x="5100051" y="2898030"/>
            <a:ext cx="1559512" cy="30400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02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2.3.3 </a:t>
            </a:r>
            <a:r>
              <a:rPr lang="en-US" sz="1800" kern="1200" dirty="0">
                <a:solidFill>
                  <a:srgbClr val="FFFFFF"/>
                </a:solidFill>
              </a:rPr>
              <a:t>Crossbar-based on-die interconnects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275" y="515238"/>
            <a:ext cx="925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Smartphone platform based on the cache coherent CCI-400 interconnect </a:t>
            </a:r>
            <a:r>
              <a:rPr lang="en-US" dirty="0" smtClean="0"/>
              <a:t>[</a:t>
            </a:r>
            <a:r>
              <a:rPr lang="hu-HU" dirty="0" smtClean="0"/>
              <a:t>47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6535" y="1174287"/>
            <a:ext cx="8513973" cy="5450068"/>
            <a:chOff x="386535" y="1088740"/>
            <a:chExt cx="8513973" cy="545006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5"/>
            <a:stretch/>
          </p:blipFill>
          <p:spPr bwMode="auto">
            <a:xfrm>
              <a:off x="548855" y="1223755"/>
              <a:ext cx="7564710" cy="5315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86535" y="1088740"/>
              <a:ext cx="2866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(Generic Interrupt Controller)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70046" y="1088740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(GPU)</a:t>
              </a:r>
              <a:endParaRPr lang="en-US" sz="1400" dirty="0"/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043335" y="2593068"/>
              <a:ext cx="315035" cy="261610"/>
            </a:xfrm>
            <a:prstGeom prst="roundRect">
              <a:avLst/>
            </a:prstGeom>
            <a:solidFill>
              <a:srgbClr val="CBD6A2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00133" y="2593068"/>
              <a:ext cx="18533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(Network Interconnect)</a:t>
              </a:r>
              <a:endParaRPr lang="en-US" sz="11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8480" y="2998113"/>
              <a:ext cx="15520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(Memory</a:t>
              </a:r>
            </a:p>
            <a:p>
              <a:pPr algn="ctr"/>
              <a:r>
                <a:rPr lang="en-US" sz="1100" dirty="0" smtClean="0"/>
                <a:t> Management Unit)</a:t>
              </a:r>
              <a:endParaRPr lang="en-US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6575" y="5473830"/>
              <a:ext cx="24849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(Dynamic Memory Controller)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25253" y="4123238"/>
            <a:ext cx="14558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(DVM: Distributed </a:t>
            </a:r>
          </a:p>
          <a:p>
            <a:pPr algn="ctr"/>
            <a:r>
              <a:rPr lang="en-US" sz="1050" dirty="0" smtClean="0"/>
              <a:t>Virtual Memory)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867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00744" y="1488909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2.3.4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Ringbus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on-die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(1)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01022" y="2131935"/>
            <a:ext cx="2238113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Crossbar-based</a:t>
            </a: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</a:t>
            </a: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topology</a:t>
            </a:r>
          </a:p>
          <a:p>
            <a:pPr algn="ctr">
              <a:spcAft>
                <a:spcPts val="4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altLang="en-US" sz="1300" i="1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altLang="en-US" sz="1300" i="1" dirty="0">
                <a:solidFill>
                  <a:srgbClr val="000000"/>
                </a:solidFill>
                <a:latin typeface="Verdana"/>
              </a:rPr>
              <a:t>from 2004 on</a:t>
            </a:r>
            <a:r>
              <a:rPr lang="en-US" altLang="en-US" sz="1300" i="1" dirty="0">
                <a:solidFill>
                  <a:srgbClr val="000000"/>
                </a:solidFill>
                <a:latin typeface="Verdana"/>
              </a:rPr>
              <a:t>]</a:t>
            </a:r>
            <a:endParaRPr lang="en-US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376" y="5815742"/>
            <a:ext cx="18710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000000"/>
                </a:solidFill>
                <a:latin typeface="Verdana"/>
              </a:rPr>
              <a:t>ARM's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interconnects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 for mobiles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805" y="6322813"/>
            <a:ext cx="1649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PL-300 (2004)</a:t>
            </a:r>
          </a:p>
          <a:p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CCI-400 (2011)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51569" y="3096684"/>
            <a:ext cx="1985043" cy="2354320"/>
            <a:chOff x="1351569" y="2711671"/>
            <a:chExt cx="1985043" cy="2354320"/>
          </a:xfrm>
        </p:grpSpPr>
        <p:sp>
          <p:nvSpPr>
            <p:cNvPr id="8" name="Téglalap 20"/>
            <p:cNvSpPr/>
            <p:nvPr/>
          </p:nvSpPr>
          <p:spPr>
            <a:xfrm>
              <a:off x="1495357" y="3620111"/>
              <a:ext cx="1737360" cy="648072"/>
            </a:xfrm>
            <a:prstGeom prst="rect">
              <a:avLst/>
            </a:prstGeom>
            <a:solidFill>
              <a:srgbClr val="ECAAD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50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Cross</a:t>
              </a: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bar</a:t>
              </a:r>
            </a:p>
          </p:txBody>
        </p:sp>
        <p:sp>
          <p:nvSpPr>
            <p:cNvPr id="9" name="Téglalap 21"/>
            <p:cNvSpPr/>
            <p:nvPr/>
          </p:nvSpPr>
          <p:spPr>
            <a:xfrm>
              <a:off x="1351569" y="4700231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églalap 22"/>
            <p:cNvSpPr/>
            <p:nvPr/>
          </p:nvSpPr>
          <p:spPr>
            <a:xfrm>
              <a:off x="2783737" y="4700231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sp>
          <p:nvSpPr>
            <p:cNvPr id="11" name="Ellipszis 23"/>
            <p:cNvSpPr/>
            <p:nvPr/>
          </p:nvSpPr>
          <p:spPr>
            <a:xfrm>
              <a:off x="1429460" y="2720635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lang="hu-HU" sz="1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2" name="Egyenes összekötő nyíllal 25"/>
            <p:cNvCxnSpPr/>
            <p:nvPr/>
          </p:nvCxnSpPr>
          <p:spPr>
            <a:xfrm flipH="1">
              <a:off x="1649702" y="3188063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26"/>
            <p:cNvCxnSpPr/>
            <p:nvPr/>
          </p:nvCxnSpPr>
          <p:spPr>
            <a:xfrm flipH="1">
              <a:off x="3091625" y="3176409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27"/>
            <p:cNvCxnSpPr/>
            <p:nvPr/>
          </p:nvCxnSpPr>
          <p:spPr>
            <a:xfrm flipH="1">
              <a:off x="1623038" y="4270098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28"/>
            <p:cNvCxnSpPr/>
            <p:nvPr/>
          </p:nvCxnSpPr>
          <p:spPr>
            <a:xfrm flipH="1">
              <a:off x="3053243" y="4250856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nyíllal 29"/>
            <p:cNvCxnSpPr/>
            <p:nvPr/>
          </p:nvCxnSpPr>
          <p:spPr>
            <a:xfrm flipH="1">
              <a:off x="1901641" y="3623279"/>
              <a:ext cx="4899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30"/>
            <p:cNvCxnSpPr/>
            <p:nvPr/>
          </p:nvCxnSpPr>
          <p:spPr>
            <a:xfrm flipH="1">
              <a:off x="2840684" y="3604037"/>
              <a:ext cx="2" cy="6641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35"/>
            <p:cNvCxnSpPr/>
            <p:nvPr/>
          </p:nvCxnSpPr>
          <p:spPr>
            <a:xfrm flipH="1">
              <a:off x="1900662" y="3623279"/>
              <a:ext cx="940024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38"/>
            <p:cNvCxnSpPr/>
            <p:nvPr/>
          </p:nvCxnSpPr>
          <p:spPr>
            <a:xfrm>
              <a:off x="1901641" y="3623279"/>
              <a:ext cx="937084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74762" y="2772733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Ellipszis 23"/>
            <p:cNvSpPr/>
            <p:nvPr/>
          </p:nvSpPr>
          <p:spPr>
            <a:xfrm>
              <a:off x="2156343" y="2712272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Ellipszis 23"/>
            <p:cNvSpPr/>
            <p:nvPr/>
          </p:nvSpPr>
          <p:spPr>
            <a:xfrm>
              <a:off x="2879412" y="2711671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nyíllal 26"/>
            <p:cNvCxnSpPr/>
            <p:nvPr/>
          </p:nvCxnSpPr>
          <p:spPr>
            <a:xfrm flipH="1">
              <a:off x="2367917" y="3179303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217360" y="2136473"/>
            <a:ext cx="2238113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Ringbus-based</a:t>
            </a: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topology</a:t>
            </a:r>
          </a:p>
          <a:p>
            <a:pPr algn="ctr">
              <a:spcAft>
                <a:spcPts val="400"/>
              </a:spcAft>
            </a:pPr>
            <a:r>
              <a:rPr lang="en-US" altLang="en-US" sz="1300" i="1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altLang="en-US" sz="1300" i="1" dirty="0">
                <a:solidFill>
                  <a:srgbClr val="000000"/>
                </a:solidFill>
                <a:latin typeface="Verdana"/>
              </a:rPr>
              <a:t>from 2012 on</a:t>
            </a:r>
            <a:r>
              <a:rPr lang="en-US" altLang="en-US" sz="1300" i="1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15085" y="5806780"/>
            <a:ext cx="18710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err="1">
                <a:solidFill>
                  <a:srgbClr val="000000"/>
                </a:solidFill>
                <a:latin typeface="Verdana"/>
              </a:rPr>
              <a:t>ARM's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interconnects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 for servers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91837" y="6299743"/>
            <a:ext cx="1569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CCN-504 (2012)</a:t>
            </a:r>
          </a:p>
          <a:p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CCN-508 (2013)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268141" y="3190371"/>
            <a:ext cx="1930969" cy="2286043"/>
            <a:chOff x="3453773" y="3370130"/>
            <a:chExt cx="1930969" cy="2286043"/>
          </a:xfrm>
        </p:grpSpPr>
        <p:sp>
          <p:nvSpPr>
            <p:cNvPr id="32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Ring </a:t>
              </a:r>
            </a:p>
          </p:txBody>
        </p:sp>
        <p:sp>
          <p:nvSpPr>
            <p:cNvPr id="34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36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---</a:t>
              </a:r>
            </a:p>
          </p:txBody>
        </p:sp>
        <p:sp>
          <p:nvSpPr>
            <p:cNvPr id="39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0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43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5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47" name="Right Arrow 46"/>
          <p:cNvSpPr/>
          <p:nvPr/>
        </p:nvSpPr>
        <p:spPr bwMode="auto">
          <a:xfrm>
            <a:off x="4117613" y="4253615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9694" y="516403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chemeClr val="accent6"/>
                </a:solidFill>
              </a:rPr>
              <a:t>2.3.4 Ring bus-based </a:t>
            </a:r>
            <a:r>
              <a:rPr lang="en-US" dirty="0">
                <a:solidFill>
                  <a:schemeClr val="accent6"/>
                </a:solidFill>
              </a:rPr>
              <a:t>on-die interconnects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944" y="886353"/>
            <a:ext cx="92538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For higher core counts or higher number of data sources and sinks </a:t>
            </a:r>
            <a:r>
              <a:rPr lang="en-US" sz="1600" dirty="0" smtClean="0"/>
              <a:t>(like cores (CC),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accelerators (A), I/O links etc.) </a:t>
            </a:r>
            <a:r>
              <a:rPr lang="en-US" sz="1600" dirty="0" smtClean="0">
                <a:solidFill>
                  <a:srgbClr val="FF0000"/>
                </a:solidFill>
              </a:rPr>
              <a:t>the implementation cost </a:t>
            </a:r>
            <a:r>
              <a:rPr lang="en-US" sz="1600" dirty="0" smtClean="0"/>
              <a:t>of on-die crossbar-based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interconnects raises quadratic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a ring bus-based interconnect becomes more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attractive</a:t>
            </a:r>
            <a:r>
              <a:rPr lang="en-US" sz="1600" dirty="0" smtClean="0"/>
              <a:t>, as indicated below. 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1827229" y="313432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Verdana"/>
              </a:rPr>
              <a:t>--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58753" y="3172827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Verdana"/>
              </a:rPr>
              <a:t>--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2680" y="5680406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Examples</a:t>
            </a:r>
            <a:endParaRPr lang="en-US" sz="13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2115989" y="5117131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Verdana"/>
              </a:rPr>
              <a:t>--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11603" y="3948239"/>
            <a:ext cx="9492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Less cost</a:t>
            </a:r>
            <a:endParaRPr lang="en-US" sz="1300" dirty="0"/>
          </a:p>
        </p:txBody>
      </p:sp>
      <p:sp>
        <p:nvSpPr>
          <p:cNvPr id="56" name="TextBox 55"/>
          <p:cNvSpPr txBox="1"/>
          <p:nvPr/>
        </p:nvSpPr>
        <p:spPr>
          <a:xfrm>
            <a:off x="3667224" y="4482689"/>
            <a:ext cx="12586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endParaRPr lang="en-US" sz="1300" dirty="0"/>
          </a:p>
        </p:txBody>
      </p:sp>
      <p:sp>
        <p:nvSpPr>
          <p:cNvPr id="57" name="TextBox 56"/>
          <p:cNvSpPr txBox="1"/>
          <p:nvPr/>
        </p:nvSpPr>
        <p:spPr>
          <a:xfrm>
            <a:off x="3580363" y="5799541"/>
            <a:ext cx="14237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nc</a:t>
            </a:r>
            <a:r>
              <a:rPr lang="en-US" sz="1300" dirty="0" smtClean="0"/>
              <a:t>: Core count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26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(2)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45362" y="5943223"/>
            <a:ext cx="7814136" cy="420445"/>
            <a:chOff x="1118108" y="4489805"/>
            <a:chExt cx="6226442" cy="420445"/>
          </a:xfrm>
        </p:grpSpPr>
        <p:cxnSp>
          <p:nvCxnSpPr>
            <p:cNvPr id="3" name="Egyenes összekötő nyíllal 6">
              <a:extLst>
                <a:ext uri="{FF2B5EF4-FFF2-40B4-BE49-F238E27FC236}">
                  <a16:creationId xmlns:a16="http://schemas.microsoft.com/office/drawing/2014/main" id="{783C9EED-3740-4AC8-904D-0BA0584FE1AA}"/>
                </a:ext>
              </a:extLst>
            </p:cNvPr>
            <p:cNvCxnSpPr/>
            <p:nvPr/>
          </p:nvCxnSpPr>
          <p:spPr>
            <a:xfrm flipV="1">
              <a:off x="1118108" y="4555681"/>
              <a:ext cx="5904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gyenes összekötő 11">
              <a:extLst>
                <a:ext uri="{FF2B5EF4-FFF2-40B4-BE49-F238E27FC236}">
                  <a16:creationId xmlns:a16="http://schemas.microsoft.com/office/drawing/2014/main" id="{B66C51B8-AAD0-4EE4-96CE-E6796352C62A}"/>
                </a:ext>
              </a:extLst>
            </p:cNvPr>
            <p:cNvCxnSpPr/>
            <p:nvPr/>
          </p:nvCxnSpPr>
          <p:spPr>
            <a:xfrm>
              <a:off x="1729204" y="449299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2">
              <a:extLst>
                <a:ext uri="{FF2B5EF4-FFF2-40B4-BE49-F238E27FC236}">
                  <a16:creationId xmlns:a16="http://schemas.microsoft.com/office/drawing/2014/main" id="{DD6D9BDA-46BC-47BA-B8D1-DC048FE654DE}"/>
                </a:ext>
              </a:extLst>
            </p:cNvPr>
            <p:cNvCxnSpPr/>
            <p:nvPr/>
          </p:nvCxnSpPr>
          <p:spPr>
            <a:xfrm>
              <a:off x="2277199" y="44917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3">
              <a:extLst>
                <a:ext uri="{FF2B5EF4-FFF2-40B4-BE49-F238E27FC236}">
                  <a16:creationId xmlns:a16="http://schemas.microsoft.com/office/drawing/2014/main" id="{8FDC922B-2E3E-47F5-831D-4987C93BB9DD}"/>
                </a:ext>
              </a:extLst>
            </p:cNvPr>
            <p:cNvCxnSpPr/>
            <p:nvPr/>
          </p:nvCxnSpPr>
          <p:spPr>
            <a:xfrm>
              <a:off x="2826405" y="449109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4">
              <a:extLst>
                <a:ext uri="{FF2B5EF4-FFF2-40B4-BE49-F238E27FC236}">
                  <a16:creationId xmlns:a16="http://schemas.microsoft.com/office/drawing/2014/main" id="{0B38F2F4-469E-4E51-9676-9E8C3D683AD1}"/>
                </a:ext>
              </a:extLst>
            </p:cNvPr>
            <p:cNvCxnSpPr/>
            <p:nvPr/>
          </p:nvCxnSpPr>
          <p:spPr>
            <a:xfrm>
              <a:off x="3374400" y="44898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5">
              <a:extLst>
                <a:ext uri="{FF2B5EF4-FFF2-40B4-BE49-F238E27FC236}">
                  <a16:creationId xmlns:a16="http://schemas.microsoft.com/office/drawing/2014/main" id="{3F854303-F6F5-4ECF-8FBC-469E0D976805}"/>
                </a:ext>
              </a:extLst>
            </p:cNvPr>
            <p:cNvCxnSpPr/>
            <p:nvPr/>
          </p:nvCxnSpPr>
          <p:spPr>
            <a:xfrm>
              <a:off x="3928449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6">
              <a:extLst>
                <a:ext uri="{FF2B5EF4-FFF2-40B4-BE49-F238E27FC236}">
                  <a16:creationId xmlns:a16="http://schemas.microsoft.com/office/drawing/2014/main" id="{3306C02E-A12F-4B41-A65A-A488B7532278}"/>
                </a:ext>
              </a:extLst>
            </p:cNvPr>
            <p:cNvCxnSpPr/>
            <p:nvPr/>
          </p:nvCxnSpPr>
          <p:spPr>
            <a:xfrm>
              <a:off x="4476444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7">
              <a:extLst>
                <a:ext uri="{FF2B5EF4-FFF2-40B4-BE49-F238E27FC236}">
                  <a16:creationId xmlns:a16="http://schemas.microsoft.com/office/drawing/2014/main" id="{6728508D-64F5-4909-B7D9-B46DD4A1910C}"/>
                </a:ext>
              </a:extLst>
            </p:cNvPr>
            <p:cNvCxnSpPr/>
            <p:nvPr/>
          </p:nvCxnSpPr>
          <p:spPr>
            <a:xfrm>
              <a:off x="5025650" y="449552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8">
              <a:extLst>
                <a:ext uri="{FF2B5EF4-FFF2-40B4-BE49-F238E27FC236}">
                  <a16:creationId xmlns:a16="http://schemas.microsoft.com/office/drawing/2014/main" id="{19C84456-5366-4DC3-9420-B095A539077A}"/>
                </a:ext>
              </a:extLst>
            </p:cNvPr>
            <p:cNvCxnSpPr/>
            <p:nvPr/>
          </p:nvCxnSpPr>
          <p:spPr>
            <a:xfrm>
              <a:off x="5573645" y="44942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9">
              <a:extLst>
                <a:ext uri="{FF2B5EF4-FFF2-40B4-BE49-F238E27FC236}">
                  <a16:creationId xmlns:a16="http://schemas.microsoft.com/office/drawing/2014/main" id="{C59D3845-4F45-4293-BF90-DF3B01E90927}"/>
                </a:ext>
              </a:extLst>
            </p:cNvPr>
            <p:cNvCxnSpPr/>
            <p:nvPr/>
          </p:nvCxnSpPr>
          <p:spPr>
            <a:xfrm>
              <a:off x="6123819" y="449742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0">
              <a:extLst>
                <a:ext uri="{FF2B5EF4-FFF2-40B4-BE49-F238E27FC236}">
                  <a16:creationId xmlns:a16="http://schemas.microsoft.com/office/drawing/2014/main" id="{EE8FA329-5C31-4F21-A2A8-670FB70F4236}"/>
                </a:ext>
              </a:extLst>
            </p:cNvPr>
            <p:cNvCxnSpPr/>
            <p:nvPr/>
          </p:nvCxnSpPr>
          <p:spPr>
            <a:xfrm>
              <a:off x="6671814" y="449613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28">
              <a:extLst>
                <a:ext uri="{FF2B5EF4-FFF2-40B4-BE49-F238E27FC236}">
                  <a16:creationId xmlns:a16="http://schemas.microsoft.com/office/drawing/2014/main" id="{945EAEC8-4C5A-468E-B0ED-AA91D11CCE7B}"/>
                </a:ext>
              </a:extLst>
            </p:cNvPr>
            <p:cNvSpPr txBox="1"/>
            <p:nvPr/>
          </p:nvSpPr>
          <p:spPr>
            <a:xfrm>
              <a:off x="1705346" y="461786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</a:p>
          </p:txBody>
        </p:sp>
        <p:sp>
          <p:nvSpPr>
            <p:cNvPr id="17" name="Szövegdoboz 29">
              <a:extLst>
                <a:ext uri="{FF2B5EF4-FFF2-40B4-BE49-F238E27FC236}">
                  <a16:creationId xmlns:a16="http://schemas.microsoft.com/office/drawing/2014/main" id="{D0950841-84A8-493E-9831-16D986039FB2}"/>
                </a:ext>
              </a:extLst>
            </p:cNvPr>
            <p:cNvSpPr txBox="1"/>
            <p:nvPr/>
          </p:nvSpPr>
          <p:spPr>
            <a:xfrm>
              <a:off x="2806277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</a:p>
          </p:txBody>
        </p:sp>
        <p:sp>
          <p:nvSpPr>
            <p:cNvPr id="18" name="Szövegdoboz 30">
              <a:extLst>
                <a:ext uri="{FF2B5EF4-FFF2-40B4-BE49-F238E27FC236}">
                  <a16:creationId xmlns:a16="http://schemas.microsoft.com/office/drawing/2014/main" id="{1F5DB4DB-4C82-4129-93B4-9A7FE2826988}"/>
                </a:ext>
              </a:extLst>
            </p:cNvPr>
            <p:cNvSpPr txBox="1"/>
            <p:nvPr/>
          </p:nvSpPr>
          <p:spPr>
            <a:xfrm>
              <a:off x="3914364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19" name="Szövegdoboz 31">
              <a:extLst>
                <a:ext uri="{FF2B5EF4-FFF2-40B4-BE49-F238E27FC236}">
                  <a16:creationId xmlns:a16="http://schemas.microsoft.com/office/drawing/2014/main" id="{C4F9DF4A-7ED8-406D-8CE0-215E91AD13EC}"/>
                </a:ext>
              </a:extLst>
            </p:cNvPr>
            <p:cNvSpPr txBox="1"/>
            <p:nvPr/>
          </p:nvSpPr>
          <p:spPr>
            <a:xfrm>
              <a:off x="5002760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20" name="Szövegdoboz 32">
              <a:extLst>
                <a:ext uri="{FF2B5EF4-FFF2-40B4-BE49-F238E27FC236}">
                  <a16:creationId xmlns:a16="http://schemas.microsoft.com/office/drawing/2014/main" id="{01321A5A-799D-4141-B4B3-8EEA05FD8577}"/>
                </a:ext>
              </a:extLst>
            </p:cNvPr>
            <p:cNvSpPr txBox="1"/>
            <p:nvPr/>
          </p:nvSpPr>
          <p:spPr>
            <a:xfrm>
              <a:off x="6105369" y="461266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22" name="Szövegdoboz 34">
              <a:extLst>
                <a:ext uri="{FF2B5EF4-FFF2-40B4-BE49-F238E27FC236}">
                  <a16:creationId xmlns:a16="http://schemas.microsoft.com/office/drawing/2014/main" id="{61D28124-8B04-4831-A7BD-0B8774AF10C8}"/>
                </a:ext>
              </a:extLst>
            </p:cNvPr>
            <p:cNvSpPr txBox="1"/>
            <p:nvPr/>
          </p:nvSpPr>
          <p:spPr>
            <a:xfrm>
              <a:off x="6731882" y="4604052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5878" y="1106911"/>
            <a:ext cx="17251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/>
              <a:t>IBM/Toshiba/Sony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2604" y="1100920"/>
            <a:ext cx="132946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Cell</a:t>
            </a:r>
          </a:p>
          <a:p>
            <a:pPr algn="ctr"/>
            <a:r>
              <a:rPr lang="en-US" sz="1300" i="1" dirty="0" smtClean="0"/>
              <a:t>(8C)</a:t>
            </a:r>
          </a:p>
          <a:p>
            <a:pPr algn="ctr"/>
            <a:r>
              <a:rPr lang="en-US" sz="1300" i="1" dirty="0" smtClean="0"/>
              <a:t>Graphics/HPC</a:t>
            </a:r>
            <a:endParaRPr lang="en-US" sz="13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82880" y="1722931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91251" y="1703681"/>
            <a:ext cx="140480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err="1" smtClean="0"/>
              <a:t>Larrabee</a:t>
            </a:r>
            <a:endParaRPr lang="en-US" sz="1300" i="1" dirty="0" smtClean="0"/>
          </a:p>
          <a:p>
            <a:pPr algn="ctr"/>
            <a:r>
              <a:rPr lang="en-US" sz="1300" i="1" dirty="0" smtClean="0"/>
              <a:t>(16C-24C)</a:t>
            </a:r>
          </a:p>
          <a:p>
            <a:pPr algn="ctr"/>
            <a:r>
              <a:rPr lang="en-US" sz="1300" i="1" dirty="0" smtClean="0"/>
              <a:t>Graphics/HPC)</a:t>
            </a:r>
            <a:endParaRPr lang="en-US" sz="13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93894" y="3349597"/>
            <a:ext cx="131946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err="1" smtClean="0"/>
              <a:t>Westmere</a:t>
            </a:r>
            <a:r>
              <a:rPr lang="en-US" sz="1300" i="1" dirty="0" smtClean="0"/>
              <a:t>-EX</a:t>
            </a:r>
          </a:p>
          <a:p>
            <a:pPr algn="ctr"/>
            <a:r>
              <a:rPr lang="en-US" sz="1300" i="1" dirty="0" smtClean="0"/>
              <a:t>(10C)</a:t>
            </a:r>
          </a:p>
          <a:p>
            <a:pPr algn="ctr"/>
            <a:r>
              <a:rPr lang="en-US" sz="1300" i="1" dirty="0" smtClean="0"/>
              <a:t>Servers</a:t>
            </a:r>
            <a:endParaRPr lang="en-US" sz="13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75012" y="3425068"/>
            <a:ext cx="16611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and subsequent </a:t>
            </a:r>
          </a:p>
          <a:p>
            <a:pPr algn="ctr"/>
            <a:r>
              <a:rPr lang="en-US" sz="1300" i="1" dirty="0" smtClean="0"/>
              <a:t>server processors</a:t>
            </a:r>
            <a:endParaRPr lang="en-US" sz="13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70567" y="4069888"/>
            <a:ext cx="130516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Sandy Bridge</a:t>
            </a:r>
          </a:p>
          <a:p>
            <a:pPr algn="ctr"/>
            <a:r>
              <a:rPr lang="en-US" sz="1300" i="1" dirty="0" smtClean="0"/>
              <a:t>(!C+GPU</a:t>
            </a:r>
          </a:p>
          <a:p>
            <a:pPr algn="ctr"/>
            <a:r>
              <a:rPr lang="en-US" sz="1300" i="1" dirty="0" smtClean="0"/>
              <a:t>DT/mobiles</a:t>
            </a:r>
            <a:endParaRPr lang="en-US" sz="13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631159" y="4145359"/>
            <a:ext cx="15761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and subsequent </a:t>
            </a:r>
          </a:p>
          <a:p>
            <a:pPr algn="ctr"/>
            <a:r>
              <a:rPr lang="en-US" sz="1300" i="1" dirty="0" smtClean="0"/>
              <a:t>processors</a:t>
            </a:r>
            <a:endParaRPr lang="en-US" sz="13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475459" y="2443221"/>
            <a:ext cx="1305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Xeon Phi</a:t>
            </a:r>
          </a:p>
          <a:p>
            <a:pPr algn="ctr"/>
            <a:r>
              <a:rPr lang="en-US" sz="1300" i="1" dirty="0" smtClean="0"/>
              <a:t>Knights Ferry</a:t>
            </a:r>
          </a:p>
          <a:p>
            <a:pPr algn="ctr"/>
            <a:r>
              <a:rPr lang="en-US" sz="1300" i="1" dirty="0" smtClean="0"/>
              <a:t> (32C)</a:t>
            </a:r>
          </a:p>
          <a:p>
            <a:pPr algn="ctr"/>
            <a:r>
              <a:rPr lang="en-US" sz="1300" i="1" dirty="0" smtClean="0"/>
              <a:t>HPC</a:t>
            </a:r>
            <a:endParaRPr lang="en-US" sz="13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5659002" y="2441616"/>
            <a:ext cx="14382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Xeon Phi</a:t>
            </a:r>
          </a:p>
          <a:p>
            <a:pPr algn="ctr"/>
            <a:r>
              <a:rPr lang="en-US" sz="1300" i="1" dirty="0" smtClean="0"/>
              <a:t>Knights Corner</a:t>
            </a:r>
          </a:p>
          <a:p>
            <a:pPr algn="ctr"/>
            <a:r>
              <a:rPr lang="en-US" sz="1300" i="1" dirty="0" smtClean="0"/>
              <a:t> (~60C)</a:t>
            </a:r>
          </a:p>
          <a:p>
            <a:pPr algn="ctr"/>
            <a:r>
              <a:rPr lang="en-US" sz="1300" i="1" dirty="0" smtClean="0"/>
              <a:t>HPC</a:t>
            </a:r>
            <a:endParaRPr lang="en-US" sz="13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288758" y="4840726"/>
            <a:ext cx="55496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6092792" y="4870390"/>
            <a:ext cx="9364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CCN-504</a:t>
            </a:r>
            <a:endParaRPr lang="en-US" sz="13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41962" y="5032415"/>
            <a:ext cx="9364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CCN-508</a:t>
            </a:r>
            <a:endParaRPr lang="en-US" sz="13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7571878" y="5309943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CCN-502</a:t>
            </a:r>
          </a:p>
          <a:p>
            <a:r>
              <a:rPr lang="en-US" sz="1300" i="1" dirty="0" smtClean="0"/>
              <a:t>CCN-512</a:t>
            </a:r>
            <a:endParaRPr lang="en-US" sz="13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109225" y="515786"/>
            <a:ext cx="605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Emergence of ring-bus based on-die interconnects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(3)</a:t>
            </a:r>
            <a:endParaRPr lang="en-US" altLang="en-US" sz="1800" kern="1200" dirty="0">
              <a:solidFill>
                <a:srgbClr val="FFFFFF"/>
              </a:solidFill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6204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30562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7" y="2438890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ring has six bus stops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interconnecting</a:t>
            </a: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4004295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four cores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L3 slices share the same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interfaces.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7" y="2957241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cores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L3 slices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GPU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System Agent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2320" y="1906090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Agent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263" y="517335"/>
            <a:ext cx="806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ring bus of Intel’s 4-core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Bridge (2011)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[40]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" y="1223942"/>
            <a:ext cx="8970963" cy="54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971" y="517335"/>
            <a:ext cx="832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Dual ring buses of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18-core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Haswell-EX (2015)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[41]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9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112597" y="515919"/>
            <a:ext cx="74540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6"/>
                </a:solidFill>
                <a:latin typeface="Verdana" pitchFamily="34" charset="0"/>
              </a:rPr>
              <a:t>Example 3: Ring </a:t>
            </a:r>
            <a:r>
              <a:rPr lang="en-US" altLang="en-US" sz="1800" dirty="0">
                <a:solidFill>
                  <a:schemeClr val="accent6"/>
                </a:solidFill>
                <a:latin typeface="Verdana" pitchFamily="34" charset="0"/>
              </a:rPr>
              <a:t>interconnect </a:t>
            </a:r>
            <a:r>
              <a:rPr lang="en-US" altLang="en-US" sz="1800" dirty="0" smtClean="0">
                <a:solidFill>
                  <a:schemeClr val="accent6"/>
                </a:solidFill>
                <a:latin typeface="Verdana" pitchFamily="34" charset="0"/>
              </a:rPr>
              <a:t>of Intel’s 57-61 core Xeon Phi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6"/>
                </a:solidFill>
                <a:latin typeface="Verdana" pitchFamily="34" charset="0"/>
              </a:rPr>
              <a:t>  Knights Corner (2012) </a:t>
            </a:r>
            <a:r>
              <a:rPr lang="en-US" altLang="en-US" sz="1800" dirty="0" smtClean="0">
                <a:latin typeface="Verdana" pitchFamily="34" charset="0"/>
              </a:rPr>
              <a:t>[</a:t>
            </a:r>
            <a:r>
              <a:rPr lang="hu-HU" altLang="en-US" sz="1800" dirty="0" smtClean="0">
                <a:latin typeface="Verdana" pitchFamily="34" charset="0"/>
              </a:rPr>
              <a:t>58</a:t>
            </a:r>
            <a:r>
              <a:rPr lang="en-US" altLang="en-US" sz="1800" dirty="0" smtClean="0">
                <a:latin typeface="Verdana" pitchFamily="34" charset="0"/>
              </a:rPr>
              <a:t>]</a:t>
            </a:r>
            <a:endParaRPr lang="en-US" altLang="en-US" sz="1800" dirty="0">
              <a:latin typeface="Verdana" pitchFamily="34" charset="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8" y="1414198"/>
            <a:ext cx="8239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(5)</a:t>
            </a:r>
          </a:p>
        </p:txBody>
      </p:sp>
    </p:spTree>
    <p:extLst>
      <p:ext uri="{BB962C8B-B14F-4D97-AF65-F5344CB8AC3E}">
        <p14:creationId xmlns:p14="http://schemas.microsoft.com/office/powerpoint/2010/main" val="22414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13" y="515031"/>
            <a:ext cx="7372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Example 4: The </a:t>
            </a:r>
            <a:r>
              <a:rPr lang="en-US" dirty="0">
                <a:solidFill>
                  <a:srgbClr val="2D2D8A"/>
                </a:solidFill>
              </a:rPr>
              <a:t>ring </a:t>
            </a:r>
            <a:r>
              <a:rPr lang="en-US" dirty="0" smtClean="0">
                <a:solidFill>
                  <a:srgbClr val="2D2D8A"/>
                </a:solidFill>
              </a:rPr>
              <a:t>bus </a:t>
            </a:r>
            <a:r>
              <a:rPr lang="en-US" dirty="0">
                <a:solidFill>
                  <a:srgbClr val="2D2D8A"/>
                </a:solidFill>
              </a:rPr>
              <a:t>of </a:t>
            </a:r>
            <a:r>
              <a:rPr lang="en-US" dirty="0" smtClean="0">
                <a:solidFill>
                  <a:srgbClr val="2D2D8A"/>
                </a:solidFill>
              </a:rPr>
              <a:t>ARM’s </a:t>
            </a:r>
            <a:r>
              <a:rPr lang="en-US" dirty="0">
                <a:solidFill>
                  <a:srgbClr val="2D2D8A"/>
                </a:solidFill>
              </a:rPr>
              <a:t>CCN-504 (dubbed Dickens</a:t>
            </a:r>
            <a:r>
              <a:rPr lang="en-US" dirty="0" smtClean="0">
                <a:solidFill>
                  <a:srgbClr val="2D2D8A"/>
                </a:solidFill>
              </a:rPr>
              <a:t>)</a:t>
            </a:r>
          </a:p>
          <a:p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cache coherent interconnect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59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r>
              <a:rPr lang="en-US" dirty="0" smtClean="0">
                <a:solidFill>
                  <a:srgbClr val="2D2D8A"/>
                </a:solidFill>
              </a:rPr>
              <a:t> 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6003651"/>
            <a:ext cx="846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</a:rPr>
              <a:t>Remark: The Figure indicates only 15 ACE-Lite slave ports and 1 master port</a:t>
            </a:r>
          </a:p>
          <a:p>
            <a:r>
              <a:rPr lang="hu-HU" sz="1600" dirty="0">
                <a:solidFill>
                  <a:srgbClr val="000000"/>
                </a:solidFill>
              </a:rPr>
              <a:t>  whereas ARM's specifications show 18 ACE-Lite slave ports and 2 master ports.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1510" y="1474434"/>
            <a:ext cx="8781396" cy="4342690"/>
            <a:chOff x="161510" y="1291555"/>
            <a:chExt cx="8781396" cy="4342690"/>
          </a:xfrm>
        </p:grpSpPr>
        <p:pic>
          <p:nvPicPr>
            <p:cNvPr id="22835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02"/>
            <a:stretch/>
          </p:blipFill>
          <p:spPr bwMode="auto">
            <a:xfrm>
              <a:off x="161510" y="1291555"/>
              <a:ext cx="7048500" cy="427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3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" r="8696"/>
            <a:stretch/>
          </p:blipFill>
          <p:spPr bwMode="auto">
            <a:xfrm>
              <a:off x="7317305" y="2881313"/>
              <a:ext cx="1625601" cy="153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9" t="477" r="18910" b="91793"/>
            <a:stretch/>
          </p:blipFill>
          <p:spPr bwMode="auto">
            <a:xfrm>
              <a:off x="1691680" y="5274205"/>
              <a:ext cx="4185465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(6)</a:t>
            </a:r>
          </a:p>
        </p:txBody>
      </p:sp>
    </p:spTree>
    <p:extLst>
      <p:ext uri="{BB962C8B-B14F-4D97-AF65-F5344CB8AC3E}">
        <p14:creationId xmlns:p14="http://schemas.microsoft.com/office/powerpoint/2010/main" val="42653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78" y="515786"/>
            <a:ext cx="887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bus standards underlying their cache coherent,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ringbus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on-die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(7)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3025" y="1586755"/>
            <a:ext cx="9004071" cy="5281613"/>
            <a:chOff x="73025" y="1307630"/>
            <a:chExt cx="9004071" cy="5281613"/>
          </a:xfrm>
        </p:grpSpPr>
        <p:cxnSp>
          <p:nvCxnSpPr>
            <p:cNvPr id="6" name="Egyenes összekötő nyíllal 2"/>
            <p:cNvCxnSpPr/>
            <p:nvPr/>
          </p:nvCxnSpPr>
          <p:spPr>
            <a:xfrm>
              <a:off x="1979613" y="6243168"/>
              <a:ext cx="69135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"/>
            <p:cNvCxnSpPr/>
            <p:nvPr/>
          </p:nvCxnSpPr>
          <p:spPr>
            <a:xfrm>
              <a:off x="4113858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6"/>
            <p:cNvSpPr txBox="1">
              <a:spLocks noChangeArrowheads="1"/>
            </p:cNvSpPr>
            <p:nvPr/>
          </p:nvSpPr>
          <p:spPr bwMode="auto">
            <a:xfrm>
              <a:off x="385763" y="2218855"/>
              <a:ext cx="10175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Coherent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Hub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Inteface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Szövegdoboz 7"/>
            <p:cNvSpPr txBox="1">
              <a:spLocks noChangeArrowheads="1"/>
            </p:cNvSpPr>
            <p:nvPr/>
          </p:nvSpPr>
          <p:spPr bwMode="auto">
            <a:xfrm>
              <a:off x="171450" y="2718918"/>
              <a:ext cx="1447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 Coherency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Extensions Protocol</a:t>
              </a:r>
            </a:p>
          </p:txBody>
        </p:sp>
        <p:sp>
          <p:nvSpPr>
            <p:cNvPr id="10" name="Szövegdoboz 8"/>
            <p:cNvSpPr txBox="1">
              <a:spLocks noChangeArrowheads="1"/>
            </p:cNvSpPr>
            <p:nvPr/>
          </p:nvSpPr>
          <p:spPr bwMode="auto">
            <a:xfrm>
              <a:off x="149225" y="3591358"/>
              <a:ext cx="14843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eXtensible Interface</a:t>
              </a:r>
            </a:p>
          </p:txBody>
        </p:sp>
        <p:sp>
          <p:nvSpPr>
            <p:cNvPr id="11" name="Szövegdoboz 10"/>
            <p:cNvSpPr txBox="1">
              <a:spLocks noChangeArrowheads="1"/>
            </p:cNvSpPr>
            <p:nvPr/>
          </p:nvSpPr>
          <p:spPr bwMode="auto">
            <a:xfrm>
              <a:off x="85725" y="4119763"/>
              <a:ext cx="16192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Performance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" name="Szövegdoboz 11"/>
            <p:cNvSpPr txBox="1">
              <a:spLocks noChangeArrowheads="1"/>
            </p:cNvSpPr>
            <p:nvPr/>
          </p:nvSpPr>
          <p:spPr bwMode="auto">
            <a:xfrm>
              <a:off x="331788" y="5148695"/>
              <a:ext cx="11160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Peripheral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789113" y="6314605"/>
              <a:ext cx="52546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1995</a:t>
              </a: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2060575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5"/>
            <p:cNvCxnSpPr/>
            <p:nvPr/>
          </p:nvCxnSpPr>
          <p:spPr>
            <a:xfrm>
              <a:off x="6817643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6"/>
            <p:cNvSpPr txBox="1"/>
            <p:nvPr/>
          </p:nvSpPr>
          <p:spPr>
            <a:xfrm>
              <a:off x="3851920" y="63225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2000</a:t>
              </a:r>
            </a:p>
          </p:txBody>
        </p:sp>
        <p:sp>
          <p:nvSpPr>
            <p:cNvPr id="17" name="Szövegdoboz 17"/>
            <p:cNvSpPr txBox="1"/>
            <p:nvPr/>
          </p:nvSpPr>
          <p:spPr>
            <a:xfrm>
              <a:off x="6555705" y="63352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18" name="Lekerekített téglalap 1"/>
            <p:cNvSpPr/>
            <p:nvPr/>
          </p:nvSpPr>
          <p:spPr>
            <a:xfrm>
              <a:off x="1958975" y="5236008"/>
              <a:ext cx="1079500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APB™</a:t>
              </a:r>
            </a:p>
          </p:txBody>
        </p:sp>
        <p:sp>
          <p:nvSpPr>
            <p:cNvPr id="19" name="Lekerekített téglalap 18"/>
            <p:cNvSpPr/>
            <p:nvPr/>
          </p:nvSpPr>
          <p:spPr>
            <a:xfrm>
              <a:off x="1958975" y="4786190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ASB™</a:t>
              </a:r>
            </a:p>
          </p:txBody>
        </p:sp>
        <p:sp>
          <p:nvSpPr>
            <p:cNvPr id="20" name="Szövegdoboz 19"/>
            <p:cNvSpPr txBox="1">
              <a:spLocks noChangeArrowheads="1"/>
            </p:cNvSpPr>
            <p:nvPr/>
          </p:nvSpPr>
          <p:spPr bwMode="auto">
            <a:xfrm>
              <a:off x="2174875" y="1321918"/>
              <a:ext cx="58541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(1996)</a:t>
              </a:r>
            </a:p>
          </p:txBody>
        </p:sp>
        <p:sp>
          <p:nvSpPr>
            <p:cNvPr id="21" name="Lekerekített téglalap 22"/>
            <p:cNvSpPr/>
            <p:nvPr/>
          </p:nvSpPr>
          <p:spPr>
            <a:xfrm>
              <a:off x="3203575" y="4204994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AHB™</a:t>
              </a:r>
            </a:p>
          </p:txBody>
        </p:sp>
        <p:sp>
          <p:nvSpPr>
            <p:cNvPr id="22" name="Lekerekített téglalap 23"/>
            <p:cNvSpPr/>
            <p:nvPr/>
          </p:nvSpPr>
          <p:spPr>
            <a:xfrm>
              <a:off x="3688604" y="4783958"/>
              <a:ext cx="1081087" cy="288925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Lekerekített téglalap 24"/>
            <p:cNvSpPr/>
            <p:nvPr/>
          </p:nvSpPr>
          <p:spPr>
            <a:xfrm>
              <a:off x="3203575" y="5236008"/>
              <a:ext cx="1081088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APB2</a:t>
              </a:r>
            </a:p>
          </p:txBody>
        </p:sp>
        <p:sp>
          <p:nvSpPr>
            <p:cNvPr id="24" name="Lekerekített téglalap 25"/>
            <p:cNvSpPr/>
            <p:nvPr/>
          </p:nvSpPr>
          <p:spPr>
            <a:xfrm>
              <a:off x="4427538" y="5236008"/>
              <a:ext cx="1081087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v1.0</a:t>
              </a:r>
            </a:p>
          </p:txBody>
        </p:sp>
        <p:sp>
          <p:nvSpPr>
            <p:cNvPr id="25" name="Lekerekített téglalap 26"/>
            <p:cNvSpPr/>
            <p:nvPr/>
          </p:nvSpPr>
          <p:spPr>
            <a:xfrm>
              <a:off x="6282190" y="5243945"/>
              <a:ext cx="1079500" cy="287338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v2.0</a:t>
              </a:r>
            </a:p>
          </p:txBody>
        </p:sp>
        <p:sp>
          <p:nvSpPr>
            <p:cNvPr id="26" name="Lekerekített téglalap 28"/>
            <p:cNvSpPr/>
            <p:nvPr/>
          </p:nvSpPr>
          <p:spPr>
            <a:xfrm>
              <a:off x="6300788" y="4185083"/>
              <a:ext cx="1079500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AXI4-Stream</a:t>
              </a:r>
            </a:p>
          </p:txBody>
        </p:sp>
        <p:sp>
          <p:nvSpPr>
            <p:cNvPr id="27" name="Lekerekített téglalap 29"/>
            <p:cNvSpPr/>
            <p:nvPr/>
          </p:nvSpPr>
          <p:spPr>
            <a:xfrm>
              <a:off x="4427538" y="3631046"/>
              <a:ext cx="1081087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AXI3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Lekerekített téglalap 30"/>
            <p:cNvSpPr/>
            <p:nvPr/>
          </p:nvSpPr>
          <p:spPr>
            <a:xfrm>
              <a:off x="6300788" y="36310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</a:t>
              </a:r>
            </a:p>
          </p:txBody>
        </p:sp>
        <p:sp>
          <p:nvSpPr>
            <p:cNvPr id="29" name="Lekerekített téglalap 31"/>
            <p:cNvSpPr/>
            <p:nvPr/>
          </p:nvSpPr>
          <p:spPr>
            <a:xfrm>
              <a:off x="6300788" y="38977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AXI4-Lite</a:t>
              </a:r>
            </a:p>
          </p:txBody>
        </p:sp>
        <p:sp>
          <p:nvSpPr>
            <p:cNvPr id="30" name="Lekerekített téglalap 33"/>
            <p:cNvSpPr/>
            <p:nvPr/>
          </p:nvSpPr>
          <p:spPr>
            <a:xfrm>
              <a:off x="6659563" y="2779243"/>
              <a:ext cx="1081087" cy="287337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ACE™</a:t>
              </a:r>
            </a:p>
          </p:txBody>
        </p:sp>
        <p:sp>
          <p:nvSpPr>
            <p:cNvPr id="31" name="Lekerekített téglalap 34"/>
            <p:cNvSpPr/>
            <p:nvPr/>
          </p:nvSpPr>
          <p:spPr>
            <a:xfrm>
              <a:off x="6659563" y="3074518"/>
              <a:ext cx="1081087" cy="288925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Lekerekített téglalap 35"/>
            <p:cNvSpPr/>
            <p:nvPr/>
          </p:nvSpPr>
          <p:spPr>
            <a:xfrm>
              <a:off x="7620000" y="2293468"/>
              <a:ext cx="1079500" cy="287337"/>
            </a:xfrm>
            <a:prstGeom prst="roundRect">
              <a:avLst/>
            </a:prstGeom>
            <a:solidFill>
              <a:srgbClr val="FF8F7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CHI</a:t>
              </a:r>
            </a:p>
          </p:txBody>
        </p:sp>
        <p:sp>
          <p:nvSpPr>
            <p:cNvPr id="33" name="Szövegdoboz 36"/>
            <p:cNvSpPr txBox="1">
              <a:spLocks noChangeArrowheads="1"/>
            </p:cNvSpPr>
            <p:nvPr/>
          </p:nvSpPr>
          <p:spPr bwMode="auto">
            <a:xfrm>
              <a:off x="2096725" y="1558455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AMBA1</a:t>
              </a:r>
            </a:p>
          </p:txBody>
        </p:sp>
        <p:sp>
          <p:nvSpPr>
            <p:cNvPr id="34" name="Szövegdoboz 37"/>
            <p:cNvSpPr txBox="1">
              <a:spLocks noChangeArrowheads="1"/>
            </p:cNvSpPr>
            <p:nvPr/>
          </p:nvSpPr>
          <p:spPr bwMode="auto">
            <a:xfrm>
              <a:off x="335438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(5/1999)</a:t>
              </a:r>
            </a:p>
          </p:txBody>
        </p:sp>
        <p:sp>
          <p:nvSpPr>
            <p:cNvPr id="35" name="Szövegdoboz 38"/>
            <p:cNvSpPr txBox="1">
              <a:spLocks noChangeArrowheads="1"/>
            </p:cNvSpPr>
            <p:nvPr/>
          </p:nvSpPr>
          <p:spPr bwMode="auto">
            <a:xfrm>
              <a:off x="3345613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AMBA2</a:t>
              </a:r>
            </a:p>
          </p:txBody>
        </p:sp>
        <p:sp>
          <p:nvSpPr>
            <p:cNvPr id="36" name="Szövegdoboz 39"/>
            <p:cNvSpPr txBox="1">
              <a:spLocks noChangeArrowheads="1"/>
            </p:cNvSpPr>
            <p:nvPr/>
          </p:nvSpPr>
          <p:spPr bwMode="auto">
            <a:xfrm>
              <a:off x="461803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(6/2003)</a:t>
              </a:r>
            </a:p>
          </p:txBody>
        </p:sp>
        <p:sp>
          <p:nvSpPr>
            <p:cNvPr id="37" name="Szövegdoboz 40"/>
            <p:cNvSpPr txBox="1">
              <a:spLocks noChangeArrowheads="1"/>
            </p:cNvSpPr>
            <p:nvPr/>
          </p:nvSpPr>
          <p:spPr bwMode="auto">
            <a:xfrm>
              <a:off x="4576719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AMBA3</a:t>
              </a:r>
            </a:p>
          </p:txBody>
        </p:sp>
        <p:sp>
          <p:nvSpPr>
            <p:cNvPr id="38" name="Szövegdoboz 41"/>
            <p:cNvSpPr txBox="1">
              <a:spLocks noChangeArrowheads="1"/>
            </p:cNvSpPr>
            <p:nvPr/>
          </p:nvSpPr>
          <p:spPr bwMode="auto">
            <a:xfrm>
              <a:off x="6417205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Szövegdoboz 42"/>
            <p:cNvSpPr txBox="1">
              <a:spLocks noChangeArrowheads="1"/>
            </p:cNvSpPr>
            <p:nvPr/>
          </p:nvSpPr>
          <p:spPr bwMode="auto">
            <a:xfrm>
              <a:off x="6411644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AMBA4</a:t>
              </a:r>
            </a:p>
          </p:txBody>
        </p:sp>
        <p:sp>
          <p:nvSpPr>
            <p:cNvPr id="40" name="Szövegdoboz 43"/>
            <p:cNvSpPr txBox="1">
              <a:spLocks noChangeArrowheads="1"/>
            </p:cNvSpPr>
            <p:nvPr/>
          </p:nvSpPr>
          <p:spPr bwMode="auto">
            <a:xfrm>
              <a:off x="7802563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(6/2013)</a:t>
              </a:r>
            </a:p>
          </p:txBody>
        </p:sp>
        <p:sp>
          <p:nvSpPr>
            <p:cNvPr id="41" name="Szövegdoboz 44"/>
            <p:cNvSpPr txBox="1">
              <a:spLocks noChangeArrowheads="1"/>
            </p:cNvSpPr>
            <p:nvPr/>
          </p:nvSpPr>
          <p:spPr bwMode="auto">
            <a:xfrm>
              <a:off x="7731875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AMBA5</a:t>
              </a:r>
            </a:p>
          </p:txBody>
        </p:sp>
        <p:sp>
          <p:nvSpPr>
            <p:cNvPr id="42" name="Szövegdoboz 46"/>
            <p:cNvSpPr txBox="1">
              <a:spLocks noChangeArrowheads="1"/>
            </p:cNvSpPr>
            <p:nvPr/>
          </p:nvSpPr>
          <p:spPr bwMode="auto">
            <a:xfrm>
              <a:off x="3301117" y="1761655"/>
              <a:ext cx="8066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(ARM7/9)</a:t>
              </a:r>
            </a:p>
          </p:txBody>
        </p:sp>
        <p:sp>
          <p:nvSpPr>
            <p:cNvPr id="43" name="Szövegdoboz 47"/>
            <p:cNvSpPr txBox="1">
              <a:spLocks noChangeArrowheads="1"/>
            </p:cNvSpPr>
            <p:nvPr/>
          </p:nvSpPr>
          <p:spPr bwMode="auto">
            <a:xfrm>
              <a:off x="4500038" y="1761655"/>
              <a:ext cx="89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(ARM11,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Cortex-A9)</a:t>
              </a:r>
            </a:p>
          </p:txBody>
        </p:sp>
        <p:sp>
          <p:nvSpPr>
            <p:cNvPr id="44" name="Szövegdoboz 48"/>
            <p:cNvSpPr txBox="1">
              <a:spLocks noChangeArrowheads="1"/>
            </p:cNvSpPr>
            <p:nvPr/>
          </p:nvSpPr>
          <p:spPr bwMode="auto">
            <a:xfrm>
              <a:off x="6168937" y="1761655"/>
              <a:ext cx="12522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(Cortex-A15/A7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ARM </a:t>
              </a:r>
              <a:r>
                <a:rPr kumimoji="0" lang="hu-HU" altLang="en-US" sz="1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big</a:t>
              </a:r>
              <a:r>
                <a:rPr kumimoji="0" lang="en-US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.LITTLE</a:t>
              </a:r>
              <a:r>
                <a:rPr kumimoji="0" lang="hu-HU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5" name="Szövegdoboz 49"/>
            <p:cNvSpPr txBox="1">
              <a:spLocks noChangeArrowheads="1"/>
            </p:cNvSpPr>
            <p:nvPr/>
          </p:nvSpPr>
          <p:spPr bwMode="auto">
            <a:xfrm>
              <a:off x="7765181" y="1761655"/>
              <a:ext cx="8034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A57/A53)</a:t>
              </a:r>
            </a:p>
          </p:txBody>
        </p:sp>
        <p:sp>
          <p:nvSpPr>
            <p:cNvPr id="46" name="Szövegdoboz 53"/>
            <p:cNvSpPr txBox="1">
              <a:spLocks noChangeArrowheads="1"/>
            </p:cNvSpPr>
            <p:nvPr/>
          </p:nvSpPr>
          <p:spPr bwMode="auto">
            <a:xfrm>
              <a:off x="6822250" y="2571280"/>
              <a:ext cx="7184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10/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2011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47" name="Szövegdoboz 55"/>
            <p:cNvSpPr txBox="1">
              <a:spLocks noChangeArrowheads="1"/>
            </p:cNvSpPr>
            <p:nvPr/>
          </p:nvSpPr>
          <p:spPr bwMode="auto">
            <a:xfrm>
              <a:off x="73025" y="4776343"/>
              <a:ext cx="16224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 System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8" name="Szövegdoboz 9"/>
            <p:cNvSpPr txBox="1">
              <a:spLocks noChangeArrowheads="1"/>
            </p:cNvSpPr>
            <p:nvPr/>
          </p:nvSpPr>
          <p:spPr bwMode="auto">
            <a:xfrm>
              <a:off x="481013" y="5764543"/>
              <a:ext cx="820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Trace Bus</a:t>
              </a:r>
            </a:p>
          </p:txBody>
        </p:sp>
        <p:sp>
          <p:nvSpPr>
            <p:cNvPr id="49" name="Lekerekített téglalap 27"/>
            <p:cNvSpPr/>
            <p:nvPr/>
          </p:nvSpPr>
          <p:spPr>
            <a:xfrm>
              <a:off x="4643438" y="5812882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Lekerekített téglalap 32"/>
            <p:cNvSpPr/>
            <p:nvPr/>
          </p:nvSpPr>
          <p:spPr>
            <a:xfrm>
              <a:off x="6939344" y="5816359"/>
              <a:ext cx="1079500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v2.0</a:t>
              </a:r>
            </a:p>
          </p:txBody>
        </p:sp>
        <p:sp>
          <p:nvSpPr>
            <p:cNvPr id="51" name="Szövegdoboz 52"/>
            <p:cNvSpPr txBox="1">
              <a:spLocks noChangeArrowheads="1"/>
            </p:cNvSpPr>
            <p:nvPr/>
          </p:nvSpPr>
          <p:spPr bwMode="auto">
            <a:xfrm>
              <a:off x="7182290" y="5610555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2" name="Szövegdoboz 54"/>
            <p:cNvSpPr txBox="1">
              <a:spLocks noChangeArrowheads="1"/>
            </p:cNvSpPr>
            <p:nvPr/>
          </p:nvSpPr>
          <p:spPr bwMode="auto">
            <a:xfrm>
              <a:off x="4875213" y="5611762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9/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2004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3" name="Szövegdoboz 54"/>
            <p:cNvSpPr txBox="1">
              <a:spLocks noChangeArrowheads="1"/>
            </p:cNvSpPr>
            <p:nvPr/>
          </p:nvSpPr>
          <p:spPr bwMode="auto">
            <a:xfrm>
              <a:off x="4222702" y="4277636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5/1999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5400000">
              <a:off x="5330825" y="6117483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ekerekített téglalap 23"/>
            <p:cNvSpPr/>
            <p:nvPr/>
          </p:nvSpPr>
          <p:spPr>
            <a:xfrm>
              <a:off x="3688604" y="4500118"/>
              <a:ext cx="1081087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ML 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Szövegdoboz 55"/>
            <p:cNvSpPr txBox="1">
              <a:spLocks noChangeArrowheads="1"/>
            </p:cNvSpPr>
            <p:nvPr/>
          </p:nvSpPr>
          <p:spPr bwMode="auto">
            <a:xfrm>
              <a:off x="74951" y="4519013"/>
              <a:ext cx="11897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Multi-layer AHB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Lekerekített téglalap 27"/>
            <p:cNvSpPr/>
            <p:nvPr/>
          </p:nvSpPr>
          <p:spPr>
            <a:xfrm>
              <a:off x="5786168" y="5811458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</a:t>
              </a: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v1.0</a:t>
              </a:r>
            </a:p>
          </p:txBody>
        </p:sp>
        <p:sp>
          <p:nvSpPr>
            <p:cNvPr id="59" name="Szövegdoboz 54"/>
            <p:cNvSpPr txBox="1">
              <a:spLocks noChangeArrowheads="1"/>
            </p:cNvSpPr>
            <p:nvPr/>
          </p:nvSpPr>
          <p:spPr bwMode="auto">
            <a:xfrm>
              <a:off x="6030488" y="5612849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14668" y="1754534"/>
              <a:ext cx="6655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Used in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36065" y="1541173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Revision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772504" y="4553480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80529" y="4792505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7540716" y="3631046"/>
              <a:ext cx="261847" cy="287337"/>
            </a:xfrm>
            <a:prstGeom prst="roundRect">
              <a:avLst/>
            </a:prstGeom>
            <a:solidFill>
              <a:srgbClr val="D1D1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25341" y="3657607"/>
              <a:ext cx="1213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Bus-based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7539640" y="4000095"/>
              <a:ext cx="261847" cy="287337"/>
            </a:xfrm>
            <a:prstGeom prst="roundRect">
              <a:avLst/>
            </a:prstGeom>
            <a:solidFill>
              <a:srgbClr val="8BE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24265" y="395927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(not CC)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7535997" y="4361666"/>
              <a:ext cx="261847" cy="287337"/>
            </a:xfrm>
            <a:prstGeom prst="roundRect">
              <a:avLst/>
            </a:prstGeom>
            <a:solidFill>
              <a:srgbClr val="11C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20622" y="431122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7532358" y="4737309"/>
              <a:ext cx="261847" cy="287337"/>
            </a:xfrm>
            <a:prstGeom prst="roundRect">
              <a:avLst/>
            </a:prstGeom>
            <a:solidFill>
              <a:srgbClr val="FF8F7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34963" y="4677885"/>
              <a:ext cx="12421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Ring-bus or</a:t>
              </a:r>
            </a:p>
            <a:p>
              <a:pPr algn="ctr"/>
              <a:r>
                <a:rPr lang="en-US" sz="1000" dirty="0" smtClean="0"/>
                <a:t>2D mesh-based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58396" y="5191829"/>
              <a:ext cx="1495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CC: Cache Coherent</a:t>
              </a:r>
            </a:p>
            <a:p>
              <a:r>
                <a:rPr lang="en-US" sz="1000" dirty="0" err="1" smtClean="0"/>
                <a:t>InCn</a:t>
              </a:r>
              <a:r>
                <a:rPr lang="en-US" sz="1000" dirty="0" smtClean="0"/>
                <a:t>: Interconnect</a:t>
              </a:r>
              <a:endParaRPr lang="en-US" sz="1000" dirty="0"/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73025" y="1500129"/>
            <a:ext cx="8981293" cy="396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03266" y="2471229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Cache coherent </a:t>
            </a:r>
          </a:p>
          <a:p>
            <a:pPr algn="ctr"/>
            <a:r>
              <a:rPr lang="en-US" sz="1200" b="1" dirty="0" err="1" smtClean="0"/>
              <a:t>ringbus</a:t>
            </a:r>
            <a:r>
              <a:rPr lang="en-US" sz="1200" b="1" dirty="0" smtClean="0"/>
              <a:t> or 2D mesh-based</a:t>
            </a:r>
            <a:endParaRPr lang="en-US" sz="1200" b="1" dirty="0"/>
          </a:p>
        </p:txBody>
      </p:sp>
      <p:cxnSp>
        <p:nvCxnSpPr>
          <p:cNvPr id="77" name="Straight Arrow Connector 76"/>
          <p:cNvCxnSpPr>
            <a:endCxn id="32" idx="1"/>
          </p:cNvCxnSpPr>
          <p:nvPr/>
        </p:nvCxnSpPr>
        <p:spPr bwMode="auto">
          <a:xfrm>
            <a:off x="6356859" y="2633820"/>
            <a:ext cx="1263141" cy="8244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43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16988" y="3864832"/>
            <a:ext cx="2664000" cy="1872000"/>
            <a:chOff x="216988" y="3692619"/>
            <a:chExt cx="3132000" cy="2012217"/>
          </a:xfrm>
        </p:grpSpPr>
        <p:sp>
          <p:nvSpPr>
            <p:cNvPr id="17" name="Ellipszis 3"/>
            <p:cNvSpPr/>
            <p:nvPr/>
          </p:nvSpPr>
          <p:spPr>
            <a:xfrm>
              <a:off x="1479546" y="4303019"/>
              <a:ext cx="546173" cy="52703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8" name="Téglalap 6"/>
            <p:cNvSpPr/>
            <p:nvPr/>
          </p:nvSpPr>
          <p:spPr>
            <a:xfrm>
              <a:off x="2041389" y="4861847"/>
              <a:ext cx="592541" cy="3952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0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7"/>
            <p:cNvSpPr/>
            <p:nvPr/>
          </p:nvSpPr>
          <p:spPr>
            <a:xfrm>
              <a:off x="742809" y="4082791"/>
              <a:ext cx="592541" cy="3952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0" name="Téglalap 8"/>
            <p:cNvSpPr/>
            <p:nvPr/>
          </p:nvSpPr>
          <p:spPr>
            <a:xfrm>
              <a:off x="742805" y="4754267"/>
              <a:ext cx="550216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</a:t>
              </a:r>
              <a:endParaRPr lang="hu-HU" sz="10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églalap 9"/>
            <p:cNvSpPr/>
            <p:nvPr/>
          </p:nvSpPr>
          <p:spPr>
            <a:xfrm>
              <a:off x="2222684" y="4078978"/>
              <a:ext cx="592541" cy="3952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2" name="Cloud 21"/>
            <p:cNvSpPr/>
            <p:nvPr/>
          </p:nvSpPr>
          <p:spPr bwMode="auto">
            <a:xfrm rot="203832">
              <a:off x="216988" y="3692619"/>
              <a:ext cx="3132000" cy="2012217"/>
            </a:xfrm>
            <a:prstGeom prst="cloud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+mj-lt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7211" y="4831342"/>
              <a:ext cx="271762" cy="264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.</a:t>
              </a:r>
              <a:endParaRPr lang="en-US" sz="10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t="17210" r="42842"/>
          <a:stretch/>
        </p:blipFill>
        <p:spPr>
          <a:xfrm>
            <a:off x="5779086" y="3308163"/>
            <a:ext cx="3341449" cy="267595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3" b="54640"/>
          <a:stretch/>
        </p:blipFill>
        <p:spPr bwMode="auto">
          <a:xfrm>
            <a:off x="3070452" y="3592565"/>
            <a:ext cx="2714328" cy="224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617" y="515623"/>
            <a:ext cx="601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2.1 Overview of intra-processor interconnects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39084" y="1801275"/>
            <a:ext cx="172034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Intra-processor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6812936" y="1812142"/>
            <a:ext cx="147348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2017619" y="1126564"/>
            <a:ext cx="501700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types of system interconnects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450581" y="1521814"/>
            <a:ext cx="5950439" cy="258054"/>
            <a:chOff x="1845211" y="1416969"/>
            <a:chExt cx="5950439" cy="258054"/>
          </a:xfrm>
        </p:grpSpPr>
        <p:cxnSp>
          <p:nvCxnSpPr>
            <p:cNvPr id="37" name="Straight Connector 36"/>
            <p:cNvCxnSpPr/>
            <p:nvPr/>
          </p:nvCxnSpPr>
          <p:spPr bwMode="auto">
            <a:xfrm flipH="1">
              <a:off x="1866902" y="141755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4918764" y="141696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Oval 13"/>
            <p:cNvSpPr>
              <a:spLocks noChangeArrowheads="1"/>
            </p:cNvSpPr>
            <p:nvPr/>
          </p:nvSpPr>
          <p:spPr bwMode="auto">
            <a:xfrm>
              <a:off x="7730563" y="159877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H="1">
              <a:off x="4918764" y="141696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Oval 13"/>
            <p:cNvSpPr>
              <a:spLocks noChangeArrowheads="1"/>
            </p:cNvSpPr>
            <p:nvPr/>
          </p:nvSpPr>
          <p:spPr bwMode="auto">
            <a:xfrm>
              <a:off x="4883304" y="161469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" name="Oval 13"/>
            <p:cNvSpPr>
              <a:spLocks noChangeArrowheads="1"/>
            </p:cNvSpPr>
            <p:nvPr/>
          </p:nvSpPr>
          <p:spPr bwMode="auto">
            <a:xfrm>
              <a:off x="1845211" y="159184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741071" y="1834498"/>
            <a:ext cx="16626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07950" y="1703622"/>
            <a:ext cx="2882869" cy="42804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8385" y="2521822"/>
            <a:ext cx="2545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the functional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of a processor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90437" y="2520218"/>
            <a:ext cx="23455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processors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DP/MP servers)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93303" y="2531444"/>
            <a:ext cx="22662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nodes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2P/4P servers) of a processor cluster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arm.com/images/CoreLink_CCN-504_system_la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8" b="1849"/>
          <a:stretch/>
        </p:blipFill>
        <p:spPr bwMode="auto">
          <a:xfrm>
            <a:off x="63500" y="1205615"/>
            <a:ext cx="8918990" cy="483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375" y="516471"/>
            <a:ext cx="867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Mobile platform based on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cache-coherent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CCN-504 interconnect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+mj-lt"/>
              </a:rPr>
              <a:t>60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2.3.4 </a:t>
            </a:r>
            <a:r>
              <a:rPr lang="en-US" sz="1800" kern="1200" dirty="0" err="1">
                <a:solidFill>
                  <a:srgbClr val="FFFFFF"/>
                </a:solidFill>
              </a:rPr>
              <a:t>Ringbus</a:t>
            </a:r>
            <a:r>
              <a:rPr lang="en-US" sz="1800" kern="1200" dirty="0">
                <a:solidFill>
                  <a:srgbClr val="FFFFFF"/>
                </a:solidFill>
              </a:rPr>
              <a:t>-based on-die interconnects (8)</a:t>
            </a:r>
          </a:p>
        </p:txBody>
      </p:sp>
    </p:spTree>
    <p:extLst>
      <p:ext uri="{BB962C8B-B14F-4D97-AF65-F5344CB8AC3E}">
        <p14:creationId xmlns:p14="http://schemas.microsoft.com/office/powerpoint/2010/main" val="15022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77746" y="1450409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2.3.5 2D mesh-based on-die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251" r="44908"/>
          <a:stretch/>
        </p:blipFill>
        <p:spPr>
          <a:xfrm>
            <a:off x="320420" y="1582518"/>
            <a:ext cx="8607259" cy="5127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507" y="5678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407" y="885934"/>
            <a:ext cx="889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Ring interconnects</a:t>
            </a:r>
            <a:r>
              <a:rPr lang="en-US" sz="1600" dirty="0" smtClean="0"/>
              <a:t> cause </a:t>
            </a:r>
            <a:r>
              <a:rPr lang="en-US" sz="1600" dirty="0" smtClean="0">
                <a:solidFill>
                  <a:srgbClr val="FF0000"/>
                </a:solidFill>
              </a:rPr>
              <a:t>high core-to-core transfer times </a:t>
            </a:r>
            <a:r>
              <a:rPr lang="en-US" sz="1600" dirty="0" smtClean="0">
                <a:solidFill>
                  <a:srgbClr val="0070C0"/>
                </a:solidFill>
              </a:rPr>
              <a:t>for </a:t>
            </a:r>
            <a:r>
              <a:rPr lang="en-US" sz="1600" dirty="0">
                <a:solidFill>
                  <a:srgbClr val="0070C0"/>
                </a:solidFill>
              </a:rPr>
              <a:t>large core counts</a:t>
            </a:r>
            <a:r>
              <a:rPr lang="en-US" sz="1600" dirty="0"/>
              <a:t>, e.g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for </a:t>
            </a:r>
            <a:r>
              <a:rPr lang="en-US" sz="1600" dirty="0" smtClean="0"/>
              <a:t>24-cores, as indicated in the Figure below [</a:t>
            </a:r>
            <a:r>
              <a:rPr lang="hu-HU" sz="1600" dirty="0" smtClean="0"/>
              <a:t>25</a:t>
            </a:r>
            <a:r>
              <a:rPr lang="en-US" sz="1600" dirty="0" smtClean="0"/>
              <a:t>] 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74646" y="1742174"/>
            <a:ext cx="24465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Ring-bus of Intel’s</a:t>
            </a:r>
          </a:p>
          <a:p>
            <a:pPr algn="ctr"/>
            <a:r>
              <a:rPr lang="en-US" sz="1400" b="1" dirty="0" smtClean="0"/>
              <a:t>24-core </a:t>
            </a:r>
            <a:r>
              <a:rPr lang="en-US" sz="1400" b="1" dirty="0" err="1" smtClean="0"/>
              <a:t>Broadwell</a:t>
            </a:r>
            <a:r>
              <a:rPr lang="en-US" sz="1400" b="1" dirty="0" smtClean="0"/>
              <a:t>-EX </a:t>
            </a:r>
          </a:p>
          <a:p>
            <a:pPr algn="ctr"/>
            <a:r>
              <a:rPr lang="en-US" sz="1400" b="1" dirty="0" smtClean="0"/>
              <a:t>server processor </a:t>
            </a:r>
            <a:r>
              <a:rPr lang="en-US" sz="1400" dirty="0" smtClean="0"/>
              <a:t>[</a:t>
            </a:r>
            <a:r>
              <a:rPr lang="hu-HU" sz="1400" dirty="0" smtClean="0"/>
              <a:t>25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0896" y="515786"/>
            <a:ext cx="549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2.3.5 2D </a:t>
            </a:r>
            <a:r>
              <a:rPr lang="en-US" dirty="0">
                <a:solidFill>
                  <a:schemeClr val="accent6"/>
                </a:solidFill>
              </a:rPr>
              <a:t>mesh-based on-die </a:t>
            </a:r>
            <a:r>
              <a:rPr lang="en-US" dirty="0" smtClean="0">
                <a:solidFill>
                  <a:schemeClr val="accent6"/>
                </a:solidFill>
              </a:rPr>
              <a:t>interconnects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015" t="11949" r="3152" b="8490"/>
          <a:stretch/>
        </p:blipFill>
        <p:spPr>
          <a:xfrm>
            <a:off x="3755547" y="1589799"/>
            <a:ext cx="5181938" cy="4905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04" t="67296" r="58367" b="11085"/>
          <a:stretch/>
        </p:blipFill>
        <p:spPr>
          <a:xfrm>
            <a:off x="251520" y="3615024"/>
            <a:ext cx="3285365" cy="112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939949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Ring </a:t>
            </a:r>
          </a:p>
          <a:p>
            <a:pPr algn="ctr"/>
            <a:r>
              <a:rPr lang="en-US" sz="1600" dirty="0" smtClean="0"/>
              <a:t>interconnect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84615" y="2939949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Mesh </a:t>
            </a:r>
          </a:p>
          <a:p>
            <a:pPr algn="ctr"/>
            <a:r>
              <a:rPr lang="en-US" sz="1600" dirty="0" smtClean="0"/>
              <a:t>interconnect</a:t>
            </a:r>
            <a:endParaRPr lang="en-US" sz="1600" dirty="0"/>
          </a:p>
        </p:txBody>
      </p:sp>
      <p:sp>
        <p:nvSpPr>
          <p:cNvPr id="10" name="TextBox 6"/>
          <p:cNvSpPr txBox="1"/>
          <p:nvPr/>
        </p:nvSpPr>
        <p:spPr>
          <a:xfrm>
            <a:off x="8763000" y="6317938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02" y="519762"/>
            <a:ext cx="479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2D mesh-based on-die </a:t>
            </a:r>
            <a:r>
              <a:rPr lang="en-US" dirty="0" smtClean="0">
                <a:solidFill>
                  <a:schemeClr val="accent6"/>
                </a:solidFill>
              </a:rPr>
              <a:t>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70847" y="895151"/>
            <a:ext cx="8554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Long core-to-core transfer times may limit performance</a:t>
            </a:r>
            <a:r>
              <a:rPr lang="en-US" sz="1600" dirty="0" smtClean="0"/>
              <a:t>, as seen in the Figure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below for ARM’s interconnects [</a:t>
            </a:r>
            <a:r>
              <a:rPr lang="hu-HU" sz="1600" dirty="0" smtClean="0"/>
              <a:t>61</a:t>
            </a:r>
            <a:r>
              <a:rPr lang="en-US" sz="1600" dirty="0" smtClean="0"/>
              <a:t>], this motivated the introduction of </a:t>
            </a:r>
            <a:r>
              <a:rPr lang="en-US" sz="1600" dirty="0" smtClean="0">
                <a:solidFill>
                  <a:srgbClr val="FF0000"/>
                </a:solidFill>
              </a:rPr>
              <a:t>2D mesh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interconnects.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(3)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1986" y="1211618"/>
            <a:ext cx="2238113" cy="4484533"/>
            <a:chOff x="2945794" y="1751458"/>
            <a:chExt cx="2238113" cy="4484533"/>
          </a:xfrm>
        </p:grpSpPr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945794" y="1751458"/>
              <a:ext cx="2238113" cy="743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en-US" sz="1300" b="1" dirty="0">
                  <a:solidFill>
                    <a:srgbClr val="000000"/>
                  </a:solidFill>
                  <a:latin typeface="Verdana"/>
                </a:rPr>
                <a:t>Ringbus-based</a:t>
              </a:r>
            </a:p>
            <a:p>
              <a:pPr algn="ctr">
                <a:spcAft>
                  <a:spcPts val="400"/>
                </a:spcAft>
              </a:pPr>
              <a:r>
                <a:rPr lang="hu-HU" altLang="en-US" sz="1300" b="1" dirty="0">
                  <a:solidFill>
                    <a:srgbClr val="000000"/>
                  </a:solidFill>
                  <a:latin typeface="Verdana"/>
                </a:rPr>
                <a:t>interconnect topology</a:t>
              </a:r>
            </a:p>
            <a:p>
              <a:pPr algn="ctr">
                <a:spcAft>
                  <a:spcPts val="400"/>
                </a:spcAft>
              </a:pPr>
              <a:r>
                <a:rPr lang="en-US" altLang="en-US" sz="1300" i="1" dirty="0">
                  <a:solidFill>
                    <a:srgbClr val="000000"/>
                  </a:solidFill>
                  <a:latin typeface="Verdana"/>
                </a:rPr>
                <a:t>[</a:t>
              </a:r>
              <a:r>
                <a:rPr lang="hu-HU" altLang="en-US" sz="1300" i="1" dirty="0">
                  <a:solidFill>
                    <a:srgbClr val="000000"/>
                  </a:solidFill>
                  <a:latin typeface="Verdana"/>
                </a:rPr>
                <a:t>from 2012 on</a:t>
              </a:r>
              <a:r>
                <a:rPr lang="en-US" altLang="en-US" sz="1300" i="1" dirty="0">
                  <a:solidFill>
                    <a:srgbClr val="000000"/>
                  </a:solidFill>
                  <a:latin typeface="Verdana"/>
                </a:rPr>
                <a:t>]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3519" y="5421765"/>
              <a:ext cx="18710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>
                  <a:solidFill>
                    <a:srgbClr val="000000"/>
                  </a:solidFill>
                  <a:latin typeface="Verdana"/>
                </a:rPr>
                <a:t>ARM's</a:t>
              </a: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 interconnects</a:t>
              </a:r>
            </a:p>
            <a:p>
              <a:pPr algn="ctr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 for servers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09028" y="5943603"/>
              <a:ext cx="9364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err="1">
                  <a:solidFill>
                    <a:srgbClr val="000000"/>
                  </a:solidFill>
                  <a:latin typeface="Verdana"/>
                </a:rPr>
                <a:t>CCN</a:t>
              </a:r>
              <a:r>
                <a:rPr lang="en-US" sz="1300" i="1" dirty="0">
                  <a:solidFill>
                    <a:srgbClr val="000000"/>
                  </a:solidFill>
                  <a:latin typeface="Verdana"/>
                </a:rPr>
                <a:t>-500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996575" y="2805356"/>
              <a:ext cx="1930969" cy="2286043"/>
              <a:chOff x="3453773" y="3370130"/>
              <a:chExt cx="1930969" cy="2286043"/>
            </a:xfrm>
          </p:grpSpPr>
          <p:sp>
            <p:nvSpPr>
              <p:cNvPr id="9" name="Ellipszis 50"/>
              <p:cNvSpPr/>
              <p:nvPr/>
            </p:nvSpPr>
            <p:spPr>
              <a:xfrm>
                <a:off x="3464502" y="4152196"/>
                <a:ext cx="1920240" cy="739322"/>
              </a:xfrm>
              <a:prstGeom prst="ellipse">
                <a:avLst/>
              </a:prstGeom>
              <a:solidFill>
                <a:srgbClr val="FFC34B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Ellipszis 51"/>
              <p:cNvSpPr/>
              <p:nvPr/>
            </p:nvSpPr>
            <p:spPr>
              <a:xfrm>
                <a:off x="3703275" y="4273897"/>
                <a:ext cx="1430873" cy="504056"/>
              </a:xfrm>
              <a:prstGeom prst="ellipse">
                <a:avLst/>
              </a:prstGeom>
              <a:solidFill>
                <a:srgbClr val="FFC34B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Ring </a:t>
                </a:r>
              </a:p>
            </p:txBody>
          </p:sp>
          <p:sp>
            <p:nvSpPr>
              <p:cNvPr id="11" name="Téglalap 21"/>
              <p:cNvSpPr/>
              <p:nvPr/>
            </p:nvSpPr>
            <p:spPr>
              <a:xfrm>
                <a:off x="3598615" y="5282935"/>
                <a:ext cx="548640" cy="3657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US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</a:t>
                </a:r>
                <a:endPara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2" name="Téglalap 22"/>
              <p:cNvSpPr/>
              <p:nvPr/>
            </p:nvSpPr>
            <p:spPr>
              <a:xfrm>
                <a:off x="4713925" y="5282935"/>
                <a:ext cx="548640" cy="365760"/>
              </a:xfrm>
              <a:prstGeom prst="rect">
                <a:avLst/>
              </a:prstGeom>
              <a:solidFill>
                <a:srgbClr val="CC99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Per.</a:t>
                </a:r>
              </a:p>
            </p:txBody>
          </p:sp>
          <p:cxnSp>
            <p:nvCxnSpPr>
              <p:cNvPr id="13" name="Egyenes összekötő nyíllal 27"/>
              <p:cNvCxnSpPr/>
              <p:nvPr/>
            </p:nvCxnSpPr>
            <p:spPr>
              <a:xfrm flipH="1">
                <a:off x="3870084" y="4852802"/>
                <a:ext cx="1959" cy="432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gyenes összekötő nyíllal 28"/>
              <p:cNvCxnSpPr/>
              <p:nvPr/>
            </p:nvCxnSpPr>
            <p:spPr>
              <a:xfrm flipH="1">
                <a:off x="4992487" y="4833560"/>
                <a:ext cx="1959" cy="432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198484" y="5286841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dirty="0">
                    <a:solidFill>
                      <a:srgbClr val="000000"/>
                    </a:solidFill>
                    <a:latin typeface="Verdana"/>
                  </a:rPr>
                  <a:t>---</a:t>
                </a:r>
              </a:p>
            </p:txBody>
          </p:sp>
          <p:sp>
            <p:nvSpPr>
              <p:cNvPr id="16" name="Ellipszis 23"/>
              <p:cNvSpPr/>
              <p:nvPr/>
            </p:nvSpPr>
            <p:spPr>
              <a:xfrm>
                <a:off x="3453773" y="3379094"/>
                <a:ext cx="457200" cy="457200"/>
              </a:xfrm>
              <a:prstGeom prst="ellipse">
                <a:avLst/>
              </a:prstGeom>
              <a:solidFill>
                <a:srgbClr val="15C2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CC</a:t>
                </a:r>
                <a:endPara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17" name="Egyenes összekötő nyíllal 25"/>
              <p:cNvCxnSpPr/>
              <p:nvPr/>
            </p:nvCxnSpPr>
            <p:spPr>
              <a:xfrm flipH="1">
                <a:off x="3687071" y="3846522"/>
                <a:ext cx="1959" cy="432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nyíllal 26"/>
              <p:cNvCxnSpPr/>
              <p:nvPr/>
            </p:nvCxnSpPr>
            <p:spPr>
              <a:xfrm flipH="1">
                <a:off x="5144170" y="3827280"/>
                <a:ext cx="1959" cy="432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845328" y="3431192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dirty="0">
                    <a:solidFill>
                      <a:srgbClr val="000000"/>
                    </a:solidFill>
                    <a:latin typeface="Verdana"/>
                  </a:rPr>
                  <a:t>--</a:t>
                </a:r>
              </a:p>
            </p:txBody>
          </p:sp>
          <p:sp>
            <p:nvSpPr>
              <p:cNvPr id="20" name="Ellipszis 23"/>
              <p:cNvSpPr/>
              <p:nvPr/>
            </p:nvSpPr>
            <p:spPr>
              <a:xfrm>
                <a:off x="4175606" y="3397289"/>
                <a:ext cx="457200" cy="457200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endPara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Ellipszis 23"/>
              <p:cNvSpPr/>
              <p:nvPr/>
            </p:nvSpPr>
            <p:spPr>
              <a:xfrm>
                <a:off x="4907728" y="3370130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IO</a:t>
                </a:r>
                <a:endPara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2" name="Egyenes összekötő nyíllal 26"/>
              <p:cNvCxnSpPr/>
              <p:nvPr/>
            </p:nvCxnSpPr>
            <p:spPr>
              <a:xfrm flipH="1">
                <a:off x="4418396" y="3852938"/>
                <a:ext cx="1959" cy="3017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586197" y="3429688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dirty="0">
                    <a:solidFill>
                      <a:srgbClr val="000000"/>
                    </a:solidFill>
                    <a:latin typeface="Verdana"/>
                  </a:rPr>
                  <a:t>--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131980" y="1202654"/>
            <a:ext cx="3408819" cy="4457639"/>
            <a:chOff x="5411112" y="1742494"/>
            <a:chExt cx="3408819" cy="4457639"/>
          </a:xfrm>
        </p:grpSpPr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5874961" y="1742494"/>
              <a:ext cx="2238113" cy="743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300" b="1" dirty="0">
                  <a:solidFill>
                    <a:srgbClr val="000000"/>
                  </a:solidFill>
                  <a:latin typeface="Verdana"/>
                </a:rPr>
                <a:t>2D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mesh-based</a:t>
              </a:r>
              <a:endParaRPr lang="hu-HU" altLang="en-US" sz="1300" b="1" dirty="0">
                <a:solidFill>
                  <a:srgbClr val="000000"/>
                </a:solidFill>
                <a:latin typeface="Verdana"/>
              </a:endParaRPr>
            </a:p>
            <a:p>
              <a:pPr algn="ctr">
                <a:spcAft>
                  <a:spcPts val="400"/>
                </a:spcAft>
              </a:pPr>
              <a:r>
                <a:rPr lang="hu-HU" altLang="en-US" sz="1300" b="1" dirty="0">
                  <a:solidFill>
                    <a:srgbClr val="000000"/>
                  </a:solidFill>
                  <a:latin typeface="Verdana"/>
                </a:rPr>
                <a:t>interconnect topology</a:t>
              </a:r>
            </a:p>
            <a:p>
              <a:pPr algn="ctr">
                <a:spcAft>
                  <a:spcPts val="400"/>
                </a:spcAft>
              </a:pPr>
              <a:r>
                <a:rPr lang="en-US" altLang="en-US" sz="1300" i="1" dirty="0">
                  <a:solidFill>
                    <a:srgbClr val="000000"/>
                  </a:solidFill>
                  <a:latin typeface="Verdana"/>
                </a:rPr>
                <a:t>[</a:t>
              </a:r>
              <a:r>
                <a:rPr lang="hu-HU" altLang="en-US" sz="1300" i="1" dirty="0">
                  <a:solidFill>
                    <a:srgbClr val="000000"/>
                  </a:solidFill>
                  <a:latin typeface="Verdana"/>
                </a:rPr>
                <a:t>from 201</a:t>
              </a:r>
              <a:r>
                <a:rPr lang="en-US" altLang="en-US" sz="1300" i="1" dirty="0">
                  <a:solidFill>
                    <a:srgbClr val="000000"/>
                  </a:solidFill>
                  <a:latin typeface="Verdana"/>
                </a:rPr>
                <a:t>6</a:t>
              </a:r>
              <a:r>
                <a:rPr lang="hu-HU" altLang="en-US" sz="1300" i="1" dirty="0">
                  <a:solidFill>
                    <a:srgbClr val="000000"/>
                  </a:solidFill>
                  <a:latin typeface="Verdana"/>
                </a:rPr>
                <a:t> on</a:t>
              </a:r>
              <a:r>
                <a:rPr lang="en-US" altLang="en-US" sz="1300" i="1" dirty="0">
                  <a:solidFill>
                    <a:srgbClr val="000000"/>
                  </a:solidFill>
                  <a:latin typeface="Verdana"/>
                </a:rPr>
                <a:t>]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46690" y="5412801"/>
              <a:ext cx="18710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>
                  <a:solidFill>
                    <a:srgbClr val="000000"/>
                  </a:solidFill>
                  <a:latin typeface="Verdana"/>
                </a:rPr>
                <a:t>ARM's</a:t>
              </a: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 interconnects</a:t>
              </a:r>
            </a:p>
            <a:p>
              <a:pPr algn="ctr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 for servers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65991" y="5907745"/>
              <a:ext cx="96051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err="1">
                  <a:solidFill>
                    <a:srgbClr val="000000"/>
                  </a:solidFill>
                  <a:latin typeface="Verdana"/>
                </a:rPr>
                <a:t>CMN</a:t>
              </a:r>
              <a:r>
                <a:rPr lang="en-US" sz="1300" i="1" dirty="0">
                  <a:solidFill>
                    <a:srgbClr val="000000"/>
                  </a:solidFill>
                  <a:latin typeface="Verdana"/>
                </a:rPr>
                <a:t>-600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411112" y="2821368"/>
              <a:ext cx="3408819" cy="2317487"/>
              <a:chOff x="3008815" y="2537648"/>
              <a:chExt cx="5857806" cy="363349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008815" y="2537648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011581" y="3241033"/>
                <a:ext cx="501897" cy="434296"/>
                <a:chOff x="3203019" y="1631379"/>
                <a:chExt cx="501897" cy="434296"/>
              </a:xfrm>
            </p:grpSpPr>
            <p:sp>
              <p:nvSpPr>
                <p:cNvPr id="226" name="Rounded Rectangle 225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3020394" y="3957306"/>
                <a:ext cx="501897" cy="434296"/>
                <a:chOff x="3203019" y="1631379"/>
                <a:chExt cx="501897" cy="434296"/>
              </a:xfrm>
            </p:grpSpPr>
            <p:sp>
              <p:nvSpPr>
                <p:cNvPr id="224" name="Rounded Rectangle 223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3020394" y="4663239"/>
                <a:ext cx="501897" cy="434296"/>
                <a:chOff x="3203019" y="1631379"/>
                <a:chExt cx="501897" cy="434296"/>
              </a:xfrm>
            </p:grpSpPr>
            <p:sp>
              <p:nvSpPr>
                <p:cNvPr id="222" name="Rounded Rectangle 221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3012802" y="5372755"/>
                <a:ext cx="501897" cy="434296"/>
                <a:chOff x="3203019" y="1631379"/>
                <a:chExt cx="501897" cy="434296"/>
              </a:xfrm>
            </p:grpSpPr>
            <p:sp>
              <p:nvSpPr>
                <p:cNvPr id="220" name="Rounded Rectangle 219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cxnSp>
            <p:nvCxnSpPr>
              <p:cNvPr id="35" name="Straight Connector 34"/>
              <p:cNvCxnSpPr>
                <a:stCxn id="30" idx="2"/>
                <a:endCxn id="227" idx="0"/>
              </p:cNvCxnSpPr>
              <p:nvPr/>
            </p:nvCxnSpPr>
            <p:spPr bwMode="auto">
              <a:xfrm>
                <a:off x="3259763" y="2945835"/>
                <a:ext cx="2765" cy="32130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3263766" y="3600596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3259747" y="4313056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3259739" y="5020219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Rectangle 38"/>
              <p:cNvSpPr/>
              <p:nvPr/>
            </p:nvSpPr>
            <p:spPr bwMode="auto">
              <a:xfrm>
                <a:off x="3517718" y="2884276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536885" y="3602585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3536885" y="4367670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536885" y="5026405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3536885" y="5724255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929631" y="2540262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3932397" y="3243647"/>
                <a:ext cx="501897" cy="434296"/>
                <a:chOff x="3203019" y="1631379"/>
                <a:chExt cx="501897" cy="434296"/>
              </a:xfrm>
            </p:grpSpPr>
            <p:sp>
              <p:nvSpPr>
                <p:cNvPr id="218" name="Rounded Rectangle 217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3941210" y="3959920"/>
                <a:ext cx="501897" cy="434296"/>
                <a:chOff x="3203019" y="1631379"/>
                <a:chExt cx="501897" cy="434296"/>
              </a:xfrm>
            </p:grpSpPr>
            <p:sp>
              <p:nvSpPr>
                <p:cNvPr id="216" name="Rounded Rectangle 215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3941210" y="4665853"/>
                <a:ext cx="501897" cy="434296"/>
                <a:chOff x="3203019" y="1631379"/>
                <a:chExt cx="501897" cy="434296"/>
              </a:xfrm>
            </p:grpSpPr>
            <p:sp>
              <p:nvSpPr>
                <p:cNvPr id="214" name="Rounded Rectangle 213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933618" y="5375369"/>
                <a:ext cx="501897" cy="434296"/>
                <a:chOff x="3203019" y="1631379"/>
                <a:chExt cx="501897" cy="434296"/>
              </a:xfrm>
            </p:grpSpPr>
            <p:sp>
              <p:nvSpPr>
                <p:cNvPr id="212" name="Rounded Rectangle 211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3" name="TextBox 212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4904233" y="2540262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4907000" y="3243647"/>
                <a:ext cx="501897" cy="434296"/>
                <a:chOff x="3203019" y="1631379"/>
                <a:chExt cx="501897" cy="434296"/>
              </a:xfrm>
            </p:grpSpPr>
            <p:sp>
              <p:nvSpPr>
                <p:cNvPr id="210" name="Rounded Rectangle 209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4915813" y="3959920"/>
                <a:ext cx="501897" cy="434296"/>
                <a:chOff x="3203019" y="1631379"/>
                <a:chExt cx="501897" cy="434296"/>
              </a:xfrm>
            </p:grpSpPr>
            <p:sp>
              <p:nvSpPr>
                <p:cNvPr id="208" name="Rounded Rectangle 207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4915813" y="4665853"/>
                <a:ext cx="501897" cy="434296"/>
                <a:chOff x="3203019" y="1631379"/>
                <a:chExt cx="501897" cy="434296"/>
              </a:xfrm>
            </p:grpSpPr>
            <p:sp>
              <p:nvSpPr>
                <p:cNvPr id="206" name="Rounded Rectangle 205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908221" y="5375369"/>
                <a:ext cx="501897" cy="434296"/>
                <a:chOff x="3203019" y="1631379"/>
                <a:chExt cx="501897" cy="434296"/>
              </a:xfrm>
            </p:grpSpPr>
            <p:sp>
              <p:nvSpPr>
                <p:cNvPr id="204" name="Rounded Rectangle 203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5879928" y="2540262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5882694" y="3243647"/>
                <a:ext cx="501897" cy="434296"/>
                <a:chOff x="3203019" y="1631379"/>
                <a:chExt cx="501897" cy="434296"/>
              </a:xfrm>
            </p:grpSpPr>
            <p:sp>
              <p:nvSpPr>
                <p:cNvPr id="202" name="Rounded Rectangle 201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5891507" y="3959920"/>
                <a:ext cx="501897" cy="434296"/>
                <a:chOff x="3203019" y="1631379"/>
                <a:chExt cx="501897" cy="434296"/>
              </a:xfrm>
            </p:grpSpPr>
            <p:sp>
              <p:nvSpPr>
                <p:cNvPr id="200" name="Rounded Rectangle 199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5891507" y="4665853"/>
                <a:ext cx="501897" cy="434296"/>
                <a:chOff x="3203019" y="1631379"/>
                <a:chExt cx="501897" cy="434296"/>
              </a:xfrm>
            </p:grpSpPr>
            <p:sp>
              <p:nvSpPr>
                <p:cNvPr id="198" name="Rounded Rectangle 197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5883915" y="5375369"/>
                <a:ext cx="501897" cy="434296"/>
                <a:chOff x="3203019" y="1631379"/>
                <a:chExt cx="501897" cy="434296"/>
              </a:xfrm>
            </p:grpSpPr>
            <p:sp>
              <p:nvSpPr>
                <p:cNvPr id="196" name="Rounded Rectangle 195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6847262" y="2540262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6850029" y="3243647"/>
                <a:ext cx="501897" cy="434296"/>
                <a:chOff x="3203019" y="1631379"/>
                <a:chExt cx="501897" cy="434296"/>
              </a:xfrm>
            </p:grpSpPr>
            <p:sp>
              <p:nvSpPr>
                <p:cNvPr id="194" name="Rounded Rectangle 193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6858842" y="3959920"/>
                <a:ext cx="501897" cy="434296"/>
                <a:chOff x="3203019" y="1631379"/>
                <a:chExt cx="501897" cy="434296"/>
              </a:xfrm>
            </p:grpSpPr>
            <p:sp>
              <p:nvSpPr>
                <p:cNvPr id="192" name="Rounded Rectangle 191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6858842" y="4665853"/>
                <a:ext cx="501897" cy="434296"/>
                <a:chOff x="3203019" y="1631379"/>
                <a:chExt cx="501897" cy="434296"/>
              </a:xfrm>
            </p:grpSpPr>
            <p:sp>
              <p:nvSpPr>
                <p:cNvPr id="190" name="Rounded Rectangle 189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91" name="TextBox 190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6851250" y="5375369"/>
                <a:ext cx="501897" cy="434296"/>
                <a:chOff x="3203019" y="1631379"/>
                <a:chExt cx="501897" cy="434296"/>
              </a:xfrm>
            </p:grpSpPr>
            <p:sp>
              <p:nvSpPr>
                <p:cNvPr id="188" name="Rounded Rectangle 187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4461052" y="2888940"/>
                <a:ext cx="430647" cy="3251459"/>
                <a:chOff x="4501393" y="2888940"/>
                <a:chExt cx="430647" cy="3251459"/>
              </a:xfrm>
            </p:grpSpPr>
            <p:sp>
              <p:nvSpPr>
                <p:cNvPr id="183" name="Rectangle 182"/>
                <p:cNvSpPr/>
                <p:nvPr/>
              </p:nvSpPr>
              <p:spPr bwMode="auto">
                <a:xfrm>
                  <a:off x="4501393" y="2888940"/>
                  <a:ext cx="411480" cy="411480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4" name="Rectangle 183"/>
                <p:cNvSpPr/>
                <p:nvPr/>
              </p:nvSpPr>
              <p:spPr bwMode="auto">
                <a:xfrm>
                  <a:off x="4520560" y="3607249"/>
                  <a:ext cx="411480" cy="411480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5" name="Rectangle 184"/>
                <p:cNvSpPr/>
                <p:nvPr/>
              </p:nvSpPr>
              <p:spPr bwMode="auto">
                <a:xfrm>
                  <a:off x="4520560" y="4372334"/>
                  <a:ext cx="411480" cy="411480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6" name="Rectangle 185"/>
                <p:cNvSpPr/>
                <p:nvPr/>
              </p:nvSpPr>
              <p:spPr bwMode="auto">
                <a:xfrm>
                  <a:off x="4520560" y="5031069"/>
                  <a:ext cx="411480" cy="411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7" name="Rectangle 186"/>
                <p:cNvSpPr/>
                <p:nvPr/>
              </p:nvSpPr>
              <p:spPr bwMode="auto">
                <a:xfrm>
                  <a:off x="4520560" y="5728919"/>
                  <a:ext cx="411480" cy="411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440319" y="2888940"/>
                <a:ext cx="430647" cy="3251459"/>
                <a:chOff x="5761533" y="2888940"/>
                <a:chExt cx="430647" cy="3251459"/>
              </a:xfrm>
            </p:grpSpPr>
            <p:sp>
              <p:nvSpPr>
                <p:cNvPr id="178" name="Rectangle 177"/>
                <p:cNvSpPr/>
                <p:nvPr/>
              </p:nvSpPr>
              <p:spPr bwMode="auto">
                <a:xfrm>
                  <a:off x="5761533" y="2888940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9" name="Rectangle 178"/>
                <p:cNvSpPr/>
                <p:nvPr/>
              </p:nvSpPr>
              <p:spPr bwMode="auto">
                <a:xfrm>
                  <a:off x="5780700" y="3607249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0" name="Rectangle 179"/>
                <p:cNvSpPr/>
                <p:nvPr/>
              </p:nvSpPr>
              <p:spPr bwMode="auto">
                <a:xfrm>
                  <a:off x="5780700" y="4372334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1" name="Rectangle 180"/>
                <p:cNvSpPr/>
                <p:nvPr/>
              </p:nvSpPr>
              <p:spPr bwMode="auto">
                <a:xfrm>
                  <a:off x="5780700" y="5031069"/>
                  <a:ext cx="411480" cy="411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82" name="Rectangle 181"/>
                <p:cNvSpPr/>
                <p:nvPr/>
              </p:nvSpPr>
              <p:spPr bwMode="auto">
                <a:xfrm>
                  <a:off x="5780700" y="5728919"/>
                  <a:ext cx="411480" cy="4114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6419042" y="2888940"/>
                <a:ext cx="430647" cy="3251459"/>
                <a:chOff x="6526618" y="2888940"/>
                <a:chExt cx="430647" cy="3251459"/>
              </a:xfrm>
            </p:grpSpPr>
            <p:sp>
              <p:nvSpPr>
                <p:cNvPr id="173" name="Rectangle 172"/>
                <p:cNvSpPr/>
                <p:nvPr/>
              </p:nvSpPr>
              <p:spPr bwMode="auto">
                <a:xfrm>
                  <a:off x="6526618" y="2888940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4" name="Rectangle 173"/>
                <p:cNvSpPr/>
                <p:nvPr/>
              </p:nvSpPr>
              <p:spPr bwMode="auto">
                <a:xfrm>
                  <a:off x="6545785" y="3607249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 bwMode="auto">
                <a:xfrm>
                  <a:off x="6545785" y="4372334"/>
                  <a:ext cx="411480" cy="41148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6545785" y="503106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7" name="Rectangle 176"/>
                <p:cNvSpPr/>
                <p:nvPr/>
              </p:nvSpPr>
              <p:spPr bwMode="auto">
                <a:xfrm>
                  <a:off x="6545785" y="572891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7350155" y="2888940"/>
                <a:ext cx="430647" cy="3251459"/>
                <a:chOff x="7336708" y="2888940"/>
                <a:chExt cx="430647" cy="3251459"/>
              </a:xfrm>
            </p:grpSpPr>
            <p:sp>
              <p:nvSpPr>
                <p:cNvPr id="168" name="Rectangle 167"/>
                <p:cNvSpPr/>
                <p:nvPr/>
              </p:nvSpPr>
              <p:spPr bwMode="auto">
                <a:xfrm>
                  <a:off x="7336708" y="2888940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69" name="Rectangle 168"/>
                <p:cNvSpPr/>
                <p:nvPr/>
              </p:nvSpPr>
              <p:spPr bwMode="auto">
                <a:xfrm>
                  <a:off x="7355875" y="3607249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0" name="Rectangle 169"/>
                <p:cNvSpPr/>
                <p:nvPr/>
              </p:nvSpPr>
              <p:spPr bwMode="auto">
                <a:xfrm>
                  <a:off x="7355875" y="4372334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1" name="Rectangle 170"/>
                <p:cNvSpPr/>
                <p:nvPr/>
              </p:nvSpPr>
              <p:spPr bwMode="auto">
                <a:xfrm>
                  <a:off x="7355875" y="503106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72" name="Rectangle 171"/>
                <p:cNvSpPr/>
                <p:nvPr/>
              </p:nvSpPr>
              <p:spPr bwMode="auto">
                <a:xfrm>
                  <a:off x="7355875" y="572891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</p:grpSp>
          <p:cxnSp>
            <p:nvCxnSpPr>
              <p:cNvPr id="68" name="Straight Arrow Connector 67"/>
              <p:cNvCxnSpPr/>
              <p:nvPr/>
            </p:nvCxnSpPr>
            <p:spPr bwMode="auto">
              <a:xfrm>
                <a:off x="3408563" y="3480481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4334512" y="3474005"/>
                <a:ext cx="667512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5324351" y="347555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Arrow Connector 70"/>
              <p:cNvCxnSpPr/>
              <p:nvPr/>
            </p:nvCxnSpPr>
            <p:spPr bwMode="auto">
              <a:xfrm>
                <a:off x="6299691" y="347400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3428764" y="2760401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4354713" y="2753925"/>
                <a:ext cx="667512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5344552" y="275547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Arrow Connector 74"/>
              <p:cNvCxnSpPr/>
              <p:nvPr/>
            </p:nvCxnSpPr>
            <p:spPr bwMode="auto">
              <a:xfrm>
                <a:off x="6319892" y="275392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3426493" y="4170761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>
                <a:off x="4352442" y="4164285"/>
                <a:ext cx="667512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5342281" y="416583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Arrow Connector 78"/>
              <p:cNvCxnSpPr/>
              <p:nvPr/>
            </p:nvCxnSpPr>
            <p:spPr bwMode="auto">
              <a:xfrm>
                <a:off x="6317621" y="416428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Arrow Connector 79"/>
              <p:cNvCxnSpPr/>
              <p:nvPr/>
            </p:nvCxnSpPr>
            <p:spPr bwMode="auto">
              <a:xfrm>
                <a:off x="3413046" y="4870006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Arrow Connector 80"/>
              <p:cNvCxnSpPr/>
              <p:nvPr/>
            </p:nvCxnSpPr>
            <p:spPr bwMode="auto">
              <a:xfrm>
                <a:off x="4338995" y="4863530"/>
                <a:ext cx="667512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5328834" y="486507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>
                <a:off x="6304174" y="486353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3399599" y="559615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Arrow Connector 84"/>
              <p:cNvCxnSpPr/>
              <p:nvPr/>
            </p:nvCxnSpPr>
            <p:spPr bwMode="auto">
              <a:xfrm>
                <a:off x="4325548" y="5589674"/>
                <a:ext cx="667512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>
                <a:off x="5315387" y="5591219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Arrow Connector 86"/>
              <p:cNvCxnSpPr/>
              <p:nvPr/>
            </p:nvCxnSpPr>
            <p:spPr bwMode="auto">
              <a:xfrm>
                <a:off x="6290727" y="5589674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3266855" y="4312423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4187354" y="2881566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89"/>
              <p:cNvCxnSpPr/>
              <p:nvPr/>
            </p:nvCxnSpPr>
            <p:spPr bwMode="auto">
              <a:xfrm>
                <a:off x="4191357" y="3588867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90"/>
              <p:cNvCxnSpPr/>
              <p:nvPr/>
            </p:nvCxnSpPr>
            <p:spPr bwMode="auto">
              <a:xfrm>
                <a:off x="4187338" y="4301327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4187330" y="5008490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4194446" y="4300694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5159850" y="2888940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5163853" y="3596241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5159834" y="4308701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5159826" y="5015864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5166942" y="4308068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6129943" y="2896314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6133946" y="3603615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6129927" y="4316075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6129919" y="5023238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6137035" y="4315442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7106634" y="2904449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7110637" y="3611750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7106618" y="4324210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7106610" y="5031373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7113726" y="4323577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9" name="TextBox 108"/>
              <p:cNvSpPr txBox="1"/>
              <p:nvPr/>
            </p:nvSpPr>
            <p:spPr>
              <a:xfrm>
                <a:off x="3359374" y="2850928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306731" y="2866111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381153" y="3582458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324121" y="3581818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5383740" y="2865857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406485" y="3589923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384271" y="4350677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324163" y="4350061"/>
                <a:ext cx="719512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CC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407291" y="4353083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364186" y="5004051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4305724" y="5011169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5286485" y="5711963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364186" y="5701281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811461" y="2547745"/>
                <a:ext cx="501898" cy="434295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7814227" y="3251129"/>
                <a:ext cx="501897" cy="434296"/>
                <a:chOff x="3203019" y="1631379"/>
                <a:chExt cx="501897" cy="434296"/>
              </a:xfrm>
            </p:grpSpPr>
            <p:sp>
              <p:nvSpPr>
                <p:cNvPr id="166" name="Rounded Rectangle 165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67" name="TextBox 166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>
                <a:off x="7823040" y="3967402"/>
                <a:ext cx="501897" cy="434296"/>
                <a:chOff x="3203019" y="1631379"/>
                <a:chExt cx="501897" cy="434296"/>
              </a:xfrm>
            </p:grpSpPr>
            <p:sp>
              <p:nvSpPr>
                <p:cNvPr id="164" name="Rounded Rectangle 163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7823040" y="4673335"/>
                <a:ext cx="501897" cy="434296"/>
                <a:chOff x="3203019" y="1631379"/>
                <a:chExt cx="501897" cy="434296"/>
              </a:xfrm>
            </p:grpSpPr>
            <p:sp>
              <p:nvSpPr>
                <p:cNvPr id="162" name="Rounded Rectangle 161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7815448" y="5382851"/>
                <a:ext cx="501897" cy="434296"/>
                <a:chOff x="3203019" y="1631379"/>
                <a:chExt cx="501897" cy="434296"/>
              </a:xfrm>
            </p:grpSpPr>
            <p:sp>
              <p:nvSpPr>
                <p:cNvPr id="160" name="Rounded Rectangle 159"/>
                <p:cNvSpPr/>
                <p:nvPr/>
              </p:nvSpPr>
              <p:spPr bwMode="auto">
                <a:xfrm>
                  <a:off x="3356865" y="1763815"/>
                  <a:ext cx="182880" cy="182880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3203019" y="1631379"/>
                  <a:ext cx="501897" cy="434296"/>
                </a:xfrm>
                <a:prstGeom prst="rect">
                  <a:avLst/>
                </a:prstGeom>
                <a:solidFill>
                  <a:srgbClr val="3BFF94"/>
                </a:solidFill>
                <a:ln>
                  <a:solidFill>
                    <a:srgbClr val="00B050"/>
                  </a:solidFill>
                </a:ln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8314353" y="2896422"/>
                <a:ext cx="430647" cy="3251459"/>
                <a:chOff x="7336708" y="2888940"/>
                <a:chExt cx="430647" cy="3251459"/>
              </a:xfrm>
            </p:grpSpPr>
            <p:sp>
              <p:nvSpPr>
                <p:cNvPr id="155" name="Rectangle 154"/>
                <p:cNvSpPr/>
                <p:nvPr/>
              </p:nvSpPr>
              <p:spPr bwMode="auto">
                <a:xfrm>
                  <a:off x="7336708" y="2888940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56" name="Rectangle 155"/>
                <p:cNvSpPr/>
                <p:nvPr/>
              </p:nvSpPr>
              <p:spPr bwMode="auto">
                <a:xfrm>
                  <a:off x="7355875" y="3607249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57" name="Rectangle 156"/>
                <p:cNvSpPr/>
                <p:nvPr/>
              </p:nvSpPr>
              <p:spPr bwMode="auto">
                <a:xfrm>
                  <a:off x="7355875" y="4372334"/>
                  <a:ext cx="411480" cy="411480"/>
                </a:xfrm>
                <a:prstGeom prst="rect">
                  <a:avLst/>
                </a:prstGeom>
                <a:solidFill>
                  <a:srgbClr val="FF5D5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58" name="Rectangle 157"/>
                <p:cNvSpPr/>
                <p:nvPr/>
              </p:nvSpPr>
              <p:spPr bwMode="auto">
                <a:xfrm>
                  <a:off x="7355875" y="503106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  <p:sp>
              <p:nvSpPr>
                <p:cNvPr id="159" name="Rectangle 158"/>
                <p:cNvSpPr/>
                <p:nvPr/>
              </p:nvSpPr>
              <p:spPr bwMode="auto">
                <a:xfrm>
                  <a:off x="7355875" y="5728919"/>
                  <a:ext cx="411480" cy="411480"/>
                </a:xfrm>
                <a:prstGeom prst="rect">
                  <a:avLst/>
                </a:prstGeom>
                <a:solidFill>
                  <a:srgbClr val="CC99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srgbClr val="000000"/>
                      </a:solidFill>
                      <a:latin typeface="Verdana" pitchFamily="34" charset="0"/>
                    </a:rPr>
                    <a:t> </a:t>
                  </a:r>
                </a:p>
              </p:txBody>
            </p:sp>
          </p:grpSp>
          <p:cxnSp>
            <p:nvCxnSpPr>
              <p:cNvPr id="128" name="Straight Connector 127"/>
              <p:cNvCxnSpPr/>
              <p:nvPr/>
            </p:nvCxnSpPr>
            <p:spPr bwMode="auto">
              <a:xfrm>
                <a:off x="8070832" y="2911931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8074835" y="3619232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8070816" y="4331692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8070808" y="5038855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8077924" y="4331059"/>
                <a:ext cx="2766" cy="4263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Straight Arrow Connector 132"/>
              <p:cNvCxnSpPr/>
              <p:nvPr/>
            </p:nvCxnSpPr>
            <p:spPr bwMode="auto">
              <a:xfrm>
                <a:off x="7254943" y="347400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Straight Arrow Connector 133"/>
              <p:cNvCxnSpPr/>
              <p:nvPr/>
            </p:nvCxnSpPr>
            <p:spPr bwMode="auto">
              <a:xfrm>
                <a:off x="7260396" y="275392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Straight Arrow Connector 134"/>
              <p:cNvCxnSpPr/>
              <p:nvPr/>
            </p:nvCxnSpPr>
            <p:spPr bwMode="auto">
              <a:xfrm>
                <a:off x="7272873" y="4164285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6" name="Straight Arrow Connector 135"/>
              <p:cNvCxnSpPr/>
              <p:nvPr/>
            </p:nvCxnSpPr>
            <p:spPr bwMode="auto">
              <a:xfrm>
                <a:off x="7259426" y="4863530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7245979" y="5589674"/>
                <a:ext cx="628748" cy="26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8" name="TextBox 137"/>
              <p:cNvSpPr txBox="1"/>
              <p:nvPr/>
            </p:nvSpPr>
            <p:spPr>
              <a:xfrm>
                <a:off x="6385593" y="4350842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384794" y="3580095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362047" y="2865677"/>
                <a:ext cx="512916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A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5284030" y="5008712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318000" y="5702128"/>
                <a:ext cx="760834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MC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7219678" y="2872444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184276" y="2874418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02202" y="3596976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241180" y="3598768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7242969" y="4364355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8202195" y="4358739"/>
                <a:ext cx="66441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IO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6389129" y="5011169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325538" y="5006268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8287735" y="5013385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8286307" y="5712717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7327758" y="5711290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396248" y="5701955"/>
                <a:ext cx="490879" cy="45842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300" dirty="0">
                    <a:solidFill>
                      <a:srgbClr val="000000"/>
                    </a:solidFill>
                  </a:rPr>
                  <a:t>P</a:t>
                </a:r>
              </a:p>
            </p:txBody>
          </p:sp>
        </p:grpSp>
      </p:grpSp>
      <p:sp>
        <p:nvSpPr>
          <p:cNvPr id="228" name="TextBox 22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29" name="Right Arrow 228"/>
          <p:cNvSpPr/>
          <p:nvPr/>
        </p:nvSpPr>
        <p:spPr bwMode="auto">
          <a:xfrm>
            <a:off x="3832229" y="3373630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11561" y="516449"/>
            <a:ext cx="893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Move from </a:t>
            </a:r>
            <a:r>
              <a:rPr lang="en-US" dirty="0" err="1" smtClean="0">
                <a:solidFill>
                  <a:schemeClr val="accent6"/>
                </a:solidFill>
              </a:rPr>
              <a:t>ringbus</a:t>
            </a:r>
            <a:r>
              <a:rPr lang="en-US" dirty="0" smtClean="0">
                <a:solidFill>
                  <a:schemeClr val="accent6"/>
                </a:solidFill>
              </a:rPr>
              <a:t>-based interconnects to 2D </a:t>
            </a:r>
            <a:r>
              <a:rPr lang="en-US" dirty="0">
                <a:solidFill>
                  <a:schemeClr val="accent6"/>
                </a:solidFill>
              </a:rPr>
              <a:t>mesh-based </a:t>
            </a:r>
            <a:r>
              <a:rPr lang="en-US" dirty="0" smtClean="0">
                <a:solidFill>
                  <a:schemeClr val="accent6"/>
                </a:solidFill>
              </a:rPr>
              <a:t>interconnects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4954" y="2808206"/>
            <a:ext cx="18646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Higher performance</a:t>
            </a:r>
          </a:p>
          <a:p>
            <a:r>
              <a:rPr lang="en-US" sz="1300" dirty="0"/>
              <a:t>for high core </a:t>
            </a:r>
            <a:r>
              <a:rPr lang="en-US" sz="1300" dirty="0" smtClean="0"/>
              <a:t>counts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3289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612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2.3.5 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2D mesh-based on-die interconnects (4)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10064" y="1085011"/>
            <a:ext cx="604548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Interconnection style of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many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and multi-core processors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63646" y="1667311"/>
            <a:ext cx="18053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Ring architecture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16200000" flipH="1" flipV="1">
            <a:off x="3008156" y="275218"/>
            <a:ext cx="204658" cy="241820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5400000" flipV="1">
            <a:off x="5398328" y="263688"/>
            <a:ext cx="204658" cy="244126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846600" y="1553311"/>
            <a:ext cx="60325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92684" y="1553311"/>
            <a:ext cx="57150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09137" y="1667311"/>
            <a:ext cx="27991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Mesh (</a:t>
            </a:r>
            <a:r>
              <a:rPr lang="en-US" altLang="en-US" sz="1300" b="1" err="1">
                <a:solidFill>
                  <a:srgbClr val="000000"/>
                </a:solidFill>
                <a:latin typeface="Verdana" pitchFamily="34" charset="0"/>
              </a:rPr>
              <a:t>2D</a:t>
            </a: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 grid) architecture</a:t>
            </a:r>
          </a:p>
        </p:txBody>
      </p:sp>
      <p:sp>
        <p:nvSpPr>
          <p:cNvPr id="47115" name="TextBox 12"/>
          <p:cNvSpPr txBox="1">
            <a:spLocks noChangeArrowheads="1"/>
          </p:cNvSpPr>
          <p:nvPr/>
        </p:nvSpPr>
        <p:spPr bwMode="auto">
          <a:xfrm>
            <a:off x="264755" y="2042648"/>
            <a:ext cx="348819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srgbClr val="000000"/>
                </a:solidFill>
                <a:latin typeface="Verdana" pitchFamily="34" charset="0"/>
              </a:rPr>
              <a:t>Sony/Toshiba/IBM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 Cell</a:t>
            </a:r>
            <a:r>
              <a:rPr lang="en-US" altLang="en-US" sz="1300" dirty="0">
                <a:solidFill>
                  <a:srgbClr val="000000"/>
                </a:solidFill>
                <a:latin typeface="Verdana" pitchFamily="34" charset="0"/>
              </a:rPr>
              <a:t> (2006): 8 cores</a:t>
            </a:r>
          </a:p>
        </p:txBody>
      </p:sp>
      <p:sp>
        <p:nvSpPr>
          <p:cNvPr id="47116" name="TextBox 13"/>
          <p:cNvSpPr txBox="1">
            <a:spLocks noChangeArrowheads="1"/>
          </p:cNvSpPr>
          <p:nvPr/>
        </p:nvSpPr>
        <p:spPr bwMode="auto">
          <a:xfrm>
            <a:off x="5149849" y="2327528"/>
            <a:ext cx="3041217" cy="51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Tile processor 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(2007): 80 cores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SCC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 (2010): 48 cores</a:t>
            </a:r>
          </a:p>
        </p:txBody>
      </p:sp>
      <p:sp>
        <p:nvSpPr>
          <p:cNvPr id="47117" name="TextBox 14"/>
          <p:cNvSpPr txBox="1">
            <a:spLocks noChangeArrowheads="1"/>
          </p:cNvSpPr>
          <p:nvPr/>
        </p:nvSpPr>
        <p:spPr bwMode="auto">
          <a:xfrm>
            <a:off x="416226" y="2781246"/>
            <a:ext cx="3754554" cy="51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err="1">
                <a:solidFill>
                  <a:srgbClr val="000000"/>
                </a:solidFill>
                <a:latin typeface="Verdana" pitchFamily="34" charset="0"/>
              </a:rPr>
              <a:t>Larrabee</a:t>
            </a: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(2009). 24-32 cores (cancelled)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47118" name="TextBox 15"/>
          <p:cNvSpPr txBox="1">
            <a:spLocks noChangeArrowheads="1"/>
          </p:cNvSpPr>
          <p:nvPr/>
        </p:nvSpPr>
        <p:spPr bwMode="auto">
          <a:xfrm>
            <a:off x="517826" y="3246289"/>
            <a:ext cx="34607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Knights Ferry 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(2010): 32 cores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Knights Corner 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(2012): 57-61 cores</a:t>
            </a:r>
          </a:p>
        </p:txBody>
      </p:sp>
      <p:sp>
        <p:nvSpPr>
          <p:cNvPr id="47119" name="TextBox 16"/>
          <p:cNvSpPr txBox="1">
            <a:spLocks noChangeArrowheads="1"/>
          </p:cNvSpPr>
          <p:nvPr/>
        </p:nvSpPr>
        <p:spPr bwMode="auto">
          <a:xfrm>
            <a:off x="5113243" y="5092421"/>
            <a:ext cx="10096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Xeon Phi</a:t>
            </a:r>
          </a:p>
        </p:txBody>
      </p:sp>
      <p:sp>
        <p:nvSpPr>
          <p:cNvPr id="47120" name="TextBox 17"/>
          <p:cNvSpPr txBox="1">
            <a:spLocks noChangeArrowheads="1"/>
          </p:cNvSpPr>
          <p:nvPr/>
        </p:nvSpPr>
        <p:spPr bwMode="auto">
          <a:xfrm>
            <a:off x="5277596" y="5321021"/>
            <a:ext cx="36792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Knights Landing </a:t>
            </a:r>
            <a:r>
              <a:rPr lang="en-US" altLang="en-US" sz="1300">
                <a:solidFill>
                  <a:srgbClr val="000000"/>
                </a:solidFill>
                <a:latin typeface="Verdana" pitchFamily="34" charset="0"/>
              </a:rPr>
              <a:t>(2016): up to 72 cores</a:t>
            </a: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1713633" y="2503384"/>
            <a:ext cx="324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697" y="3920562"/>
            <a:ext cx="4493538" cy="74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300" b="1" dirty="0">
                <a:solidFill>
                  <a:srgbClr val="000000"/>
                </a:solidFill>
              </a:rPr>
              <a:t>Nehalem-EX (</a:t>
            </a:r>
            <a:r>
              <a:rPr lang="en-US" sz="1300" b="1" dirty="0" err="1">
                <a:solidFill>
                  <a:srgbClr val="000000"/>
                </a:solidFill>
              </a:rPr>
              <a:t>Beckton</a:t>
            </a:r>
            <a:r>
              <a:rPr lang="en-US" sz="1300" b="1" dirty="0">
                <a:solidFill>
                  <a:srgbClr val="000000"/>
                </a:solidFill>
              </a:rPr>
              <a:t>) </a:t>
            </a:r>
            <a:r>
              <a:rPr lang="en-US" sz="1300" dirty="0">
                <a:solidFill>
                  <a:srgbClr val="000000"/>
                </a:solidFill>
              </a:rPr>
              <a:t>(2010) up to 8 cores</a:t>
            </a:r>
          </a:p>
          <a:p>
            <a:pPr>
              <a:spcAft>
                <a:spcPts val="200"/>
              </a:spcAft>
            </a:pPr>
            <a:r>
              <a:rPr lang="en-US" sz="1300" dirty="0">
                <a:solidFill>
                  <a:srgbClr val="000000"/>
                </a:solidFill>
              </a:rPr>
              <a:t>All </a:t>
            </a:r>
            <a:r>
              <a:rPr lang="en-US" sz="1300" b="1" dirty="0">
                <a:solidFill>
                  <a:srgbClr val="000000"/>
                </a:solidFill>
              </a:rPr>
              <a:t>Sandy Bridge </a:t>
            </a:r>
            <a:r>
              <a:rPr lang="en-US" sz="1300" dirty="0">
                <a:solidFill>
                  <a:srgbClr val="000000"/>
                </a:solidFill>
              </a:rPr>
              <a:t>lines</a:t>
            </a:r>
            <a:r>
              <a:rPr lang="en-US" sz="1300" b="1" dirty="0">
                <a:solidFill>
                  <a:srgbClr val="000000"/>
                </a:solidFill>
              </a:rPr>
              <a:t> </a:t>
            </a:r>
            <a:r>
              <a:rPr lang="en-US" sz="1300" dirty="0">
                <a:solidFill>
                  <a:srgbClr val="000000"/>
                </a:solidFill>
              </a:rPr>
              <a:t>(2011) up to 8 cores</a:t>
            </a:r>
          </a:p>
          <a:p>
            <a:pPr>
              <a:spcAft>
                <a:spcPts val="200"/>
              </a:spcAft>
            </a:pPr>
            <a:r>
              <a:rPr lang="en-US" sz="1300" dirty="0">
                <a:solidFill>
                  <a:srgbClr val="000000"/>
                </a:solidFill>
              </a:rPr>
              <a:t>All </a:t>
            </a:r>
            <a:r>
              <a:rPr lang="en-US" sz="1300" b="1" dirty="0">
                <a:solidFill>
                  <a:srgbClr val="000000"/>
                </a:solidFill>
              </a:rPr>
              <a:t>Ivy Bridge </a:t>
            </a:r>
            <a:r>
              <a:rPr lang="en-US" sz="1300" dirty="0">
                <a:solidFill>
                  <a:srgbClr val="000000"/>
                </a:solidFill>
              </a:rPr>
              <a:t>lines (from 2012 on) up to 15 cores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3726" y="4615325"/>
            <a:ext cx="3513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to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577" y="4897714"/>
            <a:ext cx="4456669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300" dirty="0">
                <a:solidFill>
                  <a:srgbClr val="000000"/>
                </a:solidFill>
              </a:rPr>
              <a:t>All </a:t>
            </a:r>
            <a:r>
              <a:rPr lang="en-US" sz="1300" b="1" dirty="0" err="1">
                <a:solidFill>
                  <a:srgbClr val="000000"/>
                </a:solidFill>
              </a:rPr>
              <a:t>Broadwell</a:t>
            </a:r>
            <a:r>
              <a:rPr lang="en-US" sz="1300" dirty="0">
                <a:solidFill>
                  <a:srgbClr val="000000"/>
                </a:solidFill>
              </a:rPr>
              <a:t> lines (from 2014 on) up to 24 cores</a:t>
            </a:r>
          </a:p>
          <a:p>
            <a:pPr>
              <a:spcAft>
                <a:spcPts val="200"/>
              </a:spcAft>
            </a:pPr>
            <a:r>
              <a:rPr lang="en-US" sz="1300" b="1" dirty="0" err="1">
                <a:solidFill>
                  <a:srgbClr val="000000"/>
                </a:solidFill>
              </a:rPr>
              <a:t>Skylake</a:t>
            </a:r>
            <a:r>
              <a:rPr lang="en-US" sz="1300" dirty="0">
                <a:solidFill>
                  <a:srgbClr val="000000"/>
                </a:solidFill>
              </a:rPr>
              <a:t> (2015) up to 4 cores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4706" y="5677640"/>
            <a:ext cx="3714478" cy="518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300" b="1" err="1">
                <a:solidFill>
                  <a:srgbClr val="000000"/>
                </a:solidFill>
              </a:rPr>
              <a:t>Skylake</a:t>
            </a:r>
            <a:r>
              <a:rPr lang="en-US" sz="1300" b="1">
                <a:solidFill>
                  <a:srgbClr val="000000"/>
                </a:solidFill>
              </a:rPr>
              <a:t>-X </a:t>
            </a:r>
            <a:r>
              <a:rPr lang="en-US" sz="1300">
                <a:solidFill>
                  <a:srgbClr val="000000"/>
                </a:solidFill>
              </a:rPr>
              <a:t>(</a:t>
            </a:r>
            <a:r>
              <a:rPr lang="en-US" sz="1300" err="1">
                <a:solidFill>
                  <a:srgbClr val="000000"/>
                </a:solidFill>
              </a:rPr>
              <a:t>HED</a:t>
            </a:r>
            <a:r>
              <a:rPr lang="en-US" sz="1300">
                <a:solidFill>
                  <a:srgbClr val="000000"/>
                </a:solidFill>
              </a:rPr>
              <a:t>)</a:t>
            </a:r>
            <a:r>
              <a:rPr lang="en-US" sz="1300" b="1">
                <a:solidFill>
                  <a:srgbClr val="000000"/>
                </a:solidFill>
              </a:rPr>
              <a:t> </a:t>
            </a:r>
            <a:r>
              <a:rPr lang="en-US" sz="1300">
                <a:solidFill>
                  <a:srgbClr val="000000"/>
                </a:solidFill>
              </a:rPr>
              <a:t>(2017) up to 18 cores</a:t>
            </a:r>
          </a:p>
          <a:p>
            <a:pPr>
              <a:spcAft>
                <a:spcPts val="200"/>
              </a:spcAft>
            </a:pPr>
            <a:r>
              <a:rPr lang="en-US" sz="1300" b="1" err="1">
                <a:solidFill>
                  <a:srgbClr val="000000"/>
                </a:solidFill>
              </a:rPr>
              <a:t>Skylake</a:t>
            </a:r>
            <a:r>
              <a:rPr lang="en-US" sz="1300" b="1">
                <a:solidFill>
                  <a:srgbClr val="000000"/>
                </a:solidFill>
              </a:rPr>
              <a:t>-SP</a:t>
            </a:r>
            <a:r>
              <a:rPr lang="en-US" sz="1300">
                <a:solidFill>
                  <a:srgbClr val="000000"/>
                </a:solidFill>
              </a:rPr>
              <a:t> (2017) up to 28 cores</a:t>
            </a:r>
          </a:p>
        </p:txBody>
      </p:sp>
      <p:sp>
        <p:nvSpPr>
          <p:cNvPr id="24" name="Right Arrow 23"/>
          <p:cNvSpPr/>
          <p:nvPr/>
        </p:nvSpPr>
        <p:spPr bwMode="auto">
          <a:xfrm rot="988679">
            <a:off x="4171713" y="5651029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5400000">
            <a:off x="6190820" y="4554715"/>
            <a:ext cx="9144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988679">
            <a:off x="3979651" y="3723927"/>
            <a:ext cx="27432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346" y="2598824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4097" y="6487427"/>
            <a:ext cx="48974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(ARM  </a:t>
            </a:r>
            <a:r>
              <a:rPr lang="en-US" sz="1300" b="1" dirty="0" smtClean="0"/>
              <a:t>CCN504</a:t>
            </a:r>
            <a:r>
              <a:rPr lang="en-US" sz="1300" dirty="0" smtClean="0"/>
              <a:t> (2012) to </a:t>
            </a:r>
            <a:r>
              <a:rPr lang="en-US" sz="1300" b="1" dirty="0" smtClean="0"/>
              <a:t>CCN512</a:t>
            </a:r>
            <a:r>
              <a:rPr lang="en-US" sz="1300" dirty="0" smtClean="0"/>
              <a:t> (2014) Interconnect</a:t>
            </a:r>
            <a:endParaRPr lang="en-US" sz="1300" dirty="0"/>
          </a:p>
        </p:txBody>
      </p:sp>
      <p:sp>
        <p:nvSpPr>
          <p:cNvPr id="28" name="TextBox 27"/>
          <p:cNvSpPr txBox="1"/>
          <p:nvPr/>
        </p:nvSpPr>
        <p:spPr>
          <a:xfrm>
            <a:off x="231744" y="6197064"/>
            <a:ext cx="5100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IBM</a:t>
            </a:r>
            <a:endParaRPr lang="en-US" sz="13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71721" y="6208297"/>
            <a:ext cx="16289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POWER9 </a:t>
            </a:r>
            <a:r>
              <a:rPr lang="en-US" sz="1300" dirty="0" smtClean="0"/>
              <a:t>(2017)</a:t>
            </a:r>
            <a:endParaRPr lang="en-US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5162093" y="6489245"/>
            <a:ext cx="27783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CMN6xx</a:t>
            </a:r>
            <a:r>
              <a:rPr lang="en-US" sz="1300" dirty="0" smtClean="0"/>
              <a:t> (2016) Interconnect)</a:t>
            </a:r>
            <a:endParaRPr lang="en-US" sz="1300" dirty="0"/>
          </a:p>
        </p:txBody>
      </p:sp>
      <p:sp>
        <p:nvSpPr>
          <p:cNvPr id="32" name="TextBox 31"/>
          <p:cNvSpPr txBox="1"/>
          <p:nvPr/>
        </p:nvSpPr>
        <p:spPr>
          <a:xfrm>
            <a:off x="111561" y="516449"/>
            <a:ext cx="91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Move from </a:t>
            </a:r>
            <a:r>
              <a:rPr lang="en-US" dirty="0" err="1" smtClean="0">
                <a:solidFill>
                  <a:schemeClr val="accent6"/>
                </a:solidFill>
              </a:rPr>
              <a:t>ringbus</a:t>
            </a:r>
            <a:r>
              <a:rPr lang="en-US" dirty="0" smtClean="0">
                <a:solidFill>
                  <a:schemeClr val="accent6"/>
                </a:solidFill>
              </a:rPr>
              <a:t>-based interconnects to 2D </a:t>
            </a:r>
            <a:r>
              <a:rPr lang="en-US" dirty="0">
                <a:solidFill>
                  <a:schemeClr val="accent6"/>
                </a:solidFill>
              </a:rPr>
              <a:t>mesh-based </a:t>
            </a:r>
            <a:r>
              <a:rPr lang="en-US" dirty="0" smtClean="0">
                <a:solidFill>
                  <a:schemeClr val="accent6"/>
                </a:solidFill>
              </a:rPr>
              <a:t>interconnects -2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2" r="44319"/>
          <a:stretch/>
        </p:blipFill>
        <p:spPr bwMode="auto">
          <a:xfrm>
            <a:off x="190500" y="1027442"/>
            <a:ext cx="48510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893" y="516737"/>
            <a:ext cx="92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 1: 2D mesh in Intel’s 72-core Knights Landing processor (2016)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27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3869" y="2009633"/>
            <a:ext cx="3788217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72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Silvermont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(Atom)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 threads/core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2 512 bit vector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2D mesh architecture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channels DDR4-2400,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up to 384 GB,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8/16 GB high bandwidth on-package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MCDRAM memory, &gt;500 GB/s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36 lanes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3.0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 W TDP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2.3.5 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2D mesh-based on-die interconnects (5)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0988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8" y="896678"/>
            <a:ext cx="9030908" cy="5835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273" y="518126"/>
            <a:ext cx="887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Example 2: 2D mesh in Intel’s up to 28-core Xeon </a:t>
            </a:r>
            <a:r>
              <a:rPr lang="en-US" dirty="0" err="1" smtClean="0">
                <a:solidFill>
                  <a:srgbClr val="2D2D8A"/>
                </a:solidFill>
              </a:rPr>
              <a:t>Skylake</a:t>
            </a:r>
            <a:r>
              <a:rPr lang="en-US" dirty="0" smtClean="0">
                <a:solidFill>
                  <a:srgbClr val="2D2D8A"/>
                </a:solidFill>
              </a:rPr>
              <a:t>-SP (2017) </a:t>
            </a:r>
            <a:r>
              <a:rPr lang="en-US" dirty="0" smtClean="0"/>
              <a:t>[</a:t>
            </a:r>
            <a:r>
              <a:rPr lang="hu-HU" dirty="0" smtClean="0"/>
              <a:t>62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956"/>
          <a:stretch/>
        </p:blipFill>
        <p:spPr>
          <a:xfrm>
            <a:off x="608465" y="1318658"/>
            <a:ext cx="7927070" cy="3763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48" y="516452"/>
            <a:ext cx="9062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3: 2D mesh in ARM’s CMN-6xx cache coherent interconnect (2016)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63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(8)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313"/>
          <a:stretch/>
        </p:blipFill>
        <p:spPr>
          <a:xfrm>
            <a:off x="161510" y="1222211"/>
            <a:ext cx="8747207" cy="5153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141" y="518037"/>
            <a:ext cx="825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ARM’s 2D mesh interconnect (CMN-600) to build a server </a:t>
            </a:r>
            <a:r>
              <a:rPr lang="en-US" dirty="0" smtClean="0"/>
              <a:t>[</a:t>
            </a:r>
            <a:r>
              <a:rPr lang="hu-HU" dirty="0" smtClean="0"/>
              <a:t>64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63000" y="6375690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6" name="Téglalap 5"/>
          <p:cNvSpPr/>
          <p:nvPr/>
        </p:nvSpPr>
        <p:spPr>
          <a:xfrm>
            <a:off x="7854301" y="7274997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10711syste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66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68121" y="1942642"/>
            <a:ext cx="4392000" cy="2268000"/>
            <a:chOff x="1968121" y="2366154"/>
            <a:chExt cx="4392000" cy="2268000"/>
          </a:xfrm>
        </p:grpSpPr>
        <p:sp>
          <p:nvSpPr>
            <p:cNvPr id="4" name="Ellipszis 3"/>
            <p:cNvSpPr/>
            <p:nvPr/>
          </p:nvSpPr>
          <p:spPr>
            <a:xfrm>
              <a:off x="3866109" y="3094219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7" name="Téglalap 6"/>
            <p:cNvSpPr/>
            <p:nvPr/>
          </p:nvSpPr>
          <p:spPr>
            <a:xfrm>
              <a:off x="4730703" y="3528809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825375" y="2715814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9" name="Téglalap 8"/>
            <p:cNvSpPr/>
            <p:nvPr/>
          </p:nvSpPr>
          <p:spPr>
            <a:xfrm>
              <a:off x="2825375" y="3548582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5028753" y="2776608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19" name="Cloud 18"/>
            <p:cNvSpPr/>
            <p:nvPr/>
          </p:nvSpPr>
          <p:spPr bwMode="auto">
            <a:xfrm rot="203832">
              <a:off x="1968121" y="2366154"/>
              <a:ext cx="4392000" cy="2268000"/>
            </a:xfrm>
            <a:prstGeom prst="cloud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5503" y="513521"/>
            <a:ext cx="547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Overview of intra-processor 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625" y="884077"/>
            <a:ext cx="9028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They provide the links required </a:t>
            </a:r>
            <a:r>
              <a:rPr lang="en-US" sz="1600" dirty="0" smtClean="0">
                <a:solidFill>
                  <a:srgbClr val="0070C0"/>
                </a:solidFill>
              </a:rPr>
              <a:t>within a single processor platform,</a:t>
            </a:r>
            <a:r>
              <a:rPr lang="en-US" sz="1600" dirty="0" smtClean="0"/>
              <a:t> as indicated in the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Figure below.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2246" y="4437246"/>
            <a:ext cx="7354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The intra-processor interconnect provides the necessary links</a:t>
            </a:r>
          </a:p>
          <a:p>
            <a:pPr algn="ctr"/>
            <a:r>
              <a:rPr lang="en-US" sz="1600" dirty="0" smtClean="0"/>
              <a:t>within a single processor platform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7821" y="5260258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15503" y="5574891"/>
            <a:ext cx="8477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case of </a:t>
            </a:r>
            <a:r>
              <a:rPr lang="en-US" sz="1600" dirty="0" smtClean="0">
                <a:solidFill>
                  <a:srgbClr val="0070C0"/>
                </a:solidFill>
              </a:rPr>
              <a:t>multicores</a:t>
            </a:r>
            <a:r>
              <a:rPr lang="en-US" sz="1600" dirty="0" smtClean="0"/>
              <a:t> the intra-processor interconnect needs to provide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interconnections between the cores or core clusters </a:t>
            </a:r>
            <a:r>
              <a:rPr lang="en-US" sz="1600" dirty="0" smtClean="0"/>
              <a:t>(if core clusters are used).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0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(9)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7950" y="519982"/>
            <a:ext cx="520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Power consumption of on-die interconnects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505" y="937094"/>
            <a:ext cx="895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note that </a:t>
            </a:r>
            <a:r>
              <a:rPr lang="en-US" sz="1600" dirty="0" smtClean="0">
                <a:solidFill>
                  <a:srgbClr val="0070C0"/>
                </a:solidFill>
              </a:rPr>
              <a:t>2D interconnects have considerable more power consumption than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ring bus interconnects</a:t>
            </a:r>
            <a:r>
              <a:rPr lang="en-US" sz="1600" dirty="0" smtClean="0"/>
              <a:t>, as the next example shows.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13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(10)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25093" y="510357"/>
            <a:ext cx="901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Layout of Intel’s 6-core Coffee Lake 8700K using a ring bus [77]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87" y="1362116"/>
            <a:ext cx="7209481" cy="39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(11)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438"/>
          <a:stretch/>
        </p:blipFill>
        <p:spPr>
          <a:xfrm>
            <a:off x="827739" y="1386036"/>
            <a:ext cx="7492596" cy="4482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11" y="500011"/>
            <a:ext cx="882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Breakdown of power consumption between the cores and the IF in Intel’s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6-core Coffee Lake 8700K processor using a ring bus [73] </a:t>
            </a:r>
          </a:p>
        </p:txBody>
      </p:sp>
    </p:spTree>
    <p:extLst>
      <p:ext uri="{BB962C8B-B14F-4D97-AF65-F5344CB8AC3E}">
        <p14:creationId xmlns:p14="http://schemas.microsoft.com/office/powerpoint/2010/main" val="25560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(12)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912"/>
          <a:stretch/>
        </p:blipFill>
        <p:spPr>
          <a:xfrm>
            <a:off x="1343428" y="1176224"/>
            <a:ext cx="6457143" cy="4964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50" y="510358"/>
            <a:ext cx="510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</a:rPr>
              <a:t>Example 2: </a:t>
            </a:r>
            <a:r>
              <a:rPr lang="en-US" i="1" dirty="0">
                <a:solidFill>
                  <a:schemeClr val="accent6"/>
                </a:solidFill>
              </a:rPr>
              <a:t>Layout of a 4x4 2D mesh [73</a:t>
            </a:r>
            <a:r>
              <a:rPr lang="en-US" i="1" dirty="0" smtClean="0">
                <a:solidFill>
                  <a:schemeClr val="accent6"/>
                </a:solidFill>
              </a:rPr>
              <a:t>]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2.3.5 </a:t>
            </a:r>
            <a:r>
              <a:rPr lang="en-US" sz="1800" kern="1200" dirty="0">
                <a:solidFill>
                  <a:srgbClr val="FFFFFF"/>
                </a:solidFill>
              </a:rPr>
              <a:t>2D mesh-based on-die interconnects </a:t>
            </a:r>
            <a:r>
              <a:rPr lang="en-US" sz="1800" kern="1200" dirty="0" smtClean="0">
                <a:solidFill>
                  <a:srgbClr val="FFFFFF"/>
                </a:solidFill>
              </a:rPr>
              <a:t>(13)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113"/>
          <a:stretch/>
        </p:blipFill>
        <p:spPr>
          <a:xfrm>
            <a:off x="412851" y="1337912"/>
            <a:ext cx="8230630" cy="4887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11" y="500011"/>
            <a:ext cx="886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Breakdown of power consumption between the cores and the IF in Intel’s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18-core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 7980XE processor using a 2D mesh [73]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131" y="6391177"/>
            <a:ext cx="836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</a:t>
            </a:r>
            <a:r>
              <a:rPr lang="en-US" dirty="0" smtClean="0"/>
              <a:t> that the 2D mesh of the 7980X differs from that shown before.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77746" y="1450409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 Use of both off-die and on-die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359" y="516631"/>
            <a:ext cx="6287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2.4 </a:t>
            </a:r>
            <a:r>
              <a:rPr lang="en-US" dirty="0">
                <a:solidFill>
                  <a:schemeClr val="accent6"/>
                </a:solidFill>
              </a:rPr>
              <a:t>Use of both off-die and on-die interconnects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2.4 </a:t>
            </a:r>
            <a:r>
              <a:rPr lang="en-US" sz="1800" kern="1200" dirty="0">
                <a:solidFill>
                  <a:srgbClr val="FFFFFF"/>
                </a:solidFill>
              </a:rPr>
              <a:t>Use of both off-die and on-die interconnects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467" y="884904"/>
            <a:ext cx="8922764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Multicores</a:t>
            </a:r>
            <a:r>
              <a:rPr lang="en-US" sz="1600" dirty="0" smtClean="0"/>
              <a:t> imply a </a:t>
            </a:r>
            <a:r>
              <a:rPr lang="en-US" sz="1600" dirty="0" smtClean="0">
                <a:solidFill>
                  <a:srgbClr val="0070C0"/>
                </a:solidFill>
              </a:rPr>
              <a:t>new requirement</a:t>
            </a:r>
            <a:r>
              <a:rPr lang="en-US" sz="1600" dirty="0" smtClean="0"/>
              <a:t>, that is </a:t>
            </a:r>
            <a:r>
              <a:rPr lang="en-US" sz="1600" dirty="0" smtClean="0">
                <a:solidFill>
                  <a:srgbClr val="0070C0"/>
                </a:solidFill>
              </a:rPr>
              <a:t>to provide core-to-to communication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in other words to allow interactions, like synchronization or data exchange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between cores.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case of </a:t>
            </a:r>
            <a:r>
              <a:rPr lang="en-US" sz="1600" dirty="0" smtClean="0">
                <a:solidFill>
                  <a:srgbClr val="FF0000"/>
                </a:solidFill>
              </a:rPr>
              <a:t>on-die intra-processor interconnects </a:t>
            </a:r>
            <a:r>
              <a:rPr lang="en-US" sz="1600" dirty="0" smtClean="0"/>
              <a:t>this requirement needs to 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taken into consideration </a:t>
            </a:r>
            <a:r>
              <a:rPr lang="en-US" sz="1600" dirty="0" smtClean="0">
                <a:solidFill>
                  <a:srgbClr val="0070C0"/>
                </a:solidFill>
              </a:rPr>
              <a:t>by default.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</a:t>
            </a:r>
            <a:r>
              <a:rPr lang="en-US" sz="1600" dirty="0" smtClean="0">
                <a:solidFill>
                  <a:srgbClr val="FF0000"/>
                </a:solidFill>
              </a:rPr>
              <a:t>off-die interconnects </a:t>
            </a:r>
            <a:r>
              <a:rPr lang="en-US" sz="1600" dirty="0" smtClean="0">
                <a:solidFill>
                  <a:srgbClr val="0070C0"/>
                </a:solidFill>
              </a:rPr>
              <a:t>need to be augmented for multicores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appropriately by an on-die interconnect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Subsequently, we show </a:t>
            </a:r>
            <a:r>
              <a:rPr lang="en-US" sz="1600" dirty="0" smtClean="0">
                <a:solidFill>
                  <a:srgbClr val="0070C0"/>
                </a:solidFill>
              </a:rPr>
              <a:t>two examples </a:t>
            </a:r>
            <a:r>
              <a:rPr lang="en-US" sz="1600" dirty="0" smtClean="0"/>
              <a:t>for this.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56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3407" y="2218469"/>
            <a:ext cx="3278282" cy="4002035"/>
            <a:chOff x="6111092" y="2208637"/>
            <a:chExt cx="3278282" cy="4002035"/>
          </a:xfrm>
        </p:grpSpPr>
        <p:sp>
          <p:nvSpPr>
            <p:cNvPr id="3" name="TextBox 2"/>
            <p:cNvSpPr txBox="1"/>
            <p:nvPr/>
          </p:nvSpPr>
          <p:spPr>
            <a:xfrm>
              <a:off x="6111092" y="5918284"/>
              <a:ext cx="3179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i="1" dirty="0"/>
                <a:t>2. </a:t>
              </a:r>
              <a:r>
                <a:rPr lang="en-US" sz="1300" i="1" dirty="0" smtClean="0"/>
                <a:t>gen. </a:t>
              </a:r>
              <a:r>
                <a:rPr lang="en-US" sz="1300" i="1" dirty="0"/>
                <a:t>Nehalem (Lynnfield) (2009</a:t>
              </a:r>
              <a:r>
                <a:rPr lang="en-US" sz="1300" i="1" dirty="0" smtClean="0"/>
                <a:t>)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573033" y="2208637"/>
              <a:ext cx="2772427" cy="2434489"/>
              <a:chOff x="998133" y="1540043"/>
              <a:chExt cx="2772427" cy="2434489"/>
            </a:xfrm>
          </p:grpSpPr>
          <p:sp>
            <p:nvSpPr>
              <p:cNvPr id="7" name="Ellipszis 3"/>
              <p:cNvSpPr/>
              <p:nvPr/>
            </p:nvSpPr>
            <p:spPr>
              <a:xfrm>
                <a:off x="2066814" y="1571768"/>
                <a:ext cx="618106" cy="59403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</a:p>
            </p:txBody>
          </p:sp>
          <p:sp>
            <p:nvSpPr>
              <p:cNvPr id="8" name="Téglalap 4"/>
              <p:cNvSpPr/>
              <p:nvPr/>
            </p:nvSpPr>
            <p:spPr>
              <a:xfrm>
                <a:off x="2065132" y="2655492"/>
                <a:ext cx="648000" cy="445525"/>
              </a:xfrm>
              <a:prstGeom prst="rect">
                <a:avLst/>
              </a:prstGeom>
              <a:solidFill>
                <a:srgbClr val="FF2DBE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PCH</a:t>
                </a:r>
              </a:p>
              <a:p>
                <a:pPr algn="ctr"/>
                <a:r>
                  <a:rPr lang="en-US" sz="105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w/GPU</a:t>
                </a:r>
                <a:endParaRPr lang="hu-HU" sz="105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Téglalap 6"/>
              <p:cNvSpPr/>
              <p:nvPr/>
            </p:nvSpPr>
            <p:spPr>
              <a:xfrm>
                <a:off x="2065132" y="3529007"/>
                <a:ext cx="648000" cy="4455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Per</a:t>
                </a:r>
                <a:r>
                  <a:rPr lang="hu-HU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IO</a:t>
                </a:r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152454" y="1647649"/>
                <a:ext cx="618106" cy="4455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3152454" y="2651739"/>
                <a:ext cx="618106" cy="4455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Per</a:t>
                </a:r>
                <a:r>
                  <a:rPr lang="hu-HU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</a:p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IO</a:t>
                </a:r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12" name="Egyenes összekötő nyíllal 13"/>
              <p:cNvCxnSpPr/>
              <p:nvPr/>
            </p:nvCxnSpPr>
            <p:spPr>
              <a:xfrm flipH="1">
                <a:off x="2375867" y="3085727"/>
                <a:ext cx="1682" cy="4455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nyíllal 17"/>
              <p:cNvCxnSpPr/>
              <p:nvPr/>
            </p:nvCxnSpPr>
            <p:spPr>
              <a:xfrm>
                <a:off x="1605686" y="2869340"/>
                <a:ext cx="45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gyenes összekötő nyíllal 18"/>
              <p:cNvCxnSpPr/>
              <p:nvPr/>
            </p:nvCxnSpPr>
            <p:spPr>
              <a:xfrm>
                <a:off x="2684920" y="1864671"/>
                <a:ext cx="45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nyíllal 19"/>
              <p:cNvCxnSpPr/>
              <p:nvPr/>
            </p:nvCxnSpPr>
            <p:spPr>
              <a:xfrm>
                <a:off x="2684920" y="2856718"/>
                <a:ext cx="45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666680" y="3579066"/>
                <a:ext cx="393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--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685425" y="3577462"/>
                <a:ext cx="393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--</a:t>
                </a:r>
                <a:endParaRPr lang="en-US" dirty="0"/>
              </a:p>
            </p:txBody>
          </p:sp>
          <p:sp>
            <p:nvSpPr>
              <p:cNvPr id="18" name="Téglalap 7"/>
              <p:cNvSpPr/>
              <p:nvPr/>
            </p:nvSpPr>
            <p:spPr>
              <a:xfrm>
                <a:off x="998133" y="1650977"/>
                <a:ext cx="618106" cy="4455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d</a:t>
                </a:r>
                <a:r>
                  <a:rPr lang="hu-HU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GPU</a:t>
                </a:r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Téglalap 6"/>
              <p:cNvSpPr/>
              <p:nvPr/>
            </p:nvSpPr>
            <p:spPr>
              <a:xfrm>
                <a:off x="1006805" y="2658824"/>
                <a:ext cx="618106" cy="4455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Displ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0" name="Egyenes összekötő nyíllal 17"/>
              <p:cNvCxnSpPr/>
              <p:nvPr/>
            </p:nvCxnSpPr>
            <p:spPr>
              <a:xfrm>
                <a:off x="1623332" y="1864706"/>
                <a:ext cx="4500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nyíllal 12"/>
              <p:cNvCxnSpPr/>
              <p:nvPr/>
            </p:nvCxnSpPr>
            <p:spPr>
              <a:xfrm flipH="1">
                <a:off x="2265108" y="2140435"/>
                <a:ext cx="1682" cy="504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nyíllal 12"/>
              <p:cNvCxnSpPr/>
              <p:nvPr/>
            </p:nvCxnSpPr>
            <p:spPr>
              <a:xfrm flipH="1">
                <a:off x="2475260" y="2143274"/>
                <a:ext cx="1682" cy="504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170650" y="2131079"/>
                <a:ext cx="110091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 smtClean="0"/>
                  <a:t>FDI</a:t>
                </a:r>
              </a:p>
              <a:p>
                <a:pPr algn="ctr"/>
                <a:r>
                  <a:rPr lang="en-US" sz="1300" dirty="0" smtClean="0"/>
                  <a:t>(not used)</a:t>
                </a:r>
                <a:endParaRPr lang="en-US" sz="13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89481" y="2268177"/>
                <a:ext cx="52450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/>
                  <a:t>DMI</a:t>
                </a:r>
                <a:endParaRPr lang="en-US" sz="13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580055" y="1540043"/>
                <a:ext cx="57259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 smtClean="0"/>
                  <a:t>PCIe</a:t>
                </a:r>
                <a:endParaRPr lang="en-US" sz="13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213505" y="5020639"/>
              <a:ext cx="317586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err="1" smtClean="0">
                  <a:solidFill>
                    <a:srgbClr val="FF0000"/>
                  </a:solidFill>
                </a:rPr>
                <a:t>PCIe</a:t>
              </a:r>
              <a:r>
                <a:rPr lang="en-US" sz="1300" dirty="0" smtClean="0">
                  <a:solidFill>
                    <a:srgbClr val="FF0000"/>
                  </a:solidFill>
                </a:rPr>
                <a:t> interconnection placed on-die.</a:t>
              </a:r>
            </a:p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An extra link (FDI) is provided</a:t>
              </a:r>
            </a:p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 (but not needed) as a preparation</a:t>
              </a:r>
            </a:p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 for integrated graphics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b="10214"/>
          <a:stretch/>
        </p:blipFill>
        <p:spPr>
          <a:xfrm>
            <a:off x="3646093" y="1279238"/>
            <a:ext cx="5431536" cy="5410323"/>
          </a:xfrm>
          <a:prstGeom prst="rect">
            <a:avLst/>
          </a:prstGeom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2.4 </a:t>
            </a:r>
            <a:r>
              <a:rPr lang="en-US" sz="1800" kern="1200" dirty="0">
                <a:solidFill>
                  <a:srgbClr val="FFFFFF"/>
                </a:solidFill>
              </a:rPr>
              <a:t>Use of both off-die and on-die interconnects (2)</a:t>
            </a:r>
          </a:p>
        </p:txBody>
      </p:sp>
      <p:sp>
        <p:nvSpPr>
          <p:cNvPr id="28" name="Curved Down Arrow 27"/>
          <p:cNvSpPr/>
          <p:nvPr/>
        </p:nvSpPr>
        <p:spPr bwMode="auto">
          <a:xfrm rot="21056364">
            <a:off x="1825882" y="1045800"/>
            <a:ext cx="4632675" cy="752278"/>
          </a:xfrm>
          <a:prstGeom prst="curvedDown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1553497" y="2054936"/>
            <a:ext cx="875071" cy="9828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263" y="517797"/>
            <a:ext cx="8796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 for using both off-die and crossbar-based on-die interconnect 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in Intel’s desktops </a:t>
            </a:r>
            <a:r>
              <a:rPr lang="en-US" dirty="0" smtClean="0"/>
              <a:t>[</a:t>
            </a:r>
            <a:r>
              <a:rPr lang="hu-HU" dirty="0" smtClean="0"/>
              <a:t>40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40362" y="4336027"/>
            <a:ext cx="902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(Crossbar)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84266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2.4 </a:t>
            </a:r>
            <a:r>
              <a:rPr lang="en-US" sz="1800" kern="1200" dirty="0">
                <a:solidFill>
                  <a:srgbClr val="FFFFFF"/>
                </a:solidFill>
              </a:rPr>
              <a:t>Use of both off-die and on-die interconnects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57" y="5230442"/>
            <a:ext cx="5006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2-core </a:t>
            </a:r>
            <a:r>
              <a:rPr lang="en-US" sz="1300" i="1" dirty="0" err="1" smtClean="0"/>
              <a:t>Westmere</a:t>
            </a:r>
            <a:r>
              <a:rPr lang="en-US" sz="1300" i="1" dirty="0" smtClean="0"/>
              <a:t> (</a:t>
            </a:r>
            <a:r>
              <a:rPr lang="en-US" sz="1300" i="1" dirty="0" err="1" smtClean="0"/>
              <a:t>Arrandale</a:t>
            </a:r>
            <a:r>
              <a:rPr lang="en-US" sz="1300" i="1" dirty="0" smtClean="0"/>
              <a:t>)</a:t>
            </a:r>
          </a:p>
          <a:p>
            <a:pPr algn="ctr"/>
            <a:r>
              <a:rPr lang="en-US" sz="1300" i="1" dirty="0" smtClean="0"/>
              <a:t>(with in-package integrated graphics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/>
              <a:t>and a PCH model supporting integrated graphics) (2010)</a:t>
            </a:r>
          </a:p>
          <a:p>
            <a:pPr algn="ctr"/>
            <a:r>
              <a:rPr lang="en-US" sz="1300" i="1" dirty="0" smtClean="0"/>
              <a:t>Sandy Bridge (with on-die integrated graphics and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/>
              <a:t>a PCH model supporting integrated graphics) (2011)</a:t>
            </a:r>
          </a:p>
          <a:p>
            <a:pPr algn="ctr"/>
            <a:r>
              <a:rPr lang="en-US" sz="1300" i="1" dirty="0" smtClean="0"/>
              <a:t>Ivy Bridge with on-die integrated graphics and</a:t>
            </a:r>
          </a:p>
          <a:p>
            <a:pPr algn="ctr"/>
            <a:r>
              <a:rPr lang="en-US" sz="1300" i="1" dirty="0" smtClean="0"/>
              <a:t>all PCH models supporting integrated graphics (2012)</a:t>
            </a:r>
            <a:endParaRPr lang="en-US" sz="13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22345" y="1784238"/>
            <a:ext cx="2762802" cy="2434490"/>
            <a:chOff x="5048777" y="1596188"/>
            <a:chExt cx="2762802" cy="2434490"/>
          </a:xfrm>
        </p:grpSpPr>
        <p:sp>
          <p:nvSpPr>
            <p:cNvPr id="7" name="Ellipszis 3"/>
            <p:cNvSpPr/>
            <p:nvPr/>
          </p:nvSpPr>
          <p:spPr>
            <a:xfrm>
              <a:off x="6107833" y="1620700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églalap 4"/>
            <p:cNvSpPr/>
            <p:nvPr/>
          </p:nvSpPr>
          <p:spPr>
            <a:xfrm>
              <a:off x="6106151" y="2711638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PCH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églalap 6"/>
            <p:cNvSpPr/>
            <p:nvPr/>
          </p:nvSpPr>
          <p:spPr>
            <a:xfrm>
              <a:off x="6106151" y="3585153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7193473" y="1703795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7193473" y="270788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2" name="Egyenes összekötő nyíllal 13"/>
            <p:cNvCxnSpPr/>
            <p:nvPr/>
          </p:nvCxnSpPr>
          <p:spPr>
            <a:xfrm flipH="1">
              <a:off x="6416886" y="3141873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7"/>
            <p:cNvCxnSpPr/>
            <p:nvPr/>
          </p:nvCxnSpPr>
          <p:spPr>
            <a:xfrm>
              <a:off x="5656330" y="2925486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8"/>
            <p:cNvCxnSpPr/>
            <p:nvPr/>
          </p:nvCxnSpPr>
          <p:spPr>
            <a:xfrm>
              <a:off x="6725939" y="1920817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9"/>
            <p:cNvCxnSpPr/>
            <p:nvPr/>
          </p:nvCxnSpPr>
          <p:spPr>
            <a:xfrm>
              <a:off x="6725939" y="2912864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nyíllal 12"/>
            <p:cNvCxnSpPr/>
            <p:nvPr/>
          </p:nvCxnSpPr>
          <p:spPr>
            <a:xfrm flipH="1">
              <a:off x="6318953" y="2199791"/>
              <a:ext cx="1682" cy="504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07699" y="363521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26444" y="3633608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19" name="Téglalap 7"/>
            <p:cNvSpPr/>
            <p:nvPr/>
          </p:nvSpPr>
          <p:spPr>
            <a:xfrm>
              <a:off x="5048777" y="1697498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Téglalap 6"/>
            <p:cNvSpPr/>
            <p:nvPr/>
          </p:nvSpPr>
          <p:spPr>
            <a:xfrm>
              <a:off x="5057449" y="2714970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nyíllal 17"/>
            <p:cNvCxnSpPr/>
            <p:nvPr/>
          </p:nvCxnSpPr>
          <p:spPr>
            <a:xfrm>
              <a:off x="5673976" y="1920852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133394" y="1660955"/>
              <a:ext cx="575799" cy="543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300" dirty="0" smtClean="0"/>
                <a:t>P</a:t>
              </a:r>
            </a:p>
            <a:p>
              <a:r>
                <a:rPr lang="en-US" sz="1300" b="1" dirty="0" smtClean="0">
                  <a:solidFill>
                    <a:srgbClr val="FF0000"/>
                  </a:solidFill>
                </a:rPr>
                <a:t>GPU</a:t>
              </a:r>
              <a:endParaRPr lang="en-US" sz="13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6113713" y="1917717"/>
              <a:ext cx="602428" cy="122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gyenes összekötő nyíllal 12"/>
            <p:cNvCxnSpPr/>
            <p:nvPr/>
          </p:nvCxnSpPr>
          <p:spPr>
            <a:xfrm flipH="1">
              <a:off x="6529105" y="2202630"/>
              <a:ext cx="1682" cy="5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836862" y="2325185"/>
              <a:ext cx="47961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FDI</a:t>
              </a:r>
              <a:endParaRPr lang="en-US" sz="13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43326" y="2327533"/>
              <a:ext cx="5245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DMI</a:t>
              </a:r>
              <a:endParaRPr lang="en-US" sz="13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11441" y="1596188"/>
              <a:ext cx="5725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/>
                <a:t>PCIe</a:t>
              </a:r>
              <a:endParaRPr lang="en-US" sz="13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2856" y="4350230"/>
            <a:ext cx="3331361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Integrated graphics </a:t>
            </a:r>
          </a:p>
          <a:p>
            <a:pPr algn="ctr">
              <a:spcAft>
                <a:spcPts val="200"/>
              </a:spcAft>
            </a:pPr>
            <a:r>
              <a:rPr lang="en-US" sz="1300" dirty="0" smtClean="0">
                <a:solidFill>
                  <a:srgbClr val="FF0000"/>
                </a:solidFill>
              </a:rPr>
              <a:t>(in-package or on-die)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FDI interconnection needed between 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display and GPU.</a:t>
            </a:r>
            <a:endParaRPr lang="en-US" sz="1300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1167" b="5312"/>
          <a:stretch/>
        </p:blipFill>
        <p:spPr bwMode="auto">
          <a:xfrm>
            <a:off x="5046549" y="1684018"/>
            <a:ext cx="3940132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76567" y="1386346"/>
            <a:ext cx="5484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FDI</a:t>
            </a:r>
            <a:endParaRPr lang="en-US" sz="1300" dirty="0"/>
          </a:p>
        </p:txBody>
      </p:sp>
      <p:sp>
        <p:nvSpPr>
          <p:cNvPr id="32" name="Rounded Rectangle 31"/>
          <p:cNvSpPr/>
          <p:nvPr/>
        </p:nvSpPr>
        <p:spPr bwMode="auto">
          <a:xfrm>
            <a:off x="1750142" y="1612484"/>
            <a:ext cx="875071" cy="98281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8" name="Curved Down Arrow 37"/>
          <p:cNvSpPr/>
          <p:nvPr/>
        </p:nvSpPr>
        <p:spPr bwMode="auto">
          <a:xfrm>
            <a:off x="2187677" y="1033108"/>
            <a:ext cx="5058697" cy="700070"/>
          </a:xfrm>
          <a:prstGeom prst="curvedDown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950" y="521110"/>
            <a:ext cx="851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 for using both off-die and ring-based on-die interconnect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in Intel’s desktops </a:t>
            </a:r>
            <a:r>
              <a:rPr lang="en-US" dirty="0" smtClean="0"/>
              <a:t>[</a:t>
            </a:r>
            <a:r>
              <a:rPr lang="hu-HU" dirty="0" smtClean="0"/>
              <a:t>40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54625" y="1200151"/>
            <a:ext cx="8013114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 Inter-processor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801" y="2357637"/>
            <a:ext cx="7994650" cy="432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4.1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Overview of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inter-processor 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54625" y="2826739"/>
            <a:ext cx="7997825" cy="43200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>
                  <a:solidFill>
                    <a:srgbClr val="FFFFFF"/>
                  </a:solidFill>
                  <a:latin typeface="+mn-lt"/>
                </a:rPr>
                <a:t>4.2 One or two level interconnects between </a:t>
              </a:r>
              <a:r>
                <a:rPr lang="en-US" sz="1800" dirty="0" smtClean="0">
                  <a:solidFill>
                    <a:srgbClr val="FFFFFF"/>
                  </a:solidFill>
                  <a:latin typeface="+mn-lt"/>
                </a:rPr>
                <a:t>sockets</a:t>
              </a:r>
              <a:endParaRPr lang="en-US" sz="18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57801" y="3309917"/>
            <a:ext cx="7994650" cy="432000"/>
            <a:chOff x="699" y="1638"/>
            <a:chExt cx="4448" cy="2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>
                  <a:solidFill>
                    <a:srgbClr val="FFFFFF"/>
                  </a:solidFill>
                  <a:latin typeface="+mn-lt"/>
                </a:rPr>
                <a:t>4.3 </a:t>
              </a:r>
              <a:r>
                <a:rPr lang="en-US" sz="1800" dirty="0" smtClean="0">
                  <a:solidFill>
                    <a:srgbClr val="FFFFFF"/>
                  </a:solidFill>
                  <a:latin typeface="+mn-lt"/>
                </a:rPr>
                <a:t>Inter-processor </a:t>
              </a:r>
              <a:r>
                <a:rPr lang="en-US" sz="1800" dirty="0">
                  <a:solidFill>
                    <a:srgbClr val="FFFFFF"/>
                  </a:solidFill>
                  <a:latin typeface="+mn-lt"/>
                </a:rPr>
                <a:t>interconnect </a:t>
              </a:r>
              <a:r>
                <a:rPr lang="en-US" sz="1800" dirty="0" smtClean="0">
                  <a:solidFill>
                    <a:srgbClr val="FFFFFF"/>
                  </a:solidFill>
                  <a:latin typeface="+mn-lt"/>
                </a:rPr>
                <a:t>topologies</a:t>
              </a:r>
              <a:endParaRPr lang="en-US" sz="18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62650" y="3787661"/>
            <a:ext cx="7997825" cy="432000"/>
            <a:chOff x="699" y="1638"/>
            <a:chExt cx="4448" cy="366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rPr>
                <a:t>4.</a:t>
              </a:r>
              <a:r>
                <a:rPr lang="en-US" sz="1800" dirty="0" smtClean="0">
                  <a:solidFill>
                    <a:srgbClr val="FFFFFF"/>
                  </a:solidFill>
                  <a:latin typeface="+mn-lt"/>
                </a:rPr>
                <a:t>4 Layout </a:t>
              </a:r>
              <a:r>
                <a:rPr lang="en-US" sz="1800" dirty="0">
                  <a:solidFill>
                    <a:srgbClr val="FFFFFF"/>
                  </a:solidFill>
                  <a:latin typeface="+mn-lt"/>
                </a:rPr>
                <a:t>of the interconnect </a:t>
              </a:r>
              <a:r>
                <a:rPr lang="en-US" sz="1800" dirty="0" smtClean="0">
                  <a:solidFill>
                    <a:srgbClr val="FFFFFF"/>
                  </a:solidFill>
                  <a:latin typeface="+mn-lt"/>
                </a:rPr>
                <a:t>links</a:t>
              </a:r>
              <a:endParaRPr lang="en-US" sz="18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3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721" y="1167872"/>
            <a:ext cx="84673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a) Use </a:t>
            </a:r>
            <a:r>
              <a:rPr lang="en-US" altLang="en-US" sz="1600" dirty="0">
                <a:solidFill>
                  <a:srgbClr val="000000"/>
                </a:solidFill>
              </a:rPr>
              <a:t>of individual CPU cores or CPU core clusters (CC) in multicore </a:t>
            </a:r>
            <a:r>
              <a:rPr lang="en-US" altLang="en-US" sz="1600" dirty="0" smtClean="0">
                <a:solidFill>
                  <a:srgbClr val="000000"/>
                </a:solidFill>
              </a:rPr>
              <a:t>processors</a:t>
            </a:r>
            <a:endParaRPr lang="en-US" sz="1600" dirty="0" smtClean="0"/>
          </a:p>
          <a:p>
            <a:pPr>
              <a:spcAft>
                <a:spcPts val="400"/>
              </a:spcAft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b) Support of cache coherency (this aspect will not be discussed)</a:t>
            </a:r>
          </a:p>
          <a:p>
            <a:pPr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c) Implementing intra-processor interconnects off-die, on-die or even both</a:t>
            </a:r>
          </a:p>
          <a:p>
            <a:pPr>
              <a:spcAft>
                <a:spcPts val="4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</a:rPr>
              <a:t>     off-die and on-die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03" y="514596"/>
            <a:ext cx="796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Design </a:t>
            </a:r>
            <a:r>
              <a:rPr lang="en-US" dirty="0">
                <a:solidFill>
                  <a:schemeClr val="accent6"/>
                </a:solidFill>
              </a:rPr>
              <a:t>aspects</a:t>
            </a:r>
            <a:r>
              <a:rPr lang="en-US" dirty="0" smtClean="0">
                <a:solidFill>
                  <a:schemeClr val="accent6"/>
                </a:solidFill>
              </a:rPr>
              <a:t> affecting the implementation of the intra-processor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interconnect in multicore processors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51443" y="3618499"/>
            <a:ext cx="29718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Support of cache coherency 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" y="3618499"/>
            <a:ext cx="275144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Use of individual CPU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CPU core clusters (CC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multicore processors 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2409" y="3219702"/>
            <a:ext cx="6351002" cy="349773"/>
            <a:chOff x="2357438" y="3400423"/>
            <a:chExt cx="5793487" cy="270065"/>
          </a:xfrm>
        </p:grpSpPr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8081075" y="360997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399347" y="3400423"/>
              <a:ext cx="5724000" cy="127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8119175" y="341788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5100833" y="341312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398713" y="340365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2357438" y="361016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5059558" y="35925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4228205" y="3003537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005217" y="2653521"/>
            <a:ext cx="643780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Design aspects affecting the implementation of the intra-processor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interconnect in multicore processors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33881" y="3598835"/>
            <a:ext cx="349045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Implementing intra-processor interconnects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off-die, on-die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or even both off-die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on-die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4371" y="4183630"/>
            <a:ext cx="13420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Not discussed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4595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841376" y="1200151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Overview of inter-processor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739084" y="1811930"/>
            <a:ext cx="172034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Intra-processor </a:t>
            </a:r>
          </a:p>
          <a:p>
            <a:pPr algn="ctr">
              <a:spcAft>
                <a:spcPts val="40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+mj-lt"/>
              </a:rPr>
              <a:t>interconnect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818546" y="1822797"/>
            <a:ext cx="146226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Inter-node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interconnects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017619" y="1127597"/>
            <a:ext cx="501700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Main functional levels of interconnects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50581" y="1532469"/>
            <a:ext cx="5950439" cy="258054"/>
            <a:chOff x="1845211" y="1416969"/>
            <a:chExt cx="5950439" cy="258054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1866902" y="141755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918764" y="141696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7730563" y="159877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4918764" y="141696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4883304" y="161469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1845211" y="159184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41069" y="1845153"/>
            <a:ext cx="16626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Inter-processor</a:t>
            </a:r>
          </a:p>
          <a:p>
            <a:pPr algn="ctr">
              <a:spcAft>
                <a:spcPts val="40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in</a:t>
            </a:r>
            <a:r>
              <a:rPr lang="hu-HU" altLang="en-US" sz="1300" b="1" dirty="0" smtClean="0">
                <a:solidFill>
                  <a:srgbClr val="000000"/>
                </a:solidFill>
                <a:latin typeface="+mj-lt"/>
              </a:rPr>
              <a:t>terconnect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385" y="2521822"/>
            <a:ext cx="2545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Interconnects the functional</a:t>
            </a:r>
          </a:p>
          <a:p>
            <a:pPr algn="ctr"/>
            <a:r>
              <a:rPr lang="en-US" sz="1300" dirty="0" smtClean="0"/>
              <a:t>units of a processor </a:t>
            </a:r>
            <a:endParaRPr lang="en-US" sz="13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6988" y="3913992"/>
            <a:ext cx="2664000" cy="1872000"/>
            <a:chOff x="216988" y="3692619"/>
            <a:chExt cx="3132000" cy="2012217"/>
          </a:xfrm>
        </p:grpSpPr>
        <p:sp>
          <p:nvSpPr>
            <p:cNvPr id="17" name="Ellipszis 3"/>
            <p:cNvSpPr/>
            <p:nvPr/>
          </p:nvSpPr>
          <p:spPr>
            <a:xfrm>
              <a:off x="1479546" y="4303019"/>
              <a:ext cx="546173" cy="52703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8" name="Téglalap 6"/>
            <p:cNvSpPr/>
            <p:nvPr/>
          </p:nvSpPr>
          <p:spPr>
            <a:xfrm>
              <a:off x="2041389" y="4861847"/>
              <a:ext cx="592541" cy="3952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0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0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7"/>
            <p:cNvSpPr/>
            <p:nvPr/>
          </p:nvSpPr>
          <p:spPr>
            <a:xfrm>
              <a:off x="742809" y="4082791"/>
              <a:ext cx="592541" cy="3952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0" name="Téglalap 8"/>
            <p:cNvSpPr/>
            <p:nvPr/>
          </p:nvSpPr>
          <p:spPr>
            <a:xfrm>
              <a:off x="742805" y="4754267"/>
              <a:ext cx="550216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</a:t>
              </a:r>
              <a:endParaRPr lang="hu-HU" sz="10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églalap 9"/>
            <p:cNvSpPr/>
            <p:nvPr/>
          </p:nvSpPr>
          <p:spPr>
            <a:xfrm>
              <a:off x="2222684" y="4078978"/>
              <a:ext cx="592541" cy="3952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2" name="Cloud 21"/>
            <p:cNvSpPr/>
            <p:nvPr/>
          </p:nvSpPr>
          <p:spPr bwMode="auto">
            <a:xfrm rot="203832">
              <a:off x="216988" y="3692619"/>
              <a:ext cx="3132000" cy="2012217"/>
            </a:xfrm>
            <a:prstGeom prst="cloud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latin typeface="+mj-lt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7211" y="4831342"/>
              <a:ext cx="271762" cy="264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.</a:t>
              </a:r>
              <a:endParaRPr lang="en-US" sz="10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0437" y="2520218"/>
            <a:ext cx="23455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Interconnects processors </a:t>
            </a:r>
          </a:p>
          <a:p>
            <a:pPr algn="ctr"/>
            <a:r>
              <a:rPr lang="en-US" sz="1300" dirty="0" smtClean="0"/>
              <a:t>within a server </a:t>
            </a:r>
          </a:p>
          <a:p>
            <a:pPr algn="ctr"/>
            <a:r>
              <a:rPr lang="en-US" sz="1300" dirty="0" smtClean="0"/>
              <a:t>(e.g. DP/MP servers) [</a:t>
            </a:r>
            <a:r>
              <a:rPr lang="hu-HU" sz="1300" dirty="0" smtClean="0"/>
              <a:t>2</a:t>
            </a:r>
            <a:r>
              <a:rPr lang="en-US" sz="1300" dirty="0" smtClean="0"/>
              <a:t>]</a:t>
            </a:r>
            <a:endParaRPr lang="en-US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6593303" y="2531444"/>
            <a:ext cx="22662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Interconnects nodes </a:t>
            </a:r>
          </a:p>
          <a:p>
            <a:pPr algn="ctr"/>
            <a:r>
              <a:rPr lang="en-US" sz="1300" dirty="0" smtClean="0"/>
              <a:t>(e.g. 2P/4P servers) of a processor cluster [</a:t>
            </a:r>
            <a:r>
              <a:rPr lang="hu-HU" sz="1300" dirty="0" smtClean="0"/>
              <a:t>3</a:t>
            </a:r>
            <a:r>
              <a:rPr lang="en-US" sz="1300" dirty="0" smtClean="0"/>
              <a:t>]</a:t>
            </a:r>
            <a:endParaRPr lang="en-US" sz="13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t="17210" r="42842"/>
          <a:stretch/>
        </p:blipFill>
        <p:spPr>
          <a:xfrm>
            <a:off x="5779086" y="3357323"/>
            <a:ext cx="3341449" cy="267595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3" b="54640"/>
          <a:stretch/>
        </p:blipFill>
        <p:spPr bwMode="auto">
          <a:xfrm>
            <a:off x="3070452" y="3641725"/>
            <a:ext cx="2714328" cy="224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4.1 Overview of inter-processor interconnects (1)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425" y="517254"/>
            <a:ext cx="59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4.1 Overview of inter-processor interconnects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070452" y="1774602"/>
            <a:ext cx="2708634" cy="411605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4.1 Overview of inter-processor interconnects 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053" y="516453"/>
            <a:ext cx="537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Overview of inter-processor 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33" y="856646"/>
            <a:ext cx="7781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They </a:t>
            </a:r>
            <a:r>
              <a:rPr lang="en-US" sz="1600" dirty="0" smtClean="0">
                <a:solidFill>
                  <a:srgbClr val="0070C0"/>
                </a:solidFill>
              </a:rPr>
              <a:t>interconnect processors of a multiprocessor</a:t>
            </a:r>
            <a:r>
              <a:rPr lang="en-US" sz="1600" dirty="0" smtClean="0"/>
              <a:t>, as seen e.g. below [</a:t>
            </a:r>
            <a:r>
              <a:rPr lang="hu-HU" sz="1600" dirty="0" smtClean="0"/>
              <a:t>2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5125" y="1193538"/>
            <a:ext cx="8885288" cy="5553779"/>
            <a:chOff x="0" y="1453413"/>
            <a:chExt cx="8885288" cy="555377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47" b="2377"/>
            <a:stretch/>
          </p:blipFill>
          <p:spPr bwMode="auto">
            <a:xfrm>
              <a:off x="173069" y="3975234"/>
              <a:ext cx="8712219" cy="303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21"/>
            <a:stretch/>
          </p:blipFill>
          <p:spPr bwMode="auto">
            <a:xfrm>
              <a:off x="173069" y="1453413"/>
              <a:ext cx="8712219" cy="25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73069" y="1557338"/>
              <a:ext cx="5525087" cy="3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0" y="3561347"/>
              <a:ext cx="5563402" cy="41388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175842" y="1414920"/>
            <a:ext cx="5662945" cy="40491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Entry and Efficient Performance (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Romley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platform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options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73" y="3417567"/>
            <a:ext cx="557466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Intel’s Ivy Bridge-based </a:t>
            </a:r>
            <a:r>
              <a:rPr lang="en-US" sz="13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High-end (</a:t>
            </a:r>
            <a:r>
              <a:rPr lang="en-US" sz="1300" dirty="0" err="1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Brickland</a:t>
            </a:r>
            <a:r>
              <a:rPr lang="en-US" sz="13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) platform options</a:t>
            </a:r>
            <a:endParaRPr lang="en-US" sz="1300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142973" y="6561138"/>
            <a:ext cx="1001027" cy="215047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766957" y="2367722"/>
            <a:ext cx="273878" cy="45057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465244" y="2476808"/>
            <a:ext cx="273878" cy="45057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858731" y="2146434"/>
            <a:ext cx="1601875" cy="1155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1694046" y="4706754"/>
            <a:ext cx="1626670" cy="16651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082139" y="4369869"/>
            <a:ext cx="3801979" cy="20886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4.1 Overview of inter-processor interconnects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503" y="516448"/>
            <a:ext cx="5563402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Key aspects of inter-processor interconnects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77579" y="2015840"/>
            <a:ext cx="29718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Partially or fully connected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mesh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2346" y="2015840"/>
            <a:ext cx="238202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One- or two level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processor interconnects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48545" y="1617043"/>
            <a:ext cx="6351002" cy="349773"/>
            <a:chOff x="2357438" y="3400423"/>
            <a:chExt cx="5793487" cy="270065"/>
          </a:xfrm>
        </p:grpSpPr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8081075" y="360997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" name="Line 10"/>
            <p:cNvSpPr>
              <a:spLocks noChangeShapeType="1"/>
            </p:cNvSpPr>
            <p:nvPr/>
          </p:nvSpPr>
          <p:spPr bwMode="auto">
            <a:xfrm>
              <a:off x="2399347" y="3400423"/>
              <a:ext cx="5724000" cy="127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8119175" y="341788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5100833" y="341312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398713" y="340365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2357438" y="361016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5059558" y="35925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4454341" y="1400878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649865" y="1119087"/>
            <a:ext cx="558637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Key aspects of the inter-processor interconnects (discussed)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811626" y="1996176"/>
            <a:ext cx="192605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Layout of the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interconnect links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4897" y="2654710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Section 3.2</a:t>
            </a:r>
            <a:endParaRPr lang="en-US" sz="13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49331" y="2659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Section 3.3</a:t>
            </a:r>
            <a:endParaRPr lang="en-US" sz="13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77557" y="263504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Section 3.4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7831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841376" y="1200151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3.2 </a:t>
            </a:r>
            <a:r>
              <a:rPr lang="en-US" dirty="0">
                <a:solidFill>
                  <a:srgbClr val="FFFFFF"/>
                </a:solidFill>
              </a:rPr>
              <a:t>One or two level </a:t>
            </a:r>
            <a:r>
              <a:rPr lang="en-US" dirty="0" smtClean="0">
                <a:solidFill>
                  <a:srgbClr val="FFFFFF"/>
                </a:solidFill>
              </a:rPr>
              <a:t>inter-processor interconnects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149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3.2 </a:t>
            </a:r>
            <a:r>
              <a:rPr lang="en-US" sz="1800" kern="1200" dirty="0">
                <a:solidFill>
                  <a:srgbClr val="FFFFFF"/>
                </a:solidFill>
              </a:rPr>
              <a:t>One or two level inter-processor interconnects (1)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24826" y="1750993"/>
            <a:ext cx="407571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One-level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09414" y="1747553"/>
            <a:ext cx="405951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Two-level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893841" y="1443663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4064879" y="1443663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274830" y="1627099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865507" y="163461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08794" y="1129053"/>
            <a:ext cx="466025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One or two level inter-processor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65" y="6064120"/>
            <a:ext cx="11192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Typical use</a:t>
            </a:r>
            <a:endParaRPr lang="en-US" sz="13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604" y="6312306"/>
            <a:ext cx="34692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Intel’s and AMD’s 2S to 8S servers and</a:t>
            </a:r>
          </a:p>
          <a:p>
            <a:pPr algn="ctr"/>
            <a:r>
              <a:rPr lang="en-US" sz="1300" i="1" dirty="0" smtClean="0"/>
              <a:t>IBM’s entry level servers</a:t>
            </a:r>
            <a:endParaRPr lang="en-US" sz="13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1875" y="520247"/>
            <a:ext cx="646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chemeClr val="accent6"/>
                </a:solidFill>
              </a:rPr>
              <a:t>3.2 One </a:t>
            </a:r>
            <a:r>
              <a:rPr lang="en-US" altLang="en-US" dirty="0">
                <a:solidFill>
                  <a:schemeClr val="accent6"/>
                </a:solidFill>
              </a:rPr>
              <a:t>or two level </a:t>
            </a:r>
            <a:r>
              <a:rPr lang="en-US" altLang="en-US" dirty="0" smtClean="0">
                <a:solidFill>
                  <a:schemeClr val="accent6"/>
                </a:solidFill>
              </a:rPr>
              <a:t>inter-processor interconnects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1894" y="2159716"/>
            <a:ext cx="50556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Processors are interconnected first into nodes,</a:t>
            </a:r>
          </a:p>
          <a:p>
            <a:pPr algn="ctr"/>
            <a:r>
              <a:rPr lang="en-US" sz="1300" dirty="0" smtClean="0"/>
              <a:t> e.g</a:t>
            </a:r>
            <a:r>
              <a:rPr lang="en-US" sz="1300" dirty="0"/>
              <a:t>. into nodes with 4 processors </a:t>
            </a:r>
            <a:r>
              <a:rPr lang="en-US" sz="1300" dirty="0" smtClean="0"/>
              <a:t>each,</a:t>
            </a:r>
            <a:endParaRPr lang="en-US" sz="1300" dirty="0"/>
          </a:p>
          <a:p>
            <a:pPr algn="ctr"/>
            <a:r>
              <a:rPr lang="en-US" sz="1300" dirty="0" smtClean="0"/>
              <a:t> and the nodes are also properly interconnected, e.g. [</a:t>
            </a:r>
            <a:r>
              <a:rPr lang="hu-HU" sz="1300" dirty="0" smtClean="0"/>
              <a:t>66</a:t>
            </a:r>
            <a:r>
              <a:rPr lang="en-US" sz="1300" dirty="0" smtClean="0"/>
              <a:t>]</a:t>
            </a:r>
            <a:endParaRPr lang="en-US" sz="13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5583" t="45237" r="14831" b="14622"/>
          <a:stretch/>
        </p:blipFill>
        <p:spPr>
          <a:xfrm>
            <a:off x="5846824" y="3041277"/>
            <a:ext cx="3171210" cy="3212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4928" t="5096" r="15850" b="63948"/>
          <a:stretch/>
        </p:blipFill>
        <p:spPr>
          <a:xfrm>
            <a:off x="3807836" y="3671772"/>
            <a:ext cx="1896496" cy="2006757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12195" y="2125356"/>
            <a:ext cx="42498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Processors are directly interconnected, e.g. [</a:t>
            </a:r>
            <a:r>
              <a:rPr lang="hu-HU" sz="1300" dirty="0" smtClean="0"/>
              <a:t>65</a:t>
            </a:r>
            <a:r>
              <a:rPr lang="en-US" sz="1300" dirty="0" smtClean="0"/>
              <a:t>]</a:t>
            </a:r>
          </a:p>
          <a:p>
            <a:pPr algn="ctr"/>
            <a:r>
              <a:rPr lang="en-US" sz="1300" dirty="0" smtClean="0"/>
              <a:t>(SKL: </a:t>
            </a:r>
            <a:r>
              <a:rPr lang="en-US" sz="1300" dirty="0" err="1" smtClean="0"/>
              <a:t>Skylake</a:t>
            </a:r>
            <a:r>
              <a:rPr lang="en-US" sz="1300" dirty="0" smtClean="0"/>
              <a:t>-SP Xeon)</a:t>
            </a:r>
            <a:endParaRPr lang="en-US" sz="13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7358" t="17381" r="1855" b="1556"/>
          <a:stretch/>
        </p:blipFill>
        <p:spPr>
          <a:xfrm>
            <a:off x="727544" y="2755126"/>
            <a:ext cx="2500686" cy="33514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09414" y="6410770"/>
            <a:ext cx="44775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IBM’s high-end servers with 16 or more processors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32391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81492" y="1296406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3.3 Inter-processor interconnect topologies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263" y="517796"/>
            <a:ext cx="522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3.3 Inter-processor interconnect topologies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884905"/>
            <a:ext cx="7626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 consider this subject </a:t>
            </a:r>
            <a:r>
              <a:rPr lang="en-US" sz="1600" dirty="0" smtClean="0">
                <a:solidFill>
                  <a:srgbClr val="0070C0"/>
                </a:solidFill>
              </a:rPr>
              <a:t>separately for one and two level interconnects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2355957" y="1738841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526995" y="1738841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736946" y="192227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27623" y="192979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20989" y="1424231"/>
            <a:ext cx="4443604" cy="27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Inter-processor interconnect topologies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2762" y="1967516"/>
            <a:ext cx="43411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Inter-processor interconnect topologies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of one level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478715" y="1964076"/>
            <a:ext cx="45722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</a:rPr>
              <a:t>Inter-processor interconnect topologies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</a:rPr>
              <a:t> of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two </a:t>
            </a:r>
            <a:r>
              <a:rPr lang="en-US" altLang="en-US" sz="1300" b="1" dirty="0">
                <a:solidFill>
                  <a:srgbClr val="000000"/>
                </a:solidFill>
              </a:rPr>
              <a:t>level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62" y="2620810"/>
            <a:ext cx="43411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Typically used in entry or “effective performance”</a:t>
            </a:r>
          </a:p>
          <a:p>
            <a:pPr algn="ctr"/>
            <a:r>
              <a:rPr lang="en-US" sz="1300" dirty="0" smtClean="0"/>
              <a:t>oriented server platforms</a:t>
            </a:r>
            <a:endParaRPr lang="en-US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4819306" y="2619203"/>
            <a:ext cx="363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Typically used in IBM’s high-performance</a:t>
            </a:r>
          </a:p>
          <a:p>
            <a:pPr algn="ctr"/>
            <a:r>
              <a:rPr lang="en-US" sz="1300" dirty="0" smtClean="0"/>
              <a:t>oriented server platforms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604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360" y="517795"/>
            <a:ext cx="7948986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accent6"/>
                </a:solidFill>
                <a:cs typeface="Times New Roman" pitchFamily="18" charset="0"/>
              </a:rPr>
              <a:t>Inter-processor interconnect </a:t>
            </a:r>
            <a:r>
              <a:rPr lang="en-US" altLang="en-US" dirty="0" smtClean="0">
                <a:solidFill>
                  <a:schemeClr val="accent6"/>
                </a:solidFill>
                <a:cs typeface="Times New Roman" pitchFamily="18" charset="0"/>
              </a:rPr>
              <a:t>topologies of </a:t>
            </a:r>
            <a:r>
              <a:rPr lang="en-US" altLang="en-US" dirty="0">
                <a:solidFill>
                  <a:schemeClr val="accent6"/>
                </a:solidFill>
                <a:cs typeface="Times New Roman" pitchFamily="18" charset="0"/>
              </a:rPr>
              <a:t>one-level interconnects</a:t>
            </a:r>
            <a:endParaRPr lang="hu-HU" altLang="en-US" dirty="0">
              <a:solidFill>
                <a:schemeClr val="accent6"/>
              </a:solidFill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355957" y="1601191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526995" y="1601191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736946" y="178462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327623" y="179214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20989" y="1080105"/>
            <a:ext cx="44436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Inter-processor interconnect topologies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one-level interconnects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52573" y="2679038"/>
            <a:ext cx="4418185" cy="3031958"/>
            <a:chOff x="298194" y="3715359"/>
            <a:chExt cx="4418185" cy="3031958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47" r="49287" b="2377"/>
            <a:stretch/>
          </p:blipFill>
          <p:spPr bwMode="auto">
            <a:xfrm>
              <a:off x="298194" y="3715359"/>
              <a:ext cx="4418185" cy="303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 bwMode="auto">
            <a:xfrm>
              <a:off x="1694046" y="4706754"/>
              <a:ext cx="1626670" cy="166517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9257" y="2890791"/>
            <a:ext cx="3158253" cy="2598820"/>
            <a:chOff x="5852160" y="1193538"/>
            <a:chExt cx="3158253" cy="259882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49" b="55021"/>
            <a:stretch/>
          </p:blipFill>
          <p:spPr bwMode="auto">
            <a:xfrm>
              <a:off x="5852160" y="1193538"/>
              <a:ext cx="3158253" cy="25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6858731" y="2146434"/>
              <a:ext cx="1601875" cy="115503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99405" y="1829859"/>
            <a:ext cx="29075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Partially connected mesh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517105" y="1826419"/>
            <a:ext cx="252028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Fully connected mesh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763" y="5881456"/>
            <a:ext cx="43954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Typically used in entry or “efficient performance”</a:t>
            </a:r>
          </a:p>
          <a:p>
            <a:pPr algn="ctr"/>
            <a:r>
              <a:rPr lang="en-US" sz="1300" dirty="0" smtClean="0"/>
              <a:t>oriented platforms</a:t>
            </a:r>
            <a:endParaRPr lang="en-US" sz="1300" dirty="0"/>
          </a:p>
        </p:txBody>
      </p:sp>
      <p:sp>
        <p:nvSpPr>
          <p:cNvPr id="22" name="TextBox 21"/>
          <p:cNvSpPr txBox="1"/>
          <p:nvPr/>
        </p:nvSpPr>
        <p:spPr>
          <a:xfrm>
            <a:off x="5281873" y="5879850"/>
            <a:ext cx="31980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Typically used in high-performance</a:t>
            </a:r>
          </a:p>
          <a:p>
            <a:pPr algn="ctr"/>
            <a:r>
              <a:rPr lang="en-US" sz="1300" dirty="0" smtClean="0"/>
              <a:t>oriented platforms</a:t>
            </a:r>
            <a:endParaRPr lang="en-US" sz="1300" dirty="0"/>
          </a:p>
        </p:txBody>
      </p:sp>
      <p:sp>
        <p:nvSpPr>
          <p:cNvPr id="24" name="TextBox 23"/>
          <p:cNvSpPr txBox="1"/>
          <p:nvPr/>
        </p:nvSpPr>
        <p:spPr>
          <a:xfrm>
            <a:off x="108155" y="2302747"/>
            <a:ext cx="25428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Examples for 4S servers [</a:t>
            </a:r>
            <a:r>
              <a:rPr lang="hu-HU" sz="1300" dirty="0" smtClean="0"/>
              <a:t>2</a:t>
            </a:r>
            <a:r>
              <a:rPr lang="en-US" sz="1300" dirty="0" smtClean="0"/>
              <a:t>]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41394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9" grpId="0"/>
      <p:bldP spid="20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(3)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2355957" y="1601191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>
            <a:off x="4526995" y="1601191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736946" y="178462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2327623" y="179214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320989" y="1080105"/>
            <a:ext cx="44436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Inter-processor interconnect topologies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two-level interconnects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7654" y="1829859"/>
            <a:ext cx="46154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1. level inter-processor interconnect topology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of two-level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84717" y="1826419"/>
            <a:ext cx="47084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2. </a:t>
            </a:r>
            <a:r>
              <a:rPr lang="en-US" altLang="en-US" sz="1300" b="1" dirty="0">
                <a:solidFill>
                  <a:srgbClr val="000000"/>
                </a:solidFill>
              </a:rPr>
              <a:t>level inter-processor interconnect topology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>
                <a:solidFill>
                  <a:srgbClr val="000000"/>
                </a:solidFill>
              </a:rPr>
              <a:t>of two-level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63" y="517797"/>
            <a:ext cx="784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accent6"/>
                </a:solidFill>
                <a:cs typeface="Times New Roman" pitchFamily="18" charset="0"/>
              </a:rPr>
              <a:t>Inter-processor interconnect topologies of </a:t>
            </a:r>
            <a:r>
              <a:rPr lang="en-US" altLang="en-US" dirty="0" smtClean="0">
                <a:solidFill>
                  <a:schemeClr val="accent6"/>
                </a:solidFill>
                <a:cs typeface="Times New Roman" pitchFamily="18" charset="0"/>
              </a:rPr>
              <a:t>two-level </a:t>
            </a:r>
            <a:r>
              <a:rPr lang="en-US" altLang="en-US" dirty="0">
                <a:solidFill>
                  <a:schemeClr val="accent6"/>
                </a:solidFill>
                <a:cs typeface="Times New Roman" pitchFamily="18" charset="0"/>
              </a:rPr>
              <a:t>interconnects</a:t>
            </a:r>
            <a:endParaRPr lang="hu-HU" altLang="en-US" dirty="0">
              <a:solidFill>
                <a:schemeClr val="accent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623" y="522438"/>
            <a:ext cx="940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arenR"/>
              <a:defRPr/>
            </a:pPr>
            <a:r>
              <a:rPr lang="en-US" altLang="en-US" dirty="0">
                <a:solidFill>
                  <a:schemeClr val="accent6"/>
                </a:solidFill>
              </a:rPr>
              <a:t>Use of individual CPU cores or CPU core clusters (CC) in multicore</a:t>
            </a:r>
          </a:p>
          <a:p>
            <a:pPr lvl="0">
              <a:defRPr/>
            </a:pPr>
            <a:r>
              <a:rPr lang="en-US" altLang="en-US" dirty="0">
                <a:solidFill>
                  <a:schemeClr val="accent6"/>
                </a:solidFill>
              </a:rPr>
              <a:t>      processors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9644" y="1381717"/>
            <a:ext cx="7575405" cy="1971565"/>
            <a:chOff x="919521" y="1829289"/>
            <a:chExt cx="7575405" cy="197156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378440" y="2373291"/>
              <a:ext cx="257156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Use of single CPU cores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592275" y="2373164"/>
              <a:ext cx="2849078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Use 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of CPU core clusters (CC)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919521" y="1829289"/>
              <a:ext cx="7439857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Use of individual CPU cores or CPU core clusters (CC) in multicore processors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H="1">
              <a:off x="2631325" y="2149360"/>
              <a:ext cx="2087561" cy="14554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718886" y="2149360"/>
              <a:ext cx="2160588" cy="14554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6844142" y="225889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2592672" y="2266406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1093" y="3308411"/>
              <a:ext cx="23504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Single-level interconnects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for the CPU cores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51363" y="3300389"/>
              <a:ext cx="2943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Single or two-level interconnects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for the CPU cores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>
              <a:off x="6964150" y="3012389"/>
              <a:ext cx="108000" cy="288000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Down Arrow 14"/>
            <p:cNvSpPr/>
            <p:nvPr/>
          </p:nvSpPr>
          <p:spPr bwMode="auto">
            <a:xfrm>
              <a:off x="2555192" y="3010030"/>
              <a:ext cx="108000" cy="288000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2575139" y="1627495"/>
              <a:ext cx="190979" cy="2340000"/>
            </a:xfrm>
            <a:prstGeom prst="rightBrace">
              <a:avLst>
                <a:gd name="adj1" fmla="val 8333"/>
                <a:gd name="adj2" fmla="val 5192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Right Brace 16"/>
            <p:cNvSpPr/>
            <p:nvPr/>
          </p:nvSpPr>
          <p:spPr>
            <a:xfrm rot="5400000">
              <a:off x="6972294" y="1635516"/>
              <a:ext cx="190979" cy="2340000"/>
            </a:xfrm>
            <a:prstGeom prst="rightBrace">
              <a:avLst>
                <a:gd name="adj1" fmla="val 8333"/>
                <a:gd name="adj2" fmla="val 5192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00">
                <a:solidFill>
                  <a:srgbClr val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6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50" y="521113"/>
            <a:ext cx="886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chemeClr val="accent6"/>
                </a:solidFill>
              </a:rPr>
              <a:t>1. level inter-processor interconnect </a:t>
            </a:r>
            <a:r>
              <a:rPr lang="en-US" altLang="en-US" dirty="0" smtClean="0">
                <a:solidFill>
                  <a:schemeClr val="accent6"/>
                </a:solidFill>
              </a:rPr>
              <a:t>topology of </a:t>
            </a:r>
            <a:r>
              <a:rPr lang="en-US" altLang="en-US" dirty="0">
                <a:solidFill>
                  <a:schemeClr val="accent6"/>
                </a:solidFill>
              </a:rPr>
              <a:t>two-level interconnects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253" y="894735"/>
            <a:ext cx="91734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Typically, </a:t>
            </a:r>
            <a:r>
              <a:rPr lang="en-US" sz="1600" dirty="0" smtClean="0">
                <a:solidFill>
                  <a:srgbClr val="0070C0"/>
                </a:solidFill>
              </a:rPr>
              <a:t>IBM’s high level POWER servers </a:t>
            </a:r>
            <a:r>
              <a:rPr lang="en-US" sz="1600" dirty="0" smtClean="0"/>
              <a:t>make use of </a:t>
            </a:r>
            <a:r>
              <a:rPr lang="en-US" sz="1600" dirty="0" smtClean="0">
                <a:solidFill>
                  <a:srgbClr val="FF0000"/>
                </a:solidFill>
              </a:rPr>
              <a:t>two-level </a:t>
            </a:r>
            <a:r>
              <a:rPr lang="en-US" altLang="en-US" sz="1600" dirty="0">
                <a:solidFill>
                  <a:srgbClr val="FF0000"/>
                </a:solidFill>
              </a:rPr>
              <a:t>inter-processor </a:t>
            </a:r>
            <a:endParaRPr lang="en-US" altLang="en-US" sz="16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 smtClean="0">
                <a:solidFill>
                  <a:srgbClr val="FF0000"/>
                </a:solidFill>
              </a:rPr>
              <a:t>  interconnect topologies.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smtClean="0"/>
              <a:t>Usually, these servers are built up of </a:t>
            </a:r>
            <a:r>
              <a:rPr lang="en-US" sz="1600" dirty="0" smtClean="0">
                <a:solidFill>
                  <a:srgbClr val="0070C0"/>
                </a:solidFill>
              </a:rPr>
              <a:t>4-processor nodes </a:t>
            </a:r>
            <a:r>
              <a:rPr lang="en-US" sz="1600" dirty="0" smtClean="0"/>
              <a:t>interconnected by a </a:t>
            </a:r>
            <a:r>
              <a:rPr lang="en-US" sz="1600" dirty="0" smtClean="0">
                <a:solidFill>
                  <a:srgbClr val="FF0000"/>
                </a:solidFill>
              </a:rPr>
              <a:t>full mesh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as seen below for IBM’s POWER6 servers.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928" t="5096" r="15850" b="63948"/>
          <a:stretch/>
        </p:blipFill>
        <p:spPr>
          <a:xfrm>
            <a:off x="3482000" y="2233161"/>
            <a:ext cx="2457450" cy="2600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149" y="5142277"/>
            <a:ext cx="8931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IBM POWER6 4-processor server node interconnected by a full mesh (2008) </a:t>
            </a:r>
            <a:endParaRPr lang="hu-HU" sz="1600" dirty="0" smtClean="0"/>
          </a:p>
          <a:p>
            <a:r>
              <a:rPr lang="en-US" sz="1600" dirty="0" smtClean="0"/>
              <a:t>[</a:t>
            </a:r>
            <a:r>
              <a:rPr lang="hu-HU" sz="1600" dirty="0" smtClean="0"/>
              <a:t>66</a:t>
            </a:r>
            <a:r>
              <a:rPr lang="en-US" sz="1600" dirty="0" smtClean="0"/>
              <a:t>]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34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25" y="517938"/>
            <a:ext cx="886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dirty="0" smtClean="0">
                <a:solidFill>
                  <a:schemeClr val="accent6"/>
                </a:solidFill>
              </a:rPr>
              <a:t>2. </a:t>
            </a:r>
            <a:r>
              <a:rPr lang="en-US" altLang="en-US" dirty="0">
                <a:solidFill>
                  <a:schemeClr val="accent6"/>
                </a:solidFill>
              </a:rPr>
              <a:t>level inter-processor interconnect </a:t>
            </a:r>
            <a:r>
              <a:rPr lang="en-US" altLang="en-US" dirty="0" smtClean="0">
                <a:solidFill>
                  <a:schemeClr val="accent6"/>
                </a:solidFill>
              </a:rPr>
              <a:t>topology of </a:t>
            </a:r>
            <a:r>
              <a:rPr lang="en-US" altLang="en-US" dirty="0">
                <a:solidFill>
                  <a:schemeClr val="accent6"/>
                </a:solidFill>
              </a:rPr>
              <a:t>two-level interconnects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464" t="44475" r="52306" b="8848"/>
          <a:stretch/>
        </p:blipFill>
        <p:spPr>
          <a:xfrm>
            <a:off x="1506117" y="2197060"/>
            <a:ext cx="1953492" cy="392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894" t="44475" r="15895" b="11982"/>
          <a:stretch/>
        </p:blipFill>
        <p:spPr>
          <a:xfrm>
            <a:off x="4772223" y="2197506"/>
            <a:ext cx="3297382" cy="3657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2355957" y="1601191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526995" y="1601191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736946" y="178462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327623" y="179214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20989" y="1080105"/>
            <a:ext cx="479756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2. level inter-processor interconnect topology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two-level interconnects (examples)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654" y="1829859"/>
            <a:ext cx="461548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 err="1" smtClean="0">
                <a:solidFill>
                  <a:srgbClr val="000000"/>
                </a:solidFill>
              </a:rPr>
              <a:t>Ringbus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-based interconnect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84717" y="1826419"/>
            <a:ext cx="470844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Fully connected mesh interconnect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483" y="6066503"/>
            <a:ext cx="446468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Figure: 2. level </a:t>
            </a:r>
            <a:r>
              <a:rPr lang="en-US" sz="1300" dirty="0" err="1" smtClean="0"/>
              <a:t>ringbus</a:t>
            </a:r>
            <a:r>
              <a:rPr lang="en-US" sz="1300" dirty="0" smtClean="0"/>
              <a:t>-based interconnect</a:t>
            </a:r>
          </a:p>
          <a:p>
            <a:pPr algn="ctr"/>
            <a:r>
              <a:rPr lang="en-US" sz="1300" dirty="0" smtClean="0"/>
              <a:t>of POWER5 systems (2004) [</a:t>
            </a:r>
            <a:r>
              <a:rPr lang="hu-HU" sz="1300" dirty="0" smtClean="0"/>
              <a:t>66</a:t>
            </a:r>
            <a:r>
              <a:rPr lang="en-US" sz="1300" dirty="0" smtClean="0"/>
              <a:t>]</a:t>
            </a:r>
          </a:p>
          <a:p>
            <a:pPr algn="ctr"/>
            <a:r>
              <a:rPr lang="en-US" sz="1300" dirty="0" smtClean="0"/>
              <a:t>(There are additional data links to reduce latency) </a:t>
            </a:r>
            <a:endParaRPr lang="en-US" sz="1300" dirty="0"/>
          </a:p>
        </p:txBody>
      </p:sp>
      <p:sp>
        <p:nvSpPr>
          <p:cNvPr id="15" name="Rectangle 14"/>
          <p:cNvSpPr/>
          <p:nvPr/>
        </p:nvSpPr>
        <p:spPr>
          <a:xfrm>
            <a:off x="4281949" y="6063063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1300" dirty="0">
                <a:solidFill>
                  <a:srgbClr val="000000"/>
                </a:solidFill>
              </a:rPr>
              <a:t>Figure: 2. level </a:t>
            </a:r>
            <a:r>
              <a:rPr lang="en-US" sz="1300" dirty="0" smtClean="0">
                <a:solidFill>
                  <a:srgbClr val="000000"/>
                </a:solidFill>
              </a:rPr>
              <a:t>fully connected mesh-based </a:t>
            </a:r>
            <a:r>
              <a:rPr lang="en-US" sz="1300" dirty="0">
                <a:solidFill>
                  <a:srgbClr val="000000"/>
                </a:solidFill>
              </a:rPr>
              <a:t>interconnect</a:t>
            </a:r>
          </a:p>
          <a:p>
            <a:pPr lvl="0" algn="ctr"/>
            <a:r>
              <a:rPr lang="en-US" sz="1300" dirty="0">
                <a:solidFill>
                  <a:srgbClr val="000000"/>
                </a:solidFill>
              </a:rPr>
              <a:t>of </a:t>
            </a:r>
            <a:r>
              <a:rPr lang="en-US" sz="1300" dirty="0" smtClean="0">
                <a:solidFill>
                  <a:srgbClr val="000000"/>
                </a:solidFill>
              </a:rPr>
              <a:t>POWER6 </a:t>
            </a:r>
            <a:r>
              <a:rPr lang="en-US" sz="1300" dirty="0">
                <a:solidFill>
                  <a:srgbClr val="000000"/>
                </a:solidFill>
              </a:rPr>
              <a:t>systems </a:t>
            </a:r>
            <a:r>
              <a:rPr lang="en-US" sz="1300" dirty="0" smtClean="0">
                <a:solidFill>
                  <a:srgbClr val="000000"/>
                </a:solidFill>
              </a:rPr>
              <a:t>(~2007) [</a:t>
            </a:r>
            <a:r>
              <a:rPr lang="hu-HU" sz="1300" dirty="0" smtClean="0">
                <a:solidFill>
                  <a:srgbClr val="000000"/>
                </a:solidFill>
              </a:rPr>
              <a:t>66</a:t>
            </a:r>
            <a:r>
              <a:rPr lang="en-US" sz="1300" dirty="0" smtClean="0">
                <a:solidFill>
                  <a:srgbClr val="000000"/>
                </a:solidFill>
              </a:rPr>
              <a:t>]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7" y="1308828"/>
            <a:ext cx="5598228" cy="5459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125" y="516051"/>
            <a:ext cx="896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More detailed 2. level interconnect of the POWER6-based POWER 595 </a:t>
            </a:r>
            <a:r>
              <a:rPr lang="en-US" dirty="0" smtClean="0"/>
              <a:t>[</a:t>
            </a:r>
            <a:r>
              <a:rPr lang="hu-HU" dirty="0" smtClean="0"/>
              <a:t>66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1709" y="1465004"/>
            <a:ext cx="12681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We note that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5879690" y="1740308"/>
            <a:ext cx="32544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the four processors </a:t>
            </a:r>
            <a:r>
              <a:rPr lang="en-US" sz="1300" dirty="0">
                <a:solidFill>
                  <a:srgbClr val="000000"/>
                </a:solidFill>
              </a:rPr>
              <a:t>of a node </a:t>
            </a:r>
          </a:p>
          <a:p>
            <a:pPr lvl="0">
              <a:spcAft>
                <a:spcPts val="6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       are designated </a:t>
            </a:r>
            <a:r>
              <a:rPr lang="en-US" sz="1300" dirty="0">
                <a:solidFill>
                  <a:srgbClr val="000000"/>
                </a:solidFill>
              </a:rPr>
              <a:t>by S, T, U, </a:t>
            </a:r>
            <a:r>
              <a:rPr lang="en-US" sz="1300" dirty="0" smtClean="0">
                <a:solidFill>
                  <a:srgbClr val="000000"/>
                </a:solidFill>
              </a:rPr>
              <a:t>V.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Each processor has two links,</a:t>
            </a:r>
          </a:p>
          <a:p>
            <a:pPr lvl="0"/>
            <a:r>
              <a:rPr lang="en-US" sz="1300" dirty="0" smtClean="0">
                <a:solidFill>
                  <a:srgbClr val="000000"/>
                </a:solidFill>
              </a:rPr>
              <a:t>       for inter-node connections,   </a:t>
            </a:r>
          </a:p>
          <a:p>
            <a:pPr lvl="0">
              <a:spcAft>
                <a:spcPts val="600"/>
              </a:spcAft>
            </a:pP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termed A and B.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Thus each node has 8 links for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node-to-node connections:  </a:t>
            </a:r>
          </a:p>
          <a:p>
            <a:pPr lvl="0">
              <a:spcAft>
                <a:spcPts val="600"/>
              </a:spcAft>
            </a:pP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SA, SB, TA etc.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Seven of these links are used to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connect a given node to the 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seven other nodes in an 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8-node system, as indicated </a:t>
            </a:r>
          </a:p>
          <a:p>
            <a:pPr lvl="0">
              <a:spcAft>
                <a:spcPts val="600"/>
              </a:spcAft>
            </a:pP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left.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</a:rPr>
              <a:t>Thus up to two hops are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needed from a given processor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to another (up to one hop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in the source node and up to 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another hop in the destination </a:t>
            </a:r>
          </a:p>
          <a:p>
            <a:pPr lvl="0"/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      node).    </a:t>
            </a:r>
          </a:p>
          <a:p>
            <a:pPr lvl="0"/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3.3 </a:t>
            </a:r>
            <a:r>
              <a:rPr lang="en-US" sz="1800" kern="1200" dirty="0">
                <a:solidFill>
                  <a:srgbClr val="FFFFFF"/>
                </a:solidFill>
              </a:rPr>
              <a:t>Inter-processor interconnect topologies (7)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05191" y="1053886"/>
            <a:ext cx="6145052" cy="5760796"/>
            <a:chOff x="3076627" y="512763"/>
            <a:chExt cx="5726384" cy="57051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5675"/>
            <a:stretch/>
          </p:blipFill>
          <p:spPr>
            <a:xfrm>
              <a:off x="3076627" y="512763"/>
              <a:ext cx="5726384" cy="570515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3936733" y="1395663"/>
              <a:ext cx="4013734" cy="391748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2429" y="516590"/>
            <a:ext cx="859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 Example for </a:t>
            </a:r>
            <a:r>
              <a:rPr lang="en-US" dirty="0">
                <a:solidFill>
                  <a:schemeClr val="accent6"/>
                </a:solidFill>
              </a:rPr>
              <a:t>second level interconnect in POWER8-based IBM’s E880</a:t>
            </a:r>
          </a:p>
          <a:p>
            <a:r>
              <a:rPr lang="en-US" dirty="0">
                <a:solidFill>
                  <a:schemeClr val="accent6"/>
                </a:solidFill>
              </a:rPr>
              <a:t>   systems (2014)</a:t>
            </a:r>
            <a:r>
              <a:rPr lang="en-US" dirty="0" smtClean="0"/>
              <a:t> [</a:t>
            </a:r>
            <a:r>
              <a:rPr lang="hu-HU" dirty="0" smtClean="0"/>
              <a:t>67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098" y="2784639"/>
            <a:ext cx="2735044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3</a:t>
            </a:r>
            <a:r>
              <a:rPr lang="en-US" sz="1300" dirty="0" smtClean="0"/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X-buses per processor</a:t>
            </a:r>
            <a:r>
              <a:rPr lang="en-US" sz="1300" dirty="0" smtClean="0"/>
              <a:t>:</a:t>
            </a:r>
          </a:p>
          <a:p>
            <a:pPr algn="ctr"/>
            <a:r>
              <a:rPr lang="en-US" sz="1300" dirty="0" smtClean="0"/>
              <a:t> </a:t>
            </a:r>
            <a:r>
              <a:rPr lang="en-US" sz="1300" dirty="0" smtClean="0">
                <a:solidFill>
                  <a:srgbClr val="0070C0"/>
                </a:solidFill>
              </a:rPr>
              <a:t>Intra-node links</a:t>
            </a:r>
          </a:p>
          <a:p>
            <a:pPr algn="ctr"/>
            <a:r>
              <a:rPr lang="en-US" sz="1300" dirty="0">
                <a:solidFill>
                  <a:srgbClr val="0070C0"/>
                </a:solidFill>
              </a:rPr>
              <a:t> </a:t>
            </a:r>
            <a:r>
              <a:rPr lang="en-US" sz="1300" dirty="0" smtClean="0">
                <a:solidFill>
                  <a:srgbClr val="0070C0"/>
                </a:solidFill>
              </a:rPr>
              <a:t>  to processors within a node </a:t>
            </a:r>
          </a:p>
          <a:p>
            <a:pPr algn="ctr">
              <a:spcAft>
                <a:spcPts val="300"/>
              </a:spcAft>
            </a:pPr>
            <a:r>
              <a:rPr lang="en-US" sz="1300" dirty="0"/>
              <a:t> </a:t>
            </a:r>
            <a:r>
              <a:rPr lang="en-US" sz="1300" dirty="0" smtClean="0"/>
              <a:t>  (called Drawer). </a:t>
            </a:r>
          </a:p>
          <a:p>
            <a:pPr algn="ctr"/>
            <a:r>
              <a:rPr lang="en-US" sz="1300" dirty="0" smtClean="0"/>
              <a:t>(They provide a 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</a:rPr>
              <a:t>fully connected mesh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</a:rPr>
              <a:t>between processors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</a:rPr>
              <a:t>building a node</a:t>
            </a:r>
            <a:r>
              <a:rPr lang="en-US" sz="1300" dirty="0" smtClean="0"/>
              <a:t>). </a:t>
            </a:r>
            <a:endParaRPr lang="en-US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33" y="1159852"/>
            <a:ext cx="43559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3 A-buses per processor</a:t>
            </a:r>
            <a:r>
              <a:rPr lang="en-US" sz="1300" dirty="0" smtClean="0"/>
              <a:t>: </a:t>
            </a:r>
            <a:r>
              <a:rPr lang="en-US" sz="1300" dirty="0" smtClean="0">
                <a:solidFill>
                  <a:srgbClr val="0070C0"/>
                </a:solidFill>
              </a:rPr>
              <a:t>Inter-node links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</a:rPr>
              <a:t> to processors external to a node</a:t>
            </a:r>
          </a:p>
          <a:p>
            <a:pPr algn="ctr"/>
            <a:r>
              <a:rPr lang="en-US" sz="1300" dirty="0" smtClean="0"/>
              <a:t> (They provide a </a:t>
            </a:r>
            <a:r>
              <a:rPr lang="en-US" sz="1300" dirty="0" smtClean="0">
                <a:solidFill>
                  <a:srgbClr val="0070C0"/>
                </a:solidFill>
              </a:rPr>
              <a:t>fully connected mesh</a:t>
            </a:r>
          </a:p>
          <a:p>
            <a:pPr algn="ctr"/>
            <a:r>
              <a:rPr lang="en-US" sz="1300" dirty="0" smtClean="0">
                <a:solidFill>
                  <a:srgbClr val="0070C0"/>
                </a:solidFill>
              </a:rPr>
              <a:t>for any given processor to any given processor </a:t>
            </a:r>
          </a:p>
          <a:p>
            <a:pPr algn="ctr"/>
            <a:r>
              <a:rPr lang="en-US" sz="1300" dirty="0" smtClean="0"/>
              <a:t>via intra-node links (if needed) and two switches,</a:t>
            </a:r>
          </a:p>
          <a:p>
            <a:pPr algn="ctr"/>
            <a:r>
              <a:rPr lang="en-US" sz="1300" dirty="0" smtClean="0"/>
              <a:t>(designated by T).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654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91117" y="132528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3.4 </a:t>
            </a:r>
            <a:r>
              <a:rPr lang="en-US" dirty="0">
                <a:solidFill>
                  <a:srgbClr val="FFFFFF"/>
                </a:solidFill>
              </a:rPr>
              <a:t>Layout of the interconnect </a:t>
            </a:r>
            <a:r>
              <a:rPr lang="en-US" dirty="0" smtClean="0">
                <a:solidFill>
                  <a:srgbClr val="FFFFFF"/>
                </a:solidFill>
              </a:rPr>
              <a:t>links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3.4 </a:t>
            </a:r>
            <a:r>
              <a:rPr lang="en-US" sz="1800" kern="1200" dirty="0">
                <a:solidFill>
                  <a:srgbClr val="FFFFFF"/>
                </a:solidFill>
              </a:rPr>
              <a:t>Layout of the interconnect links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085" y="516591"/>
            <a:ext cx="45142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3.4 Layout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of the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interconnect 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Times New Roman" pitchFamily="18" charset="0"/>
              </a:rPr>
              <a:t>links</a:t>
            </a:r>
            <a:endParaRPr lang="hu-HU" altLang="en-US" dirty="0">
              <a:solidFill>
                <a:schemeClr val="accent6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031" y="883874"/>
            <a:ext cx="891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Clearly, links of recent interconnects </a:t>
            </a:r>
            <a:r>
              <a:rPr lang="en-US" sz="1600" dirty="0" smtClean="0">
                <a:solidFill>
                  <a:srgbClr val="0070C0"/>
                </a:solidFill>
              </a:rPr>
              <a:t>have to support cache coherency </a:t>
            </a:r>
            <a:r>
              <a:rPr lang="en-US" sz="1600" dirty="0" smtClean="0"/>
              <a:t>of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entire platform.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2260" y="1519137"/>
            <a:ext cx="8335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Vital interconnect links </a:t>
            </a:r>
            <a:r>
              <a:rPr lang="en-US" sz="1600" dirty="0" smtClean="0"/>
              <a:t>used in multicore multi-socket servers:</a:t>
            </a:r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22951"/>
              </p:ext>
            </p:extLst>
          </p:nvPr>
        </p:nvGraphicFramePr>
        <p:xfrm>
          <a:off x="973758" y="2117245"/>
          <a:ext cx="738899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028">
                  <a:extLst>
                    <a:ext uri="{9D8B030D-6E8A-4147-A177-3AD203B41FA5}">
                      <a16:colId xmlns:a16="http://schemas.microsoft.com/office/drawing/2014/main" val="1647661364"/>
                    </a:ext>
                  </a:extLst>
                </a:gridCol>
                <a:gridCol w="3229627">
                  <a:extLst>
                    <a:ext uri="{9D8B030D-6E8A-4147-A177-3AD203B41FA5}">
                      <a16:colId xmlns:a16="http://schemas.microsoft.com/office/drawing/2014/main" val="1875379390"/>
                    </a:ext>
                  </a:extLst>
                </a:gridCol>
                <a:gridCol w="3072339">
                  <a:extLst>
                    <a:ext uri="{9D8B030D-6E8A-4147-A177-3AD203B41FA5}">
                      <a16:colId xmlns:a16="http://schemas.microsoft.com/office/drawing/2014/main" val="2225608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Vendor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Server</a:t>
                      </a:r>
                      <a:r>
                        <a:rPr lang="en-US" sz="1400" baseline="0" dirty="0" smtClean="0"/>
                        <a:t> family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Interconnect link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43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Xeon </a:t>
                      </a:r>
                    </a:p>
                    <a:p>
                      <a:pPr algn="ctr"/>
                      <a:r>
                        <a:rPr lang="en-US" sz="1400" dirty="0" smtClean="0"/>
                        <a:t>(from Nehalem to </a:t>
                      </a:r>
                      <a:r>
                        <a:rPr lang="en-US" sz="1400" dirty="0" err="1" smtClean="0"/>
                        <a:t>Broadwell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QPI (Quick Path Interconnect)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78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Xeon</a:t>
                      </a:r>
                    </a:p>
                    <a:p>
                      <a:pPr algn="ctr"/>
                      <a:r>
                        <a:rPr lang="en-US" sz="1400" dirty="0" err="1" smtClean="0"/>
                        <a:t>Skylake</a:t>
                      </a:r>
                      <a:r>
                        <a:rPr lang="en-US" sz="1400" dirty="0" smtClean="0"/>
                        <a:t>-SL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UPI (Ultra Path Interconnect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784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Opteron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HT (</a:t>
                      </a:r>
                      <a:r>
                        <a:rPr lang="en-US" sz="1400" dirty="0" err="1" smtClean="0">
                          <a:solidFill>
                            <a:srgbClr val="FF0000"/>
                          </a:solidFill>
                        </a:rPr>
                        <a:t>HyperTransport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0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IBM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POWER7/8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Not disclosed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(except in patents)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374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8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3.4 </a:t>
            </a:r>
            <a:r>
              <a:rPr lang="en-US" sz="1800" kern="1200" dirty="0">
                <a:solidFill>
                  <a:srgbClr val="FFFFFF"/>
                </a:solidFill>
              </a:rPr>
              <a:t>Layout of the interconnect links (2)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69354" y="885571"/>
            <a:ext cx="768633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Key features</a:t>
            </a:r>
            <a:r>
              <a:rPr lang="en-US" altLang="en-US" sz="1600" dirty="0" smtClean="0">
                <a:latin typeface="+mj-lt"/>
              </a:rPr>
              <a:t>: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Layered protocol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Key features of the physical layer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:</a:t>
            </a:r>
            <a:r>
              <a:rPr lang="en-US" altLang="en-US" sz="1600" dirty="0" smtClean="0"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Unidirectional point-to-point links</a:t>
            </a:r>
            <a:r>
              <a:rPr lang="en-US" altLang="en-US" sz="1600" dirty="0" smtClean="0">
                <a:latin typeface="+mj-lt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    2-Byte data width, DDR data rate, differential signaling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Evolution of the QPI bus</a:t>
            </a:r>
            <a:endParaRPr lang="en-US" altLang="en-US" sz="16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28240"/>
              </p:ext>
            </p:extLst>
          </p:nvPr>
        </p:nvGraphicFramePr>
        <p:xfrm>
          <a:off x="664143" y="2260521"/>
          <a:ext cx="8373976" cy="220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591">
                  <a:extLst>
                    <a:ext uri="{9D8B030D-6E8A-4147-A177-3AD203B41FA5}">
                      <a16:colId xmlns:a16="http://schemas.microsoft.com/office/drawing/2014/main" val="1250421114"/>
                    </a:ext>
                  </a:extLst>
                </a:gridCol>
                <a:gridCol w="1329352">
                  <a:extLst>
                    <a:ext uri="{9D8B030D-6E8A-4147-A177-3AD203B41FA5}">
                      <a16:colId xmlns:a16="http://schemas.microsoft.com/office/drawing/2014/main" val="3407766773"/>
                    </a:ext>
                  </a:extLst>
                </a:gridCol>
                <a:gridCol w="2831703">
                  <a:extLst>
                    <a:ext uri="{9D8B030D-6E8A-4147-A177-3AD203B41FA5}">
                      <a16:colId xmlns:a16="http://schemas.microsoft.com/office/drawing/2014/main" val="2908140967"/>
                    </a:ext>
                  </a:extLst>
                </a:gridCol>
                <a:gridCol w="1912082">
                  <a:extLst>
                    <a:ext uri="{9D8B030D-6E8A-4147-A177-3AD203B41FA5}">
                      <a16:colId xmlns:a16="http://schemas.microsoft.com/office/drawing/2014/main" val="2634763796"/>
                    </a:ext>
                  </a:extLst>
                </a:gridCol>
                <a:gridCol w="1147248">
                  <a:extLst>
                    <a:ext uri="{9D8B030D-6E8A-4147-A177-3AD203B41FA5}">
                      <a16:colId xmlns:a16="http://schemas.microsoft.com/office/drawing/2014/main" val="3430091927"/>
                    </a:ext>
                  </a:extLst>
                </a:gridCol>
              </a:tblGrid>
              <a:tr h="506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QPI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Base clock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Platforms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rate (up to)</a:t>
                      </a:r>
                    </a:p>
                    <a:p>
                      <a:pPr algn="ctr"/>
                      <a:r>
                        <a:rPr lang="en-US" sz="1400" dirty="0" smtClean="0"/>
                        <a:t>(in each dir.)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Year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60039"/>
                  </a:ext>
                </a:extLst>
              </a:tr>
              <a:tr h="362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QPI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3.2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Nehalem (server/desktop)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12.8 GB/s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260"/>
                  </a:ext>
                </a:extLst>
              </a:tr>
              <a:tr h="7155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QPI 1.1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400" dirty="0" smtClean="0"/>
                        <a:t>Sandy Bridge EN/EP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400" dirty="0" smtClean="0"/>
                        <a:t>Ivy Bridge-EN/EP/EX</a:t>
                      </a:r>
                    </a:p>
                    <a:p>
                      <a:pPr algn="ctr"/>
                      <a:r>
                        <a:rPr lang="en-US" sz="1400" dirty="0" err="1" smtClean="0"/>
                        <a:t>Westmere</a:t>
                      </a:r>
                      <a:r>
                        <a:rPr lang="en-US" sz="1400" dirty="0" smtClean="0"/>
                        <a:t> EN/EP/EX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16.0 GB/s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2010-14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6846"/>
                  </a:ext>
                </a:extLst>
              </a:tr>
              <a:tr h="506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QPI 1.1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4.8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400" dirty="0" err="1" smtClean="0"/>
                        <a:t>Haswell</a:t>
                      </a:r>
                      <a:r>
                        <a:rPr lang="en-US" sz="1400" dirty="0" smtClean="0"/>
                        <a:t> EN/EP/EX</a:t>
                      </a:r>
                    </a:p>
                    <a:p>
                      <a:pPr algn="ctr"/>
                      <a:r>
                        <a:rPr lang="en-US" sz="1400" dirty="0" err="1" smtClean="0"/>
                        <a:t>Broadwell</a:t>
                      </a:r>
                      <a:r>
                        <a:rPr lang="en-US" sz="1400" dirty="0" smtClean="0"/>
                        <a:t> EN/EP/EX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19.2 GB/s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2014-16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96423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604309"/>
              </p:ext>
            </p:extLst>
          </p:nvPr>
        </p:nvGraphicFramePr>
        <p:xfrm>
          <a:off x="664142" y="5098370"/>
          <a:ext cx="8381999" cy="880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697">
                  <a:extLst>
                    <a:ext uri="{9D8B030D-6E8A-4147-A177-3AD203B41FA5}">
                      <a16:colId xmlns:a16="http://schemas.microsoft.com/office/drawing/2014/main" val="1250421114"/>
                    </a:ext>
                  </a:extLst>
                </a:gridCol>
                <a:gridCol w="1330626">
                  <a:extLst>
                    <a:ext uri="{9D8B030D-6E8A-4147-A177-3AD203B41FA5}">
                      <a16:colId xmlns:a16="http://schemas.microsoft.com/office/drawing/2014/main" val="3407766773"/>
                    </a:ext>
                  </a:extLst>
                </a:gridCol>
                <a:gridCol w="2834416">
                  <a:extLst>
                    <a:ext uri="{9D8B030D-6E8A-4147-A177-3AD203B41FA5}">
                      <a16:colId xmlns:a16="http://schemas.microsoft.com/office/drawing/2014/main" val="2908140967"/>
                    </a:ext>
                  </a:extLst>
                </a:gridCol>
                <a:gridCol w="1913913">
                  <a:extLst>
                    <a:ext uri="{9D8B030D-6E8A-4147-A177-3AD203B41FA5}">
                      <a16:colId xmlns:a16="http://schemas.microsoft.com/office/drawing/2014/main" val="2634763796"/>
                    </a:ext>
                  </a:extLst>
                </a:gridCol>
                <a:gridCol w="1148347">
                  <a:extLst>
                    <a:ext uri="{9D8B030D-6E8A-4147-A177-3AD203B41FA5}">
                      <a16:colId xmlns:a16="http://schemas.microsoft.com/office/drawing/2014/main" val="3430091927"/>
                    </a:ext>
                  </a:extLst>
                </a:gridCol>
              </a:tblGrid>
              <a:tr h="5068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UPI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Base clock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Platforms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rate (up to)</a:t>
                      </a:r>
                    </a:p>
                    <a:p>
                      <a:pPr algn="ctr"/>
                      <a:r>
                        <a:rPr lang="en-US" sz="1400" dirty="0" smtClean="0"/>
                        <a:t>(in each dir.)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Year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60039"/>
                  </a:ext>
                </a:extLst>
              </a:tr>
              <a:tr h="362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UPI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5.2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Skylake</a:t>
                      </a:r>
                      <a:r>
                        <a:rPr lang="en-US" sz="1400" dirty="0" smtClean="0"/>
                        <a:t>-SP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20.8 GB/s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26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0927" y="515821"/>
            <a:ext cx="686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1: Intel’s QPI bus (Quick Path Interconnect bus)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2071" y="4618649"/>
            <a:ext cx="8460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Replacing the QPI bus by the UPI (Ultra Path Interconnect) bus)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3.4 </a:t>
            </a:r>
            <a:r>
              <a:rPr lang="en-US" sz="1800" kern="1200" dirty="0">
                <a:solidFill>
                  <a:srgbClr val="FFFFFF"/>
                </a:solidFill>
              </a:rPr>
              <a:t>Layout of the interconnect links 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310" y="516838"/>
            <a:ext cx="854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QPI’s layered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communication protocol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main tasks of the layers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[68]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3428" y="1181927"/>
            <a:ext cx="8502148" cy="4923809"/>
            <a:chOff x="343428" y="1178750"/>
            <a:chExt cx="8502148" cy="49238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428" y="1178750"/>
              <a:ext cx="8457143" cy="492380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5427095" y="3564015"/>
              <a:ext cx="3373476" cy="135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472100" y="4824155"/>
              <a:ext cx="3373476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427095" y="3699030"/>
              <a:ext cx="135015" cy="11251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532440" y="3654025"/>
              <a:ext cx="135015" cy="11251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" name="Téglalap 4"/>
          <p:cNvSpPr/>
          <p:nvPr/>
        </p:nvSpPr>
        <p:spPr>
          <a:xfrm>
            <a:off x="7573346" y="7217847"/>
            <a:ext cx="175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ibm</a:t>
            </a:r>
            <a:r>
              <a:rPr lang="hu-HU" dirty="0"/>
              <a:t> </a:t>
            </a:r>
            <a:r>
              <a:rPr lang="hu-HU" dirty="0" err="1" smtClean="0"/>
              <a:t>powernik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9585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10055" y="517130"/>
            <a:ext cx="4099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Physical layer of the QPI bus </a:t>
            </a:r>
            <a:r>
              <a:rPr lang="en-US" altLang="en-US" sz="1800" dirty="0" smtClean="0">
                <a:latin typeface="Verdana" pitchFamily="34" charset="0"/>
                <a:cs typeface="Arial" charset="0"/>
              </a:rPr>
              <a:t>[</a:t>
            </a:r>
            <a:r>
              <a:rPr lang="hu-HU" altLang="en-US" sz="1800" dirty="0" smtClean="0">
                <a:latin typeface="Verdana" pitchFamily="34" charset="0"/>
                <a:cs typeface="Arial" charset="0"/>
              </a:rPr>
              <a:t>69</a:t>
            </a:r>
            <a:r>
              <a:rPr lang="en-US" altLang="en-US" sz="1800" dirty="0" smtClean="0">
                <a:latin typeface="Verdana" pitchFamily="34" charset="0"/>
                <a:cs typeface="Arial" charset="0"/>
              </a:rPr>
              <a:t>]</a:t>
            </a:r>
            <a:endParaRPr lang="en-US" altLang="en-US" sz="1800" dirty="0">
              <a:latin typeface="Verdana" pitchFamily="34" charset="0"/>
              <a:cs typeface="Arial" charset="0"/>
            </a:endParaRP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3.4 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Layout of the interconnect links (4)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97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(5)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9619" y="1115226"/>
            <a:ext cx="8704762" cy="2485714"/>
            <a:chOff x="219619" y="2186143"/>
            <a:chExt cx="8704762" cy="24857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619" y="2186143"/>
              <a:ext cx="8704762" cy="248571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996825" y="2528900"/>
              <a:ext cx="765085" cy="225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996825" y="3383995"/>
              <a:ext cx="765085" cy="225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996825" y="3789040"/>
              <a:ext cx="765085" cy="225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3936" y="2509653"/>
              <a:ext cx="86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Packets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4618" y="3333369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Flits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97790" y="3783419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Phits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2128" y="516837"/>
            <a:ext cx="499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Transfer entities of the QPI protocol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68</a:t>
            </a:r>
            <a:r>
              <a:rPr lang="en-US" dirty="0" smtClean="0">
                <a:latin typeface="Verdana"/>
              </a:rPr>
              <a:t>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6086" y="1998573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Messages)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048" y="3857442"/>
            <a:ext cx="85963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transferred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Physical layer on a single 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that is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bits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 full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 lanes)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bits for a half width and 5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bits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quarter width link implementation).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Flit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always 80 bits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regardless of the link width, so the number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needed to transmit a Flit will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varies on the link width.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33" y="513524"/>
            <a:ext cx="820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Use of single CPU cores or CPU core clusters in multicore processors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26848" y="1593647"/>
            <a:ext cx="2571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single CPU cores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03018" y="1593520"/>
            <a:ext cx="249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CPU core clusters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8561" y="1049645"/>
            <a:ext cx="61029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single CPU cores or CPU core clusters in multicore processors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5645" y="2660857"/>
            <a:ext cx="2694568" cy="152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 Cortex-A9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an option (2007)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ARMv7 based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an option (2009-2014)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ARMv8.0 based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default (2012-2016)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6941" y="5590139"/>
            <a:ext cx="2440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CCX modules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Zen processors (2017-)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0078" y="4165063"/>
            <a:ext cx="2735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“modules”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Silvermont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next cores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processors (2013- 2016)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7062" y="4821385"/>
            <a:ext cx="2324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“tiles” in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Silvermont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based Knights Landing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(2015)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1331914" y="1369716"/>
            <a:ext cx="2087561" cy="14554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3419475" y="1369716"/>
            <a:ext cx="2160588" cy="14554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5544731" y="147924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" name="Oval 13"/>
          <p:cNvSpPr>
            <a:spLocks noChangeArrowheads="1"/>
          </p:cNvSpPr>
          <p:nvPr/>
        </p:nvSpPr>
        <p:spPr bwMode="auto">
          <a:xfrm>
            <a:off x="1293261" y="1486762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467183" y="2129740"/>
            <a:ext cx="18944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2 CPU cores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4713082" y="2131751"/>
            <a:ext cx="18944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4 CPU cores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6996941" y="2130147"/>
            <a:ext cx="19819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Use of  core clusters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8 CPU cores 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84757" y="3738911"/>
            <a:ext cx="2338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(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3393718" y="1889016"/>
            <a:ext cx="2186345" cy="12576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5580063" y="1889016"/>
            <a:ext cx="2364103" cy="12576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7924894" y="200079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1" name="Oval 13"/>
          <p:cNvSpPr>
            <a:spLocks noChangeArrowheads="1"/>
          </p:cNvSpPr>
          <p:nvPr/>
        </p:nvSpPr>
        <p:spPr bwMode="auto">
          <a:xfrm>
            <a:off x="3355144" y="200519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6230" y="4155310"/>
            <a:ext cx="1799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typical choice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multicores except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those indicated here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(2006-)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9321" y="5521165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Families 08h,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10h/11h/12h/14h/16h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(2003-2015)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5580504" y="1889431"/>
            <a:ext cx="1" cy="144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Box 70"/>
          <p:cNvSpPr txBox="1"/>
          <p:nvPr/>
        </p:nvSpPr>
        <p:spPr>
          <a:xfrm>
            <a:off x="2123907" y="5519566"/>
            <a:ext cx="2436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“compute modules”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Family 15h (Bulldozer)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(2011-2015)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081" y="6305993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 POWER 4 to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(2001-2014)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3873" y="6323640"/>
            <a:ext cx="227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IBM’s “SMT4/8 core”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POWER9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05" y="2564607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ARM</a:t>
            </a:r>
            <a:endParaRPr lang="en-US" sz="12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7624" y="3939412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Intel</a:t>
            </a:r>
            <a:endParaRPr lang="en-US" sz="12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5645" y="5294969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AMD</a:t>
            </a:r>
            <a:endParaRPr lang="en-US" sz="1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123670" y="6103336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IBM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006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34" grpId="0" animBg="1"/>
      <p:bldP spid="35" grpId="0" animBg="1"/>
      <p:bldP spid="40" grpId="0"/>
      <p:bldP spid="42" grpId="0"/>
      <p:bldP spid="43" grpId="0"/>
      <p:bldP spid="50" grpId="0" animBg="1"/>
      <p:bldP spid="5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91" y="1175051"/>
            <a:ext cx="6095238" cy="1238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428" y="515945"/>
            <a:ext cx="449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 80-bit long Flit of Intel’s QPI </a:t>
            </a:r>
            <a:r>
              <a:rPr lang="en-US" dirty="0" smtClean="0"/>
              <a:t>[</a:t>
            </a:r>
            <a:r>
              <a:rPr lang="hu-HU" dirty="0" smtClean="0"/>
              <a:t>70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824" y="2800952"/>
            <a:ext cx="5343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Flit includes 72 bits of payload + 8 bits of CRC.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1898830"/>
            <a:ext cx="8820980" cy="3868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00" y="523190"/>
            <a:ext cx="434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Message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classes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QPI protocol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710" y="884516"/>
            <a:ext cx="7757060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QPI protocol protocol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events are grouped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message classes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the following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seven message classes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[70]: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6727" y="5949280"/>
            <a:ext cx="5232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Message classes defined for the QPI [67]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361" y="6489055"/>
            <a:ext cx="423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Messages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subdivided into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packets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(8)</a:t>
            </a:r>
          </a:p>
        </p:txBody>
      </p:sp>
      <p:pic>
        <p:nvPicPr>
          <p:cNvPr id="3" name="Picture 6" descr="http://twimgs.com/ddj/images/article/2009/0911/091104qpath_t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1219600"/>
            <a:ext cx="8257527" cy="296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310" y="516840"/>
            <a:ext cx="511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message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classes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[71]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68" y="1213899"/>
            <a:ext cx="4466667" cy="559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862" y="516758"/>
            <a:ext cx="750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Sending messages over virtual channels to the Link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layer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[69]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386" y="5640470"/>
            <a:ext cx="875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Link layer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(10)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62" y="3519010"/>
            <a:ext cx="6990476" cy="2590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20" y="516840"/>
            <a:ext cx="368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Credit-based flow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[72]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886425"/>
            <a:ext cx="7139327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Avoiding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deadlocks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sending packets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flits is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 based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means: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7" y="1524805"/>
            <a:ext cx="8577261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initialization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sender is given a number of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channel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send packets, or Flits to a receiver.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Whenever a packet or Flit is sent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receiver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 a channel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sender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decrements 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 counter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one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credit.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Credits are returned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receiver link layer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gated the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sent, freed the related buffer and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ready to receive more information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9851" y="6219310"/>
            <a:ext cx="6742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credit based flow control in Intel's QPI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[72]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5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(11)</a:t>
            </a:r>
          </a:p>
        </p:txBody>
      </p:sp>
      <p:pic>
        <p:nvPicPr>
          <p:cNvPr id="3" name="Picture 2" descr="http://twimgs.com/ddj/images/article/2009/0911/091104qpath_f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39556" r="3185" b="2053"/>
          <a:stretch/>
        </p:blipFill>
        <p:spPr bwMode="auto">
          <a:xfrm>
            <a:off x="926597" y="1178752"/>
            <a:ext cx="6885765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623" y="516819"/>
            <a:ext cx="871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QPI packet with interleaved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command insert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packets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[71]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951" y="5454267"/>
            <a:ext cx="8420318" cy="1128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command insert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packets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labeled 5, 8, 10 where packet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comprises two flits.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Furthermore,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special packets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and 7 are interleaved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flits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command insert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packet.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656" y="516587"/>
            <a:ext cx="881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IBM’s 2-level, local and global inter-processor links in in the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POWER8-based E880 systems -1 </a:t>
            </a:r>
            <a:r>
              <a:rPr lang="en-US" dirty="0" smtClean="0"/>
              <a:t>[</a:t>
            </a:r>
            <a:r>
              <a:rPr lang="hu-HU" dirty="0" smtClean="0"/>
              <a:t>67</a:t>
            </a:r>
            <a:r>
              <a:rPr lang="en-US" dirty="0" smtClean="0"/>
              <a:t>]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16450" y="1109524"/>
            <a:ext cx="6059811" cy="5705157"/>
            <a:chOff x="3076627" y="512763"/>
            <a:chExt cx="5726384" cy="57051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5675"/>
            <a:stretch/>
          </p:blipFill>
          <p:spPr>
            <a:xfrm>
              <a:off x="3076627" y="512763"/>
              <a:ext cx="5726384" cy="5705157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3936733" y="1395663"/>
              <a:ext cx="4013734" cy="391748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2632" y="1244030"/>
            <a:ext cx="3427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IBM makes use of local and</a:t>
            </a:r>
          </a:p>
          <a:p>
            <a:r>
              <a:rPr lang="en-US" sz="1600" dirty="0" smtClean="0"/>
              <a:t>  global links in their 2-level</a:t>
            </a:r>
          </a:p>
          <a:p>
            <a:r>
              <a:rPr lang="en-US" sz="1600" dirty="0" smtClean="0"/>
              <a:t>  inter-processor interconnects,</a:t>
            </a:r>
          </a:p>
          <a:p>
            <a:r>
              <a:rPr lang="en-US" sz="1600" dirty="0" smtClean="0"/>
              <a:t>  as indicated on the right.</a:t>
            </a: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2839453" y="2464067"/>
            <a:ext cx="702644" cy="29838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896" y="2974207"/>
            <a:ext cx="19626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Intra-node local links</a:t>
            </a:r>
          </a:p>
          <a:p>
            <a:r>
              <a:rPr lang="en-US" sz="1300" dirty="0" smtClean="0">
                <a:solidFill>
                  <a:srgbClr val="FF0000"/>
                </a:solidFill>
              </a:rPr>
              <a:t>(1. level links)</a:t>
            </a:r>
            <a:endParaRPr lang="en-US" sz="13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  <a:endCxn id="8" idx="1"/>
          </p:cNvCxnSpPr>
          <p:nvPr/>
        </p:nvCxnSpPr>
        <p:spPr bwMode="auto">
          <a:xfrm>
            <a:off x="1703223" y="3466650"/>
            <a:ext cx="1136230" cy="48933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240054" y="6245196"/>
            <a:ext cx="20858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Inter-node global links</a:t>
            </a:r>
          </a:p>
          <a:p>
            <a:r>
              <a:rPr lang="en-US" sz="1300" dirty="0" smtClean="0">
                <a:solidFill>
                  <a:srgbClr val="FF0000"/>
                </a:solidFill>
              </a:rPr>
              <a:t>(2. level links)</a:t>
            </a:r>
            <a:endParaRPr lang="en-US" sz="13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 bwMode="auto">
          <a:xfrm flipV="1">
            <a:off x="3325881" y="5755908"/>
            <a:ext cx="610852" cy="73551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07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656" y="516587"/>
            <a:ext cx="881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IBM’s 2-level, local and global inter-processor links in the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POWER8-based E880 systems </a:t>
            </a:r>
            <a:r>
              <a:rPr lang="en-US" dirty="0">
                <a:solidFill>
                  <a:schemeClr val="accent6"/>
                </a:solidFill>
              </a:rPr>
              <a:t>-1</a:t>
            </a:r>
            <a:r>
              <a:rPr lang="en-US" dirty="0" smtClean="0"/>
              <a:t> [</a:t>
            </a:r>
            <a:r>
              <a:rPr lang="hu-HU" dirty="0" smtClean="0"/>
              <a:t>52</a:t>
            </a:r>
            <a:r>
              <a:rPr lang="en-US" dirty="0" smtClean="0"/>
              <a:t>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758" y="1210827"/>
            <a:ext cx="9061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IBM didn’t disclose any details of the links used</a:t>
            </a:r>
            <a:r>
              <a:rPr lang="en-US" sz="1600" dirty="0" smtClean="0"/>
              <a:t>, however a related patent granted </a:t>
            </a:r>
          </a:p>
          <a:p>
            <a:r>
              <a:rPr lang="en-US" sz="1600" dirty="0" smtClean="0"/>
              <a:t>      to IBM [] allows certain assumptions: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88758" y="1848050"/>
            <a:ext cx="893751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Both the 1. level (intra-node or local) and the 2. level  (inter-node or global) links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are point-to-point interconnects.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Individual links (one of three) include a large number of signals (in the order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of 300) as the cited patent discloses (see next Figure):</a:t>
            </a:r>
            <a:endParaRPr lang="en-US" sz="16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ventor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Roboto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C80F6"/>
                </a:solidFill>
                <a:effectLst/>
                <a:latin typeface="Roboto"/>
                <a:hlinkClick r:id="rId2"/>
              </a:rPr>
              <a:t>Charles Francis Marino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rgbClr val="AAAAAA"/>
              </a:solidFill>
              <a:effectLst/>
              <a:latin typeface="Roboto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C80F6"/>
                </a:solidFill>
                <a:effectLst/>
                <a:latin typeface="Roboto"/>
                <a:hlinkClick r:id="rId3"/>
              </a:rPr>
              <a:t>John Thomas Holloway, Jr.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rgbClr val="AAAAAA"/>
              </a:solidFill>
              <a:effectLst/>
              <a:latin typeface="Roboto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C80F6"/>
                </a:solidFill>
                <a:effectLst/>
                <a:latin typeface="Roboto"/>
                <a:hlinkClick r:id="rId4"/>
              </a:rPr>
              <a:t>Praveen S. Reddy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rgbClr val="AAAAAA"/>
              </a:solidFill>
              <a:effectLst/>
              <a:latin typeface="Roboto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3C80F6"/>
                </a:solidFill>
                <a:effectLst/>
                <a:latin typeface="Roboto"/>
                <a:hlinkClick r:id="rId5"/>
              </a:rPr>
              <a:t>William John Starke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rgbClr val="AAAAAA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</a:rPr>
              <a:t> 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239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</p:spPr>
        <p:txBody>
          <a:bodyPr/>
          <a:lstStyle/>
          <a:p>
            <a:r>
              <a:rPr lang="en-US" sz="1800" dirty="0" smtClean="0">
                <a:solidFill>
                  <a:srgbClr val="FFFFFF"/>
                </a:solidFill>
              </a:rPr>
              <a:t>3.4 </a:t>
            </a:r>
            <a:r>
              <a:rPr lang="en-US" sz="1800" dirty="0">
                <a:solidFill>
                  <a:srgbClr val="FFFFFF"/>
                </a:solidFill>
              </a:rPr>
              <a:t>Layout of the interconnect links </a:t>
            </a:r>
            <a:r>
              <a:rPr lang="en-US" sz="1800" dirty="0" smtClean="0">
                <a:solidFill>
                  <a:srgbClr val="FFFFFF"/>
                </a:solidFill>
              </a:rPr>
              <a:t>(14)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310081" y="1270538"/>
            <a:ext cx="4167737" cy="5428649"/>
            <a:chOff x="2129373" y="458086"/>
            <a:chExt cx="4974070" cy="60268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64430"/>
            <a:stretch/>
          </p:blipFill>
          <p:spPr>
            <a:xfrm rot="5400000">
              <a:off x="284224" y="2495579"/>
              <a:ext cx="5834542" cy="21442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3137"/>
            <a:stretch/>
          </p:blipFill>
          <p:spPr>
            <a:xfrm rot="5400000">
              <a:off x="3213006" y="2240856"/>
              <a:ext cx="5673207" cy="210766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0457" y="516591"/>
            <a:ext cx="8238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 level (designated in the Figure as nodal) and 2. level (global) links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revealed in the related patent </a:t>
            </a:r>
            <a:r>
              <a:rPr lang="en-US" dirty="0" smtClean="0"/>
              <a:t>[</a:t>
            </a:r>
            <a:r>
              <a:rPr lang="hu-HU" dirty="0" smtClean="0"/>
              <a:t>52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4642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3.4 </a:t>
            </a:r>
            <a:r>
              <a:rPr lang="en-US" sz="1800" kern="1200" dirty="0">
                <a:solidFill>
                  <a:srgbClr val="FFFFFF"/>
                </a:solidFill>
              </a:rPr>
              <a:t>Layout of the interconnect links (15)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656" y="516587"/>
            <a:ext cx="9177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IBM’s 2-level, local and global inter-processor links in the POWER8-based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E880 systems -2 </a:t>
            </a:r>
            <a:r>
              <a:rPr lang="en-US" dirty="0" smtClean="0"/>
              <a:t>[</a:t>
            </a:r>
            <a:r>
              <a:rPr lang="hu-HU" dirty="0" smtClean="0"/>
              <a:t>67</a:t>
            </a:r>
            <a:r>
              <a:rPr lang="en-US" dirty="0" smtClean="0"/>
              <a:t>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57" y="1210829"/>
            <a:ext cx="882636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According to [] the transfer rate of the 1. level links is 76.8 GB/s.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By taking into account the clock rate of about 4 GHz of the discussed system,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and the large number of bits per link (~300) </a:t>
            </a:r>
            <a:r>
              <a:rPr lang="en-US" sz="1600" dirty="0" smtClean="0">
                <a:solidFill>
                  <a:srgbClr val="0070C0"/>
                </a:solidFill>
              </a:rPr>
              <a:t>16B wide </a:t>
            </a:r>
            <a:r>
              <a:rPr lang="en-US" sz="1600" dirty="0" err="1" smtClean="0">
                <a:solidFill>
                  <a:srgbClr val="0070C0"/>
                </a:solidFill>
              </a:rPr>
              <a:t>datapaths</a:t>
            </a:r>
            <a:r>
              <a:rPr lang="en-US" sz="1600" dirty="0" smtClean="0">
                <a:solidFill>
                  <a:srgbClr val="0070C0"/>
                </a:solidFill>
              </a:rPr>
              <a:t> can be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assumed</a:t>
            </a:r>
            <a:r>
              <a:rPr lang="en-US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Based on the large number of lines per link it can also be speculated that not</a:t>
            </a:r>
          </a:p>
          <a:p>
            <a:r>
              <a:rPr lang="en-US" sz="1600" dirty="0" smtClean="0"/>
              <a:t>     differential signaling but voltage referenced signaling was used to reduce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dissipation similarly as in Intel’s </a:t>
            </a:r>
            <a:r>
              <a:rPr lang="en-US" sz="1600" dirty="0" err="1" smtClean="0"/>
              <a:t>Skylake</a:t>
            </a:r>
            <a:r>
              <a:rPr lang="en-US" sz="1600" dirty="0" smtClean="0"/>
              <a:t>-SP memory links.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1172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" y="993545"/>
            <a:ext cx="9144000" cy="388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467" y="514027"/>
            <a:ext cx="763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 1: Use of single CPU cores in Intel’s Core 2 family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25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507" y="5737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91120" y="1402283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Cluster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739084" y="1811930"/>
            <a:ext cx="172034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Intra-processor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818546" y="1822797"/>
            <a:ext cx="146226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Inter-node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017619" y="1127597"/>
            <a:ext cx="501700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functional levels of interconnects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50581" y="1532469"/>
            <a:ext cx="5950439" cy="258054"/>
            <a:chOff x="1845211" y="1416969"/>
            <a:chExt cx="5950439" cy="258054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1866902" y="141755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918764" y="141696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7730563" y="159877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4918764" y="141696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4883304" y="161469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1845211" y="159184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41069" y="1845153"/>
            <a:ext cx="16626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385" y="2521822"/>
            <a:ext cx="2545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the functional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of a processor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6988" y="3913992"/>
            <a:ext cx="2664000" cy="1872000"/>
            <a:chOff x="216988" y="3692619"/>
            <a:chExt cx="3132000" cy="2012217"/>
          </a:xfrm>
        </p:grpSpPr>
        <p:sp>
          <p:nvSpPr>
            <p:cNvPr id="17" name="Ellipszis 3"/>
            <p:cNvSpPr/>
            <p:nvPr/>
          </p:nvSpPr>
          <p:spPr>
            <a:xfrm>
              <a:off x="1479546" y="4303019"/>
              <a:ext cx="546173" cy="52703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8" name="Téglalap 6"/>
            <p:cNvSpPr/>
            <p:nvPr/>
          </p:nvSpPr>
          <p:spPr>
            <a:xfrm>
              <a:off x="2041389" y="4861847"/>
              <a:ext cx="592541" cy="3952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7"/>
            <p:cNvSpPr/>
            <p:nvPr/>
          </p:nvSpPr>
          <p:spPr>
            <a:xfrm>
              <a:off x="742809" y="4082791"/>
              <a:ext cx="592541" cy="3952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0" name="Téglalap 8"/>
            <p:cNvSpPr/>
            <p:nvPr/>
          </p:nvSpPr>
          <p:spPr>
            <a:xfrm>
              <a:off x="742805" y="4754267"/>
              <a:ext cx="550216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Disp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églalap 9"/>
            <p:cNvSpPr/>
            <p:nvPr/>
          </p:nvSpPr>
          <p:spPr>
            <a:xfrm>
              <a:off x="2222684" y="4078978"/>
              <a:ext cx="592541" cy="3952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2" name="Cloud 21"/>
            <p:cNvSpPr/>
            <p:nvPr/>
          </p:nvSpPr>
          <p:spPr bwMode="auto">
            <a:xfrm rot="203832">
              <a:off x="216988" y="3692619"/>
              <a:ext cx="3132000" cy="2012217"/>
            </a:xfrm>
            <a:prstGeom prst="cloud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7211" y="4831342"/>
              <a:ext cx="271762" cy="264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90437" y="2520218"/>
            <a:ext cx="23455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processors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DP/MP servers)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3303" y="2531444"/>
            <a:ext cx="22662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nodes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2P/4P servers) of a processor cluster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t="17210" r="42842"/>
          <a:stretch/>
        </p:blipFill>
        <p:spPr>
          <a:xfrm>
            <a:off x="5779086" y="3357323"/>
            <a:ext cx="3341449" cy="267595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3" b="54640"/>
          <a:stretch/>
        </p:blipFill>
        <p:spPr bwMode="auto">
          <a:xfrm>
            <a:off x="3070452" y="3641725"/>
            <a:ext cx="2714328" cy="224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563" y="516589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Cluster interconnects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890657" y="1774602"/>
            <a:ext cx="3108963" cy="411605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31" y="516588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Cluster 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560" y="1713302"/>
            <a:ext cx="3946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Consequently, </a:t>
            </a:r>
            <a:r>
              <a:rPr lang="en-US" sz="1600" dirty="0" smtClean="0">
                <a:solidFill>
                  <a:srgbClr val="FF0000"/>
                </a:solidFill>
              </a:rPr>
              <a:t>for processor clusters</a:t>
            </a:r>
            <a:r>
              <a:rPr lang="en-US" sz="1600" dirty="0" smtClean="0">
                <a:solidFill>
                  <a:srgbClr val="0070C0"/>
                </a:solidFill>
              </a:rPr>
              <a:t> that have a large number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 (e.g. many tens, hundreds 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thousands) </a:t>
            </a:r>
            <a:r>
              <a:rPr lang="en-US" sz="1600" dirty="0" smtClean="0">
                <a:solidFill>
                  <a:srgbClr val="0070C0"/>
                </a:solidFill>
              </a:rPr>
              <a:t>of nodes </a:t>
            </a:r>
            <a:r>
              <a:rPr lang="en-US" sz="1600" dirty="0" smtClean="0">
                <a:solidFill>
                  <a:srgbClr val="FF0000"/>
                </a:solidFill>
              </a:rPr>
              <a:t>direct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meshes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between the nodes </a:t>
            </a:r>
          </a:p>
          <a:p>
            <a:r>
              <a:rPr lang="en-US" sz="1600" dirty="0" smtClean="0"/>
              <a:t>      are </a:t>
            </a:r>
            <a:r>
              <a:rPr lang="en-US" sz="1600" dirty="0" smtClean="0">
                <a:solidFill>
                  <a:srgbClr val="FF0000"/>
                </a:solidFill>
              </a:rPr>
              <a:t>not more practicable</a:t>
            </a:r>
            <a:r>
              <a:rPr lang="en-US" sz="1600" dirty="0" smtClean="0">
                <a:solidFill>
                  <a:srgbClr val="0070C0"/>
                </a:solidFill>
              </a:rPr>
              <a:t>.  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520" r="3628" b="10843"/>
          <a:stretch/>
        </p:blipFill>
        <p:spPr>
          <a:xfrm>
            <a:off x="4244741" y="1867302"/>
            <a:ext cx="4822258" cy="4880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629" y="5861783"/>
            <a:ext cx="4488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Direct connect full mesh of an</a:t>
            </a:r>
          </a:p>
          <a:p>
            <a:r>
              <a:rPr lang="en-US" sz="1600" dirty="0" smtClean="0"/>
              <a:t>  8-node multiprocessor (actually IBM’s</a:t>
            </a:r>
          </a:p>
          <a:p>
            <a:r>
              <a:rPr lang="en-US" sz="1600" dirty="0" smtClean="0"/>
              <a:t>  Power 595 8-node multiprocessor)</a:t>
            </a:r>
            <a:r>
              <a:rPr lang="hu-HU" sz="1600" dirty="0" smtClean="0"/>
              <a:t> [66]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9678" y="885733"/>
            <a:ext cx="9365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With higher </a:t>
            </a:r>
            <a:r>
              <a:rPr lang="en-US" sz="1600" dirty="0">
                <a:solidFill>
                  <a:srgbClr val="0070C0"/>
                </a:solidFill>
              </a:rPr>
              <a:t>number of </a:t>
            </a:r>
            <a:r>
              <a:rPr lang="en-US" sz="1600" dirty="0" smtClean="0">
                <a:solidFill>
                  <a:srgbClr val="0070C0"/>
                </a:solidFill>
              </a:rPr>
              <a:t>nodes </a:t>
            </a:r>
            <a:r>
              <a:rPr lang="en-US" sz="1600" dirty="0">
                <a:solidFill>
                  <a:srgbClr val="000000"/>
                </a:solidFill>
              </a:rPr>
              <a:t>(that </a:t>
            </a:r>
            <a:r>
              <a:rPr lang="en-US" sz="1600" dirty="0" smtClean="0">
                <a:solidFill>
                  <a:srgbClr val="000000"/>
                </a:solidFill>
              </a:rPr>
              <a:t>may include one or a few (e.g. 4) </a:t>
            </a:r>
            <a:r>
              <a:rPr lang="en-US" sz="1600" dirty="0">
                <a:solidFill>
                  <a:srgbClr val="000000"/>
                </a:solidFill>
              </a:rPr>
              <a:t>processors</a:t>
            </a:r>
            <a:r>
              <a:rPr lang="en-US" sz="1600" dirty="0" smtClean="0">
                <a:solidFill>
                  <a:srgbClr val="000000"/>
                </a:solidFill>
              </a:rPr>
              <a:t>), </a:t>
            </a:r>
            <a:r>
              <a:rPr lang="en-US" sz="1600" dirty="0" smtClean="0">
                <a:solidFill>
                  <a:srgbClr val="0070C0"/>
                </a:solidFill>
              </a:rPr>
              <a:t>direct meshes </a:t>
            </a:r>
            <a:r>
              <a:rPr lang="en-US" sz="1600" dirty="0" smtClean="0">
                <a:solidFill>
                  <a:srgbClr val="000000"/>
                </a:solidFill>
              </a:rPr>
              <a:t>between the nodes </a:t>
            </a:r>
            <a:r>
              <a:rPr lang="en-US" sz="1600" dirty="0" smtClean="0">
                <a:solidFill>
                  <a:srgbClr val="0070C0"/>
                </a:solidFill>
              </a:rPr>
              <a:t>become </a:t>
            </a:r>
            <a:r>
              <a:rPr lang="en-US" sz="1600" dirty="0">
                <a:solidFill>
                  <a:srgbClr val="0070C0"/>
                </a:solidFill>
              </a:rPr>
              <a:t>more and </a:t>
            </a:r>
            <a:r>
              <a:rPr lang="en-US" sz="1600" dirty="0" smtClean="0">
                <a:solidFill>
                  <a:srgbClr val="0070C0"/>
                </a:solidFill>
              </a:rPr>
              <a:t>more complex as </a:t>
            </a:r>
            <a:r>
              <a:rPr lang="en-US" sz="1600" dirty="0">
                <a:solidFill>
                  <a:srgbClr val="0070C0"/>
                </a:solidFill>
              </a:rPr>
              <a:t>n nodes 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require for a full mesh n </a:t>
            </a:r>
            <a:r>
              <a:rPr lang="en-US" sz="1600" dirty="0">
                <a:solidFill>
                  <a:srgbClr val="0070C0"/>
                </a:solidFill>
              </a:rPr>
              <a:t>* (n-1)/2 bidirectional </a:t>
            </a:r>
            <a:r>
              <a:rPr lang="en-US" sz="1600" dirty="0" smtClean="0">
                <a:solidFill>
                  <a:srgbClr val="0070C0"/>
                </a:solidFill>
              </a:rPr>
              <a:t>links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(as seen in the Figure below).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4640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31" y="516588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607" y="857929"/>
            <a:ext cx="88071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Processor clusters </a:t>
            </a:r>
            <a:r>
              <a:rPr lang="en-US" sz="1600" dirty="0" smtClean="0"/>
              <a:t>are used for </a:t>
            </a:r>
            <a:r>
              <a:rPr lang="en-US" sz="1600" dirty="0" smtClean="0">
                <a:solidFill>
                  <a:srgbClr val="0070C0"/>
                </a:solidFill>
              </a:rPr>
              <a:t>HPC</a:t>
            </a:r>
            <a:r>
              <a:rPr lang="en-US" sz="1600" dirty="0" smtClean="0"/>
              <a:t> or for </a:t>
            </a:r>
            <a:r>
              <a:rPr lang="en-US" sz="1600" dirty="0" smtClean="0">
                <a:solidFill>
                  <a:srgbClr val="0070C0"/>
                </a:solidFill>
              </a:rPr>
              <a:t>enterprises purposes </a:t>
            </a:r>
            <a:r>
              <a:rPr lang="en-US" sz="1600" dirty="0" smtClean="0"/>
              <a:t>(e.g. large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database systems).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In fact, </a:t>
            </a:r>
            <a:r>
              <a:rPr lang="en-US" sz="1600" dirty="0" smtClean="0">
                <a:solidFill>
                  <a:srgbClr val="0070C0"/>
                </a:solidFill>
              </a:rPr>
              <a:t>about 40 % of the top 500 computers are processor clusters </a:t>
            </a:r>
            <a:r>
              <a:rPr lang="en-US" sz="1600" dirty="0" smtClean="0"/>
              <a:t>of many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hundreds or thousands of nodes.</a:t>
            </a:r>
          </a:p>
        </p:txBody>
      </p:sp>
    </p:spTree>
    <p:extLst>
      <p:ext uri="{BB962C8B-B14F-4D97-AF65-F5344CB8AC3E}">
        <p14:creationId xmlns:p14="http://schemas.microsoft.com/office/powerpoint/2010/main" val="29561870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(4)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056" y="884946"/>
            <a:ext cx="8133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For the reason discussed before, </a:t>
            </a:r>
            <a:r>
              <a:rPr lang="en-US" sz="1600" dirty="0" smtClean="0">
                <a:solidFill>
                  <a:srgbClr val="0070C0"/>
                </a:solidFill>
              </a:rPr>
              <a:t>nodes of a processor cluster </a:t>
            </a:r>
            <a:r>
              <a:rPr lang="en-US" sz="1600" dirty="0" smtClean="0"/>
              <a:t>are not more 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interconnected</a:t>
            </a:r>
            <a:r>
              <a:rPr lang="en-US" sz="1600" dirty="0" smtClean="0"/>
              <a:t> directly by a partial or full mesh but </a:t>
            </a:r>
            <a:r>
              <a:rPr lang="en-US" sz="1600" dirty="0" smtClean="0">
                <a:solidFill>
                  <a:srgbClr val="0070C0"/>
                </a:solidFill>
              </a:rPr>
              <a:t>indirectly via switches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 as e.g. indicated below.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2431" y="519763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Cluster 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1" y="1833499"/>
            <a:ext cx="7257143" cy="435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506" y="6198670"/>
            <a:ext cx="888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Interconnecting nodes of a cluster that is subdivided into subnets, indirectly,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by switches [</a:t>
            </a:r>
            <a:r>
              <a:rPr lang="hu-HU" sz="1600" dirty="0" smtClean="0"/>
              <a:t>73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89788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431" y="516588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Cluster interconnects -3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433" y="884696"/>
            <a:ext cx="886293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Processor clusters is a </a:t>
            </a:r>
            <a:r>
              <a:rPr lang="en-US" sz="1600" dirty="0" smtClean="0">
                <a:solidFill>
                  <a:srgbClr val="0070C0"/>
                </a:solidFill>
              </a:rPr>
              <a:t>complex topics </a:t>
            </a:r>
            <a:r>
              <a:rPr lang="en-US" sz="1600" dirty="0" smtClean="0"/>
              <a:t>of its own, </a:t>
            </a:r>
            <a:r>
              <a:rPr lang="en-US" sz="1600" dirty="0" smtClean="0">
                <a:solidFill>
                  <a:srgbClr val="0070C0"/>
                </a:solidFill>
              </a:rPr>
              <a:t>we don’t go into details.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Instead </a:t>
            </a:r>
            <a:r>
              <a:rPr lang="en-US" sz="1600" dirty="0" smtClean="0">
                <a:solidFill>
                  <a:srgbClr val="0070C0"/>
                </a:solidFill>
              </a:rPr>
              <a:t>we provide a glimpse </a:t>
            </a:r>
            <a:r>
              <a:rPr lang="en-US" sz="1600" dirty="0" smtClean="0"/>
              <a:t>of it </a:t>
            </a:r>
            <a:r>
              <a:rPr lang="en-US" sz="1600" dirty="0" smtClean="0">
                <a:solidFill>
                  <a:srgbClr val="0070C0"/>
                </a:solidFill>
              </a:rPr>
              <a:t>by showing examples </a:t>
            </a:r>
            <a:r>
              <a:rPr lang="en-US" sz="1600" dirty="0" smtClean="0"/>
              <a:t>of particular points of it.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2596150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858" y="498945"/>
            <a:ext cx="830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High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interconnection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technologies used in cluster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59" y="888491"/>
            <a:ext cx="8150629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Ethernet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Fibre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channel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(FC)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(to connect SANs (Storage Area Networks) to servers)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InfiniBand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(IB)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387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Cluster interconnects (6)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36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" y="518086"/>
            <a:ext cx="820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Evolution of InfiniBand based high speed interconnect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Intel’s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8177" y="1267435"/>
            <a:ext cx="445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Infiniband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InfiniBand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Trade Association. 1999)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9247" y="1971352"/>
            <a:ext cx="361349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TrueScale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Qlogic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2008)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HPC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Enhanced version of InfiniBand)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4356099" y="1575212"/>
            <a:ext cx="72000" cy="360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5030" y="2910080"/>
            <a:ext cx="470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1/2012 Intel acquires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QLogic’s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TrueScale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business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4360582" y="3336864"/>
            <a:ext cx="72000" cy="360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561" y="3753281"/>
            <a:ext cx="707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At the 2014 International Supercomputing Conference Intel announces both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6954" y="4041334"/>
            <a:ext cx="353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Knights Landing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interconnect fabric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4971" y="5101666"/>
            <a:ext cx="447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11/2014 Intel renames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4356099" y="2537308"/>
            <a:ext cx="72000" cy="360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4356099" y="4667314"/>
            <a:ext cx="72000" cy="360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387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Cluster interconnects (7)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4360582" y="5509329"/>
            <a:ext cx="72000" cy="360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3" y="5962934"/>
            <a:ext cx="8932061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06/2016 Intel's Knights Landing line with in-package integrated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host channel adapter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07/2017 Intel's Xeon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-SP line with in-package integrated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host channel adapter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(8)</a:t>
            </a:r>
          </a:p>
        </p:txBody>
      </p:sp>
      <p:pic>
        <p:nvPicPr>
          <p:cNvPr id="3" name="Picture 2" descr="http://techreport.com/r.x/2015_8_26_Intel_reveals_details_of_OmniPath_Architecture_interconnect/opa-car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08932"/>
            <a:ext cx="4572000" cy="52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0950" y="516837"/>
            <a:ext cx="7313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Omni-Path host adapter (to be inserted into a PCIe slot)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758" y="6534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183" y="516840"/>
            <a:ext cx="538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48-port Omni-Path switch in an 1U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rack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766" y="1268760"/>
            <a:ext cx="8012634" cy="3820410"/>
            <a:chOff x="657225" y="2190018"/>
            <a:chExt cx="8012634" cy="3820410"/>
          </a:xfrm>
        </p:grpSpPr>
        <p:pic>
          <p:nvPicPr>
            <p:cNvPr id="2050" name="Picture 2" descr="Supermicro Omni-Path SSH-C48Q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84"/>
            <a:stretch/>
          </p:blipFill>
          <p:spPr bwMode="auto">
            <a:xfrm>
              <a:off x="881063" y="2888940"/>
              <a:ext cx="7788796" cy="312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>
              <a:off x="657225" y="2708920"/>
              <a:ext cx="2429610" cy="7200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2" descr="Supermicro Omni-Path SSH-C48Q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50"/>
            <a:stretch/>
          </p:blipFill>
          <p:spPr bwMode="auto">
            <a:xfrm>
              <a:off x="4107813" y="2190018"/>
              <a:ext cx="3614537" cy="563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32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43" y="2069152"/>
            <a:ext cx="4214657" cy="42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167" y="1168191"/>
            <a:ext cx="9277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The Bulldozer “module” does not have two entire cores, </a:t>
            </a:r>
            <a:r>
              <a:rPr lang="en-US" sz="1600" dirty="0" smtClean="0"/>
              <a:t>it has</a:t>
            </a:r>
            <a:r>
              <a:rPr lang="en-US" sz="1600" dirty="0" smtClean="0">
                <a:solidFill>
                  <a:srgbClr val="FF0000"/>
                </a:solidFill>
              </a:rPr>
              <a:t> d</a:t>
            </a:r>
            <a:r>
              <a:rPr lang="hu-HU" sz="1600" dirty="0" smtClean="0">
                <a:solidFill>
                  <a:srgbClr val="FF0000"/>
                </a:solidFill>
              </a:rPr>
              <a:t>edicated </a:t>
            </a:r>
            <a:r>
              <a:rPr lang="en-US" sz="1600" dirty="0" smtClean="0">
                <a:solidFill>
                  <a:srgbClr val="FF0000"/>
                </a:solidFill>
              </a:rPr>
              <a:t>FX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components </a:t>
            </a:r>
            <a:r>
              <a:rPr lang="en-US" sz="1600" dirty="0" smtClean="0">
                <a:solidFill>
                  <a:srgbClr val="0070C0"/>
                </a:solidFill>
              </a:rPr>
              <a:t>to each core </a:t>
            </a:r>
            <a:r>
              <a:rPr lang="en-US" sz="1600" dirty="0" smtClean="0"/>
              <a:t>but also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shared components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for both cores,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as seen </a:t>
            </a:r>
            <a:r>
              <a:rPr lang="hu-HU" sz="1600" dirty="0" smtClean="0"/>
              <a:t>in the</a:t>
            </a:r>
            <a:endParaRPr lang="en-US" sz="1600" dirty="0" smtClean="0"/>
          </a:p>
          <a:p>
            <a:r>
              <a:rPr lang="hu-HU" sz="1600" dirty="0" smtClean="0"/>
              <a:t> </a:t>
            </a:r>
            <a:r>
              <a:rPr lang="en-US" sz="1600" dirty="0" smtClean="0"/>
              <a:t> </a:t>
            </a:r>
            <a:r>
              <a:rPr lang="hu-HU" sz="1600" dirty="0" smtClean="0"/>
              <a:t>Figure below.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071" y="516576"/>
            <a:ext cx="887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Use of core clusters of dual CPU cores (called modules)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 AMD’s Bulldozer line (from 2011 on) </a:t>
            </a:r>
            <a:r>
              <a:rPr lang="en-US" dirty="0" smtClean="0"/>
              <a:t>[</a:t>
            </a:r>
            <a:r>
              <a:rPr lang="hu-HU" dirty="0" smtClean="0"/>
              <a:t>26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5063" y="6430711"/>
            <a:ext cx="879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The 2-core Bulldozer “module” with dedicated and shared components [</a:t>
            </a:r>
            <a:r>
              <a:rPr lang="hu-HU" sz="1600" dirty="0" smtClean="0"/>
              <a:t>26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89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4838" y="1381497"/>
            <a:ext cx="7955280" cy="18288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31938" y="1484126"/>
            <a:ext cx="63500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 alternatives of the Host Fabric Interfaces (HFI)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6465" y="2427101"/>
            <a:ext cx="17424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Implementation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 a separate card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27697" y="2427101"/>
            <a:ext cx="256961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In-package integration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(Implementation as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Multi-Chip Package (MCM))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40389" y="2427101"/>
            <a:ext cx="182742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On-chip integration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-5400000" flipH="1" flipV="1">
            <a:off x="3016250" y="611001"/>
            <a:ext cx="503237" cy="2916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5400000" flipV="1">
            <a:off x="5861050" y="682439"/>
            <a:ext cx="503237" cy="27733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rot="5400000" flipV="1">
            <a:off x="4463257" y="2083407"/>
            <a:ext cx="5254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39"/>
          <p:cNvSpPr>
            <a:spLocks noChangeArrowheads="1"/>
          </p:cNvSpPr>
          <p:nvPr/>
        </p:nvSpPr>
        <p:spPr bwMode="auto">
          <a:xfrm>
            <a:off x="1752600" y="23064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Oval 40"/>
          <p:cNvSpPr>
            <a:spLocks noChangeArrowheads="1"/>
          </p:cNvSpPr>
          <p:nvPr/>
        </p:nvSpPr>
        <p:spPr bwMode="auto">
          <a:xfrm>
            <a:off x="4695825" y="23334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Oval 41"/>
          <p:cNvSpPr>
            <a:spLocks noChangeArrowheads="1"/>
          </p:cNvSpPr>
          <p:nvPr/>
        </p:nvSpPr>
        <p:spPr bwMode="auto">
          <a:xfrm>
            <a:off x="7475538" y="22953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2" descr="http://images.anandtech.com/doci/9561/1%20-%20TrueScal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149" r="47685" b="11494"/>
          <a:stretch/>
        </p:blipFill>
        <p:spPr bwMode="auto">
          <a:xfrm>
            <a:off x="1009650" y="3556645"/>
            <a:ext cx="1383142" cy="12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tel-knights-landing-sk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9" t="16924" r="7489" b="43611"/>
          <a:stretch/>
        </p:blipFill>
        <p:spPr bwMode="auto">
          <a:xfrm>
            <a:off x="3724274" y="3420532"/>
            <a:ext cx="1828801" cy="16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intel-knights-landing-sk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9" t="16924" r="7489" b="43611"/>
          <a:stretch/>
        </p:blipFill>
        <p:spPr bwMode="auto">
          <a:xfrm>
            <a:off x="6699424" y="3411568"/>
            <a:ext cx="1828801" cy="165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23483" y="5486401"/>
            <a:ext cx="254247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 Gen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Knights Landing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with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HCA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-F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1730" y="5477437"/>
            <a:ext cx="2542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2. Gen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. Knights Landing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with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HCA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663" y="5443067"/>
            <a:ext cx="174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Previous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with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TrueScale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25" y="518393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Examples: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727" y="516563"/>
            <a:ext cx="852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Evolution of the implementation of Host Channel Adapters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(HCAs) called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Host Fabric Interfaces (HFIs) in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OmniPath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in Intel’s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1014396" y="6550053"/>
            <a:ext cx="7560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387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Cluster interconnects (10)</a:t>
            </a:r>
            <a:endParaRPr lang="en-US" alt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8693" y="6395882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462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/>
      <p:bldP spid="20" grpId="0"/>
      <p:bldP spid="2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>
                <a:solidFill>
                  <a:srgbClr val="FFFFFF"/>
                </a:solidFill>
              </a:rPr>
              <a:t>5. Cluster interconnects (11)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600" t="18906" r="27736" b="9199"/>
          <a:stretch/>
        </p:blipFill>
        <p:spPr>
          <a:xfrm>
            <a:off x="1503828" y="968190"/>
            <a:ext cx="6024167" cy="5710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925" y="518315"/>
            <a:ext cx="736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System software needed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 cluster interconnect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fabric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76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91120" y="1402283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References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000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[1]: </a:t>
            </a:r>
            <a:r>
              <a:rPr lang="en-US" sz="1400" dirty="0"/>
              <a:t>Intel Calls for 3D </a:t>
            </a:r>
            <a:r>
              <a:rPr lang="en-US" sz="1400" dirty="0" smtClean="0"/>
              <a:t>IC</a:t>
            </a:r>
            <a:r>
              <a:rPr lang="hu-HU" sz="1400" dirty="0" smtClean="0"/>
              <a:t>, EE Times,</a:t>
            </a:r>
            <a:r>
              <a:rPr lang="hu-HU" sz="1400" dirty="0"/>
              <a:t> </a:t>
            </a:r>
            <a:r>
              <a:rPr lang="hu-HU" sz="1400" dirty="0" err="1" smtClean="0"/>
              <a:t>March</a:t>
            </a:r>
            <a:r>
              <a:rPr lang="hu-HU" sz="1400" dirty="0" smtClean="0"/>
              <a:t> 5 2015,</a:t>
            </a:r>
          </a:p>
          <a:p>
            <a:r>
              <a:rPr lang="hu-HU" sz="1400" dirty="0" smtClean="0"/>
              <a:t>           https</a:t>
            </a:r>
            <a:r>
              <a:rPr lang="hu-HU" sz="1400" dirty="0"/>
              <a:t>://www.eetimes.com/author.asp?section_id=36&amp;doc_id=1325921&amp;image_number=1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</a:t>
            </a: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2276475"/>
            <a:ext cx="79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Supermicro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Motherboards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altLang="en-US" dirty="0">
                <a:solidFill>
                  <a:srgbClr val="000000"/>
                </a:solidFill>
                <a:latin typeface="Verdana"/>
              </a:rPr>
              <a:t>MNL-1594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X</a:t>
            </a:r>
            <a:r>
              <a:rPr lang="en-US" altLang="en-US" dirty="0">
                <a:solidFill>
                  <a:srgbClr val="000000"/>
                </a:solidFill>
                <a:latin typeface="Verdana"/>
              </a:rPr>
              <a:t>6QT8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User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</a:rPr>
              <a:t>Manual</a:t>
            </a:r>
            <a:r>
              <a:rPr lang="hu-HU" altLang="en-US" dirty="0">
                <a:solidFill>
                  <a:srgbClr val="000000"/>
                </a:solidFill>
                <a:latin typeface="Verdana"/>
              </a:rPr>
              <a:t>,</a:t>
            </a:r>
            <a:endParaRPr lang="en-US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          https://www.supermicro.com/manuals/motherboard/C606_602/MNL-1594.pdf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865438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]: Lau J., MCM, </a:t>
            </a:r>
            <a:r>
              <a:rPr lang="en-US" dirty="0" err="1">
                <a:solidFill>
                  <a:srgbClr val="000000"/>
                </a:solidFill>
              </a:rPr>
              <a:t>SiP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SoC</a:t>
            </a:r>
            <a:r>
              <a:rPr lang="en-US" dirty="0">
                <a:solidFill>
                  <a:srgbClr val="000000"/>
                </a:solidFill>
              </a:rPr>
              <a:t>, and Heterogeneous Integration Defined and Explained, 3DInCities,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Aug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smtClean="0">
                <a:solidFill>
                  <a:srgbClr val="000000"/>
                </a:solidFill>
              </a:rPr>
              <a:t>7 2017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www.3dincites.com/2017/08/mcm-sip-soc-and-heterogeneous-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integration-defined-and-explained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670300"/>
            <a:ext cx="9464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Intel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quadcore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Xeon 5300 review, Nov. 13 2006,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Hardware.Info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350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sz="1350" dirty="0">
                <a:solidFill>
                  <a:srgbClr val="000000"/>
                </a:solidFill>
                <a:cs typeface="Times New Roman" pitchFamily="18" charset="0"/>
              </a:rPr>
              <a:t>://</a:t>
            </a:r>
            <a:r>
              <a:rPr lang="en-US" altLang="en-US" sz="1350" dirty="0" smtClean="0">
                <a:solidFill>
                  <a:srgbClr val="000000"/>
                </a:solidFill>
                <a:cs typeface="Times New Roman" pitchFamily="18" charset="0"/>
              </a:rPr>
              <a:t>www.hardware.info/en-US/articles/amdnY2ppZGWa/Intel_quadcore_Xeon_5300_review</a:t>
            </a:r>
            <a:endParaRPr lang="en-US" altLang="en-US" sz="135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257675"/>
            <a:ext cx="8555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Wasson S., Intel's Woodcrest processor previewed, The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Bensley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server platform debuts,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Ma</a:t>
            </a: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y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23, 2006, The Tech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Report,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://techreport.com/articles.x/10021/1 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http://www.hotchips.org/wp-content/uploads/hc_archives/hc26/HC26-12-day2-epub/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84150" y="4849813"/>
            <a:ext cx="928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The Heart Of AMD’s </a:t>
            </a:r>
            <a:r>
              <a:rPr lang="en-US" altLang="en-US" dirty="0" err="1">
                <a:solidFill>
                  <a:srgbClr val="000000"/>
                </a:solidFill>
                <a:cs typeface="Arial" charset="0"/>
              </a:rPr>
              <a:t>Epyc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Comeback Is Infinity Fabric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12 2017,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https://www.nextplatform.com/2017/07/12/heart-amds-epyc-comeback-infinity-fabric/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440363"/>
            <a:ext cx="886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[8]: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AMD EPYC Infinity Fabric Update and MCM Cost Savings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 STH, Aug. 22 2017,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  https://www.servethehome.com/amd-epyc-infinity-fabric-update-mcm-cost-savings/</a:t>
            </a: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6030913"/>
            <a:ext cx="886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MCM-GPU: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Multi-Chip-Module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GPUs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for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Continued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Performance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Scalability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 </a:t>
            </a:r>
            <a:r>
              <a:rPr lang="hu-HU" altLang="en-US" dirty="0" err="1">
                <a:solidFill>
                  <a:srgbClr val="000000"/>
                </a:solidFill>
                <a:latin typeface="Verdana"/>
                <a:cs typeface="Arial" charset="0"/>
              </a:rPr>
              <a:t>Nvidia</a:t>
            </a: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latin typeface="Verdana"/>
                <a:cs typeface="Arial" charset="0"/>
              </a:rPr>
              <a:t>          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http://research.nvidia.com/publication/2017-06_MCM-GPU%3A-Multi-Chip-Module-GPUs</a:t>
            </a:r>
          </a:p>
        </p:txBody>
      </p:sp>
    </p:spTree>
    <p:extLst>
      <p:ext uri="{BB962C8B-B14F-4D97-AF65-F5344CB8AC3E}">
        <p14:creationId xmlns:p14="http://schemas.microsoft.com/office/powerpoint/2010/main" val="145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142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[1</a:t>
            </a:r>
            <a:r>
              <a:rPr lang="hu-HU" sz="1400" dirty="0" smtClean="0">
                <a:solidFill>
                  <a:srgbClr val="000000"/>
                </a:solidFill>
              </a:rPr>
              <a:t>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://hothardware.com/Reviews/Intel-Arrandale-Core-i5-and-Core-i3-Mobile-Unveiled</a:t>
            </a:r>
            <a:endParaRPr lang="en-US" sz="1400" dirty="0"/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847850"/>
            <a:ext cx="90640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Scansen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Engineering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10 2013,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://www.engineering.com/ElectronicsDesign/ElectronicsDesignArticles/ArticleID/</a:t>
            </a:r>
            <a:endParaRPr lang="hu-HU" altLang="hu-HU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  <a:endParaRPr lang="en-US" altLang="hu-H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655888"/>
            <a:ext cx="91390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Mujtaba</a:t>
            </a:r>
            <a:r>
              <a:rPr lang="hu-HU" dirty="0" smtClean="0">
                <a:solidFill>
                  <a:srgbClr val="000000"/>
                </a:solidFill>
              </a:rPr>
              <a:t> H., </a:t>
            </a:r>
            <a:r>
              <a:rPr lang="en-US" dirty="0">
                <a:solidFill>
                  <a:srgbClr val="000000"/>
                </a:solidFill>
              </a:rPr>
              <a:t>Intel Knights Landing Further Detailed – 16 GB High-Bandwidth On-Package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Memory</a:t>
            </a:r>
            <a:r>
              <a:rPr lang="en-US" dirty="0">
                <a:solidFill>
                  <a:srgbClr val="000000"/>
                </a:solidFill>
              </a:rPr>
              <a:t>, 384 GB DDR4 System Memory Support and 8 Billion </a:t>
            </a:r>
            <a:r>
              <a:rPr lang="en-US" dirty="0" smtClean="0">
                <a:solidFill>
                  <a:srgbClr val="000000"/>
                </a:solidFill>
              </a:rPr>
              <a:t>Transistors</a:t>
            </a:r>
            <a:r>
              <a:rPr lang="hu-HU" dirty="0" smtClean="0">
                <a:solidFill>
                  <a:srgbClr val="000000"/>
                </a:solidFill>
              </a:rPr>
              <a:t>, WCCF </a:t>
            </a:r>
            <a:r>
              <a:rPr lang="hu-HU" dirty="0" err="1" smtClean="0">
                <a:solidFill>
                  <a:srgbClr val="000000"/>
                </a:solidFill>
              </a:rPr>
              <a:t>Tech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26 2015, https://</a:t>
            </a:r>
            <a:r>
              <a:rPr lang="hu-HU" dirty="0" smtClean="0">
                <a:solidFill>
                  <a:srgbClr val="000000"/>
                </a:solidFill>
              </a:rPr>
              <a:t>wccftech.com/intel-knights-landing-detailed-16-gb-highbandwidth-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ondie-memory-384-gb-ddr4-system-memory-support-8-billion-transistors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670300"/>
            <a:ext cx="7644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Maxfield</a:t>
            </a:r>
            <a:r>
              <a:rPr lang="en-US" dirty="0"/>
              <a:t> M., Design How-To, 2D vs. 2.5D vs. 3D ICs, EE Times, </a:t>
            </a:r>
            <a:r>
              <a:rPr lang="hu-HU" dirty="0" err="1" smtClean="0"/>
              <a:t>April</a:t>
            </a:r>
            <a:r>
              <a:rPr lang="hu-HU" dirty="0" smtClean="0"/>
              <a:t> 8 </a:t>
            </a:r>
            <a:r>
              <a:rPr lang="en-US" dirty="0" smtClean="0"/>
              <a:t>2012</a:t>
            </a:r>
            <a:r>
              <a:rPr lang="en-US" dirty="0"/>
              <a:t>,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://www.eetimes.com/document.asp?doc_id=1279540</a:t>
            </a: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257675"/>
            <a:ext cx="8882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Solberg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V., </a:t>
            </a:r>
            <a:r>
              <a:rPr lang="en-US" dirty="0"/>
              <a:t>2.5D and 3D Semiconductor Package Technology: Evolution and </a:t>
            </a:r>
            <a:r>
              <a:rPr lang="en-US" dirty="0" smtClean="0"/>
              <a:t>Innovation</a:t>
            </a:r>
            <a:r>
              <a:rPr lang="hu-HU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://www.circuitinsight.com/pdf/2.5d_3d_semiconductor_package_technology_ipc.pdf</a:t>
            </a: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Stoerchle</a:t>
            </a:r>
            <a:r>
              <a:rPr lang="hu-HU" altLang="en-US" sz="1400" dirty="0" smtClean="0">
                <a:solidFill>
                  <a:srgbClr val="000000"/>
                </a:solidFill>
              </a:rPr>
              <a:t> M</a:t>
            </a:r>
            <a:r>
              <a:rPr lang="hu-HU" altLang="en-US" sz="1400" dirty="0">
                <a:solidFill>
                  <a:srgbClr val="000000"/>
                </a:solidFill>
              </a:rPr>
              <a:t>., IBM System </a:t>
            </a:r>
            <a:r>
              <a:rPr lang="hu-HU" altLang="en-US" sz="1400" dirty="0" smtClean="0">
                <a:solidFill>
                  <a:srgbClr val="000000"/>
                </a:solidFill>
              </a:rPr>
              <a:t>z10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Technologie</a:t>
            </a:r>
            <a:r>
              <a:rPr lang="hu-HU" altLang="en-US" sz="1400" dirty="0" smtClean="0">
                <a:solidFill>
                  <a:srgbClr val="000000"/>
                </a:solidFill>
              </a:rPr>
              <a:t>, 2008,</a:t>
            </a:r>
          </a:p>
          <a:p>
            <a:pPr>
              <a:spcBef>
                <a:spcPct val="0"/>
              </a:spcBef>
              <a:defRPr/>
            </a:pPr>
            <a:r>
              <a:rPr lang="hu-HU" altLang="en-US" sz="1400" dirty="0" smtClean="0">
                <a:solidFill>
                  <a:srgbClr val="000000"/>
                </a:solidFill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</a:rPr>
              <a:t>://www.guug.de/lokal/muenchen/2008-11-10/IBM_System_z_guug.pdf</a:t>
            </a: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849813"/>
            <a:ext cx="8619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/>
              <a:t>Conolly</a:t>
            </a:r>
            <a:r>
              <a:rPr lang="hu-HU" altLang="en-US" dirty="0"/>
              <a:t> C., „Intel </a:t>
            </a:r>
            <a:r>
              <a:rPr lang="hu-HU" altLang="en-US" dirty="0" err="1"/>
              <a:t>Paxville</a:t>
            </a:r>
            <a:r>
              <a:rPr lang="hu-HU" altLang="en-US" dirty="0"/>
              <a:t> </a:t>
            </a:r>
            <a:r>
              <a:rPr lang="hu-HU" altLang="en-US" dirty="0" err="1"/>
              <a:t>Dual</a:t>
            </a:r>
            <a:r>
              <a:rPr lang="hu-HU" altLang="en-US" dirty="0"/>
              <a:t> </a:t>
            </a:r>
            <a:r>
              <a:rPr lang="hu-HU" altLang="en-US" dirty="0" err="1"/>
              <a:t>Core</a:t>
            </a:r>
            <a:r>
              <a:rPr lang="hu-HU" altLang="en-US" dirty="0"/>
              <a:t> </a:t>
            </a:r>
            <a:r>
              <a:rPr lang="hu-HU" altLang="en-US" dirty="0" err="1"/>
              <a:t>Xeon</a:t>
            </a:r>
            <a:r>
              <a:rPr lang="hu-HU" altLang="en-US" dirty="0"/>
              <a:t> and </a:t>
            </a:r>
            <a:r>
              <a:rPr lang="hu-HU" altLang="en-US" dirty="0" err="1"/>
              <a:t>the</a:t>
            </a:r>
            <a:r>
              <a:rPr lang="hu-HU" altLang="en-US" dirty="0"/>
              <a:t> </a:t>
            </a:r>
            <a:r>
              <a:rPr lang="hu-HU" altLang="en-US" dirty="0" err="1"/>
              <a:t>ASsus</a:t>
            </a:r>
            <a:r>
              <a:rPr lang="hu-HU" altLang="en-US" dirty="0"/>
              <a:t> PVL-D Intel 7520,” </a:t>
            </a:r>
            <a:r>
              <a:rPr lang="hu-HU" altLang="en-US" dirty="0" err="1"/>
              <a:t>Oct</a:t>
            </a:r>
            <a:r>
              <a:rPr lang="hu-HU" altLang="en-US" dirty="0"/>
              <a:t>. 2005, </a:t>
            </a:r>
            <a:endParaRPr lang="hu-HU" altLang="en-US" dirty="0" smtClean="0"/>
          </a:p>
          <a:p>
            <a:pPr eaLnBrk="1" hangingPunct="1"/>
            <a:r>
              <a:rPr lang="hu-HU" altLang="en-US" dirty="0" smtClean="0"/>
              <a:t>           </a:t>
            </a:r>
            <a:r>
              <a:rPr lang="en-US" altLang="en-US" dirty="0" smtClean="0"/>
              <a:t>http</a:t>
            </a:r>
            <a:r>
              <a:rPr lang="en-US" altLang="en-US" dirty="0"/>
              <a:t>://www.gamepc.com/labs/view_content.asp?id=paxville&amp;page=1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440363"/>
            <a:ext cx="7393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Douglas J., „Intel 8xx series and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Paxville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Xeon-MP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dirty="0" err="1">
                <a:solidFill>
                  <a:srgbClr val="000000"/>
                </a:solidFill>
                <a:cs typeface="Arial" charset="0"/>
              </a:rPr>
              <a:t>Microprocessors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dirty="0" smtClean="0">
                <a:solidFill>
                  <a:srgbClr val="000000"/>
                </a:solidFill>
                <a:cs typeface="Arial" charset="0"/>
              </a:rPr>
              <a:t>  http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://www.hotchips.org/archives/hc17/3_Tue/HC17.S8/HC17.S8T1.pdf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6030913"/>
            <a:ext cx="881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18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latin typeface="Verdana"/>
                <a:cs typeface="Arial" charset="0"/>
              </a:rPr>
              <a:t>Alcorn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 P., 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Hot Chips 2017: Intel Deep Dives Into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EMIB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, Tom’s Hardware, Aug. 25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https</a:t>
            </a:r>
            <a:r>
              <a:rPr lang="en-US" altLang="en-US" dirty="0">
                <a:solidFill>
                  <a:srgbClr val="000000"/>
                </a:solidFill>
                <a:latin typeface="Verdana"/>
                <a:cs typeface="Arial" charset="0"/>
              </a:rPr>
              <a:t>://www.tomshardware.com/news/intel-emib-interconnect-fpga-chiplet,35316.html</a:t>
            </a:r>
          </a:p>
        </p:txBody>
      </p:sp>
    </p:spTree>
    <p:extLst>
      <p:ext uri="{BB962C8B-B14F-4D97-AF65-F5344CB8AC3E}">
        <p14:creationId xmlns:p14="http://schemas.microsoft.com/office/powerpoint/2010/main" val="28087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047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[1</a:t>
            </a:r>
            <a:r>
              <a:rPr lang="hu-HU" sz="1400" dirty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Marcoux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sz="1400" dirty="0"/>
              <a:t>2.5D, Silicon Interposers, Silicon Bridges, Glass Panels, Organic </a:t>
            </a:r>
            <a:r>
              <a:rPr lang="en-US" sz="1400" dirty="0" smtClean="0"/>
              <a:t>HDI</a:t>
            </a:r>
            <a:r>
              <a:rPr lang="hu-HU" sz="1400" dirty="0" smtClean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://www.meptec.org/Resources/1%20-%20ALLVIA%20-%20Marcoux.pdf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847850"/>
            <a:ext cx="90981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Pirzada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U.,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Intel and Altera Develop World’s First HBM2, 2.5D Stacked, </a:t>
            </a:r>
            <a:r>
              <a:rPr lang="en-US" altLang="hu-HU" dirty="0" err="1">
                <a:solidFill>
                  <a:srgbClr val="000000"/>
                </a:solidFill>
                <a:cs typeface="Arial" charset="0"/>
              </a:rPr>
              <a:t>SiPs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 With Integrated </a:t>
            </a:r>
            <a:endParaRPr lang="hu-HU" altLang="hu-HU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hu-HU" dirty="0" err="1" smtClean="0">
                <a:solidFill>
                  <a:srgbClr val="000000"/>
                </a:solidFill>
                <a:cs typeface="Arial" charset="0"/>
              </a:rPr>
              <a:t>Stratix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10 FPGA and </a:t>
            </a:r>
            <a:r>
              <a:rPr lang="en-US" altLang="hu-HU" dirty="0" err="1">
                <a:solidFill>
                  <a:srgbClr val="000000"/>
                </a:solidFill>
                <a:cs typeface="Arial" charset="0"/>
              </a:rPr>
              <a:t>SoC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Solution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, Nov. 17 2015,</a:t>
            </a:r>
          </a:p>
          <a:p>
            <a:pPr fontAlgn="base">
              <a:spcAft>
                <a:spcPct val="0"/>
              </a:spcAft>
            </a:pP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dirty="0" smtClean="0">
                <a:solidFill>
                  <a:srgbClr val="000000"/>
                </a:solidFill>
                <a:cs typeface="Arial" charset="0"/>
              </a:rPr>
              <a:t>https</a:t>
            </a:r>
            <a:r>
              <a:rPr lang="en-US" altLang="hu-HU" dirty="0">
                <a:solidFill>
                  <a:srgbClr val="000000"/>
                </a:solidFill>
                <a:cs typeface="Arial" charset="0"/>
              </a:rPr>
              <a:t>://wccftech.com/intel-altera-offering-hbm2-fpga-sip-stratix-10/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655888"/>
            <a:ext cx="85720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Demerjian</a:t>
            </a:r>
            <a:r>
              <a:rPr lang="hu-HU" dirty="0" smtClean="0">
                <a:solidFill>
                  <a:srgbClr val="000000"/>
                </a:solidFill>
              </a:rPr>
              <a:t> C., </a:t>
            </a:r>
            <a:r>
              <a:rPr lang="en-US" dirty="0">
                <a:solidFill>
                  <a:srgbClr val="000000"/>
                </a:solidFill>
              </a:rPr>
              <a:t>Intel </a:t>
            </a:r>
            <a:r>
              <a:rPr lang="en-US" dirty="0" err="1">
                <a:solidFill>
                  <a:srgbClr val="000000"/>
                </a:solidFill>
              </a:rPr>
              <a:t>Kaby</a:t>
            </a:r>
            <a:r>
              <a:rPr lang="en-US" dirty="0">
                <a:solidFill>
                  <a:srgbClr val="000000"/>
                </a:solidFill>
              </a:rPr>
              <a:t>-G with “Not AMD” Radeon Vega M graphics fleshed </a:t>
            </a:r>
            <a:r>
              <a:rPr lang="en-US" dirty="0" smtClean="0">
                <a:solidFill>
                  <a:srgbClr val="000000"/>
                </a:solidFill>
              </a:rPr>
              <a:t>out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Semi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Accurate</a:t>
            </a:r>
            <a:r>
              <a:rPr lang="hu-HU" dirty="0" smtClean="0">
                <a:solidFill>
                  <a:srgbClr val="000000"/>
                </a:solidFill>
              </a:rPr>
              <a:t>, Jan. </a:t>
            </a:r>
            <a:r>
              <a:rPr lang="hu-HU" dirty="0">
                <a:solidFill>
                  <a:srgbClr val="000000"/>
                </a:solidFill>
              </a:rPr>
              <a:t>7 2018, https://</a:t>
            </a:r>
            <a:r>
              <a:rPr lang="hu-HU" dirty="0" smtClean="0">
                <a:solidFill>
                  <a:srgbClr val="000000"/>
                </a:solidFill>
              </a:rPr>
              <a:t>semiaccurate.com/2018/01/07/intel-kaby-g-not-amd-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radeon-vega-m-graphics-fleshed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451225"/>
            <a:ext cx="6563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/>
              <a:t>Embedded</a:t>
            </a:r>
            <a:r>
              <a:rPr lang="hu-HU" dirty="0"/>
              <a:t> Multi-die </a:t>
            </a:r>
            <a:r>
              <a:rPr lang="hu-HU" dirty="0" err="1"/>
              <a:t>Interconnect</a:t>
            </a:r>
            <a:r>
              <a:rPr lang="hu-HU" dirty="0"/>
              <a:t> </a:t>
            </a:r>
            <a:r>
              <a:rPr lang="hu-HU" dirty="0" err="1" smtClean="0"/>
              <a:t>Bridge</a:t>
            </a:r>
            <a:r>
              <a:rPr lang="hu-HU" dirty="0" smtClean="0"/>
              <a:t>, Intel,</a:t>
            </a:r>
          </a:p>
          <a:p>
            <a:r>
              <a:rPr lang="hu-HU" dirty="0" smtClean="0"/>
              <a:t>           https</a:t>
            </a:r>
            <a:r>
              <a:rPr lang="hu-HU" dirty="0"/>
              <a:t>://www.intel.com/content/www/us/en/foundry/emib.html</a:t>
            </a: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4038600"/>
            <a:ext cx="7897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von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Appen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S.,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Hotti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M.,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Hybrid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Memory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Cube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Micron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Technology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Inc.,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2017</a:t>
            </a:r>
            <a:endParaRPr lang="en-US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888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Mahajan</a:t>
            </a:r>
            <a:r>
              <a:rPr lang="hu-HU" altLang="en-US" sz="1400" dirty="0" smtClean="0">
                <a:solidFill>
                  <a:srgbClr val="000000"/>
                </a:solidFill>
              </a:rPr>
              <a:t> R.,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Sankman</a:t>
            </a:r>
            <a:r>
              <a:rPr lang="hu-HU" altLang="en-US" sz="1400" dirty="0" smtClean="0">
                <a:solidFill>
                  <a:srgbClr val="000000"/>
                </a:solidFill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R</a:t>
            </a:r>
            <a:r>
              <a:rPr lang="hu-HU" altLang="en-US" sz="1400" dirty="0" smtClean="0">
                <a:solidFill>
                  <a:srgbClr val="000000"/>
                </a:solidFill>
              </a:rPr>
              <a:t>., et </a:t>
            </a:r>
            <a:r>
              <a:rPr lang="hu-HU" altLang="en-US" sz="1400" dirty="0" err="1" smtClean="0">
                <a:solidFill>
                  <a:srgbClr val="000000"/>
                </a:solidFill>
              </a:rPr>
              <a:t>al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altLang="en-US" sz="1400" dirty="0">
                <a:solidFill>
                  <a:srgbClr val="000000"/>
                </a:solidFill>
              </a:rPr>
              <a:t>Embedded Multi-die Interconnect Bridge (EMIB) -- A High </a:t>
            </a:r>
            <a:endParaRPr lang="hu-HU" altLang="en-US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hu-HU" altLang="en-US" sz="1400" dirty="0">
                <a:solidFill>
                  <a:srgbClr val="000000"/>
                </a:solidFill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Density</a:t>
            </a:r>
            <a:r>
              <a:rPr lang="en-US" altLang="en-US" sz="1400" dirty="0">
                <a:solidFill>
                  <a:srgbClr val="000000"/>
                </a:solidFill>
              </a:rPr>
              <a:t>, High Bandwidth Packaging </a:t>
            </a:r>
            <a:r>
              <a:rPr lang="en-US" altLang="en-US" sz="1400" dirty="0" smtClean="0">
                <a:solidFill>
                  <a:srgbClr val="000000"/>
                </a:solidFill>
              </a:rPr>
              <a:t>Interconnect</a:t>
            </a:r>
            <a:r>
              <a:rPr lang="hu-HU" altLang="en-US" sz="1400" dirty="0" smtClean="0">
                <a:solidFill>
                  <a:srgbClr val="000000"/>
                </a:solidFill>
              </a:rPr>
              <a:t>, IEEE 66th ECTC, 2016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421188"/>
            <a:ext cx="9036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Kumar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A.,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Trivedi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M., Intel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Xeon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Scalable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Processor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Architecture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Deep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Dive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Verdana"/>
              </a:rPr>
              <a:t>June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 12 2017,</a:t>
            </a:r>
          </a:p>
          <a:p>
            <a:pPr lvl="0" eaLnBrk="1" hangingPunct="1">
              <a:defRPr/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https://www.primeline-solutions.de/files/intel-xeon-scalable-architecture-deep-dive_1.pdf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011738"/>
            <a:ext cx="91815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Heidekrüger</a:t>
            </a:r>
            <a:r>
              <a:rPr lang="en-US" dirty="0"/>
              <a:t> A., CPU / GPU Technologies Now and Future, 2010,</a:t>
            </a:r>
          </a:p>
          <a:p>
            <a:r>
              <a:rPr lang="en-US" dirty="0"/>
              <a:t>         </a:t>
            </a:r>
            <a:r>
              <a:rPr lang="hu-HU" dirty="0" smtClean="0"/>
              <a:t>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www.hpcadvisorycouncil.com/events/2011/switzerland_workshop/pdf/Presentations/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Day%202/10_AMD_CPU.pdf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821363"/>
            <a:ext cx="90306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</a:rPr>
              <a:t>Anthony S., Intel unveils 72-core x86 Knights Landing CPU for </a:t>
            </a:r>
            <a:r>
              <a:rPr lang="en-US" altLang="en-US" dirty="0" err="1">
                <a:solidFill>
                  <a:srgbClr val="000000"/>
                </a:solidFill>
              </a:rPr>
              <a:t>exascale</a:t>
            </a:r>
            <a:r>
              <a:rPr lang="en-US" altLang="en-US" dirty="0">
                <a:solidFill>
                  <a:srgbClr val="000000"/>
                </a:solidFill>
              </a:rPr>
              <a:t> supercomputing</a:t>
            </a:r>
            <a:r>
              <a:rPr lang="hu-HU" altLang="en-US" dirty="0">
                <a:solidFill>
                  <a:srgbClr val="000000"/>
                </a:solidFill>
              </a:rPr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000000"/>
                </a:solidFill>
              </a:rPr>
              <a:t>        </a:t>
            </a:r>
            <a:r>
              <a:rPr lang="hu-HU" altLang="en-US" dirty="0">
                <a:solidFill>
                  <a:srgbClr val="000000"/>
                </a:solidFill>
              </a:rPr>
              <a:t>  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</a:rPr>
              <a:t>Extremetech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</a:rPr>
              <a:t>Nov</a:t>
            </a:r>
            <a:r>
              <a:rPr lang="hu-HU" altLang="en-US" dirty="0" smtClean="0">
                <a:solidFill>
                  <a:srgbClr val="000000"/>
                </a:solidFill>
              </a:rPr>
              <a:t>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26 2013, </a:t>
            </a:r>
            <a:r>
              <a:rPr lang="en-US" altLang="en-US" dirty="0" smtClean="0">
                <a:solidFill>
                  <a:srgbClr val="000000"/>
                </a:solidFill>
              </a:rPr>
              <a:t>http</a:t>
            </a:r>
            <a:r>
              <a:rPr lang="en-US" altLang="en-US" dirty="0">
                <a:solidFill>
                  <a:srgbClr val="000000"/>
                </a:solidFill>
              </a:rPr>
              <a:t>://</a:t>
            </a:r>
            <a:r>
              <a:rPr lang="en-US" altLang="en-US" dirty="0" smtClean="0">
                <a:solidFill>
                  <a:srgbClr val="000000"/>
                </a:solidFill>
              </a:rPr>
              <a:t>www.extremetech.com/extreme/171678-intel-unveils-</a:t>
            </a:r>
            <a:endParaRPr lang="hu-HU" altLang="en-US" dirty="0" smtClean="0">
              <a:solidFill>
                <a:srgbClr val="000000"/>
              </a:solidFill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smtClean="0">
                <a:solidFill>
                  <a:srgbClr val="000000"/>
                </a:solidFill>
              </a:rPr>
              <a:t>          </a:t>
            </a:r>
            <a:r>
              <a:rPr lang="en-US" altLang="en-US" dirty="0" smtClean="0">
                <a:solidFill>
                  <a:srgbClr val="000000"/>
                </a:solidFill>
              </a:rPr>
              <a:t>72-core-x86-knights-landing-cpu-for-exascale-supercomputing 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9956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ARM says $20 smartphones coming this year, shows off 64-bit Cortex-A53 and </a:t>
            </a: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A57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performance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Extreme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, May 6 2014,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www.extremetech.com/computing/181935-arm-says-20-smartphones-coming-</a:t>
            </a:r>
          </a:p>
          <a:p>
            <a:pPr lvl="0" eaLnBrk="0" hangingPunct="0">
              <a:defRPr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this-year-shows-off-64-bit-cortex-a53-and-a57-performance</a:t>
            </a: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657350"/>
            <a:ext cx="9075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Frumusanu</a:t>
            </a:r>
            <a:r>
              <a:rPr lang="hu-HU" dirty="0">
                <a:solidFill>
                  <a:srgbClr val="000000"/>
                </a:solidFill>
              </a:rPr>
              <a:t> A., The Samsung </a:t>
            </a:r>
            <a:r>
              <a:rPr lang="hu-HU" dirty="0" err="1">
                <a:solidFill>
                  <a:srgbClr val="000000"/>
                </a:solidFill>
              </a:rPr>
              <a:t>Exynos</a:t>
            </a:r>
            <a:r>
              <a:rPr lang="hu-HU" dirty="0">
                <a:solidFill>
                  <a:srgbClr val="000000"/>
                </a:solidFill>
              </a:rPr>
              <a:t> 7420 Deep </a:t>
            </a:r>
            <a:r>
              <a:rPr lang="hu-HU" dirty="0" err="1">
                <a:solidFill>
                  <a:srgbClr val="000000"/>
                </a:solidFill>
              </a:rPr>
              <a:t>Dive</a:t>
            </a:r>
            <a:r>
              <a:rPr lang="hu-HU" dirty="0">
                <a:solidFill>
                  <a:srgbClr val="000000"/>
                </a:solidFill>
              </a:rPr>
              <a:t> - </a:t>
            </a:r>
            <a:r>
              <a:rPr lang="hu-HU" dirty="0" err="1">
                <a:solidFill>
                  <a:srgbClr val="000000"/>
                </a:solidFill>
              </a:rPr>
              <a:t>Inside</a:t>
            </a:r>
            <a:r>
              <a:rPr lang="hu-HU" dirty="0">
                <a:solidFill>
                  <a:srgbClr val="000000"/>
                </a:solidFill>
              </a:rPr>
              <a:t> A Modern 14nm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June</a:t>
            </a:r>
            <a:r>
              <a:rPr lang="hu-HU" dirty="0">
                <a:solidFill>
                  <a:srgbClr val="000000"/>
                </a:solidFill>
              </a:rPr>
              <a:t> 29 2015, http://www.anandtech.com/show/9330/exynos-7420-deep-dive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255838"/>
            <a:ext cx="747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Merritt</a:t>
            </a:r>
            <a:r>
              <a:rPr lang="hu-HU" dirty="0">
                <a:solidFill>
                  <a:srgbClr val="000000"/>
                </a:solidFill>
              </a:rPr>
              <a:t> R., </a:t>
            </a:r>
            <a:r>
              <a:rPr lang="en-US" dirty="0">
                <a:solidFill>
                  <a:srgbClr val="000000"/>
                </a:solidFill>
              </a:rPr>
              <a:t>ARM stretches out with A5 core, graphics, FPGAs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21 2009,</a:t>
            </a:r>
          </a:p>
          <a:p>
            <a:pPr lvl="0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://www.embedded.com/print/4085371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860675"/>
            <a:ext cx="90985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Etienne</a:t>
            </a:r>
            <a:r>
              <a:rPr lang="hu-HU" dirty="0" smtClean="0">
                <a:solidFill>
                  <a:srgbClr val="000000"/>
                </a:solidFill>
              </a:rPr>
              <a:t> S., </a:t>
            </a:r>
            <a:r>
              <a:rPr lang="en-US" dirty="0" err="1">
                <a:solidFill>
                  <a:srgbClr val="000000"/>
                </a:solidFill>
              </a:rPr>
              <a:t>Nvidia’s</a:t>
            </a:r>
            <a:r>
              <a:rPr lang="en-US" dirty="0">
                <a:solidFill>
                  <a:srgbClr val="000000"/>
                </a:solidFill>
              </a:rPr>
              <a:t> GTX 1050 3GB graphics card will cater to the budget PC </a:t>
            </a:r>
            <a:r>
              <a:rPr lang="en-US" dirty="0" smtClean="0">
                <a:solidFill>
                  <a:srgbClr val="000000"/>
                </a:solidFill>
              </a:rPr>
              <a:t>gamer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The </a:t>
            </a:r>
            <a:r>
              <a:rPr lang="hu-HU" dirty="0" err="1" smtClean="0">
                <a:solidFill>
                  <a:srgbClr val="000000"/>
                </a:solidFill>
              </a:rPr>
              <a:t>Verge</a:t>
            </a:r>
            <a:r>
              <a:rPr lang="hu-HU" dirty="0">
                <a:solidFill>
                  <a:srgbClr val="000000"/>
                </a:solidFill>
              </a:rPr>
              <a:t>, May 23 2018, https://www.theverge.com/circuitbreaker/2018/5/23/17384410</a:t>
            </a:r>
            <a:r>
              <a:rPr lang="hu-HU" dirty="0" smtClean="0">
                <a:solidFill>
                  <a:srgbClr val="000000"/>
                </a:solidFill>
              </a:rPr>
              <a:t>/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nvidia-gtx-1050-card-budget-diy-pc-gaming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667125"/>
            <a:ext cx="863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Pikalov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S., </a:t>
            </a:r>
            <a:r>
              <a:rPr lang="en-US" dirty="0"/>
              <a:t>Intel 965 Express Chipsets with Official Support for Core 2 </a:t>
            </a:r>
            <a:r>
              <a:rPr lang="en-US" dirty="0" smtClean="0"/>
              <a:t>Duo/Extreme</a:t>
            </a:r>
            <a:r>
              <a:rPr lang="hu-HU" dirty="0" smtClean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/>
              <a:t> </a:t>
            </a:r>
            <a:r>
              <a:rPr lang="hu-HU" dirty="0" smtClean="0"/>
              <a:t>          IXBT </a:t>
            </a:r>
            <a:r>
              <a:rPr lang="hu-HU" dirty="0" err="1" smtClean="0"/>
              <a:t>Labs</a:t>
            </a:r>
            <a:r>
              <a:rPr lang="hu-HU" dirty="0" smtClean="0"/>
              <a:t>, </a:t>
            </a:r>
            <a:r>
              <a:rPr lang="hu-HU" dirty="0" err="1" smtClean="0"/>
              <a:t>Sept</a:t>
            </a:r>
            <a:r>
              <a:rPr lang="hu-HU" dirty="0" smtClean="0"/>
              <a:t>. </a:t>
            </a:r>
            <a:r>
              <a:rPr lang="hu-HU" dirty="0"/>
              <a:t>14 2006, http://ixbtlabs.com/articles2/mainboard/i965-chipset.html</a:t>
            </a:r>
            <a:endParaRPr lang="en-US" alt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278313"/>
            <a:ext cx="6983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smtClean="0"/>
              <a:t>Intel </a:t>
            </a:r>
            <a:r>
              <a:rPr lang="en-US" dirty="0"/>
              <a:t>X58 Express Chipset Product Brief, Intel, 2008,</a:t>
            </a:r>
          </a:p>
          <a:p>
            <a:r>
              <a:rPr lang="en-US" dirty="0">
                <a:solidFill>
                  <a:schemeClr val="accent6"/>
                </a:solidFill>
              </a:rPr>
              <a:t>           </a:t>
            </a:r>
            <a:r>
              <a:rPr lang="en-US" dirty="0" smtClean="0"/>
              <a:t>https</a:t>
            </a:r>
            <a:r>
              <a:rPr lang="en-US" dirty="0"/>
              <a:t>://www.intel.com/Assets/PDF/prodbrief/x58-product-brief.pdf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868863"/>
            <a:ext cx="6282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/>
              <a:t>Intel </a:t>
            </a:r>
            <a:r>
              <a:rPr lang="hu-HU" dirty="0"/>
              <a:t>Q57 Express </a:t>
            </a:r>
            <a:r>
              <a:rPr lang="hu-HU" dirty="0" smtClean="0"/>
              <a:t>Chipset </a:t>
            </a:r>
            <a:r>
              <a:rPr lang="hu-HU" dirty="0" err="1" smtClean="0"/>
              <a:t>Product</a:t>
            </a:r>
            <a:r>
              <a:rPr lang="hu-HU" dirty="0" smtClean="0"/>
              <a:t> </a:t>
            </a:r>
            <a:r>
              <a:rPr lang="hu-HU" dirty="0" err="1" smtClean="0"/>
              <a:t>Brief</a:t>
            </a:r>
            <a:r>
              <a:rPr lang="hu-HU" dirty="0" smtClean="0"/>
              <a:t>, Intel, 2009,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://www.hard-net.de/info_wissen/chipsatz/intel/Q57.pdf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459413"/>
            <a:ext cx="907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Q67 Express Chipset, http://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www.intel.com/content/www/us/en/chipsets/mainstream-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dirty="0" err="1" smtClean="0">
                <a:solidFill>
                  <a:srgbClr val="000000"/>
                </a:solidFill>
                <a:cs typeface="Arial" charset="0"/>
              </a:rPr>
              <a:t>chipsets</a:t>
            </a:r>
            <a:r>
              <a:rPr lang="hu-HU" altLang="hu-HU" dirty="0" smtClean="0">
                <a:solidFill>
                  <a:srgbClr val="000000"/>
                </a:solidFill>
                <a:cs typeface="Arial" charset="0"/>
              </a:rPr>
              <a:t>/q67-express-chipset.html</a:t>
            </a:r>
            <a:endParaRPr lang="hu-HU" altLang="hu-HU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5402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36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z87-chipset-brief.pdf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457325"/>
            <a:ext cx="890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Cutress</a:t>
            </a:r>
            <a:r>
              <a:rPr lang="hu-HU" dirty="0" smtClean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Intel Z87 Motherboard Review with Haswell: Gigabyte, MSI, </a:t>
            </a:r>
            <a:r>
              <a:rPr lang="en-US" dirty="0" err="1">
                <a:solidFill>
                  <a:srgbClr val="000000"/>
                </a:solidFill>
              </a:rPr>
              <a:t>ASRock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0000"/>
                </a:solidFill>
              </a:rPr>
              <a:t>ASUS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June</a:t>
            </a:r>
            <a:r>
              <a:rPr lang="hu-HU" dirty="0" smtClean="0">
                <a:solidFill>
                  <a:srgbClr val="000000"/>
                </a:solidFill>
              </a:rPr>
              <a:t> 27 </a:t>
            </a:r>
            <a:r>
              <a:rPr lang="hu-HU" dirty="0">
                <a:solidFill>
                  <a:srgbClr val="000000"/>
                </a:solidFill>
              </a:rPr>
              <a:t>2013, https://</a:t>
            </a:r>
            <a:r>
              <a:rPr lang="hu-HU" dirty="0" smtClean="0">
                <a:solidFill>
                  <a:srgbClr val="000000"/>
                </a:solidFill>
              </a:rPr>
              <a:t>www.anandtech.com/show/6989/intel-z87-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motherboard-review-with-haswell-gigabyte-msi-asrock-and-asus-at-200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255838"/>
            <a:ext cx="87754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Kampman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en-US" dirty="0">
                <a:solidFill>
                  <a:srgbClr val="000000"/>
                </a:solidFill>
              </a:rPr>
              <a:t>Intel product brief spills the beans on the Z390 </a:t>
            </a:r>
            <a:r>
              <a:rPr lang="en-US" dirty="0" smtClean="0">
                <a:solidFill>
                  <a:srgbClr val="000000"/>
                </a:solidFill>
              </a:rPr>
              <a:t>chipset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Tech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Report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          May 14 2018, https://</a:t>
            </a:r>
            <a:r>
              <a:rPr lang="hu-HU" dirty="0" smtClean="0">
                <a:solidFill>
                  <a:srgbClr val="000000"/>
                </a:solidFill>
              </a:rPr>
              <a:t>techreport.com/news/33634/intel-product-brief-spills-the-beans-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on-the-z390-chipset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3060700"/>
            <a:ext cx="86038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Intel </a:t>
            </a:r>
            <a:r>
              <a:rPr lang="hu-HU" dirty="0" err="1" smtClean="0">
                <a:solidFill>
                  <a:srgbClr val="000000"/>
                </a:solidFill>
              </a:rPr>
              <a:t>Core</a:t>
            </a:r>
            <a:r>
              <a:rPr lang="hu-HU" dirty="0" smtClean="0">
                <a:solidFill>
                  <a:srgbClr val="000000"/>
                </a:solidFill>
              </a:rPr>
              <a:t> M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Family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Datasheet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2014,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https</a:t>
            </a:r>
            <a:r>
              <a:rPr lang="hu-HU" dirty="0">
                <a:solidFill>
                  <a:srgbClr val="000000"/>
                </a:solidFill>
              </a:rPr>
              <a:t>://</a:t>
            </a:r>
            <a:r>
              <a:rPr lang="hu-HU" dirty="0" smtClean="0">
                <a:solidFill>
                  <a:srgbClr val="000000"/>
                </a:solidFill>
              </a:rPr>
              <a:t>www.intel.in/content/dam/www/public/us/en/documents/datasheets/core-m-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processor-family-datasheet-vol-1.pdf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867150"/>
            <a:ext cx="85021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memory controller 32nm processor, ISSCC, </a:t>
            </a:r>
            <a:r>
              <a:rPr lang="en-US" altLang="en-US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. 20-24 2011, pp. 264-266</a:t>
            </a:r>
            <a:endParaRPr lang="en-US" dirty="0"/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478338"/>
            <a:ext cx="88685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>
                <a:solidFill>
                  <a:srgbClr val="000000"/>
                </a:solidFill>
              </a:rPr>
              <a:t>Morgan T. P., </a:t>
            </a:r>
            <a:r>
              <a:rPr lang="en-US" altLang="en-US" dirty="0">
                <a:solidFill>
                  <a:srgbClr val="000000"/>
                </a:solidFill>
              </a:rPr>
              <a:t>Intel Puts More Compute Behind Xeon E7 Big Memory</a:t>
            </a:r>
            <a:r>
              <a:rPr lang="hu-HU" altLang="en-US" dirty="0">
                <a:solidFill>
                  <a:srgbClr val="000000"/>
                </a:solidFill>
              </a:rPr>
              <a:t>, The Platform,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      </a:t>
            </a:r>
            <a:r>
              <a:rPr lang="hu-HU" altLang="en-US" dirty="0">
                <a:solidFill>
                  <a:srgbClr val="000000"/>
                </a:solidFill>
              </a:rPr>
              <a:t>     May 5 2015, http://www.theplatform.net/2015/05/05/intel-puts-more-compute-behind-</a:t>
            </a:r>
          </a:p>
          <a:p>
            <a:pPr>
              <a:spcBef>
                <a:spcPct val="0"/>
              </a:spcBef>
            </a:pPr>
            <a:r>
              <a:rPr lang="hu-HU" altLang="en-US" dirty="0">
                <a:solidFill>
                  <a:srgbClr val="000000"/>
                </a:solidFill>
              </a:rPr>
              <a:t>           xeon-e7-big-memory/</a:t>
            </a:r>
            <a:endParaRPr lang="en-US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5278438"/>
            <a:ext cx="8097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Wasson S., </a:t>
            </a:r>
            <a:r>
              <a:rPr lang="hu-HU" dirty="0" err="1"/>
              <a:t>Inside</a:t>
            </a:r>
            <a:r>
              <a:rPr lang="hu-HU" dirty="0"/>
              <a:t> ARM's Cortex-A72 </a:t>
            </a:r>
            <a:r>
              <a:rPr lang="hu-HU" dirty="0" err="1"/>
              <a:t>microarchitecture</a:t>
            </a:r>
            <a:r>
              <a:rPr lang="hu-HU" dirty="0"/>
              <a:t>, </a:t>
            </a:r>
            <a:r>
              <a:rPr lang="hu-HU" dirty="0" err="1"/>
              <a:t>TechReport</a:t>
            </a:r>
            <a:r>
              <a:rPr lang="hu-HU" dirty="0"/>
              <a:t>, May 1 2015, 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://techreport.com/review/28189/inside-arm-cortex-a72-microarchitecture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868988"/>
            <a:ext cx="8307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64 Bit Juno ARM</a:t>
            </a:r>
            <a:r>
              <a:rPr lang="en-US" baseline="30000" dirty="0"/>
              <a:t>® </a:t>
            </a:r>
            <a:r>
              <a:rPr lang="en-US" dirty="0"/>
              <a:t>Development Platform</a:t>
            </a:r>
            <a:r>
              <a:rPr lang="hu-HU" dirty="0"/>
              <a:t>, ARM, 2014,</a:t>
            </a:r>
          </a:p>
          <a:p>
            <a:r>
              <a:rPr lang="hu-HU" dirty="0"/>
              <a:t>         </a:t>
            </a:r>
            <a:r>
              <a:rPr lang="hu-HU" dirty="0" smtClean="0"/>
              <a:t>  </a:t>
            </a:r>
            <a:r>
              <a:rPr lang="en-US" dirty="0" smtClean="0"/>
              <a:t>https</a:t>
            </a:r>
            <a:r>
              <a:rPr lang="en-US" dirty="0"/>
              <a:t>://www.arm.com/files/pdf/Juno_ARM_Development_Platform_datasheet.pdf </a:t>
            </a:r>
          </a:p>
        </p:txBody>
      </p:sp>
    </p:spTree>
    <p:extLst>
      <p:ext uri="{BB962C8B-B14F-4D97-AF65-F5344CB8AC3E}">
        <p14:creationId xmlns:p14="http://schemas.microsoft.com/office/powerpoint/2010/main" val="9453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9386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44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CoreLink</a:t>
            </a:r>
            <a:r>
              <a:rPr lang="hu-HU" sz="1400" dirty="0">
                <a:solidFill>
                  <a:srgbClr val="000000"/>
                </a:solidFill>
              </a:rPr>
              <a:t> CCI-400 Cache </a:t>
            </a:r>
            <a:r>
              <a:rPr lang="hu-HU" sz="1400" dirty="0" err="1">
                <a:solidFill>
                  <a:srgbClr val="000000"/>
                </a:solidFill>
              </a:rPr>
              <a:t>Coherent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Interconnect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Technical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Reference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Manual</a:t>
            </a:r>
            <a:r>
              <a:rPr lang="hu-HU" sz="1400" dirty="0">
                <a:solidFill>
                  <a:srgbClr val="000000"/>
                </a:solidFill>
              </a:rPr>
              <a:t>, 2011,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350" dirty="0" smtClean="0">
                <a:solidFill>
                  <a:srgbClr val="000000"/>
                </a:solidFill>
              </a:rPr>
              <a:t>http</a:t>
            </a:r>
            <a:r>
              <a:rPr lang="hu-HU" sz="1350" dirty="0">
                <a:solidFill>
                  <a:srgbClr val="000000"/>
                </a:solidFill>
              </a:rPr>
              <a:t>://</a:t>
            </a:r>
            <a:r>
              <a:rPr lang="hu-HU" sz="1350" dirty="0" smtClean="0">
                <a:solidFill>
                  <a:srgbClr val="000000"/>
                </a:solidFill>
              </a:rPr>
              <a:t>infocenter.arm.com/help/topic/com.arm.doc.ddi0470c/DDI0470C_cci400_r0p2_trm.pdf</a:t>
            </a:r>
            <a:endParaRPr lang="hu-HU" sz="1350" dirty="0">
              <a:solidFill>
                <a:srgbClr val="000000"/>
              </a:solidFill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266825"/>
            <a:ext cx="8908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Lacouvee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Fact or Fiction: Android apps only use one CPU core</a:t>
            </a:r>
            <a:r>
              <a:rPr lang="hu-HU" dirty="0">
                <a:solidFill>
                  <a:srgbClr val="000000"/>
                </a:solidFill>
              </a:rPr>
              <a:t>, May 25 2015,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smtClean="0">
                <a:solidFill>
                  <a:srgbClr val="000000"/>
                </a:solidFill>
              </a:rPr>
              <a:t>  http</a:t>
            </a:r>
            <a:r>
              <a:rPr lang="hu-HU" dirty="0">
                <a:solidFill>
                  <a:srgbClr val="000000"/>
                </a:solidFill>
              </a:rPr>
              <a:t>://www.androidauthority.com/fact-or-fiction-android-apps-only-use-one-cpu-core-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smtClean="0">
                <a:solidFill>
                  <a:srgbClr val="000000"/>
                </a:solidFill>
              </a:rPr>
              <a:t>  610352</a:t>
            </a:r>
            <a:r>
              <a:rPr lang="hu-HU" dirty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2065338"/>
            <a:ext cx="7498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Wikipedia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/>
              <a:t>Advanced </a:t>
            </a:r>
            <a:r>
              <a:rPr lang="hu-HU" dirty="0" err="1"/>
              <a:t>Microcontroller</a:t>
            </a:r>
            <a:r>
              <a:rPr lang="hu-HU" dirty="0"/>
              <a:t> </a:t>
            </a:r>
            <a:r>
              <a:rPr lang="hu-HU" dirty="0" err="1"/>
              <a:t>Bus</a:t>
            </a:r>
            <a:r>
              <a:rPr lang="hu-HU" dirty="0"/>
              <a:t> </a:t>
            </a:r>
            <a:r>
              <a:rPr lang="hu-HU" dirty="0" err="1" smtClean="0"/>
              <a:t>Architecture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pPr>
              <a:defRPr/>
            </a:pPr>
            <a:r>
              <a:rPr lang="hu-HU" dirty="0" smtClean="0"/>
              <a:t>           https</a:t>
            </a:r>
            <a:r>
              <a:rPr lang="hu-HU" dirty="0"/>
              <a:t>://en.wikipedia.org/wiki/Advanced_Microcontroller_Bus_Architecture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679700"/>
            <a:ext cx="9073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Stevens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/>
              <a:t>Introduction to </a:t>
            </a:r>
            <a:r>
              <a:rPr lang="en-US" dirty="0" smtClean="0"/>
              <a:t>AMBA </a:t>
            </a:r>
            <a:r>
              <a:rPr lang="en-US" dirty="0"/>
              <a:t>4 </a:t>
            </a:r>
            <a:r>
              <a:rPr lang="en-US" dirty="0" smtClean="0"/>
              <a:t>ACE </a:t>
            </a:r>
            <a:r>
              <a:rPr lang="en-US" dirty="0"/>
              <a:t>and </a:t>
            </a:r>
            <a:r>
              <a:rPr lang="en-US" dirty="0" err="1" smtClean="0"/>
              <a:t>big.LITTLE</a:t>
            </a:r>
            <a:r>
              <a:rPr lang="en-US" dirty="0" smtClean="0"/>
              <a:t> </a:t>
            </a:r>
            <a:r>
              <a:rPr lang="en-US" dirty="0"/>
              <a:t>Processing </a:t>
            </a:r>
            <a:r>
              <a:rPr lang="en-US" dirty="0" smtClean="0"/>
              <a:t>Technology</a:t>
            </a:r>
            <a:r>
              <a:rPr lang="hu-HU" dirty="0" smtClean="0"/>
              <a:t>, White </a:t>
            </a:r>
            <a:r>
              <a:rPr lang="hu-HU" dirty="0" err="1" smtClean="0"/>
              <a:t>Paper</a:t>
            </a:r>
            <a:r>
              <a:rPr lang="hu-HU" dirty="0" smtClean="0"/>
              <a:t>,</a:t>
            </a:r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hu-HU" dirty="0" err="1" smtClean="0"/>
              <a:t>June</a:t>
            </a:r>
            <a:r>
              <a:rPr lang="hu-HU" dirty="0"/>
              <a:t> 6 2011, https://www.arm.com/files/pdf/CacheCoherencyWhitepaper_6June2011.pdf</a:t>
            </a:r>
            <a:r>
              <a:rPr lang="en-US" dirty="0" smtClean="0"/>
              <a:t> 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295650"/>
            <a:ext cx="8369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AMBA, Advanced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Microcontroller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Bus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Architecture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Specification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Document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Number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         ARM IHI 0001D, </a:t>
            </a:r>
            <a:r>
              <a:rPr lang="hu-HU" altLang="en-US" dirty="0" err="1" smtClean="0">
                <a:solidFill>
                  <a:srgbClr val="000000"/>
                </a:solidFill>
                <a:cs typeface="Times New Roman" pitchFamily="18" charset="0"/>
              </a:rPr>
              <a:t>April</a:t>
            </a:r>
            <a:r>
              <a:rPr lang="hu-HU" altLang="en-US" dirty="0" smtClean="0">
                <a:solidFill>
                  <a:srgbClr val="000000"/>
                </a:solidFill>
                <a:cs typeface="Times New Roman" pitchFamily="18" charset="0"/>
              </a:rPr>
              <a:t> 1997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3906838"/>
            <a:ext cx="7812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</a:rPr>
              <a:t>Andrews J. R., </a:t>
            </a:r>
            <a:r>
              <a:rPr lang="en-US" altLang="en-US" dirty="0">
                <a:solidFill>
                  <a:srgbClr val="000000"/>
                </a:solidFill>
              </a:rPr>
              <a:t>Co-Verification of Hardware and Software for ARM </a:t>
            </a:r>
            <a:r>
              <a:rPr lang="en-US" altLang="en-US" dirty="0" err="1">
                <a:solidFill>
                  <a:srgbClr val="000000"/>
                </a:solidFill>
              </a:rPr>
              <a:t>SoC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Design</a:t>
            </a:r>
            <a:r>
              <a:rPr lang="hu-HU" altLang="en-US" dirty="0" smtClean="0">
                <a:solidFill>
                  <a:srgbClr val="000000"/>
                </a:solidFill>
              </a:rPr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</a:rPr>
              <a:t>Elsevier </a:t>
            </a:r>
            <a:r>
              <a:rPr lang="en-US" altLang="en-US" dirty="0">
                <a:solidFill>
                  <a:srgbClr val="000000"/>
                </a:solidFill>
              </a:rPr>
              <a:t>Inc. </a:t>
            </a:r>
            <a:r>
              <a:rPr lang="en-US" altLang="en-US" dirty="0" smtClean="0">
                <a:solidFill>
                  <a:srgbClr val="000000"/>
                </a:solidFill>
              </a:rPr>
              <a:t>2005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487863"/>
            <a:ext cx="88231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Intel </a:t>
            </a:r>
            <a:r>
              <a:rPr lang="hu-HU" dirty="0">
                <a:solidFill>
                  <a:srgbClr val="000000"/>
                </a:solidFill>
              </a:rPr>
              <a:t>PXA270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Data </a:t>
            </a:r>
            <a:r>
              <a:rPr lang="hu-HU" dirty="0" err="1" smtClean="0">
                <a:solidFill>
                  <a:srgbClr val="000000"/>
                </a:solidFill>
              </a:rPr>
              <a:t>Sheet</a:t>
            </a:r>
            <a:r>
              <a:rPr lang="hu-HU" dirty="0">
                <a:solidFill>
                  <a:srgbClr val="000000"/>
                </a:solidFill>
              </a:rPr>
              <a:t>, 2006, https://</a:t>
            </a:r>
            <a:r>
              <a:rPr lang="hu-HU" dirty="0" smtClean="0">
                <a:solidFill>
                  <a:srgbClr val="000000"/>
                </a:solidFill>
              </a:rPr>
              <a:t>docs.toradex.com/100210-colibri-arm-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som-pxa270-electrical-mechanical-specification.pdf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078413"/>
            <a:ext cx="8749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Stuecheli</a:t>
            </a:r>
            <a:r>
              <a:rPr lang="en-US" dirty="0"/>
              <a:t> J., POWER8, Hot Chips, 2013, http://www.hotchips.org/wp-content/uploads/</a:t>
            </a:r>
          </a:p>
          <a:p>
            <a:r>
              <a:rPr lang="en-US" dirty="0"/>
              <a:t>          </a:t>
            </a:r>
            <a:r>
              <a:rPr lang="hu-HU" dirty="0" smtClean="0"/>
              <a:t> </a:t>
            </a:r>
            <a:r>
              <a:rPr lang="en-US" dirty="0" err="1" smtClean="0"/>
              <a:t>hc_archives</a:t>
            </a:r>
            <a:r>
              <a:rPr lang="en-US" dirty="0" smtClean="0"/>
              <a:t>/hc25/HC25.20-Processors1-epub/HC25.26.210-POWER-Studecheli-IBM.pdf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4150" y="5678488"/>
            <a:ext cx="8932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US7917730B2 patent, inventors Marino C.F. </a:t>
            </a:r>
            <a:r>
              <a:rPr lang="hu-HU" dirty="0" smtClean="0"/>
              <a:t>et </a:t>
            </a:r>
            <a:r>
              <a:rPr lang="en-US" dirty="0" smtClean="0"/>
              <a:t>al</a:t>
            </a:r>
            <a:r>
              <a:rPr lang="en-US" dirty="0"/>
              <a:t>., Processor chip with multiple computing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elements </a:t>
            </a:r>
            <a:r>
              <a:rPr lang="en-US" dirty="0"/>
              <a:t>and external i/o interfaces connected to perpendicular interconnection trunks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communicating </a:t>
            </a:r>
            <a:r>
              <a:rPr lang="en-US" dirty="0"/>
              <a:t>coherency signals via intersection bus </a:t>
            </a:r>
            <a:r>
              <a:rPr lang="en-US" dirty="0" smtClean="0"/>
              <a:t>controller,</a:t>
            </a:r>
            <a:r>
              <a:rPr lang="hu-HU" dirty="0" smtClean="0"/>
              <a:t> </a:t>
            </a:r>
            <a:r>
              <a:rPr lang="en-US" dirty="0" smtClean="0"/>
              <a:t>Assignee IBM, </a:t>
            </a:r>
            <a:r>
              <a:rPr lang="hu-HU" dirty="0" smtClean="0"/>
              <a:t>2011,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://patents.google.com/patent/US7917730</a:t>
            </a:r>
          </a:p>
        </p:txBody>
      </p:sp>
    </p:spTree>
    <p:extLst>
      <p:ext uri="{BB962C8B-B14F-4D97-AF65-F5344CB8AC3E}">
        <p14:creationId xmlns:p14="http://schemas.microsoft.com/office/powerpoint/2010/main" val="4673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706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53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Multi-Layer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AHB, </a:t>
            </a:r>
            <a:r>
              <a:rPr lang="hu-HU" sz="1400" dirty="0" err="1" smtClean="0">
                <a:solidFill>
                  <a:srgbClr val="000000"/>
                </a:solidFill>
              </a:rPr>
              <a:t>AHB-Lite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35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smtClean="0">
                <a:solidFill>
                  <a:srgbClr val="000000"/>
                </a:solidFill>
              </a:rPr>
              <a:t>http</a:t>
            </a:r>
            <a:r>
              <a:rPr lang="hu-HU" sz="1400" dirty="0">
                <a:solidFill>
                  <a:srgbClr val="000000"/>
                </a:solidFill>
              </a:rPr>
              <a:t>://www.13thmonkey.org/</a:t>
            </a:r>
            <a:r>
              <a:rPr lang="hu-HU" sz="1400" dirty="0" err="1">
                <a:solidFill>
                  <a:srgbClr val="000000"/>
                </a:solidFill>
              </a:rPr>
              <a:t>documentation</a:t>
            </a:r>
            <a:r>
              <a:rPr lang="hu-HU" sz="1400" dirty="0">
                <a:solidFill>
                  <a:srgbClr val="000000"/>
                </a:solidFill>
              </a:rPr>
              <a:t>/ARM/</a:t>
            </a:r>
            <a:r>
              <a:rPr lang="hu-HU" sz="1400" dirty="0" err="1">
                <a:solidFill>
                  <a:srgbClr val="000000"/>
                </a:solidFill>
              </a:rPr>
              <a:t>multilayerAHB.pdf</a:t>
            </a:r>
            <a:endParaRPr lang="hu-HU" sz="1400" dirty="0">
              <a:solidFill>
                <a:srgbClr val="000000"/>
              </a:solidFill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266825"/>
            <a:ext cx="8092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54</a:t>
            </a:r>
            <a:r>
              <a:rPr lang="en-US" dirty="0">
                <a:solidFill>
                  <a:srgbClr val="000000"/>
                </a:solidFill>
              </a:rPr>
              <a:t>]: Multi-layer </a:t>
            </a:r>
            <a:r>
              <a:rPr lang="en-US" dirty="0" smtClean="0">
                <a:solidFill>
                  <a:srgbClr val="000000"/>
                </a:solidFill>
              </a:rPr>
              <a:t>AHB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Overview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DVI 0045A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ARM Limited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00"/>
                </a:solidFill>
              </a:rPr>
              <a:t> 2001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pdf.datasheetarchive.com/indexerfiles/Datasheets-SL1/DSASL001562.pdf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80975" y="1865313"/>
            <a:ext cx="9014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smtClean="0"/>
              <a:t>ARM </a:t>
            </a:r>
            <a:r>
              <a:rPr lang="en-US" dirty="0" err="1" smtClean="0"/>
              <a:t>CoreLink</a:t>
            </a:r>
            <a:r>
              <a:rPr lang="hu-HU" dirty="0"/>
              <a:t> </a:t>
            </a:r>
            <a:r>
              <a:rPr lang="en-US" dirty="0" smtClean="0"/>
              <a:t>NIC-400 </a:t>
            </a:r>
            <a:r>
              <a:rPr lang="en-US" dirty="0"/>
              <a:t>Network </a:t>
            </a:r>
            <a:r>
              <a:rPr lang="en-US" dirty="0" smtClean="0"/>
              <a:t>Interconnect</a:t>
            </a:r>
            <a:r>
              <a:rPr lang="hu-HU" dirty="0" smtClean="0"/>
              <a:t>, </a:t>
            </a:r>
            <a:r>
              <a:rPr lang="hu-HU" dirty="0" err="1" smtClean="0"/>
              <a:t>Technical</a:t>
            </a:r>
            <a:r>
              <a:rPr lang="hu-HU" dirty="0" smtClean="0"/>
              <a:t>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Manual</a:t>
            </a:r>
            <a:r>
              <a:rPr lang="hu-HU" dirty="0" smtClean="0"/>
              <a:t>, </a:t>
            </a:r>
            <a:r>
              <a:rPr lang="hu-HU" dirty="0" err="1" smtClean="0"/>
              <a:t>Rev</a:t>
            </a:r>
            <a:r>
              <a:rPr lang="hu-HU" dirty="0" smtClean="0"/>
              <a:t>. r0p3,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          2012-2014, https://static.docs.arm.com/ddi0475/e/DDI0475E_corelink_nic400_network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>
              <a:defRPr/>
            </a:pP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interconnect</a:t>
            </a:r>
            <a:r>
              <a:rPr lang="hu-HU" dirty="0" smtClean="0">
                <a:solidFill>
                  <a:srgbClr val="000000"/>
                </a:solidFill>
              </a:rPr>
              <a:t>_r0p3_</a:t>
            </a:r>
            <a:r>
              <a:rPr lang="hu-HU" dirty="0" err="1" smtClean="0">
                <a:solidFill>
                  <a:srgbClr val="000000"/>
                </a:solidFill>
              </a:rPr>
              <a:t>trm.pdf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679700"/>
            <a:ext cx="8200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ARM Cortex</a:t>
            </a:r>
            <a:r>
              <a:rPr lang="hu-HU" dirty="0">
                <a:solidFill>
                  <a:srgbClr val="000000"/>
                </a:solidFill>
              </a:rPr>
              <a:t>-</a:t>
            </a:r>
            <a:r>
              <a:rPr lang="hu-HU" dirty="0" smtClean="0">
                <a:solidFill>
                  <a:srgbClr val="000000"/>
                </a:solidFill>
              </a:rPr>
              <a:t>A7,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www.arm.com/products/processors/cortex-a/cortex-a7.php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076575"/>
            <a:ext cx="86306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Multi-core and System Coherence Design Challenges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://www.ece.cmu.edu/~ece742/f12/lib/exe/fetch.php?media=arm_multicore_and_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system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  <a:r>
              <a:rPr lang="hu-HU" dirty="0" err="1" smtClean="0">
                <a:solidFill>
                  <a:srgbClr val="000000"/>
                </a:solidFill>
              </a:rPr>
              <a:t>coherence</a:t>
            </a:r>
            <a:r>
              <a:rPr lang="hu-HU" dirty="0">
                <a:solidFill>
                  <a:srgbClr val="000000"/>
                </a:solidFill>
              </a:rPr>
              <a:t>_-_</a:t>
            </a:r>
            <a:r>
              <a:rPr lang="hu-HU" dirty="0" err="1">
                <a:solidFill>
                  <a:srgbClr val="000000"/>
                </a:solidFill>
              </a:rPr>
              <a:t>cmu.pdf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3906838"/>
            <a:ext cx="8565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altLang="en-US" dirty="0">
                <a:solidFill>
                  <a:srgbClr val="000000"/>
                </a:solidFill>
              </a:rPr>
              <a:t>Intel Xeon Phi Coprocessor Datasheet, Nov. 2012, http://www.intel.com/content/dam/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          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www/public/us/</a:t>
            </a:r>
            <a:r>
              <a:rPr lang="en-US" altLang="en-US" dirty="0" err="1">
                <a:solidFill>
                  <a:srgbClr val="000000"/>
                </a:solidFill>
              </a:rPr>
              <a:t>en</a:t>
            </a:r>
            <a:r>
              <a:rPr lang="en-US" altLang="en-US" dirty="0">
                <a:solidFill>
                  <a:srgbClr val="000000"/>
                </a:solidFill>
              </a:rPr>
              <a:t>/documents/product-briefs/xeon-phi-datasheet.pdf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487863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59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 smtClean="0">
                <a:solidFill>
                  <a:srgbClr val="000000"/>
                </a:solidFill>
              </a:rPr>
              <a:t>Cheng</a:t>
            </a:r>
            <a:r>
              <a:rPr lang="hu-HU" dirty="0" smtClean="0">
                <a:solidFill>
                  <a:srgbClr val="000000"/>
                </a:solidFill>
              </a:rPr>
              <a:t> M., </a:t>
            </a:r>
            <a:r>
              <a:rPr lang="hu-HU" dirty="0" err="1" smtClean="0">
                <a:solidFill>
                  <a:srgbClr val="000000"/>
                </a:solidFill>
              </a:rPr>
              <a:t>Freescale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QorlQ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Product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Family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Roadmap</a:t>
            </a:r>
            <a:r>
              <a:rPr lang="hu-HU" dirty="0" smtClean="0">
                <a:solidFill>
                  <a:srgbClr val="000000"/>
                </a:solidFill>
              </a:rPr>
              <a:t>, APF-NET-T0795, </a:t>
            </a:r>
            <a:r>
              <a:rPr lang="hu-HU" dirty="0" err="1" smtClean="0">
                <a:solidFill>
                  <a:srgbClr val="000000"/>
                </a:solidFill>
              </a:rPr>
              <a:t>April</a:t>
            </a:r>
            <a:r>
              <a:rPr lang="hu-HU" dirty="0" smtClean="0">
                <a:solidFill>
                  <a:srgbClr val="000000"/>
                </a:solidFill>
              </a:rPr>
              <a:t> 2013,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://www.nxp.com/files-static/training/doc/dwf/DWF13_APF_NET_T0795.pdf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078413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http</a:t>
            </a:r>
            <a:r>
              <a:rPr lang="hu-HU" dirty="0">
                <a:solidFill>
                  <a:srgbClr val="000000"/>
                </a:solidFill>
              </a:rPr>
              <a:t>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4150" y="5888038"/>
            <a:ext cx="87776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Parris N., Boost </a:t>
            </a:r>
            <a:r>
              <a:rPr lang="en-US" dirty="0" err="1"/>
              <a:t>SoC</a:t>
            </a:r>
            <a:r>
              <a:rPr lang="en-US" dirty="0"/>
              <a:t> performance from edge to cloud ARM </a:t>
            </a:r>
            <a:r>
              <a:rPr lang="en-US" dirty="0" err="1"/>
              <a:t>CoreLink</a:t>
            </a:r>
            <a:r>
              <a:rPr lang="en-US" dirty="0"/>
              <a:t> System IP, ARM,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Nov</a:t>
            </a:r>
            <a:r>
              <a:rPr lang="en-US" dirty="0"/>
              <a:t>. </a:t>
            </a:r>
            <a:r>
              <a:rPr lang="en-US" dirty="0" smtClean="0"/>
              <a:t>2016,</a:t>
            </a:r>
            <a:r>
              <a:rPr lang="hu-HU" dirty="0" smtClean="0"/>
              <a:t> </a:t>
            </a:r>
            <a:r>
              <a:rPr lang="en-US" dirty="0" smtClean="0"/>
              <a:t>http</a:t>
            </a:r>
            <a:r>
              <a:rPr lang="en-US" dirty="0"/>
              <a:t>://www.armtechforum.com.cn/attached/article/2016ATS_C1_Neil_Parris</a:t>
            </a:r>
          </a:p>
          <a:p>
            <a:r>
              <a:rPr lang="en-US" dirty="0"/>
              <a:t>           </a:t>
            </a:r>
            <a:r>
              <a:rPr lang="en-US" dirty="0" smtClean="0"/>
              <a:t>20161206151154.pdf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2" r="44319"/>
          <a:stretch/>
        </p:blipFill>
        <p:spPr bwMode="auto">
          <a:xfrm>
            <a:off x="190500" y="1212405"/>
            <a:ext cx="48510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3229" y="2057809"/>
            <a:ext cx="4148893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72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Silvermont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(Atom)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 threads/core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2 512 bit Vector Processing Units (VPU)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2D mesh architecture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channels DDR4-2400,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up to 384 GB,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8/16 GB high bandwidth on-package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MCDRAM memory, &gt;500 GB/s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36 lanes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3.0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 W TDP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3.1 Overview of intra-processor interconnects (8)</a:t>
            </a:r>
            <a:endParaRPr lang="en-US" altLang="en-US" sz="19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71" y="518830"/>
            <a:ext cx="7402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3:  Use of core clusters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of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 CPU cores (called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tiles)</a:t>
            </a:r>
            <a:endParaRPr lang="en-US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72-core Knights Landing processor (2015)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27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9013" y="5679440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that the communication Hub and  the 1 MB L2</a:t>
            </a:r>
          </a:p>
          <a:p>
            <a:r>
              <a:rPr lang="en-US" sz="1400" dirty="0" smtClean="0"/>
              <a:t>  are shared by both cores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886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6875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62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>
                <a:solidFill>
                  <a:srgbClr val="000000"/>
                </a:solidFill>
              </a:rPr>
              <a:t>Chiappetta</a:t>
            </a:r>
            <a:r>
              <a:rPr lang="hu-HU" sz="1400" dirty="0">
                <a:solidFill>
                  <a:srgbClr val="000000"/>
                </a:solidFill>
              </a:rPr>
              <a:t> M., </a:t>
            </a:r>
            <a:r>
              <a:rPr lang="en-US" sz="1400" dirty="0">
                <a:solidFill>
                  <a:srgbClr val="000000"/>
                </a:solidFill>
              </a:rPr>
              <a:t>Intel Xeon Scalable Debuts: Dual Xeon Platinum 8176 With 112 Threads </a:t>
            </a:r>
            <a:endParaRPr lang="hu-HU" sz="1400" dirty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>
                <a:solidFill>
                  <a:srgbClr val="000000"/>
                </a:solidFill>
              </a:rPr>
              <a:t>Tested</a:t>
            </a:r>
            <a:r>
              <a:rPr lang="hu-HU" sz="1400" dirty="0">
                <a:solidFill>
                  <a:srgbClr val="000000"/>
                </a:solidFill>
              </a:rPr>
              <a:t>, Hot Hardware, </a:t>
            </a:r>
            <a:r>
              <a:rPr lang="hu-HU" sz="1400" dirty="0" err="1">
                <a:solidFill>
                  <a:srgbClr val="000000"/>
                </a:solidFill>
              </a:rPr>
              <a:t>July</a:t>
            </a:r>
            <a:r>
              <a:rPr lang="hu-HU" sz="1400" dirty="0">
                <a:solidFill>
                  <a:srgbClr val="000000"/>
                </a:solidFill>
              </a:rPr>
              <a:t> 11 2017,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>
                <a:solidFill>
                  <a:srgbClr val="000000"/>
                </a:solidFill>
              </a:rPr>
              <a:t>https://hothardware.com/reviews/intel-xeon-scalable-processor-family-review</a:t>
            </a:r>
            <a:endParaRPr lang="en-US" sz="1400" dirty="0"/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457325"/>
            <a:ext cx="90477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De </a:t>
            </a:r>
            <a:r>
              <a:rPr lang="hu-HU" dirty="0" err="1" smtClean="0">
                <a:solidFill>
                  <a:srgbClr val="000000"/>
                </a:solidFill>
              </a:rPr>
              <a:t>Gelas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en-US" dirty="0">
                <a:solidFill>
                  <a:srgbClr val="000000"/>
                </a:solidFill>
              </a:rPr>
              <a:t>New ARM IP Launched: CMN-600 Interconnect for 128 Cores and DMC-620, an 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8Ch </a:t>
            </a:r>
            <a:r>
              <a:rPr lang="en-US" dirty="0">
                <a:solidFill>
                  <a:srgbClr val="000000"/>
                </a:solidFill>
              </a:rPr>
              <a:t>DDR4 </a:t>
            </a:r>
            <a:r>
              <a:rPr lang="en-US" dirty="0" smtClean="0">
                <a:solidFill>
                  <a:srgbClr val="000000"/>
                </a:solidFill>
              </a:rPr>
              <a:t>IMC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Sept</a:t>
            </a:r>
            <a:r>
              <a:rPr lang="hu-HU" dirty="0" smtClean="0">
                <a:solidFill>
                  <a:srgbClr val="000000"/>
                </a:solidFill>
              </a:rPr>
              <a:t>. 27 </a:t>
            </a:r>
            <a:r>
              <a:rPr lang="hu-HU" dirty="0">
                <a:solidFill>
                  <a:srgbClr val="000000"/>
                </a:solidFill>
              </a:rPr>
              <a:t>2016, https://www.anandtech.com/show/10711</a:t>
            </a:r>
            <a:r>
              <a:rPr lang="hu-HU" dirty="0" smtClean="0">
                <a:solidFill>
                  <a:srgbClr val="000000"/>
                </a:solidFill>
              </a:rPr>
              <a:t>/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arm-cmn-600-dmc-620-128-cores-8-channel-ddr4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270125"/>
            <a:ext cx="89437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/>
              <a:t>System Guidance for Infrastructure, ARM Developer, </a:t>
            </a:r>
          </a:p>
          <a:p>
            <a:r>
              <a:rPr lang="en-US" dirty="0"/>
              <a:t>           </a:t>
            </a:r>
            <a:r>
              <a:rPr lang="en-US" dirty="0" smtClean="0"/>
              <a:t>https</a:t>
            </a:r>
            <a:r>
              <a:rPr lang="en-US" dirty="0"/>
              <a:t>://developer.arm.com/products/system-design/system-guidance/system-guidance-</a:t>
            </a:r>
          </a:p>
          <a:p>
            <a:r>
              <a:rPr lang="en-US" dirty="0"/>
              <a:t>           </a:t>
            </a:r>
            <a:r>
              <a:rPr lang="en-US" dirty="0" smtClean="0"/>
              <a:t>for-infrastructure </a:t>
            </a:r>
            <a:endParaRPr lang="en-US" dirty="0"/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076575"/>
            <a:ext cx="9053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De </a:t>
            </a:r>
            <a:r>
              <a:rPr lang="hu-HU" dirty="0" err="1" smtClean="0">
                <a:solidFill>
                  <a:srgbClr val="000000"/>
                </a:solidFill>
              </a:rPr>
              <a:t>Gelas</a:t>
            </a:r>
            <a:r>
              <a:rPr lang="hu-HU" dirty="0" smtClean="0">
                <a:solidFill>
                  <a:srgbClr val="000000"/>
                </a:solidFill>
              </a:rPr>
              <a:t> J., </a:t>
            </a:r>
            <a:r>
              <a:rPr lang="hu-HU" dirty="0" err="1" smtClean="0">
                <a:solidFill>
                  <a:srgbClr val="000000"/>
                </a:solidFill>
              </a:rPr>
              <a:t>Cutress</a:t>
            </a:r>
            <a:r>
              <a:rPr lang="hu-HU" dirty="0" smtClean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Sizing Up Servers: Intel's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-SP Xeon versus AMD's EPYC 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7000 </a:t>
            </a:r>
            <a:r>
              <a:rPr lang="en-US" dirty="0">
                <a:solidFill>
                  <a:srgbClr val="000000"/>
                </a:solidFill>
              </a:rPr>
              <a:t>- The Server CPU Battle of the Decade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AnandTech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July</a:t>
            </a:r>
            <a:r>
              <a:rPr lang="hu-HU" dirty="0" smtClean="0">
                <a:solidFill>
                  <a:srgbClr val="000000"/>
                </a:solidFill>
              </a:rPr>
              <a:t> 11 2017,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https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www.anandtech.com/show/11544/intel-skylake-ep-vs-amd-epyc-7000-cpu-battle-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of-the-decade/23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106863"/>
            <a:ext cx="7571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smtClean="0">
                <a:solidFill>
                  <a:srgbClr val="000000"/>
                </a:solidFill>
              </a:rPr>
              <a:t>IBM </a:t>
            </a:r>
            <a:r>
              <a:rPr lang="hu-HU" altLang="en-US" dirty="0" err="1" smtClean="0">
                <a:solidFill>
                  <a:srgbClr val="000000"/>
                </a:solidFill>
              </a:rPr>
              <a:t>Power</a:t>
            </a:r>
            <a:r>
              <a:rPr lang="hu-HU" altLang="en-US" dirty="0" smtClean="0">
                <a:solidFill>
                  <a:srgbClr val="000000"/>
                </a:solidFill>
              </a:rPr>
              <a:t> 595 </a:t>
            </a:r>
            <a:r>
              <a:rPr lang="hu-HU" altLang="en-US" dirty="0" err="1" smtClean="0">
                <a:solidFill>
                  <a:srgbClr val="000000"/>
                </a:solidFill>
              </a:rPr>
              <a:t>Technical</a:t>
            </a:r>
            <a:r>
              <a:rPr lang="hu-HU" altLang="en-US" dirty="0" smtClean="0">
                <a:solidFill>
                  <a:srgbClr val="000000"/>
                </a:solidFill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</a:rPr>
              <a:t>Overview</a:t>
            </a:r>
            <a:r>
              <a:rPr lang="hu-HU" altLang="en-US" dirty="0" smtClean="0">
                <a:solidFill>
                  <a:srgbClr val="000000"/>
                </a:solidFill>
              </a:rPr>
              <a:t> and </a:t>
            </a:r>
            <a:r>
              <a:rPr lang="hu-HU" altLang="en-US" dirty="0" err="1" smtClean="0">
                <a:solidFill>
                  <a:srgbClr val="000000"/>
                </a:solidFill>
              </a:rPr>
              <a:t>Introduction</a:t>
            </a:r>
            <a:r>
              <a:rPr lang="hu-HU" altLang="en-US" dirty="0" smtClean="0">
                <a:solidFill>
                  <a:srgbClr val="000000"/>
                </a:solidFill>
              </a:rPr>
              <a:t>, Red </a:t>
            </a:r>
            <a:r>
              <a:rPr lang="hu-HU" altLang="en-US" dirty="0" err="1" smtClean="0">
                <a:solidFill>
                  <a:srgbClr val="000000"/>
                </a:solidFill>
              </a:rPr>
              <a:t>Paper</a:t>
            </a:r>
            <a:r>
              <a:rPr lang="hu-HU" altLang="en-US" dirty="0" smtClean="0">
                <a:solidFill>
                  <a:srgbClr val="000000"/>
                </a:solidFill>
              </a:rPr>
              <a:t>, Aug. 2008,</a:t>
            </a:r>
          </a:p>
          <a:p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dirty="0" smtClean="0">
                <a:solidFill>
                  <a:srgbClr val="000000"/>
                </a:solidFill>
              </a:rPr>
              <a:t>http</a:t>
            </a:r>
            <a:r>
              <a:rPr lang="en-US" altLang="en-US" dirty="0">
                <a:solidFill>
                  <a:srgbClr val="000000"/>
                </a:solidFill>
              </a:rPr>
              <a:t>://www.redbooks.ibm.com/redpapers/pdfs/redp4440.pdf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687888"/>
            <a:ext cx="8366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smtClean="0">
                <a:solidFill>
                  <a:srgbClr val="000000"/>
                </a:solidFill>
              </a:rPr>
              <a:t>IBM </a:t>
            </a:r>
            <a:r>
              <a:rPr lang="hu-HU" dirty="0" err="1" smtClean="0">
                <a:solidFill>
                  <a:srgbClr val="000000"/>
                </a:solidFill>
              </a:rPr>
              <a:t>Power</a:t>
            </a:r>
            <a:r>
              <a:rPr lang="hu-HU" dirty="0" smtClean="0">
                <a:solidFill>
                  <a:srgbClr val="000000"/>
                </a:solidFill>
              </a:rPr>
              <a:t> Systems E870 and E880 </a:t>
            </a:r>
            <a:r>
              <a:rPr lang="hu-HU" dirty="0" err="1" smtClean="0">
                <a:solidFill>
                  <a:srgbClr val="000000"/>
                </a:solidFill>
              </a:rPr>
              <a:t>Technical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Overview</a:t>
            </a:r>
            <a:r>
              <a:rPr lang="hu-HU" dirty="0" smtClean="0">
                <a:solidFill>
                  <a:srgbClr val="000000"/>
                </a:solidFill>
              </a:rPr>
              <a:t> and </a:t>
            </a:r>
            <a:r>
              <a:rPr lang="hu-HU" dirty="0" err="1" smtClean="0">
                <a:solidFill>
                  <a:srgbClr val="000000"/>
                </a:solidFill>
              </a:rPr>
              <a:t>Introduction</a:t>
            </a:r>
            <a:r>
              <a:rPr lang="hu-HU" dirty="0" smtClean="0">
                <a:solidFill>
                  <a:srgbClr val="000000"/>
                </a:solidFill>
              </a:rPr>
              <a:t>, Red </a:t>
            </a:r>
            <a:r>
              <a:rPr lang="hu-HU" dirty="0" err="1" smtClean="0">
                <a:solidFill>
                  <a:srgbClr val="000000"/>
                </a:solidFill>
              </a:rPr>
              <a:t>Paper</a:t>
            </a:r>
            <a:r>
              <a:rPr lang="hu-HU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Dec. </a:t>
            </a:r>
            <a:r>
              <a:rPr lang="hu-HU" dirty="0">
                <a:solidFill>
                  <a:srgbClr val="000000"/>
                </a:solidFill>
              </a:rPr>
              <a:t>2014, http://www.redbooks.ibm.com/redpapers/pdfs/redp5137.pdf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278438"/>
            <a:ext cx="88631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Nikhil</a:t>
            </a:r>
            <a:r>
              <a:rPr lang="hu-HU" dirty="0">
                <a:solidFill>
                  <a:srgbClr val="000000"/>
                </a:solidFill>
              </a:rPr>
              <a:t> R. S., </a:t>
            </a:r>
            <a:r>
              <a:rPr lang="en-US" dirty="0">
                <a:solidFill>
                  <a:srgbClr val="000000"/>
                </a:solidFill>
              </a:rPr>
              <a:t>A programming/specification and verification problem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based on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the Intel QPI</a:t>
            </a:r>
            <a:endParaRPr lang="hu-HU" dirty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protocol (“</a:t>
            </a:r>
            <a:r>
              <a:rPr lang="en-US" dirty="0" err="1">
                <a:solidFill>
                  <a:srgbClr val="000000"/>
                </a:solidFill>
              </a:rPr>
              <a:t>QuickPath</a:t>
            </a:r>
            <a:r>
              <a:rPr lang="en-US" dirty="0">
                <a:solidFill>
                  <a:srgbClr val="000000"/>
                </a:solidFill>
              </a:rPr>
              <a:t> Interconnect”)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IFIP Working Group 2.8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27th meeting, </a:t>
            </a:r>
            <a:r>
              <a:rPr lang="en-US" dirty="0" err="1">
                <a:solidFill>
                  <a:srgbClr val="000000"/>
                </a:solidFill>
              </a:rPr>
              <a:t>Shirahama</a:t>
            </a:r>
            <a:r>
              <a:rPr lang="en-US" dirty="0">
                <a:solidFill>
                  <a:srgbClr val="000000"/>
                </a:solidFill>
              </a:rPr>
              <a:t>,</a:t>
            </a:r>
            <a:endParaRPr lang="hu-HU" dirty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 Japan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2010,</a:t>
            </a: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http://www.cs.ox.ac.uk/ralf.hinze/WG2.8/27/slides/rishiyur1.pdf</a:t>
            </a:r>
          </a:p>
        </p:txBody>
      </p:sp>
    </p:spTree>
    <p:extLst>
      <p:ext uri="{BB962C8B-B14F-4D97-AF65-F5344CB8AC3E}">
        <p14:creationId xmlns:p14="http://schemas.microsoft.com/office/powerpoint/2010/main" val="19251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8391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Ng P. K., “High End Desktop Platform Design Overview for the Next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(Nehalem) Processor,” IDF Taipei, TDPS001, 2008,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intel.wingateweb.com/taiwan08/published/sessions/TDPS001/FA08%20IDF-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Taipei_TDPS001_100.pdf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</a:t>
            </a:r>
            <a:r>
              <a:rPr lang="hu-HU" dirty="0" smtClean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85738" y="1628775"/>
            <a:ext cx="84804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70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/>
              <a:t>Safranek</a:t>
            </a:r>
            <a:r>
              <a:rPr lang="en-US" dirty="0"/>
              <a:t> R., Intel </a:t>
            </a:r>
            <a:r>
              <a:rPr lang="en-US" dirty="0" err="1"/>
              <a:t>QuickPath</a:t>
            </a:r>
            <a:r>
              <a:rPr lang="en-US" dirty="0"/>
              <a:t> Interconnect Overview, Hot Chips 21, 2009,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https</a:t>
            </a:r>
            <a:r>
              <a:rPr lang="en-US" dirty="0"/>
              <a:t>://www.hotchips.org/wp-content/uploads/hc_archives/hc21/1_sun/HC21.23.1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SystemInterconnectTutorial-Epub</a:t>
            </a:r>
            <a:r>
              <a:rPr lang="en-US" dirty="0" smtClean="0"/>
              <a:t>/HC21.23.120.Safranek-Intel-QPI.pdf</a:t>
            </a:r>
            <a:endParaRPr lang="en-US" dirty="0"/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85738" y="2441575"/>
            <a:ext cx="87709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71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/>
              <a:t>Safranek</a:t>
            </a:r>
            <a:r>
              <a:rPr lang="hu-HU" dirty="0"/>
              <a:t> </a:t>
            </a:r>
            <a:r>
              <a:rPr lang="hu-HU" dirty="0" smtClean="0"/>
              <a:t>R., </a:t>
            </a:r>
            <a:r>
              <a:rPr lang="hu-HU" dirty="0" err="1"/>
              <a:t>Moravan</a:t>
            </a:r>
            <a:r>
              <a:rPr lang="hu-HU" dirty="0"/>
              <a:t> M., </a:t>
            </a:r>
            <a:r>
              <a:rPr lang="en-US" dirty="0" err="1"/>
              <a:t>QuickPath</a:t>
            </a:r>
            <a:r>
              <a:rPr lang="en-US" dirty="0"/>
              <a:t> Interconnect: Rules of the Revolution</a:t>
            </a:r>
            <a:r>
              <a:rPr lang="hu-HU" dirty="0"/>
              <a:t>, Dr</a:t>
            </a:r>
            <a:r>
              <a:rPr lang="hu-HU" dirty="0" smtClean="0"/>
              <a:t>. </a:t>
            </a:r>
            <a:r>
              <a:rPr lang="hu-HU" dirty="0" err="1" smtClean="0"/>
              <a:t>Dobbs</a:t>
            </a:r>
            <a:r>
              <a:rPr lang="hu-HU" dirty="0" smtClean="0"/>
              <a:t>  Go</a:t>
            </a:r>
            <a:endParaRPr lang="hu-HU" dirty="0"/>
          </a:p>
          <a:p>
            <a:r>
              <a:rPr lang="hu-HU" dirty="0"/>
              <a:t>           parallel, Nov</a:t>
            </a:r>
            <a:r>
              <a:rPr lang="hu-HU" dirty="0" smtClean="0"/>
              <a:t>. 4 </a:t>
            </a:r>
            <a:r>
              <a:rPr lang="hu-HU" dirty="0"/>
              <a:t>2009,</a:t>
            </a:r>
          </a:p>
          <a:p>
            <a:r>
              <a:rPr lang="hu-HU" dirty="0"/>
              <a:t>           http://www.drdobbs.com/go-parallel/article/print?articleId=221600290</a:t>
            </a:r>
            <a:endParaRPr lang="en-US" dirty="0"/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85738" y="3248025"/>
            <a:ext cx="87722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72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An Introduction to the Intel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QuickPath</a:t>
            </a:r>
            <a:r>
              <a:rPr lang="en-US" dirty="0">
                <a:solidFill>
                  <a:srgbClr val="000000"/>
                </a:solidFill>
              </a:rPr>
              <a:t> 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Document Number: 320412-001US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hu-HU" i="1" dirty="0">
                <a:solidFill>
                  <a:srgbClr val="000000"/>
                </a:solidFill>
              </a:rPr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Jan</a:t>
            </a:r>
            <a:r>
              <a:rPr lang="hu-HU" dirty="0" smtClean="0">
                <a:solidFill>
                  <a:srgbClr val="000000"/>
                </a:solidFill>
              </a:rPr>
              <a:t>.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2009</a:t>
            </a:r>
            <a:r>
              <a:rPr lang="hu-HU" i="1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www.intel.com/content/www/us/en/io/quickpath-technology/quick-</a:t>
            </a:r>
            <a:endParaRPr lang="hu-HU" dirty="0" smtClean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path-interconnect-introduction-paper.html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92039" y="4030663"/>
            <a:ext cx="9413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altLang="en-US" dirty="0" err="1">
                <a:solidFill>
                  <a:srgbClr val="000000"/>
                </a:solidFill>
              </a:rPr>
              <a:t>Fiber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err="1">
                <a:solidFill>
                  <a:srgbClr val="000000"/>
                </a:solidFill>
              </a:rPr>
              <a:t>Transceiver</a:t>
            </a:r>
            <a:r>
              <a:rPr lang="hu-HU" altLang="en-US" dirty="0">
                <a:solidFill>
                  <a:srgbClr val="000000"/>
                </a:solidFill>
              </a:rPr>
              <a:t> </a:t>
            </a:r>
            <a:r>
              <a:rPr lang="hu-HU" altLang="en-US" dirty="0" err="1" smtClean="0">
                <a:solidFill>
                  <a:srgbClr val="000000"/>
                </a:solidFill>
              </a:rPr>
              <a:t>Solution</a:t>
            </a:r>
            <a:r>
              <a:rPr lang="hu-HU" altLang="en-US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altLang="en-US" dirty="0" smtClean="0">
                <a:solidFill>
                  <a:srgbClr val="000000"/>
                </a:solidFill>
              </a:rPr>
              <a:t>           </a:t>
            </a:r>
            <a:r>
              <a:rPr lang="en-US" altLang="en-US" sz="1350" dirty="0" smtClean="0">
                <a:solidFill>
                  <a:srgbClr val="000000"/>
                </a:solidFill>
              </a:rPr>
              <a:t>http</a:t>
            </a:r>
            <a:r>
              <a:rPr lang="en-US" altLang="en-US" sz="1350" dirty="0">
                <a:solidFill>
                  <a:srgbClr val="000000"/>
                </a:solidFill>
              </a:rPr>
              <a:t>://www.fiber-optic-transceiver-module.com/things-you-should-know-about-infiniband.html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4150" y="4611688"/>
            <a:ext cx="89221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Wasson S., </a:t>
            </a:r>
            <a:r>
              <a:rPr lang="en-US" dirty="0">
                <a:solidFill>
                  <a:srgbClr val="000000"/>
                </a:solidFill>
              </a:rPr>
              <a:t>Intel reveals details of its Omni-Path Architecture 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TechReport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Aug</a:t>
            </a:r>
            <a:r>
              <a:rPr lang="hu-HU" dirty="0">
                <a:solidFill>
                  <a:srgbClr val="000000"/>
                </a:solidFill>
              </a:rPr>
              <a:t>. 26 </a:t>
            </a:r>
            <a:r>
              <a:rPr lang="hu-HU" dirty="0" smtClean="0">
                <a:solidFill>
                  <a:srgbClr val="000000"/>
                </a:solidFill>
              </a:rPr>
              <a:t>2015,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techreport.com/news/28908/intel-reveals-details-of-its-omni-path-</a:t>
            </a:r>
            <a:endParaRPr lang="hu-HU" dirty="0" smtClean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architecture-interconnect</a:t>
            </a:r>
            <a:endParaRPr lang="en-US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50" y="5421313"/>
            <a:ext cx="89847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Kennedy P., </a:t>
            </a:r>
            <a:r>
              <a:rPr lang="en-US" dirty="0" err="1">
                <a:solidFill>
                  <a:srgbClr val="000000"/>
                </a:solidFill>
              </a:rPr>
              <a:t>Supermicro</a:t>
            </a:r>
            <a:r>
              <a:rPr lang="en-US" dirty="0">
                <a:solidFill>
                  <a:srgbClr val="000000"/>
                </a:solidFill>
              </a:rPr>
              <a:t> releases new high-density storage and Omni-Path products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ServeTheHome</a:t>
            </a:r>
            <a:r>
              <a:rPr lang="hu-HU" dirty="0">
                <a:solidFill>
                  <a:srgbClr val="000000"/>
                </a:solidFill>
              </a:rPr>
              <a:t>, Nov. 16 2015, </a:t>
            </a:r>
            <a:r>
              <a:rPr lang="en-US" dirty="0" smtClean="0">
                <a:solidFill>
                  <a:srgbClr val="000000"/>
                </a:solidFill>
              </a:rPr>
              <a:t>http</a:t>
            </a:r>
            <a:r>
              <a:rPr lang="en-US" dirty="0">
                <a:solidFill>
                  <a:srgbClr val="000000"/>
                </a:solidFill>
              </a:rPr>
              <a:t>://</a:t>
            </a:r>
            <a:r>
              <a:rPr lang="en-US" dirty="0" smtClean="0">
                <a:solidFill>
                  <a:srgbClr val="000000"/>
                </a:solidFill>
              </a:rPr>
              <a:t>www.servethehome.com/supermicro-releases-new-</a:t>
            </a:r>
            <a:endParaRPr lang="hu-HU" dirty="0" smtClean="0">
              <a:solidFill>
                <a:srgbClr val="000000"/>
              </a:solidFill>
            </a:endParaRPr>
          </a:p>
          <a:p>
            <a:pPr lvl="0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high-density-storage-and-</a:t>
            </a:r>
            <a:r>
              <a:rPr lang="en-US" dirty="0" err="1" smtClean="0">
                <a:solidFill>
                  <a:srgbClr val="000000"/>
                </a:solidFill>
              </a:rPr>
              <a:t>omni</a:t>
            </a:r>
            <a:r>
              <a:rPr lang="en-US" dirty="0" smtClean="0">
                <a:solidFill>
                  <a:srgbClr val="000000"/>
                </a:solidFill>
              </a:rPr>
              <a:t>-path-products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4150" y="6173788"/>
            <a:ext cx="8094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  <a:cs typeface="Times New Roman" pitchFamily="18" charset="0"/>
              </a:rPr>
              <a:t>Birrittella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M. S., Intel Omni-Path Architecture Technology Overview, August 2015,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://www.hoti.org/hoti23/slides/rimmer.pdf</a:t>
            </a:r>
          </a:p>
        </p:txBody>
      </p:sp>
    </p:spTree>
    <p:extLst>
      <p:ext uri="{BB962C8B-B14F-4D97-AF65-F5344CB8AC3E}">
        <p14:creationId xmlns:p14="http://schemas.microsoft.com/office/powerpoint/2010/main" val="39078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1" y="625642"/>
            <a:ext cx="6906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[77</a:t>
            </a:r>
            <a:r>
              <a:rPr lang="en-US" sz="1400" dirty="0"/>
              <a:t>]: Intel Core i5-8600 3.1 GHz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TechPower</a:t>
            </a:r>
            <a:r>
              <a:rPr lang="en-US" sz="1400" dirty="0" smtClean="0"/>
              <a:t>, Apr. 25,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://www.techpowerup.com/reviews/Intel/Core_i5_8600/3.html</a:t>
            </a: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5AFF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dirty="0" smtClean="0">
                <a:solidFill>
                  <a:srgbClr val="FFFFFF"/>
                </a:solidFill>
              </a:rPr>
              <a:t>5. </a:t>
            </a:r>
            <a:r>
              <a:rPr lang="en-US" dirty="0" smtClean="0">
                <a:solidFill>
                  <a:srgbClr val="FFFFFF"/>
                </a:solidFill>
              </a:rPr>
              <a:t>References (10)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725" y="1212783"/>
            <a:ext cx="8825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[78]: </a:t>
            </a:r>
            <a:r>
              <a:rPr lang="en-US" sz="1400" dirty="0" smtClean="0"/>
              <a:t>Alcorn P., Intel </a:t>
            </a:r>
            <a:r>
              <a:rPr lang="en-US" sz="1400" dirty="0"/>
              <a:t>Plays Defense: Inside Its EPYC Slide </a:t>
            </a:r>
            <a:r>
              <a:rPr lang="en-US" sz="1400" dirty="0" smtClean="0"/>
              <a:t>Deck, Tom’s Hardware, July </a:t>
            </a:r>
            <a:r>
              <a:rPr lang="en-US" sz="1400" dirty="0"/>
              <a:t>17, </a:t>
            </a:r>
            <a:r>
              <a:rPr lang="en-US" sz="1400" dirty="0" smtClean="0"/>
              <a:t>2017,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://www.tomshardware.com/reviews/intel-amd-die-fabric-slides,5125-3.html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50" y="1799915"/>
            <a:ext cx="8220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[79]: </a:t>
            </a: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Microsystems Integration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Aug. 28-Sept. 2 2014,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http://www.colorado.edu/engineering/MCEN/MCEN5166/Lectures/MI_2_iPhone2_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1st2ndPKG_2014_Aug28.pdf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45" y="2637325"/>
            <a:ext cx="9373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[80]: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Dreiza M., Kim J.S., Smith L., Campos D., Saugier E. Jarvinen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Joint Project for Mechanical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Qualification of Next Generation High Density Package-on-Package (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Through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Mold Via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EMPC2009 – 17th European Microelectronics &amp; Packaging Conference,</a:t>
            </a:r>
          </a:p>
          <a:p>
            <a:pPr lvl="0"/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June 16 2009, Rimini, Italy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50" y="3570970"/>
            <a:ext cx="631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[81]: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A4 Teardown. iFixit,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https://www.ifixit.com/Teardown/Apple+A4+Teardown/2204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(9)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164758" y="1482290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Core Cluster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00473" y="1490311"/>
            <a:ext cx="2236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Core Cluster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1722927" y="1982803"/>
            <a:ext cx="2625831" cy="1510384"/>
            <a:chOff x="96253" y="2310064"/>
            <a:chExt cx="2722112" cy="1510384"/>
          </a:xfrm>
        </p:grpSpPr>
        <p:sp>
          <p:nvSpPr>
            <p:cNvPr id="5" name="Rectangle 4"/>
            <p:cNvSpPr/>
            <p:nvPr/>
          </p:nvSpPr>
          <p:spPr bwMode="auto">
            <a:xfrm>
              <a:off x="186958" y="2310064"/>
              <a:ext cx="2553881" cy="151038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21665" y="3426594"/>
              <a:ext cx="2463305" cy="227917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SCU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6253" y="2512194"/>
              <a:ext cx="867224" cy="789272"/>
              <a:chOff x="308010" y="1366787"/>
              <a:chExt cx="915169" cy="789272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14959" y="2509618"/>
              <a:ext cx="867224" cy="789272"/>
              <a:chOff x="308010" y="1366787"/>
              <a:chExt cx="915169" cy="789272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35191" y="2511015"/>
              <a:ext cx="867224" cy="789272"/>
              <a:chOff x="308010" y="1379487"/>
              <a:chExt cx="915169" cy="789272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951141" y="2511015"/>
              <a:ext cx="867224" cy="789272"/>
              <a:chOff x="308010" y="1379487"/>
              <a:chExt cx="915169" cy="789272"/>
            </a:xfrm>
          </p:grpSpPr>
          <p:sp>
            <p:nvSpPr>
              <p:cNvPr id="83" name="Rounded Rectangle 82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4519858" y="1978609"/>
            <a:ext cx="2625831" cy="1514578"/>
            <a:chOff x="2885981" y="2305870"/>
            <a:chExt cx="2722112" cy="1514578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976970" y="2305870"/>
              <a:ext cx="2553881" cy="151457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3027895" y="3423383"/>
              <a:ext cx="2463306" cy="22791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L2 $ with SCU</a:t>
              </a: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885981" y="2568344"/>
              <a:ext cx="867224" cy="789272"/>
              <a:chOff x="308010" y="1366787"/>
              <a:chExt cx="915169" cy="789272"/>
            </a:xfrm>
          </p:grpSpPr>
          <p:sp>
            <p:nvSpPr>
              <p:cNvPr id="99" name="Rounded Rectangle 98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3504687" y="2565768"/>
              <a:ext cx="867224" cy="789272"/>
              <a:chOff x="308010" y="1366787"/>
              <a:chExt cx="915169" cy="789272"/>
            </a:xfrm>
          </p:grpSpPr>
          <p:sp>
            <p:nvSpPr>
              <p:cNvPr id="102" name="Rounded Rectangle 101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4124919" y="2567165"/>
              <a:ext cx="867224" cy="789272"/>
              <a:chOff x="308010" y="1379487"/>
              <a:chExt cx="915169" cy="789272"/>
            </a:xfrm>
          </p:grpSpPr>
          <p:sp>
            <p:nvSpPr>
              <p:cNvPr id="105" name="Rounded Rectangle 104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740869" y="2567165"/>
              <a:ext cx="867224" cy="789272"/>
              <a:chOff x="308010" y="1379487"/>
              <a:chExt cx="915169" cy="789272"/>
            </a:xfrm>
          </p:grpSpPr>
          <p:sp>
            <p:nvSpPr>
              <p:cNvPr id="108" name="Rounded Rectangle 107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0" name="TextBox 109"/>
          <p:cNvSpPr txBox="1"/>
          <p:nvPr/>
        </p:nvSpPr>
        <p:spPr>
          <a:xfrm>
            <a:off x="112628" y="513524"/>
            <a:ext cx="8196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4: Use of core clusters of 4 cores in ARM’s ARM11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and Cortex-A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MPCore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processors (from 2004 on)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983280" y="4174955"/>
            <a:ext cx="20890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24611" y="4182974"/>
            <a:ext cx="2606803" cy="2021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Cortex-A7/A8/A9/A7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optional)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(2005-2011)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Cortex-A15/A17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mandatory)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(2010/2014)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ARMv8.0 models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mandatory)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(2012-2016)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8" name="Right Arrow 117"/>
          <p:cNvSpPr/>
          <p:nvPr/>
        </p:nvSpPr>
        <p:spPr bwMode="auto">
          <a:xfrm>
            <a:off x="4339133" y="2674627"/>
            <a:ext cx="216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" name="Up-Down Arrow 121"/>
          <p:cNvSpPr/>
          <p:nvPr/>
        </p:nvSpPr>
        <p:spPr bwMode="auto">
          <a:xfrm>
            <a:off x="2988204" y="3338361"/>
            <a:ext cx="108000" cy="360000"/>
          </a:xfrm>
          <a:prstGeom prst="up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" name="Up-Down Arrow 122"/>
          <p:cNvSpPr/>
          <p:nvPr/>
        </p:nvSpPr>
        <p:spPr bwMode="auto">
          <a:xfrm>
            <a:off x="5758676" y="3336757"/>
            <a:ext cx="108000" cy="360000"/>
          </a:xfrm>
          <a:prstGeom prst="up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136811" y="3696761"/>
            <a:ext cx="17986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interconnect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916914" y="3714406"/>
            <a:ext cx="17986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interconnect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116680" y="3001952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3853" y="5794406"/>
            <a:ext cx="20393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SCU: Snoop Control Unit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1335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81496" y="1604413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Functional classification of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2289" y="3157086"/>
            <a:ext cx="565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the lecture only Section 1. will be discussed.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(10)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29658" y="1202085"/>
            <a:ext cx="4042266" cy="3735673"/>
            <a:chOff x="4453933" y="1808819"/>
            <a:chExt cx="4618567" cy="45380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Cortex-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A73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ARMv8.0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CPU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7950" y="513525"/>
            <a:ext cx="741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The ARM Cortex-A73 core cluster of up to 4 cores (2015)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28</a:t>
            </a:r>
            <a:r>
              <a:rPr lang="en-US" dirty="0" smtClean="0">
                <a:latin typeface="Verdana"/>
              </a:rPr>
              <a:t>]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2291691" y="3869355"/>
            <a:ext cx="4119931" cy="11337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9065" y="4206239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Shared units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490" y="5230838"/>
            <a:ext cx="5312160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ACP: </a:t>
            </a:r>
            <a:r>
              <a:rPr lang="en-US" sz="1400" dirty="0"/>
              <a:t>Accelerator Coherency </a:t>
            </a:r>
            <a:r>
              <a:rPr lang="en-US" sz="1400" dirty="0" smtClean="0"/>
              <a:t>Port (an </a:t>
            </a:r>
            <a:r>
              <a:rPr lang="en-US" sz="1400" dirty="0"/>
              <a:t>AXI 64-bit slave port </a:t>
            </a:r>
            <a:r>
              <a:rPr lang="en-US" sz="1400" dirty="0" smtClean="0"/>
              <a:t>which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can </a:t>
            </a:r>
            <a:r>
              <a:rPr lang="en-US" sz="1400" dirty="0" smtClean="0"/>
              <a:t>be </a:t>
            </a:r>
            <a:r>
              <a:rPr lang="en-US" sz="1400" dirty="0"/>
              <a:t>connected to a </a:t>
            </a:r>
            <a:r>
              <a:rPr lang="en-US" sz="1400" dirty="0" smtClean="0"/>
              <a:t>DMA </a:t>
            </a:r>
            <a:r>
              <a:rPr lang="en-US" sz="1400" dirty="0"/>
              <a:t>engine or a </a:t>
            </a:r>
            <a:r>
              <a:rPr lang="en-US" sz="1400" dirty="0" smtClean="0"/>
              <a:t>non-cached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coherent </a:t>
            </a:r>
            <a:r>
              <a:rPr lang="en-US" sz="1400" dirty="0" smtClean="0"/>
              <a:t>master (Source: ARM). </a:t>
            </a:r>
            <a:endParaRPr lang="en-US" sz="1400" dirty="0"/>
          </a:p>
          <a:p>
            <a:pPr>
              <a:spcAft>
                <a:spcPts val="200"/>
              </a:spcAft>
            </a:pPr>
            <a:r>
              <a:rPr lang="en-US" sz="1400" dirty="0" smtClean="0"/>
              <a:t>SCU: Snoop Control Unit</a:t>
            </a:r>
          </a:p>
          <a:p>
            <a:r>
              <a:rPr lang="en-US" sz="1400" dirty="0" smtClean="0"/>
              <a:t>AMBA 4 AXI4/ACE: Interface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9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01" y="515021"/>
            <a:ext cx="90108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ARM’s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 clusters </a:t>
            </a:r>
            <a:r>
              <a:rPr lang="en-US" sz="1600" dirty="0" smtClean="0">
                <a:latin typeface="+mj-lt"/>
              </a:rPr>
              <a:t>will be included (one or more)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into the application processors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of smartphones or tablets.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04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1" y="1242655"/>
            <a:ext cx="7688408" cy="558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327" y="3551702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/>
              <a:t>2x</a:t>
            </a:r>
          </a:p>
          <a:p>
            <a:pPr algn="ctr"/>
            <a:r>
              <a:rPr lang="hu-HU" sz="1400" dirty="0" smtClean="0"/>
              <a:t>16 bit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377179" y="3538829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/>
              <a:t>2x</a:t>
            </a:r>
          </a:p>
          <a:p>
            <a:pPr algn="ctr"/>
            <a:r>
              <a:rPr lang="hu-HU" sz="1400" dirty="0" smtClean="0"/>
              <a:t>16 bit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12717" y="514315"/>
            <a:ext cx="907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including two core clusters into an application processor</a:t>
            </a:r>
          </a:p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(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Samsung's Exynos 7 Octa 7420 processor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with two ARM core clusters) </a:t>
            </a:r>
            <a:r>
              <a:rPr lang="hu-HU" dirty="0" smtClean="0">
                <a:solidFill>
                  <a:srgbClr val="0F0F0F"/>
                </a:solidFill>
                <a:latin typeface="+mj-lt"/>
              </a:rPr>
              <a:t>[29]</a:t>
            </a:r>
            <a:endParaRPr lang="en-US" dirty="0">
              <a:solidFill>
                <a:srgbClr val="0F0F0F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55032" y="1242655"/>
            <a:ext cx="2069431" cy="20299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898232" y="1674796"/>
            <a:ext cx="1087654" cy="11165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627" y="513524"/>
            <a:ext cx="894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5: ARM’s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of up to 8 cores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(2017)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54" y="1386041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Core Cluster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(Up to 4 cores)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3799" y="1394062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Core Cluster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(Up to 4 cores)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6027" y="1365185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(Up to 8 cores)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3568" y="2055613"/>
            <a:ext cx="3297171" cy="1727116"/>
            <a:chOff x="5658556" y="2305870"/>
            <a:chExt cx="3418067" cy="1727116"/>
          </a:xfrm>
        </p:grpSpPr>
        <p:sp>
          <p:nvSpPr>
            <p:cNvPr id="8" name="Rectangle 7"/>
            <p:cNvSpPr/>
            <p:nvPr/>
          </p:nvSpPr>
          <p:spPr bwMode="auto">
            <a:xfrm>
              <a:off x="5758886" y="2305870"/>
              <a:ext cx="3317737" cy="172711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658556" y="2510587"/>
              <a:ext cx="867224" cy="982604"/>
              <a:chOff x="308010" y="1366787"/>
              <a:chExt cx="915169" cy="789272"/>
            </a:xfrm>
          </p:grpSpPr>
          <p:sp>
            <p:nvSpPr>
              <p:cNvPr id="22" name="Rounded Rectangle 21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8010" y="1434283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L2 $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550896" y="2518612"/>
              <a:ext cx="867224" cy="982604"/>
              <a:chOff x="308010" y="1366787"/>
              <a:chExt cx="915169" cy="789272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08010" y="1434283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L2 $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17059" y="2518610"/>
              <a:ext cx="867224" cy="982604"/>
              <a:chOff x="308010" y="1366787"/>
              <a:chExt cx="915169" cy="789272"/>
            </a:xfrm>
          </p:grpSpPr>
          <p:sp>
            <p:nvSpPr>
              <p:cNvPr id="18" name="Rounded Rectangle 17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8010" y="1434283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L2 $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8209399" y="2526635"/>
              <a:ext cx="867224" cy="982604"/>
              <a:chOff x="308010" y="1366787"/>
              <a:chExt cx="915169" cy="789272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8010" y="1434283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L2 $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88966" y="2791328"/>
              <a:ext cx="332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47467" y="2799350"/>
              <a:ext cx="332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771800" y="3614282"/>
              <a:ext cx="3304823" cy="206166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L3 $ with SCU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253" y="2059807"/>
            <a:ext cx="2625831" cy="1510384"/>
            <a:chOff x="96253" y="2310064"/>
            <a:chExt cx="2722112" cy="1510384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86958" y="2310064"/>
              <a:ext cx="2553881" cy="1510384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21665" y="3426594"/>
              <a:ext cx="2463305" cy="227917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SCU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6253" y="2512194"/>
              <a:ext cx="867224" cy="789272"/>
              <a:chOff x="308010" y="1366787"/>
              <a:chExt cx="915169" cy="789272"/>
            </a:xfrm>
          </p:grpSpPr>
          <p:sp>
            <p:nvSpPr>
              <p:cNvPr id="37" name="Rounded Rectangle 36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14959" y="2509618"/>
              <a:ext cx="867224" cy="789272"/>
              <a:chOff x="308010" y="1366787"/>
              <a:chExt cx="915169" cy="789272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335191" y="2511015"/>
              <a:ext cx="867224" cy="789272"/>
              <a:chOff x="308010" y="1379487"/>
              <a:chExt cx="915169" cy="789272"/>
            </a:xfrm>
          </p:grpSpPr>
          <p:sp>
            <p:nvSpPr>
              <p:cNvPr id="33" name="Rounded Rectangle 32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51141" y="2511015"/>
              <a:ext cx="867224" cy="789272"/>
              <a:chOff x="308010" y="1379487"/>
              <a:chExt cx="915169" cy="789272"/>
            </a:xfrm>
          </p:grpSpPr>
          <p:sp>
            <p:nvSpPr>
              <p:cNvPr id="31" name="Rounded Rectangle 30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893184" y="2055613"/>
            <a:ext cx="2625831" cy="1514578"/>
            <a:chOff x="2885981" y="2305870"/>
            <a:chExt cx="2722112" cy="1514578"/>
          </a:xfrm>
        </p:grpSpPr>
        <p:sp>
          <p:nvSpPr>
            <p:cNvPr id="40" name="Rectangle 39"/>
            <p:cNvSpPr/>
            <p:nvPr/>
          </p:nvSpPr>
          <p:spPr bwMode="auto">
            <a:xfrm>
              <a:off x="2976970" y="2305870"/>
              <a:ext cx="2553881" cy="151457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3027895" y="3423383"/>
              <a:ext cx="2463306" cy="227917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L2 $ with SCU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885981" y="2568344"/>
              <a:ext cx="867224" cy="789272"/>
              <a:chOff x="308010" y="1366787"/>
              <a:chExt cx="915169" cy="789272"/>
            </a:xfrm>
          </p:grpSpPr>
          <p:sp>
            <p:nvSpPr>
              <p:cNvPr id="52" name="Rounded Rectangle 51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504687" y="2565768"/>
              <a:ext cx="867224" cy="789272"/>
              <a:chOff x="308010" y="1366787"/>
              <a:chExt cx="915169" cy="789272"/>
            </a:xfrm>
          </p:grpSpPr>
          <p:sp>
            <p:nvSpPr>
              <p:cNvPr id="50" name="Rounded Rectangle 49"/>
              <p:cNvSpPr/>
              <p:nvPr/>
            </p:nvSpPr>
            <p:spPr bwMode="auto">
              <a:xfrm>
                <a:off x="459605" y="13667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124919" y="2567165"/>
              <a:ext cx="867224" cy="789272"/>
              <a:chOff x="308010" y="1379487"/>
              <a:chExt cx="915169" cy="789272"/>
            </a:xfrm>
          </p:grpSpPr>
          <p:sp>
            <p:nvSpPr>
              <p:cNvPr id="48" name="Rounded Rectangle 47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740869" y="2567165"/>
              <a:ext cx="867224" cy="789272"/>
              <a:chOff x="308010" y="1379487"/>
              <a:chExt cx="915169" cy="789272"/>
            </a:xfrm>
          </p:grpSpPr>
          <p:sp>
            <p:nvSpPr>
              <p:cNvPr id="46" name="Rounded Rectangle 45"/>
              <p:cNvSpPr/>
              <p:nvPr/>
            </p:nvSpPr>
            <p:spPr bwMode="auto">
              <a:xfrm>
                <a:off x="459605" y="1379487"/>
                <a:ext cx="619895" cy="789272"/>
              </a:xfrm>
              <a:prstGeom prst="roundRect">
                <a:avLst/>
              </a:prstGeom>
              <a:solidFill>
                <a:srgbClr val="CCFFFF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08010" y="1443908"/>
                <a:ext cx="915169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CPU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L1 I/D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356606" y="4251959"/>
            <a:ext cx="20890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ARM11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97937" y="4259978"/>
            <a:ext cx="2606803" cy="2021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Cortex-A7/A8/A9/A7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optional)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(2005/2007/2011)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Cortex-A15/A17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mandatory)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(2010/2014)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ARMv8.0 models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(L2 $ mandatory)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(2012-2016)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65448" y="4248751"/>
            <a:ext cx="19399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Cortex-A55/7A5/A76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(2017/2017/2018)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2712459" y="2751631"/>
            <a:ext cx="216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5502181" y="2769277"/>
            <a:ext cx="216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Up-Down Arrow 58"/>
          <p:cNvSpPr/>
          <p:nvPr/>
        </p:nvSpPr>
        <p:spPr bwMode="auto">
          <a:xfrm>
            <a:off x="1361530" y="3415365"/>
            <a:ext cx="108000" cy="360000"/>
          </a:xfrm>
          <a:prstGeom prst="up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Up-Down Arrow 59"/>
          <p:cNvSpPr/>
          <p:nvPr/>
        </p:nvSpPr>
        <p:spPr bwMode="auto">
          <a:xfrm>
            <a:off x="4132002" y="3413761"/>
            <a:ext cx="108000" cy="360000"/>
          </a:xfrm>
          <a:prstGeom prst="up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Up-Down Arrow 60"/>
          <p:cNvSpPr/>
          <p:nvPr/>
        </p:nvSpPr>
        <p:spPr bwMode="auto">
          <a:xfrm>
            <a:off x="7308359" y="3577390"/>
            <a:ext cx="108000" cy="360000"/>
          </a:xfrm>
          <a:prstGeom prst="upDown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0137" y="3773765"/>
            <a:ext cx="17986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interconnect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90240" y="3791410"/>
            <a:ext cx="17986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interconnect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66589" y="3955040"/>
            <a:ext cx="17986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interconnect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490006" y="3078956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6655121" y="3250606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825743" y="2854369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680784" y="2881641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7439579" y="2889660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8304253" y="2897680"/>
            <a:ext cx="514103" cy="4162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580063" y="1166097"/>
            <a:ext cx="3563937" cy="357509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2.1 </a:t>
            </a:r>
            <a:r>
              <a:rPr lang="en-US" sz="1900" kern="1200" dirty="0">
                <a:solidFill>
                  <a:srgbClr val="FFFFFF"/>
                </a:solidFill>
              </a:rPr>
              <a:t>Overview of intra-processor interconnects (14)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1705"/>
          <a:stretch/>
        </p:blipFill>
        <p:spPr>
          <a:xfrm>
            <a:off x="3411651" y="1313765"/>
            <a:ext cx="5589494" cy="30153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05462" y="4034118"/>
            <a:ext cx="5792905" cy="2017059"/>
            <a:chOff x="3205462" y="4034118"/>
            <a:chExt cx="5792905" cy="2017059"/>
          </a:xfrm>
        </p:grpSpPr>
        <p:sp>
          <p:nvSpPr>
            <p:cNvPr id="5" name="Rectangle 4"/>
            <p:cNvSpPr/>
            <p:nvPr/>
          </p:nvSpPr>
          <p:spPr bwMode="auto">
            <a:xfrm>
              <a:off x="3478886" y="4034118"/>
              <a:ext cx="5481918" cy="20170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8397" t="80380" b="2530"/>
            <a:stretch/>
          </p:blipFill>
          <p:spPr>
            <a:xfrm>
              <a:off x="3541530" y="5205030"/>
              <a:ext cx="5456837" cy="6992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8032" r="3022" b="20387"/>
            <a:stretch/>
          </p:blipFill>
          <p:spPr>
            <a:xfrm>
              <a:off x="3205462" y="4308563"/>
              <a:ext cx="5777028" cy="88301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04127" y="5916707"/>
            <a:ext cx="531818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 support, (Cortex-A55/75/76)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CPU types, up to 8 cores but up to 4 b core/cluster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caches, shared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5921190"/>
            <a:ext cx="3776996" cy="879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support, e.g. Cortex-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up to 4 cores/cluster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598607" y="2639545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62980" y="262547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598" y="1471594"/>
            <a:ext cx="3146297" cy="3028000"/>
            <a:chOff x="232088" y="1471594"/>
            <a:chExt cx="3146297" cy="3028000"/>
          </a:xfrm>
        </p:grpSpPr>
        <p:grpSp>
          <p:nvGrpSpPr>
            <p:cNvPr id="13" name="Group 12"/>
            <p:cNvGrpSpPr/>
            <p:nvPr/>
          </p:nvGrpSpPr>
          <p:grpSpPr>
            <a:xfrm>
              <a:off x="232088" y="1471594"/>
              <a:ext cx="3146297" cy="3028000"/>
              <a:chOff x="4453933" y="1808819"/>
              <a:chExt cx="4618567" cy="453800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91" b="2103"/>
              <a:stretch/>
            </p:blipFill>
            <p:spPr>
              <a:xfrm>
                <a:off x="4453933" y="1808819"/>
                <a:ext cx="4618567" cy="4538003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4842030" y="2459037"/>
                <a:ext cx="1923638" cy="96996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19413" y="2588689"/>
                <a:ext cx="2256938" cy="730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Cortex-</a:t>
                </a: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A73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core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ARMv8.0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CPU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385763" y="2588985"/>
              <a:ext cx="2581687" cy="38996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495" y="1010842"/>
            <a:ext cx="3833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(2015)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1726" y="1020063"/>
            <a:ext cx="3720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 (2017)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525495" y="3672195"/>
            <a:ext cx="1750220" cy="44051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8763000" y="6375690"/>
            <a:ext cx="3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071" y="513525"/>
            <a:ext cx="918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Contrasting the 8-core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DynamIQ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Core Cluster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vs.the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previous 4-core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(15)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24443" y="1117749"/>
            <a:ext cx="585439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Support of cache coherency in intra-processor interconnects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5256" y="1457741"/>
            <a:ext cx="0" cy="2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60668" y="1885607"/>
            <a:ext cx="21043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Non cache-coherent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907283" y="1885480"/>
            <a:ext cx="16471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Cache coherent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interconnects</a:t>
            </a:r>
          </a:p>
        </p:txBody>
      </p:sp>
      <p:cxnSp>
        <p:nvCxnSpPr>
          <p:cNvPr id="9" name="Straight Connector 8"/>
          <p:cNvCxnSpPr>
            <a:stCxn id="6" idx="1"/>
          </p:cNvCxnSpPr>
          <p:nvPr/>
        </p:nvCxnSpPr>
        <p:spPr bwMode="auto">
          <a:xfrm flipH="1">
            <a:off x="3129268" y="1662941"/>
            <a:ext cx="1445989" cy="1295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6" idx="1"/>
          </p:cNvCxnSpPr>
          <p:nvPr/>
        </p:nvCxnSpPr>
        <p:spPr bwMode="auto">
          <a:xfrm>
            <a:off x="4575257" y="1662941"/>
            <a:ext cx="1184624" cy="1295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695955" y="177120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3066629" y="1778722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4339330" y="2014375"/>
            <a:ext cx="360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333" y="514449"/>
            <a:ext cx="763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b) Support </a:t>
            </a:r>
            <a:r>
              <a:rPr lang="en-US" dirty="0">
                <a:solidFill>
                  <a:schemeClr val="accent6"/>
                </a:solidFill>
              </a:rPr>
              <a:t>of cache coherency in intra-processor interconnects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316" y="3094652"/>
            <a:ext cx="809529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/>
              <a:t> that </a:t>
            </a:r>
            <a:r>
              <a:rPr lang="en-US" sz="1600" dirty="0" smtClean="0">
                <a:solidFill>
                  <a:srgbClr val="0070C0"/>
                </a:solidFill>
              </a:rPr>
              <a:t>all recent interconnects support cache coherency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Maintaining cache coherency is however a complex issue of its own and it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will not be discussed in this Chapter.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7186" y="2484822"/>
            <a:ext cx="17908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Early interconnects</a:t>
            </a:r>
            <a:endParaRPr lang="en-US" sz="13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4661" y="2463970"/>
            <a:ext cx="21627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All recent interconnects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315671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(16)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2419722" y="1707761"/>
            <a:ext cx="2217313" cy="26949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>
            <a:off x="4637035" y="1707761"/>
            <a:ext cx="2357568" cy="2692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02161" y="1387470"/>
            <a:ext cx="467147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Off-die or on-die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nt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ra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-processor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int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6930188" y="195281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05156" y="2095301"/>
            <a:ext cx="214513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altLang="en-US" sz="1300" b="1" dirty="0" smtClean="0">
                <a:solidFill>
                  <a:srgbClr val="000000"/>
                </a:solidFill>
              </a:rPr>
              <a:t>On-die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nterconnects</a:t>
            </a:r>
            <a:endParaRPr lang="en-US" altLang="en-US" sz="1300" b="1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2087" y="2080787"/>
            <a:ext cx="21675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</a:rPr>
              <a:t>Off-die</a:t>
            </a:r>
            <a:r>
              <a:rPr lang="hu-HU" sz="1300" b="1" dirty="0" smtClean="0">
                <a:solidFill>
                  <a:srgbClr val="000000"/>
                </a:solidFill>
              </a:rPr>
              <a:t> interconnects</a:t>
            </a:r>
            <a:endParaRPr lang="hu-HU" sz="1300" b="1" dirty="0">
              <a:solidFill>
                <a:srgbClr val="000000"/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372639" y="1955967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840" y="2462539"/>
            <a:ext cx="33802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hu-HU" sz="1300" dirty="0">
                <a:solidFill>
                  <a:srgbClr val="000000"/>
                </a:solidFill>
              </a:rPr>
              <a:t>Used </a:t>
            </a:r>
            <a:r>
              <a:rPr lang="en-US" sz="1300" dirty="0">
                <a:solidFill>
                  <a:srgbClr val="000000"/>
                </a:solidFill>
              </a:rPr>
              <a:t>to interconnect </a:t>
            </a:r>
          </a:p>
          <a:p>
            <a:pPr lvl="0" algn="ctr"/>
            <a:r>
              <a:rPr lang="en-US" sz="1300" dirty="0">
                <a:solidFill>
                  <a:srgbClr val="000000"/>
                </a:solidFill>
              </a:rPr>
              <a:t>functional units of a processor off-die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050" y="2462539"/>
            <a:ext cx="3423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1300" dirty="0">
                <a:solidFill>
                  <a:srgbClr val="000000"/>
                </a:solidFill>
              </a:rPr>
              <a:t>Used </a:t>
            </a:r>
            <a:r>
              <a:rPr lang="en-US" sz="1300" dirty="0">
                <a:solidFill>
                  <a:srgbClr val="000000"/>
                </a:solidFill>
              </a:rPr>
              <a:t>to interconnect </a:t>
            </a:r>
          </a:p>
          <a:p>
            <a:pPr lvl="0" algn="ctr"/>
            <a:r>
              <a:rPr lang="en-US" sz="1300" dirty="0">
                <a:solidFill>
                  <a:srgbClr val="000000"/>
                </a:solidFill>
              </a:rPr>
              <a:t>functional units of a processor </a:t>
            </a:r>
            <a:r>
              <a:rPr lang="en-US" sz="1300" dirty="0" smtClean="0">
                <a:solidFill>
                  <a:srgbClr val="000000"/>
                </a:solidFill>
              </a:rPr>
              <a:t>on-die </a:t>
            </a:r>
            <a:endParaRPr lang="en-US" sz="13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9371" y="3205747"/>
            <a:ext cx="3096344" cy="2946977"/>
            <a:chOff x="3143001" y="3279692"/>
            <a:chExt cx="3096344" cy="2946977"/>
          </a:xfrm>
        </p:grpSpPr>
        <p:sp>
          <p:nvSpPr>
            <p:cNvPr id="13" name="Ellipszis 3"/>
            <p:cNvSpPr/>
            <p:nvPr/>
          </p:nvSpPr>
          <p:spPr>
            <a:xfrm>
              <a:off x="4368245" y="3279692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4" name="Téglalap 4"/>
            <p:cNvSpPr/>
            <p:nvPr/>
          </p:nvSpPr>
          <p:spPr>
            <a:xfrm>
              <a:off x="4319836" y="4220429"/>
              <a:ext cx="720080" cy="432048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15" name="Téglalap 5"/>
            <p:cNvSpPr/>
            <p:nvPr/>
          </p:nvSpPr>
          <p:spPr>
            <a:xfrm>
              <a:off x="4319836" y="5007525"/>
              <a:ext cx="720080" cy="432048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16" name="Téglalap 6"/>
            <p:cNvSpPr/>
            <p:nvPr/>
          </p:nvSpPr>
          <p:spPr>
            <a:xfrm>
              <a:off x="4319836" y="5794621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églalap 7"/>
            <p:cNvSpPr/>
            <p:nvPr/>
          </p:nvSpPr>
          <p:spPr>
            <a:xfrm>
              <a:off x="3143001" y="4217477"/>
              <a:ext cx="720080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18" name="Téglalap 8"/>
            <p:cNvSpPr/>
            <p:nvPr/>
          </p:nvSpPr>
          <p:spPr>
            <a:xfrm>
              <a:off x="3143001" y="5013390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9"/>
            <p:cNvSpPr/>
            <p:nvPr/>
          </p:nvSpPr>
          <p:spPr>
            <a:xfrm>
              <a:off x="5519265" y="4220429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0" name="Téglalap 10"/>
            <p:cNvSpPr/>
            <p:nvPr/>
          </p:nvSpPr>
          <p:spPr>
            <a:xfrm>
              <a:off x="5519265" y="5007525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nyíllal 12"/>
            <p:cNvCxnSpPr>
              <a:stCxn id="13" idx="4"/>
              <a:endCxn id="14" idx="0"/>
            </p:cNvCxnSpPr>
            <p:nvPr/>
          </p:nvCxnSpPr>
          <p:spPr>
            <a:xfrm>
              <a:off x="4674245" y="3855756"/>
              <a:ext cx="5631" cy="3646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13"/>
            <p:cNvCxnSpPr/>
            <p:nvPr/>
          </p:nvCxnSpPr>
          <p:spPr>
            <a:xfrm flipH="1">
              <a:off x="4681835" y="4652477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14"/>
            <p:cNvCxnSpPr/>
            <p:nvPr/>
          </p:nvCxnSpPr>
          <p:spPr>
            <a:xfrm flipH="1">
              <a:off x="4677917" y="5429948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15"/>
            <p:cNvCxnSpPr>
              <a:stCxn id="17" idx="3"/>
            </p:cNvCxnSpPr>
            <p:nvPr/>
          </p:nvCxnSpPr>
          <p:spPr>
            <a:xfrm>
              <a:off x="3863081" y="4433501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17"/>
            <p:cNvCxnSpPr/>
            <p:nvPr/>
          </p:nvCxnSpPr>
          <p:spPr>
            <a:xfrm>
              <a:off x="3863081" y="5241538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18"/>
            <p:cNvCxnSpPr/>
            <p:nvPr/>
          </p:nvCxnSpPr>
          <p:spPr>
            <a:xfrm>
              <a:off x="5041875" y="4430886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19"/>
            <p:cNvCxnSpPr/>
            <p:nvPr/>
          </p:nvCxnSpPr>
          <p:spPr>
            <a:xfrm>
              <a:off x="5041875" y="5238923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640645" y="3406467"/>
            <a:ext cx="2255027" cy="2609200"/>
            <a:chOff x="3453773" y="3370130"/>
            <a:chExt cx="1930969" cy="2286043"/>
          </a:xfrm>
        </p:grpSpPr>
        <p:sp>
          <p:nvSpPr>
            <p:cNvPr id="29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Ring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bus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33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---</a:t>
              </a:r>
            </a:p>
          </p:txBody>
        </p:sp>
        <p:sp>
          <p:nvSpPr>
            <p:cNvPr id="36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7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40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2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685249" y="6197327"/>
            <a:ext cx="21339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CC: Core Cluster</a:t>
            </a:r>
          </a:p>
          <a:p>
            <a:r>
              <a:rPr lang="en-US" sz="1300" dirty="0" smtClean="0"/>
              <a:t>MC: Memory Controller</a:t>
            </a:r>
            <a:endParaRPr lang="en-US" sz="1300" dirty="0"/>
          </a:p>
        </p:txBody>
      </p:sp>
      <p:sp>
        <p:nvSpPr>
          <p:cNvPr id="47" name="TextBox 46"/>
          <p:cNvSpPr txBox="1"/>
          <p:nvPr/>
        </p:nvSpPr>
        <p:spPr>
          <a:xfrm>
            <a:off x="111071" y="513522"/>
            <a:ext cx="8276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c) Implementing intra-processor interconnects off-die, on-die or even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    partly off-die and partly on-die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7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2.1 </a:t>
            </a:r>
            <a:r>
              <a:rPr lang="en-US" kern="1200" dirty="0">
                <a:solidFill>
                  <a:srgbClr val="FFFFFF"/>
                </a:solidFill>
              </a:rPr>
              <a:t>Overview of intra-processor interconnects (17)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8" y="884904"/>
            <a:ext cx="86132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There is also feasible to use </a:t>
            </a:r>
            <a:r>
              <a:rPr lang="en-US" sz="1600" dirty="0" smtClean="0">
                <a:solidFill>
                  <a:srgbClr val="FF0000"/>
                </a:solidFill>
              </a:rPr>
              <a:t>partially off-die and partially on-die interconnects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this case, e.g. cores, the GPU and L3 cache segments are interconnected in</a:t>
            </a:r>
          </a:p>
          <a:p>
            <a:r>
              <a:rPr lang="en-US" sz="1600" dirty="0" smtClean="0"/>
              <a:t>      the processor on-die whereas other agents, like I/O off-die, as discussed in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Section 2.3.4</a:t>
            </a:r>
            <a:r>
              <a:rPr lang="en-US" sz="1600" dirty="0" smtClean="0"/>
              <a:t>.  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1071" y="516441"/>
            <a:ext cx="855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52617" y="1383034"/>
            <a:ext cx="8013867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 Off-die intra-processor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801" y="2357637"/>
            <a:ext cx="7994650" cy="432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2.2.1 Overview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54625" y="2826739"/>
            <a:ext cx="7997825" cy="43200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2.2.2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Bus-based off-die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57801" y="3309917"/>
            <a:ext cx="7994650" cy="432000"/>
            <a:chOff x="699" y="1638"/>
            <a:chExt cx="4448" cy="2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2.2.3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Chipset-based off-die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9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62243" y="1421534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2.2.1 Overview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</a:t>
            </a:r>
            <a:r>
              <a:rPr lang="en-US" kern="1200" dirty="0" smtClean="0">
                <a:solidFill>
                  <a:srgbClr val="FFFFFF"/>
                </a:solidFill>
              </a:rPr>
              <a:t>interconnects (1)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950" y="517179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Functional classification of interconnects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328" y="881390"/>
            <a:ext cx="839787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are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skeletons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processor platforms or even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 clusters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however,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number of different interconnects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we give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possible classification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also in discussing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subject.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2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02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2.2.1 </a:t>
            </a:r>
            <a:r>
              <a:rPr lang="en-US" kern="1200" dirty="0">
                <a:solidFill>
                  <a:srgbClr val="FFFFFF"/>
                </a:solidFill>
              </a:rPr>
              <a:t>Overview (1)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4463504" y="1918884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52592" y="1743725"/>
            <a:ext cx="2140330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1980’/1990’s)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165" y="6375038"/>
            <a:ext cx="42553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Intel’s early desktop platforms (since 1981)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5127" y="2561467"/>
            <a:ext cx="2688557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on a shared bus.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43984" y="1749002"/>
            <a:ext cx="2140330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Chipset-based 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about 2000)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6313" y="3249630"/>
            <a:ext cx="3096344" cy="2731870"/>
            <a:chOff x="3143001" y="3279692"/>
            <a:chExt cx="3096344" cy="2946977"/>
          </a:xfrm>
        </p:grpSpPr>
        <p:sp>
          <p:nvSpPr>
            <p:cNvPr id="22" name="Ellipszis 3"/>
            <p:cNvSpPr/>
            <p:nvPr/>
          </p:nvSpPr>
          <p:spPr>
            <a:xfrm>
              <a:off x="4368245" y="3279692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23" name="Téglalap 4"/>
            <p:cNvSpPr/>
            <p:nvPr/>
          </p:nvSpPr>
          <p:spPr>
            <a:xfrm>
              <a:off x="4319836" y="4220429"/>
              <a:ext cx="720080" cy="432048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24" name="Téglalap 5"/>
            <p:cNvSpPr/>
            <p:nvPr/>
          </p:nvSpPr>
          <p:spPr>
            <a:xfrm>
              <a:off x="4319836" y="5007525"/>
              <a:ext cx="720080" cy="432048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25" name="Téglalap 6"/>
            <p:cNvSpPr/>
            <p:nvPr/>
          </p:nvSpPr>
          <p:spPr>
            <a:xfrm>
              <a:off x="4319836" y="5794621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églalap 7"/>
            <p:cNvSpPr/>
            <p:nvPr/>
          </p:nvSpPr>
          <p:spPr>
            <a:xfrm>
              <a:off x="3143001" y="4217477"/>
              <a:ext cx="720080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7" name="Téglalap 8"/>
            <p:cNvSpPr/>
            <p:nvPr/>
          </p:nvSpPr>
          <p:spPr>
            <a:xfrm>
              <a:off x="3143001" y="5013390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Téglalap 9"/>
            <p:cNvSpPr/>
            <p:nvPr/>
          </p:nvSpPr>
          <p:spPr>
            <a:xfrm>
              <a:off x="5519265" y="4220429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9" name="Téglalap 10"/>
            <p:cNvSpPr/>
            <p:nvPr/>
          </p:nvSpPr>
          <p:spPr>
            <a:xfrm>
              <a:off x="5519265" y="5007525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0" name="Egyenes összekötő nyíllal 12"/>
            <p:cNvCxnSpPr>
              <a:stCxn id="22" idx="4"/>
              <a:endCxn id="23" idx="0"/>
            </p:cNvCxnSpPr>
            <p:nvPr/>
          </p:nvCxnSpPr>
          <p:spPr>
            <a:xfrm>
              <a:off x="4674245" y="3855756"/>
              <a:ext cx="5631" cy="3646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nyíllal 13"/>
            <p:cNvCxnSpPr/>
            <p:nvPr/>
          </p:nvCxnSpPr>
          <p:spPr>
            <a:xfrm flipH="1">
              <a:off x="4681835" y="4652477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14"/>
            <p:cNvCxnSpPr/>
            <p:nvPr/>
          </p:nvCxnSpPr>
          <p:spPr>
            <a:xfrm flipH="1">
              <a:off x="4677917" y="5429948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15"/>
            <p:cNvCxnSpPr>
              <a:stCxn id="26" idx="3"/>
            </p:cNvCxnSpPr>
            <p:nvPr/>
          </p:nvCxnSpPr>
          <p:spPr>
            <a:xfrm>
              <a:off x="3863081" y="4433501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17"/>
            <p:cNvCxnSpPr/>
            <p:nvPr/>
          </p:nvCxnSpPr>
          <p:spPr>
            <a:xfrm>
              <a:off x="3863081" y="5241538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18"/>
            <p:cNvCxnSpPr/>
            <p:nvPr/>
          </p:nvCxnSpPr>
          <p:spPr>
            <a:xfrm>
              <a:off x="5041875" y="4430886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nyíllal 19"/>
            <p:cNvCxnSpPr/>
            <p:nvPr/>
          </p:nvCxnSpPr>
          <p:spPr>
            <a:xfrm>
              <a:off x="5041875" y="5238923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007559" y="2553734"/>
            <a:ext cx="39762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on a set of dedicated 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links.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transactions at a time.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05310" y="6200173"/>
            <a:ext cx="40750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Intel’s Pentium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 or early Core 2-based platforms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(2000/2006)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>
            <a:endCxn id="47" idx="2"/>
          </p:cNvCxnSpPr>
          <p:nvPr/>
        </p:nvCxnSpPr>
        <p:spPr bwMode="auto">
          <a:xfrm flipH="1">
            <a:off x="2434720" y="1393964"/>
            <a:ext cx="1915244" cy="26119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4349963" y="1393964"/>
            <a:ext cx="1846824" cy="2476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2332629" y="1064882"/>
            <a:ext cx="48269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Off-die intra-processor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nterconnects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 (discussed)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149188" y="161764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2434720" y="162499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612105" y="2192906"/>
            <a:ext cx="4263213" cy="4112776"/>
            <a:chOff x="1373888" y="226636"/>
            <a:chExt cx="6178283" cy="5664885"/>
          </a:xfrm>
        </p:grpSpPr>
        <p:sp>
          <p:nvSpPr>
            <p:cNvPr id="437" name="Rectangle 7"/>
            <p:cNvSpPr>
              <a:spLocks noChangeArrowheads="1"/>
            </p:cNvSpPr>
            <p:nvPr/>
          </p:nvSpPr>
          <p:spPr bwMode="auto">
            <a:xfrm>
              <a:off x="3201830" y="226636"/>
              <a:ext cx="2875088" cy="2754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829" tIns="899829" rIns="899829" bIns="899829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38" name="Group 14"/>
            <p:cNvGrpSpPr>
              <a:grpSpLocks/>
            </p:cNvGrpSpPr>
            <p:nvPr/>
          </p:nvGrpSpPr>
          <p:grpSpPr bwMode="auto">
            <a:xfrm>
              <a:off x="3037588" y="1575391"/>
              <a:ext cx="1381125" cy="608013"/>
              <a:chOff x="1871" y="390"/>
              <a:chExt cx="870" cy="383"/>
            </a:xfrm>
          </p:grpSpPr>
          <p:sp>
            <p:nvSpPr>
              <p:cNvPr id="625" name="Rectangle 11"/>
              <p:cNvSpPr>
                <a:spLocks noChangeArrowheads="1"/>
              </p:cNvSpPr>
              <p:nvPr/>
            </p:nvSpPr>
            <p:spPr bwMode="auto">
              <a:xfrm>
                <a:off x="1871" y="390"/>
                <a:ext cx="870" cy="383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6" name="Rectangle 12"/>
              <p:cNvSpPr>
                <a:spLocks noChangeArrowheads="1"/>
              </p:cNvSpPr>
              <p:nvPr/>
            </p:nvSpPr>
            <p:spPr bwMode="auto">
              <a:xfrm>
                <a:off x="1954" y="464"/>
                <a:ext cx="744" cy="142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8088/286/386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7" name="Rectangle 13"/>
              <p:cNvSpPr>
                <a:spLocks noChangeArrowheads="1"/>
              </p:cNvSpPr>
              <p:nvPr/>
            </p:nvSpPr>
            <p:spPr bwMode="auto">
              <a:xfrm>
                <a:off x="2012" y="592"/>
                <a:ext cx="522" cy="142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Processor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39" name="Rectangle 15"/>
            <p:cNvSpPr>
              <a:spLocks noChangeArrowheads="1"/>
            </p:cNvSpPr>
            <p:nvPr/>
          </p:nvSpPr>
          <p:spPr bwMode="auto">
            <a:xfrm>
              <a:off x="2989963" y="2696390"/>
              <a:ext cx="1381125" cy="609600"/>
            </a:xfrm>
            <a:prstGeom prst="rect">
              <a:avLst/>
            </a:prstGeom>
            <a:solidFill>
              <a:srgbClr val="FFFF79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Rectangle 16"/>
            <p:cNvSpPr>
              <a:spLocks noChangeArrowheads="1"/>
            </p:cNvSpPr>
            <p:nvPr/>
          </p:nvSpPr>
          <p:spPr bwMode="auto">
            <a:xfrm>
              <a:off x="3269426" y="2788835"/>
              <a:ext cx="791251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Memory/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1" name="Rectangle 17"/>
            <p:cNvSpPr>
              <a:spLocks noChangeArrowheads="1"/>
            </p:cNvSpPr>
            <p:nvPr/>
          </p:nvSpPr>
          <p:spPr bwMode="auto">
            <a:xfrm>
              <a:off x="3092204" y="3007540"/>
              <a:ext cx="1209702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Bus controller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2" name="Rectangle 18"/>
            <p:cNvSpPr>
              <a:spLocks noChangeArrowheads="1"/>
            </p:cNvSpPr>
            <p:nvPr/>
          </p:nvSpPr>
          <p:spPr bwMode="auto">
            <a:xfrm>
              <a:off x="5021205" y="2683138"/>
              <a:ext cx="1382713" cy="609600"/>
            </a:xfrm>
            <a:prstGeom prst="rect">
              <a:avLst/>
            </a:prstGeom>
            <a:solidFill>
              <a:srgbClr val="AFE1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Rectangle 19"/>
            <p:cNvSpPr>
              <a:spLocks noChangeArrowheads="1"/>
            </p:cNvSpPr>
            <p:nvPr/>
          </p:nvSpPr>
          <p:spPr bwMode="auto">
            <a:xfrm>
              <a:off x="5135600" y="2760139"/>
              <a:ext cx="1209702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444" name="Group 28"/>
            <p:cNvGrpSpPr>
              <a:grpSpLocks/>
            </p:cNvGrpSpPr>
            <p:nvPr/>
          </p:nvGrpSpPr>
          <p:grpSpPr bwMode="auto">
            <a:xfrm>
              <a:off x="3883725" y="3930761"/>
              <a:ext cx="162000" cy="504000"/>
              <a:chOff x="2404" y="2176"/>
              <a:chExt cx="135" cy="491"/>
            </a:xfrm>
          </p:grpSpPr>
          <p:sp>
            <p:nvSpPr>
              <p:cNvPr id="617" name="Line 20"/>
              <p:cNvSpPr>
                <a:spLocks noChangeShapeType="1"/>
              </p:cNvSpPr>
              <p:nvPr/>
            </p:nvSpPr>
            <p:spPr bwMode="auto">
              <a:xfrm>
                <a:off x="2500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8" name="Line 21"/>
              <p:cNvSpPr>
                <a:spLocks noChangeShapeType="1"/>
              </p:cNvSpPr>
              <p:nvPr/>
            </p:nvSpPr>
            <p:spPr bwMode="auto">
              <a:xfrm>
                <a:off x="2439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19" name="Group 24"/>
              <p:cNvGrpSpPr>
                <a:grpSpLocks/>
              </p:cNvGrpSpPr>
              <p:nvPr/>
            </p:nvGrpSpPr>
            <p:grpSpPr bwMode="auto">
              <a:xfrm>
                <a:off x="2404" y="2176"/>
                <a:ext cx="135" cy="185"/>
                <a:chOff x="2404" y="2176"/>
                <a:chExt cx="135" cy="185"/>
              </a:xfrm>
            </p:grpSpPr>
            <p:sp>
              <p:nvSpPr>
                <p:cNvPr id="623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04" y="217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468" y="2176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0" name="Group 27"/>
              <p:cNvGrpSpPr>
                <a:grpSpLocks/>
              </p:cNvGrpSpPr>
              <p:nvPr/>
            </p:nvGrpSpPr>
            <p:grpSpPr bwMode="auto">
              <a:xfrm>
                <a:off x="2404" y="2482"/>
                <a:ext cx="135" cy="185"/>
                <a:chOff x="2404" y="2482"/>
                <a:chExt cx="135" cy="185"/>
              </a:xfrm>
            </p:grpSpPr>
            <p:sp>
              <p:nvSpPr>
                <p:cNvPr id="621" name="Line 25"/>
                <p:cNvSpPr>
                  <a:spLocks noChangeShapeType="1"/>
                </p:cNvSpPr>
                <p:nvPr/>
              </p:nvSpPr>
              <p:spPr bwMode="auto">
                <a:xfrm>
                  <a:off x="2404" y="24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468" y="24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5" name="Group 37"/>
            <p:cNvGrpSpPr>
              <a:grpSpLocks/>
            </p:cNvGrpSpPr>
            <p:nvPr/>
          </p:nvGrpSpPr>
          <p:grpSpPr bwMode="auto">
            <a:xfrm>
              <a:off x="2674050" y="3940286"/>
              <a:ext cx="162000" cy="504000"/>
              <a:chOff x="1642" y="2182"/>
              <a:chExt cx="135" cy="491"/>
            </a:xfrm>
          </p:grpSpPr>
          <p:sp>
            <p:nvSpPr>
              <p:cNvPr id="609" name="Line 29"/>
              <p:cNvSpPr>
                <a:spLocks noChangeShapeType="1"/>
              </p:cNvSpPr>
              <p:nvPr/>
            </p:nvSpPr>
            <p:spPr bwMode="auto">
              <a:xfrm>
                <a:off x="1738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0" name="Line 30"/>
              <p:cNvSpPr>
                <a:spLocks noChangeShapeType="1"/>
              </p:cNvSpPr>
              <p:nvPr/>
            </p:nvSpPr>
            <p:spPr bwMode="auto">
              <a:xfrm>
                <a:off x="1677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11" name="Group 33"/>
              <p:cNvGrpSpPr>
                <a:grpSpLocks/>
              </p:cNvGrpSpPr>
              <p:nvPr/>
            </p:nvGrpSpPr>
            <p:grpSpPr bwMode="auto">
              <a:xfrm>
                <a:off x="1642" y="2182"/>
                <a:ext cx="135" cy="185"/>
                <a:chOff x="1642" y="2182"/>
                <a:chExt cx="135" cy="185"/>
              </a:xfrm>
            </p:grpSpPr>
            <p:sp>
              <p:nvSpPr>
                <p:cNvPr id="61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642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706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2" name="Group 36"/>
              <p:cNvGrpSpPr>
                <a:grpSpLocks/>
              </p:cNvGrpSpPr>
              <p:nvPr/>
            </p:nvGrpSpPr>
            <p:grpSpPr bwMode="auto">
              <a:xfrm>
                <a:off x="1642" y="2488"/>
                <a:ext cx="135" cy="185"/>
                <a:chOff x="1642" y="2488"/>
                <a:chExt cx="135" cy="185"/>
              </a:xfrm>
            </p:grpSpPr>
            <p:sp>
              <p:nvSpPr>
                <p:cNvPr id="613" name="Line 34"/>
                <p:cNvSpPr>
                  <a:spLocks noChangeShapeType="1"/>
                </p:cNvSpPr>
                <p:nvPr/>
              </p:nvSpPr>
              <p:spPr bwMode="auto">
                <a:xfrm>
                  <a:off x="1642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706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6" name="Group 46"/>
            <p:cNvGrpSpPr>
              <a:grpSpLocks/>
            </p:cNvGrpSpPr>
            <p:nvPr/>
          </p:nvGrpSpPr>
          <p:grpSpPr bwMode="auto">
            <a:xfrm>
              <a:off x="1840613" y="3940286"/>
              <a:ext cx="162000" cy="504000"/>
              <a:chOff x="1117" y="2182"/>
              <a:chExt cx="135" cy="491"/>
            </a:xfrm>
          </p:grpSpPr>
          <p:sp>
            <p:nvSpPr>
              <p:cNvPr id="601" name="Line 38"/>
              <p:cNvSpPr>
                <a:spLocks noChangeShapeType="1"/>
              </p:cNvSpPr>
              <p:nvPr/>
            </p:nvSpPr>
            <p:spPr bwMode="auto">
              <a:xfrm>
                <a:off x="121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2" name="Line 39"/>
              <p:cNvSpPr>
                <a:spLocks noChangeShapeType="1"/>
              </p:cNvSpPr>
              <p:nvPr/>
            </p:nvSpPr>
            <p:spPr bwMode="auto">
              <a:xfrm>
                <a:off x="1152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03" name="Group 42"/>
              <p:cNvGrpSpPr>
                <a:grpSpLocks/>
              </p:cNvGrpSpPr>
              <p:nvPr/>
            </p:nvGrpSpPr>
            <p:grpSpPr bwMode="auto">
              <a:xfrm>
                <a:off x="1117" y="2182"/>
                <a:ext cx="135" cy="185"/>
                <a:chOff x="1117" y="2182"/>
                <a:chExt cx="135" cy="185"/>
              </a:xfrm>
            </p:grpSpPr>
            <p:sp>
              <p:nvSpPr>
                <p:cNvPr id="607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17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81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4" name="Group 45"/>
              <p:cNvGrpSpPr>
                <a:grpSpLocks/>
              </p:cNvGrpSpPr>
              <p:nvPr/>
            </p:nvGrpSpPr>
            <p:grpSpPr bwMode="auto">
              <a:xfrm>
                <a:off x="1117" y="2488"/>
                <a:ext cx="135" cy="185"/>
                <a:chOff x="1117" y="2488"/>
                <a:chExt cx="135" cy="185"/>
              </a:xfrm>
            </p:grpSpPr>
            <p:sp>
              <p:nvSpPr>
                <p:cNvPr id="605" name="Line 43"/>
                <p:cNvSpPr>
                  <a:spLocks noChangeShapeType="1"/>
                </p:cNvSpPr>
                <p:nvPr/>
              </p:nvSpPr>
              <p:spPr bwMode="auto">
                <a:xfrm>
                  <a:off x="1117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181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7" name="Group 55"/>
            <p:cNvGrpSpPr>
              <a:grpSpLocks/>
            </p:cNvGrpSpPr>
            <p:nvPr/>
          </p:nvGrpSpPr>
          <p:grpSpPr bwMode="auto">
            <a:xfrm>
              <a:off x="5947475" y="3940286"/>
              <a:ext cx="162000" cy="504000"/>
              <a:chOff x="3704" y="2182"/>
              <a:chExt cx="134" cy="491"/>
            </a:xfrm>
          </p:grpSpPr>
          <p:sp>
            <p:nvSpPr>
              <p:cNvPr id="593" name="Line 47"/>
              <p:cNvSpPr>
                <a:spLocks noChangeShapeType="1"/>
              </p:cNvSpPr>
              <p:nvPr/>
            </p:nvSpPr>
            <p:spPr bwMode="auto">
              <a:xfrm>
                <a:off x="3800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4" name="Line 48"/>
              <p:cNvSpPr>
                <a:spLocks noChangeShapeType="1"/>
              </p:cNvSpPr>
              <p:nvPr/>
            </p:nvSpPr>
            <p:spPr bwMode="auto">
              <a:xfrm>
                <a:off x="3739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95" name="Group 51"/>
              <p:cNvGrpSpPr>
                <a:grpSpLocks/>
              </p:cNvGrpSpPr>
              <p:nvPr/>
            </p:nvGrpSpPr>
            <p:grpSpPr bwMode="auto">
              <a:xfrm>
                <a:off x="3704" y="2182"/>
                <a:ext cx="134" cy="185"/>
                <a:chOff x="3704" y="2182"/>
                <a:chExt cx="134" cy="185"/>
              </a:xfrm>
            </p:grpSpPr>
            <p:sp>
              <p:nvSpPr>
                <p:cNvPr id="599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704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6" name="Group 54"/>
              <p:cNvGrpSpPr>
                <a:grpSpLocks/>
              </p:cNvGrpSpPr>
              <p:nvPr/>
            </p:nvGrpSpPr>
            <p:grpSpPr bwMode="auto">
              <a:xfrm>
                <a:off x="3704" y="2488"/>
                <a:ext cx="134" cy="185"/>
                <a:chOff x="3704" y="2488"/>
                <a:chExt cx="134" cy="185"/>
              </a:xfrm>
            </p:grpSpPr>
            <p:sp>
              <p:nvSpPr>
                <p:cNvPr id="597" name="Line 52"/>
                <p:cNvSpPr>
                  <a:spLocks noChangeShapeType="1"/>
                </p:cNvSpPr>
                <p:nvPr/>
              </p:nvSpPr>
              <p:spPr bwMode="auto">
                <a:xfrm>
                  <a:off x="3704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76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8" name="Group 64"/>
            <p:cNvGrpSpPr>
              <a:grpSpLocks/>
            </p:cNvGrpSpPr>
            <p:nvPr/>
          </p:nvGrpSpPr>
          <p:grpSpPr bwMode="auto">
            <a:xfrm>
              <a:off x="5144200" y="3940286"/>
              <a:ext cx="162000" cy="504000"/>
              <a:chOff x="3198" y="2182"/>
              <a:chExt cx="134" cy="491"/>
            </a:xfrm>
          </p:grpSpPr>
          <p:sp>
            <p:nvSpPr>
              <p:cNvPr id="585" name="Line 56"/>
              <p:cNvSpPr>
                <a:spLocks noChangeShapeType="1"/>
              </p:cNvSpPr>
              <p:nvPr/>
            </p:nvSpPr>
            <p:spPr bwMode="auto">
              <a:xfrm>
                <a:off x="3294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6" name="Line 57"/>
              <p:cNvSpPr>
                <a:spLocks noChangeShapeType="1"/>
              </p:cNvSpPr>
              <p:nvPr/>
            </p:nvSpPr>
            <p:spPr bwMode="auto">
              <a:xfrm>
                <a:off x="323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87" name="Group 60"/>
              <p:cNvGrpSpPr>
                <a:grpSpLocks/>
              </p:cNvGrpSpPr>
              <p:nvPr/>
            </p:nvGrpSpPr>
            <p:grpSpPr bwMode="auto">
              <a:xfrm>
                <a:off x="3198" y="2182"/>
                <a:ext cx="134" cy="185"/>
                <a:chOff x="3198" y="2182"/>
                <a:chExt cx="134" cy="185"/>
              </a:xfrm>
            </p:grpSpPr>
            <p:sp>
              <p:nvSpPr>
                <p:cNvPr id="591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19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8" name="Group 63"/>
              <p:cNvGrpSpPr>
                <a:grpSpLocks/>
              </p:cNvGrpSpPr>
              <p:nvPr/>
            </p:nvGrpSpPr>
            <p:grpSpPr bwMode="auto">
              <a:xfrm>
                <a:off x="3198" y="2488"/>
                <a:ext cx="134" cy="185"/>
                <a:chOff x="3198" y="2488"/>
                <a:chExt cx="134" cy="185"/>
              </a:xfrm>
            </p:grpSpPr>
            <p:sp>
              <p:nvSpPr>
                <p:cNvPr id="589" name="Line 61"/>
                <p:cNvSpPr>
                  <a:spLocks noChangeShapeType="1"/>
                </p:cNvSpPr>
                <p:nvPr/>
              </p:nvSpPr>
              <p:spPr bwMode="auto">
                <a:xfrm>
                  <a:off x="319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262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9" name="Group 73"/>
            <p:cNvGrpSpPr>
              <a:grpSpLocks/>
            </p:cNvGrpSpPr>
            <p:nvPr/>
          </p:nvGrpSpPr>
          <p:grpSpPr bwMode="auto">
            <a:xfrm>
              <a:off x="3537650" y="3294878"/>
              <a:ext cx="162000" cy="504000"/>
              <a:chOff x="2186" y="1621"/>
              <a:chExt cx="135" cy="491"/>
            </a:xfrm>
          </p:grpSpPr>
          <p:sp>
            <p:nvSpPr>
              <p:cNvPr id="577" name="Line 65"/>
              <p:cNvSpPr>
                <a:spLocks noChangeShapeType="1"/>
              </p:cNvSpPr>
              <p:nvPr/>
            </p:nvSpPr>
            <p:spPr bwMode="auto">
              <a:xfrm>
                <a:off x="228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8" name="Line 66"/>
              <p:cNvSpPr>
                <a:spLocks noChangeShapeType="1"/>
              </p:cNvSpPr>
              <p:nvPr/>
            </p:nvSpPr>
            <p:spPr bwMode="auto">
              <a:xfrm>
                <a:off x="222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79" name="Group 69"/>
              <p:cNvGrpSpPr>
                <a:grpSpLocks/>
              </p:cNvGrpSpPr>
              <p:nvPr/>
            </p:nvGrpSpPr>
            <p:grpSpPr bwMode="auto">
              <a:xfrm>
                <a:off x="2186" y="1621"/>
                <a:ext cx="135" cy="185"/>
                <a:chOff x="2186" y="1621"/>
                <a:chExt cx="135" cy="185"/>
              </a:xfrm>
            </p:grpSpPr>
            <p:sp>
              <p:nvSpPr>
                <p:cNvPr id="58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186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2250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0" name="Group 72"/>
              <p:cNvGrpSpPr>
                <a:grpSpLocks/>
              </p:cNvGrpSpPr>
              <p:nvPr/>
            </p:nvGrpSpPr>
            <p:grpSpPr bwMode="auto">
              <a:xfrm>
                <a:off x="2186" y="1927"/>
                <a:ext cx="135" cy="185"/>
                <a:chOff x="2186" y="1927"/>
                <a:chExt cx="135" cy="185"/>
              </a:xfrm>
            </p:grpSpPr>
            <p:sp>
              <p:nvSpPr>
                <p:cNvPr id="581" name="Line 70"/>
                <p:cNvSpPr>
                  <a:spLocks noChangeShapeType="1"/>
                </p:cNvSpPr>
                <p:nvPr/>
              </p:nvSpPr>
              <p:spPr bwMode="auto">
                <a:xfrm>
                  <a:off x="2186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250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0" name="Group 82"/>
            <p:cNvGrpSpPr>
              <a:grpSpLocks/>
            </p:cNvGrpSpPr>
            <p:nvPr/>
          </p:nvGrpSpPr>
          <p:grpSpPr bwMode="auto">
            <a:xfrm>
              <a:off x="3548762" y="2172291"/>
              <a:ext cx="162000" cy="504000"/>
              <a:chOff x="2193" y="766"/>
              <a:chExt cx="134" cy="491"/>
            </a:xfrm>
          </p:grpSpPr>
          <p:sp>
            <p:nvSpPr>
              <p:cNvPr id="569" name="Line 74"/>
              <p:cNvSpPr>
                <a:spLocks noChangeShapeType="1"/>
              </p:cNvSpPr>
              <p:nvPr/>
            </p:nvSpPr>
            <p:spPr bwMode="auto">
              <a:xfrm>
                <a:off x="2289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0" name="Line 75"/>
              <p:cNvSpPr>
                <a:spLocks noChangeShapeType="1"/>
              </p:cNvSpPr>
              <p:nvPr/>
            </p:nvSpPr>
            <p:spPr bwMode="auto">
              <a:xfrm>
                <a:off x="2228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71" name="Group 78"/>
              <p:cNvGrpSpPr>
                <a:grpSpLocks/>
              </p:cNvGrpSpPr>
              <p:nvPr/>
            </p:nvGrpSpPr>
            <p:grpSpPr bwMode="auto">
              <a:xfrm>
                <a:off x="2193" y="766"/>
                <a:ext cx="134" cy="185"/>
                <a:chOff x="2193" y="766"/>
                <a:chExt cx="134" cy="185"/>
              </a:xfrm>
            </p:grpSpPr>
            <p:sp>
              <p:nvSpPr>
                <p:cNvPr id="57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193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2257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2" name="Group 81"/>
              <p:cNvGrpSpPr>
                <a:grpSpLocks/>
              </p:cNvGrpSpPr>
              <p:nvPr/>
            </p:nvGrpSpPr>
            <p:grpSpPr bwMode="auto">
              <a:xfrm>
                <a:off x="2193" y="1072"/>
                <a:ext cx="134" cy="185"/>
                <a:chOff x="2193" y="1072"/>
                <a:chExt cx="134" cy="185"/>
              </a:xfrm>
            </p:grpSpPr>
            <p:sp>
              <p:nvSpPr>
                <p:cNvPr id="573" name="Line 79"/>
                <p:cNvSpPr>
                  <a:spLocks noChangeShapeType="1"/>
                </p:cNvSpPr>
                <p:nvPr/>
              </p:nvSpPr>
              <p:spPr bwMode="auto">
                <a:xfrm>
                  <a:off x="2193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257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1" name="Group 91"/>
            <p:cNvGrpSpPr>
              <a:grpSpLocks/>
            </p:cNvGrpSpPr>
            <p:nvPr/>
          </p:nvGrpSpPr>
          <p:grpSpPr bwMode="auto">
            <a:xfrm>
              <a:off x="4378542" y="2890065"/>
              <a:ext cx="612000" cy="162000"/>
              <a:chOff x="2699" y="1366"/>
              <a:chExt cx="493" cy="133"/>
            </a:xfrm>
          </p:grpSpPr>
          <p:sp>
            <p:nvSpPr>
              <p:cNvPr id="561" name="Line 83"/>
              <p:cNvSpPr>
                <a:spLocks noChangeShapeType="1"/>
              </p:cNvSpPr>
              <p:nvPr/>
            </p:nvSpPr>
            <p:spPr bwMode="auto">
              <a:xfrm>
                <a:off x="2804" y="140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2" name="Line 84"/>
              <p:cNvSpPr>
                <a:spLocks noChangeShapeType="1"/>
              </p:cNvSpPr>
              <p:nvPr/>
            </p:nvSpPr>
            <p:spPr bwMode="auto">
              <a:xfrm>
                <a:off x="2804" y="146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63" name="Group 87"/>
              <p:cNvGrpSpPr>
                <a:grpSpLocks/>
              </p:cNvGrpSpPr>
              <p:nvPr/>
            </p:nvGrpSpPr>
            <p:grpSpPr bwMode="auto">
              <a:xfrm>
                <a:off x="2699" y="1366"/>
                <a:ext cx="185" cy="133"/>
                <a:chOff x="2699" y="1366"/>
                <a:chExt cx="185" cy="133"/>
              </a:xfrm>
            </p:grpSpPr>
            <p:sp>
              <p:nvSpPr>
                <p:cNvPr id="567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9" y="1429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99" y="1366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4" name="Group 90"/>
              <p:cNvGrpSpPr>
                <a:grpSpLocks/>
              </p:cNvGrpSpPr>
              <p:nvPr/>
            </p:nvGrpSpPr>
            <p:grpSpPr bwMode="auto">
              <a:xfrm>
                <a:off x="3006" y="1366"/>
                <a:ext cx="186" cy="133"/>
                <a:chOff x="3006" y="1366"/>
                <a:chExt cx="186" cy="133"/>
              </a:xfrm>
            </p:grpSpPr>
            <p:sp>
              <p:nvSpPr>
                <p:cNvPr id="565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006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Line 89"/>
                <p:cNvSpPr>
                  <a:spLocks noChangeShapeType="1"/>
                </p:cNvSpPr>
                <p:nvPr/>
              </p:nvSpPr>
              <p:spPr bwMode="auto">
                <a:xfrm>
                  <a:off x="3006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2" name="Group 100"/>
            <p:cNvGrpSpPr>
              <a:grpSpLocks/>
            </p:cNvGrpSpPr>
            <p:nvPr/>
          </p:nvGrpSpPr>
          <p:grpSpPr bwMode="auto">
            <a:xfrm>
              <a:off x="2349370" y="2890065"/>
              <a:ext cx="612000" cy="162000"/>
              <a:chOff x="1354" y="1366"/>
              <a:chExt cx="493" cy="133"/>
            </a:xfrm>
          </p:grpSpPr>
          <p:sp>
            <p:nvSpPr>
              <p:cNvPr id="553" name="Line 92"/>
              <p:cNvSpPr>
                <a:spLocks noChangeShapeType="1"/>
              </p:cNvSpPr>
              <p:nvPr/>
            </p:nvSpPr>
            <p:spPr bwMode="auto">
              <a:xfrm>
                <a:off x="1460" y="140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4" name="Line 93"/>
              <p:cNvSpPr>
                <a:spLocks noChangeShapeType="1"/>
              </p:cNvSpPr>
              <p:nvPr/>
            </p:nvSpPr>
            <p:spPr bwMode="auto">
              <a:xfrm>
                <a:off x="1460" y="146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55" name="Group 96"/>
              <p:cNvGrpSpPr>
                <a:grpSpLocks/>
              </p:cNvGrpSpPr>
              <p:nvPr/>
            </p:nvGrpSpPr>
            <p:grpSpPr bwMode="auto">
              <a:xfrm>
                <a:off x="1354" y="1366"/>
                <a:ext cx="186" cy="133"/>
                <a:chOff x="1354" y="1366"/>
                <a:chExt cx="186" cy="133"/>
              </a:xfrm>
            </p:grpSpPr>
            <p:sp>
              <p:nvSpPr>
                <p:cNvPr id="559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354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6" name="Group 99"/>
              <p:cNvGrpSpPr>
                <a:grpSpLocks/>
              </p:cNvGrpSpPr>
              <p:nvPr/>
            </p:nvGrpSpPr>
            <p:grpSpPr bwMode="auto">
              <a:xfrm>
                <a:off x="1661" y="1366"/>
                <a:ext cx="186" cy="133"/>
                <a:chOff x="1661" y="1366"/>
                <a:chExt cx="186" cy="133"/>
              </a:xfrm>
            </p:grpSpPr>
            <p:sp>
              <p:nvSpPr>
                <p:cNvPr id="55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61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Line 98"/>
                <p:cNvSpPr>
                  <a:spLocks noChangeShapeType="1"/>
                </p:cNvSpPr>
                <p:nvPr/>
              </p:nvSpPr>
              <p:spPr bwMode="auto">
                <a:xfrm>
                  <a:off x="1661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53" name="Rectangle 101"/>
            <p:cNvSpPr>
              <a:spLocks noChangeArrowheads="1"/>
            </p:cNvSpPr>
            <p:nvPr/>
          </p:nvSpPr>
          <p:spPr bwMode="auto">
            <a:xfrm>
              <a:off x="1774036" y="2850678"/>
              <a:ext cx="451420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KBD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454" name="Group 111"/>
            <p:cNvGrpSpPr>
              <a:grpSpLocks/>
            </p:cNvGrpSpPr>
            <p:nvPr/>
          </p:nvGrpSpPr>
          <p:grpSpPr bwMode="auto">
            <a:xfrm>
              <a:off x="1373888" y="3759832"/>
              <a:ext cx="5183187" cy="222250"/>
              <a:chOff x="823" y="2074"/>
              <a:chExt cx="3265" cy="140"/>
            </a:xfrm>
          </p:grpSpPr>
          <p:grpSp>
            <p:nvGrpSpPr>
              <p:cNvPr id="544" name="Group 104"/>
              <p:cNvGrpSpPr>
                <a:grpSpLocks/>
              </p:cNvGrpSpPr>
              <p:nvPr/>
            </p:nvGrpSpPr>
            <p:grpSpPr bwMode="auto">
              <a:xfrm>
                <a:off x="919" y="2112"/>
                <a:ext cx="3067" cy="65"/>
                <a:chOff x="919" y="2112"/>
                <a:chExt cx="3067" cy="65"/>
              </a:xfrm>
            </p:grpSpPr>
            <p:sp>
              <p:nvSpPr>
                <p:cNvPr id="551" name="Line 102"/>
                <p:cNvSpPr>
                  <a:spLocks noChangeShapeType="1"/>
                </p:cNvSpPr>
                <p:nvPr/>
              </p:nvSpPr>
              <p:spPr bwMode="auto">
                <a:xfrm>
                  <a:off x="919" y="2112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Line 103"/>
                <p:cNvSpPr>
                  <a:spLocks noChangeShapeType="1"/>
                </p:cNvSpPr>
                <p:nvPr/>
              </p:nvSpPr>
              <p:spPr bwMode="auto">
                <a:xfrm>
                  <a:off x="919" y="2176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5" name="Group 107"/>
              <p:cNvGrpSpPr>
                <a:grpSpLocks/>
              </p:cNvGrpSpPr>
              <p:nvPr/>
            </p:nvGrpSpPr>
            <p:grpSpPr bwMode="auto">
              <a:xfrm>
                <a:off x="823" y="2080"/>
                <a:ext cx="185" cy="134"/>
                <a:chOff x="823" y="2080"/>
                <a:chExt cx="185" cy="134"/>
              </a:xfrm>
            </p:grpSpPr>
            <p:sp>
              <p:nvSpPr>
                <p:cNvPr id="54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823" y="2144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23" y="2080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6" name="Group 110"/>
              <p:cNvGrpSpPr>
                <a:grpSpLocks/>
              </p:cNvGrpSpPr>
              <p:nvPr/>
            </p:nvGrpSpPr>
            <p:grpSpPr bwMode="auto">
              <a:xfrm>
                <a:off x="3902" y="2074"/>
                <a:ext cx="186" cy="134"/>
                <a:chOff x="3902" y="2074"/>
                <a:chExt cx="186" cy="134"/>
              </a:xfrm>
            </p:grpSpPr>
            <p:sp>
              <p:nvSpPr>
                <p:cNvPr id="547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902" y="2137"/>
                  <a:ext cx="186" cy="7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Line 109"/>
                <p:cNvSpPr>
                  <a:spLocks noChangeShapeType="1"/>
                </p:cNvSpPr>
                <p:nvPr/>
              </p:nvSpPr>
              <p:spPr bwMode="auto">
                <a:xfrm>
                  <a:off x="3902" y="2074"/>
                  <a:ext cx="186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5" name="Group 115"/>
            <p:cNvGrpSpPr>
              <a:grpSpLocks/>
            </p:cNvGrpSpPr>
            <p:nvPr/>
          </p:nvGrpSpPr>
          <p:grpSpPr bwMode="auto">
            <a:xfrm>
              <a:off x="3655131" y="4465980"/>
              <a:ext cx="688976" cy="504825"/>
              <a:chOff x="2260" y="2673"/>
              <a:chExt cx="434" cy="318"/>
            </a:xfrm>
          </p:grpSpPr>
          <p:sp>
            <p:nvSpPr>
              <p:cNvPr id="541" name="Rectangle 112"/>
              <p:cNvSpPr>
                <a:spLocks noChangeArrowheads="1"/>
              </p:cNvSpPr>
              <p:nvPr/>
            </p:nvSpPr>
            <p:spPr bwMode="auto">
              <a:xfrm>
                <a:off x="2263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2" name="Rectangle 113"/>
              <p:cNvSpPr>
                <a:spLocks noChangeArrowheads="1"/>
              </p:cNvSpPr>
              <p:nvPr/>
            </p:nvSpPr>
            <p:spPr bwMode="auto">
              <a:xfrm>
                <a:off x="2386" y="2703"/>
                <a:ext cx="173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FD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3" name="Rectangle 114"/>
              <p:cNvSpPr>
                <a:spLocks noChangeArrowheads="1"/>
              </p:cNvSpPr>
              <p:nvPr/>
            </p:nvSpPr>
            <p:spPr bwMode="auto">
              <a:xfrm>
                <a:off x="2260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56" name="Group 119"/>
            <p:cNvGrpSpPr>
              <a:grpSpLocks/>
            </p:cNvGrpSpPr>
            <p:nvPr/>
          </p:nvGrpSpPr>
          <p:grpSpPr bwMode="auto">
            <a:xfrm>
              <a:off x="1586613" y="4465980"/>
              <a:ext cx="701675" cy="504825"/>
              <a:chOff x="957" y="2673"/>
              <a:chExt cx="442" cy="318"/>
            </a:xfrm>
          </p:grpSpPr>
          <p:sp>
            <p:nvSpPr>
              <p:cNvPr id="538" name="Rectangle 116"/>
              <p:cNvSpPr>
                <a:spLocks noChangeArrowheads="1"/>
              </p:cNvSpPr>
              <p:nvPr/>
            </p:nvSpPr>
            <p:spPr bwMode="auto">
              <a:xfrm>
                <a:off x="957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9" name="Rectangle 117"/>
              <p:cNvSpPr>
                <a:spLocks noChangeArrowheads="1"/>
              </p:cNvSpPr>
              <p:nvPr/>
            </p:nvSpPr>
            <p:spPr bwMode="auto">
              <a:xfrm>
                <a:off x="960" y="2703"/>
                <a:ext cx="439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Monitor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0" name="Rectangle 118"/>
              <p:cNvSpPr>
                <a:spLocks noChangeArrowheads="1"/>
              </p:cNvSpPr>
              <p:nvPr/>
            </p:nvSpPr>
            <p:spPr bwMode="auto">
              <a:xfrm>
                <a:off x="960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57" name="Group 123"/>
            <p:cNvGrpSpPr>
              <a:grpSpLocks/>
            </p:cNvGrpSpPr>
            <p:nvPr/>
          </p:nvGrpSpPr>
          <p:grpSpPr bwMode="auto">
            <a:xfrm>
              <a:off x="2429573" y="4465980"/>
              <a:ext cx="688975" cy="504825"/>
              <a:chOff x="1488" y="2673"/>
              <a:chExt cx="434" cy="318"/>
            </a:xfrm>
          </p:grpSpPr>
          <p:sp>
            <p:nvSpPr>
              <p:cNvPr id="535" name="Rectangle 120"/>
              <p:cNvSpPr>
                <a:spLocks noChangeArrowheads="1"/>
              </p:cNvSpPr>
              <p:nvPr/>
            </p:nvSpPr>
            <p:spPr bwMode="auto">
              <a:xfrm>
                <a:off x="1488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6" name="Rectangle 121"/>
              <p:cNvSpPr>
                <a:spLocks noChangeArrowheads="1"/>
              </p:cNvSpPr>
              <p:nvPr/>
            </p:nvSpPr>
            <p:spPr bwMode="auto">
              <a:xfrm>
                <a:off x="1586" y="2703"/>
                <a:ext cx="224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WD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7" name="Rectangle 122"/>
              <p:cNvSpPr>
                <a:spLocks noChangeArrowheads="1"/>
              </p:cNvSpPr>
              <p:nvPr/>
            </p:nvSpPr>
            <p:spPr bwMode="auto">
              <a:xfrm>
                <a:off x="1491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58" name="Group 127"/>
            <p:cNvGrpSpPr>
              <a:grpSpLocks/>
            </p:cNvGrpSpPr>
            <p:nvPr/>
          </p:nvGrpSpPr>
          <p:grpSpPr bwMode="auto">
            <a:xfrm>
              <a:off x="4941004" y="4465980"/>
              <a:ext cx="693738" cy="504825"/>
              <a:chOff x="3070" y="2673"/>
              <a:chExt cx="437" cy="318"/>
            </a:xfrm>
          </p:grpSpPr>
          <p:sp>
            <p:nvSpPr>
              <p:cNvPr id="532" name="Rectangle 124"/>
              <p:cNvSpPr>
                <a:spLocks noChangeArrowheads="1"/>
              </p:cNvSpPr>
              <p:nvPr/>
            </p:nvSpPr>
            <p:spPr bwMode="auto">
              <a:xfrm>
                <a:off x="3070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3" name="Rectangle 125"/>
              <p:cNvSpPr>
                <a:spLocks noChangeArrowheads="1"/>
              </p:cNvSpPr>
              <p:nvPr/>
            </p:nvSpPr>
            <p:spPr bwMode="auto">
              <a:xfrm>
                <a:off x="3202" y="2703"/>
                <a:ext cx="150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PP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4" name="Rectangle 126"/>
              <p:cNvSpPr>
                <a:spLocks noChangeArrowheads="1"/>
              </p:cNvSpPr>
              <p:nvPr/>
            </p:nvSpPr>
            <p:spPr bwMode="auto">
              <a:xfrm>
                <a:off x="3076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131"/>
            <p:cNvGrpSpPr>
              <a:grpSpLocks/>
            </p:cNvGrpSpPr>
            <p:nvPr/>
          </p:nvGrpSpPr>
          <p:grpSpPr bwMode="auto">
            <a:xfrm>
              <a:off x="5744279" y="4465980"/>
              <a:ext cx="693738" cy="504825"/>
              <a:chOff x="3576" y="2673"/>
              <a:chExt cx="437" cy="318"/>
            </a:xfrm>
          </p:grpSpPr>
          <p:sp>
            <p:nvSpPr>
              <p:cNvPr id="529" name="Rectangle 128"/>
              <p:cNvSpPr>
                <a:spLocks noChangeArrowheads="1"/>
              </p:cNvSpPr>
              <p:nvPr/>
            </p:nvSpPr>
            <p:spPr bwMode="auto">
              <a:xfrm>
                <a:off x="3576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0" name="Rectangle 129"/>
              <p:cNvSpPr>
                <a:spLocks noChangeArrowheads="1"/>
              </p:cNvSpPr>
              <p:nvPr/>
            </p:nvSpPr>
            <p:spPr bwMode="auto">
              <a:xfrm>
                <a:off x="3723" y="2703"/>
                <a:ext cx="150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SP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1" name="Rectangle 130"/>
              <p:cNvSpPr>
                <a:spLocks noChangeArrowheads="1"/>
              </p:cNvSpPr>
              <p:nvPr/>
            </p:nvSpPr>
            <p:spPr bwMode="auto">
              <a:xfrm>
                <a:off x="3582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60" name="Rectangle 132"/>
            <p:cNvSpPr>
              <a:spLocks noChangeArrowheads="1"/>
            </p:cNvSpPr>
            <p:nvPr/>
          </p:nvSpPr>
          <p:spPr bwMode="auto">
            <a:xfrm>
              <a:off x="6841236" y="3758045"/>
              <a:ext cx="344904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</a:t>
              </a: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1" name="Oval 133"/>
            <p:cNvSpPr>
              <a:spLocks noChangeArrowheads="1"/>
            </p:cNvSpPr>
            <p:nvPr/>
          </p:nvSpPr>
          <p:spPr bwMode="auto">
            <a:xfrm>
              <a:off x="18412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2" name="Rectangle 134"/>
            <p:cNvSpPr>
              <a:spLocks noChangeArrowheads="1"/>
            </p:cNvSpPr>
            <p:nvPr/>
          </p:nvSpPr>
          <p:spPr bwMode="auto">
            <a:xfrm>
              <a:off x="6725415" y="4491561"/>
              <a:ext cx="826756" cy="45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Multi-I/O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card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3" name="Line 135"/>
            <p:cNvSpPr>
              <a:spLocks noChangeShapeType="1"/>
            </p:cNvSpPr>
            <p:nvPr/>
          </p:nvSpPr>
          <p:spPr bwMode="auto">
            <a:xfrm>
              <a:off x="4036125" y="5165094"/>
              <a:ext cx="11795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4" name="Line 136"/>
            <p:cNvSpPr>
              <a:spLocks noChangeShapeType="1"/>
            </p:cNvSpPr>
            <p:nvPr/>
          </p:nvSpPr>
          <p:spPr bwMode="auto">
            <a:xfrm>
              <a:off x="5306125" y="5165094"/>
              <a:ext cx="7127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5" name="Line 137"/>
            <p:cNvSpPr>
              <a:spLocks noChangeShapeType="1"/>
            </p:cNvSpPr>
            <p:nvPr/>
          </p:nvSpPr>
          <p:spPr bwMode="auto">
            <a:xfrm>
              <a:off x="6109400" y="5165094"/>
              <a:ext cx="47783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6" name="Line 138"/>
            <p:cNvSpPr>
              <a:spLocks noChangeShapeType="1"/>
            </p:cNvSpPr>
            <p:nvPr/>
          </p:nvSpPr>
          <p:spPr bwMode="auto">
            <a:xfrm>
              <a:off x="6099875" y="4305211"/>
              <a:ext cx="4778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7" name="Line 139"/>
            <p:cNvSpPr>
              <a:spLocks noChangeShapeType="1"/>
            </p:cNvSpPr>
            <p:nvPr/>
          </p:nvSpPr>
          <p:spPr bwMode="auto">
            <a:xfrm>
              <a:off x="6577713" y="4305214"/>
              <a:ext cx="1587" cy="864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8" name="Line 140"/>
            <p:cNvSpPr>
              <a:spLocks noChangeShapeType="1"/>
            </p:cNvSpPr>
            <p:nvPr/>
          </p:nvSpPr>
          <p:spPr bwMode="auto">
            <a:xfrm flipH="1">
              <a:off x="5296600" y="4305211"/>
              <a:ext cx="711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9" name="Line 141"/>
            <p:cNvSpPr>
              <a:spLocks noChangeShapeType="1"/>
            </p:cNvSpPr>
            <p:nvPr/>
          </p:nvSpPr>
          <p:spPr bwMode="auto">
            <a:xfrm flipH="1">
              <a:off x="4036125" y="4305211"/>
              <a:ext cx="11684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0" name="Line 142"/>
            <p:cNvSpPr>
              <a:spLocks noChangeShapeType="1"/>
            </p:cNvSpPr>
            <p:nvPr/>
          </p:nvSpPr>
          <p:spPr bwMode="auto">
            <a:xfrm>
              <a:off x="3518600" y="4305211"/>
              <a:ext cx="425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1" name="Line 143"/>
            <p:cNvSpPr>
              <a:spLocks noChangeShapeType="1"/>
            </p:cNvSpPr>
            <p:nvPr/>
          </p:nvSpPr>
          <p:spPr bwMode="auto">
            <a:xfrm flipH="1">
              <a:off x="3528125" y="5165094"/>
              <a:ext cx="4064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2" name="Line 144"/>
            <p:cNvSpPr>
              <a:spLocks noChangeShapeType="1"/>
            </p:cNvSpPr>
            <p:nvPr/>
          </p:nvSpPr>
          <p:spPr bwMode="auto">
            <a:xfrm flipV="1">
              <a:off x="3528125" y="4324876"/>
              <a:ext cx="1588" cy="82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3" name="Line 145"/>
            <p:cNvSpPr>
              <a:spLocks noChangeShapeType="1"/>
            </p:cNvSpPr>
            <p:nvPr/>
          </p:nvSpPr>
          <p:spPr bwMode="auto">
            <a:xfrm>
              <a:off x="4320288" y="4719980"/>
              <a:ext cx="63023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4" name="Rectangle 146"/>
            <p:cNvSpPr>
              <a:spLocks noChangeArrowheads="1"/>
            </p:cNvSpPr>
            <p:nvPr/>
          </p:nvSpPr>
          <p:spPr bwMode="auto">
            <a:xfrm>
              <a:off x="4391725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5" name="Rectangle 147"/>
            <p:cNvSpPr>
              <a:spLocks noChangeArrowheads="1"/>
            </p:cNvSpPr>
            <p:nvPr/>
          </p:nvSpPr>
          <p:spPr bwMode="auto">
            <a:xfrm>
              <a:off x="4818763" y="4678705"/>
              <a:ext cx="61912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6" name="Rectangle 148"/>
            <p:cNvSpPr>
              <a:spLocks noChangeArrowheads="1"/>
            </p:cNvSpPr>
            <p:nvPr/>
          </p:nvSpPr>
          <p:spPr bwMode="auto">
            <a:xfrm>
              <a:off x="45346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7" name="Rectangle 149"/>
            <p:cNvSpPr>
              <a:spLocks noChangeArrowheads="1"/>
            </p:cNvSpPr>
            <p:nvPr/>
          </p:nvSpPr>
          <p:spPr bwMode="auto">
            <a:xfrm>
              <a:off x="46870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8" name="Rectangle 150"/>
            <p:cNvSpPr>
              <a:spLocks noChangeArrowheads="1"/>
            </p:cNvSpPr>
            <p:nvPr/>
          </p:nvSpPr>
          <p:spPr bwMode="auto">
            <a:xfrm>
              <a:off x="5131120" y="2994288"/>
              <a:ext cx="1270567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(DRAM/FPM)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479" name="Group 159"/>
            <p:cNvGrpSpPr>
              <a:grpSpLocks/>
            </p:cNvGrpSpPr>
            <p:nvPr/>
          </p:nvGrpSpPr>
          <p:grpSpPr bwMode="auto">
            <a:xfrm>
              <a:off x="1831088" y="4982531"/>
              <a:ext cx="162000" cy="504000"/>
              <a:chOff x="1111" y="2986"/>
              <a:chExt cx="134" cy="491"/>
            </a:xfrm>
          </p:grpSpPr>
          <p:sp>
            <p:nvSpPr>
              <p:cNvPr id="521" name="Line 151"/>
              <p:cNvSpPr>
                <a:spLocks noChangeShapeType="1"/>
              </p:cNvSpPr>
              <p:nvPr/>
            </p:nvSpPr>
            <p:spPr bwMode="auto">
              <a:xfrm>
                <a:off x="1207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Line 152"/>
              <p:cNvSpPr>
                <a:spLocks noChangeShapeType="1"/>
              </p:cNvSpPr>
              <p:nvPr/>
            </p:nvSpPr>
            <p:spPr bwMode="auto">
              <a:xfrm>
                <a:off x="1146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23" name="Group 155"/>
              <p:cNvGrpSpPr>
                <a:grpSpLocks/>
              </p:cNvGrpSpPr>
              <p:nvPr/>
            </p:nvGrpSpPr>
            <p:grpSpPr bwMode="auto">
              <a:xfrm>
                <a:off x="1111" y="2986"/>
                <a:ext cx="134" cy="185"/>
                <a:chOff x="1111" y="2986"/>
                <a:chExt cx="134" cy="185"/>
              </a:xfrm>
            </p:grpSpPr>
            <p:sp>
              <p:nvSpPr>
                <p:cNvPr id="527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111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175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4" name="Group 158"/>
              <p:cNvGrpSpPr>
                <a:grpSpLocks/>
              </p:cNvGrpSpPr>
              <p:nvPr/>
            </p:nvGrpSpPr>
            <p:grpSpPr bwMode="auto">
              <a:xfrm>
                <a:off x="1111" y="3292"/>
                <a:ext cx="134" cy="185"/>
                <a:chOff x="1111" y="3292"/>
                <a:chExt cx="134" cy="185"/>
              </a:xfrm>
            </p:grpSpPr>
            <p:sp>
              <p:nvSpPr>
                <p:cNvPr id="525" name="Line 156"/>
                <p:cNvSpPr>
                  <a:spLocks noChangeShapeType="1"/>
                </p:cNvSpPr>
                <p:nvPr/>
              </p:nvSpPr>
              <p:spPr bwMode="auto">
                <a:xfrm>
                  <a:off x="1111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175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0" name="Group 168"/>
            <p:cNvGrpSpPr>
              <a:grpSpLocks/>
            </p:cNvGrpSpPr>
            <p:nvPr/>
          </p:nvGrpSpPr>
          <p:grpSpPr bwMode="auto">
            <a:xfrm>
              <a:off x="5144200" y="4982531"/>
              <a:ext cx="162000" cy="504000"/>
              <a:chOff x="3198" y="2986"/>
              <a:chExt cx="134" cy="491"/>
            </a:xfrm>
          </p:grpSpPr>
          <p:sp>
            <p:nvSpPr>
              <p:cNvPr id="513" name="Line 160"/>
              <p:cNvSpPr>
                <a:spLocks noChangeShapeType="1"/>
              </p:cNvSpPr>
              <p:nvPr/>
            </p:nvSpPr>
            <p:spPr bwMode="auto">
              <a:xfrm>
                <a:off x="32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" name="Line 161"/>
              <p:cNvSpPr>
                <a:spLocks noChangeShapeType="1"/>
              </p:cNvSpPr>
              <p:nvPr/>
            </p:nvSpPr>
            <p:spPr bwMode="auto">
              <a:xfrm>
                <a:off x="32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15" name="Group 164"/>
              <p:cNvGrpSpPr>
                <a:grpSpLocks/>
              </p:cNvGrpSpPr>
              <p:nvPr/>
            </p:nvGrpSpPr>
            <p:grpSpPr bwMode="auto">
              <a:xfrm>
                <a:off x="3198" y="2986"/>
                <a:ext cx="134" cy="185"/>
                <a:chOff x="3198" y="2986"/>
                <a:chExt cx="134" cy="185"/>
              </a:xfrm>
            </p:grpSpPr>
            <p:sp>
              <p:nvSpPr>
                <p:cNvPr id="519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31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Line 163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6" name="Group 167"/>
              <p:cNvGrpSpPr>
                <a:grpSpLocks/>
              </p:cNvGrpSpPr>
              <p:nvPr/>
            </p:nvGrpSpPr>
            <p:grpSpPr bwMode="auto">
              <a:xfrm>
                <a:off x="3198" y="3292"/>
                <a:ext cx="134" cy="185"/>
                <a:chOff x="3198" y="3292"/>
                <a:chExt cx="134" cy="185"/>
              </a:xfrm>
            </p:grpSpPr>
            <p:sp>
              <p:nvSpPr>
                <p:cNvPr id="517" name="Line 165"/>
                <p:cNvSpPr>
                  <a:spLocks noChangeShapeType="1"/>
                </p:cNvSpPr>
                <p:nvPr/>
              </p:nvSpPr>
              <p:spPr bwMode="auto">
                <a:xfrm>
                  <a:off x="31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32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1" name="Group 177"/>
            <p:cNvGrpSpPr>
              <a:grpSpLocks/>
            </p:cNvGrpSpPr>
            <p:nvPr/>
          </p:nvGrpSpPr>
          <p:grpSpPr bwMode="auto">
            <a:xfrm>
              <a:off x="2685163" y="4971419"/>
              <a:ext cx="162000" cy="504000"/>
              <a:chOff x="1649" y="2979"/>
              <a:chExt cx="134" cy="492"/>
            </a:xfrm>
          </p:grpSpPr>
          <p:sp>
            <p:nvSpPr>
              <p:cNvPr id="505" name="Line 169"/>
              <p:cNvSpPr>
                <a:spLocks noChangeShapeType="1"/>
              </p:cNvSpPr>
              <p:nvPr/>
            </p:nvSpPr>
            <p:spPr bwMode="auto">
              <a:xfrm>
                <a:off x="1745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Line 170"/>
              <p:cNvSpPr>
                <a:spLocks noChangeShapeType="1"/>
              </p:cNvSpPr>
              <p:nvPr/>
            </p:nvSpPr>
            <p:spPr bwMode="auto">
              <a:xfrm>
                <a:off x="1684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07" name="Group 173"/>
              <p:cNvGrpSpPr>
                <a:grpSpLocks/>
              </p:cNvGrpSpPr>
              <p:nvPr/>
            </p:nvGrpSpPr>
            <p:grpSpPr bwMode="auto">
              <a:xfrm>
                <a:off x="1649" y="2979"/>
                <a:ext cx="134" cy="185"/>
                <a:chOff x="1649" y="2979"/>
                <a:chExt cx="134" cy="185"/>
              </a:xfrm>
            </p:grpSpPr>
            <p:sp>
              <p:nvSpPr>
                <p:cNvPr id="511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1649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1713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8" name="Group 176"/>
              <p:cNvGrpSpPr>
                <a:grpSpLocks/>
              </p:cNvGrpSpPr>
              <p:nvPr/>
            </p:nvGrpSpPr>
            <p:grpSpPr bwMode="auto">
              <a:xfrm>
                <a:off x="1649" y="3286"/>
                <a:ext cx="134" cy="185"/>
                <a:chOff x="1649" y="3286"/>
                <a:chExt cx="134" cy="185"/>
              </a:xfrm>
            </p:grpSpPr>
            <p:sp>
              <p:nvSpPr>
                <p:cNvPr id="509" name="Line 174"/>
                <p:cNvSpPr>
                  <a:spLocks noChangeShapeType="1"/>
                </p:cNvSpPr>
                <p:nvPr/>
              </p:nvSpPr>
              <p:spPr bwMode="auto">
                <a:xfrm>
                  <a:off x="1649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1713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2" name="Group 186"/>
            <p:cNvGrpSpPr>
              <a:grpSpLocks/>
            </p:cNvGrpSpPr>
            <p:nvPr/>
          </p:nvGrpSpPr>
          <p:grpSpPr bwMode="auto">
            <a:xfrm>
              <a:off x="3874200" y="4982531"/>
              <a:ext cx="165600" cy="504000"/>
              <a:chOff x="2398" y="2986"/>
              <a:chExt cx="134" cy="491"/>
            </a:xfrm>
          </p:grpSpPr>
          <p:sp>
            <p:nvSpPr>
              <p:cNvPr id="497" name="Line 178"/>
              <p:cNvSpPr>
                <a:spLocks noChangeShapeType="1"/>
              </p:cNvSpPr>
              <p:nvPr/>
            </p:nvSpPr>
            <p:spPr bwMode="auto">
              <a:xfrm>
                <a:off x="24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Line 179"/>
              <p:cNvSpPr>
                <a:spLocks noChangeShapeType="1"/>
              </p:cNvSpPr>
              <p:nvPr/>
            </p:nvSpPr>
            <p:spPr bwMode="auto">
              <a:xfrm>
                <a:off x="24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99" name="Group 182"/>
              <p:cNvGrpSpPr>
                <a:grpSpLocks/>
              </p:cNvGrpSpPr>
              <p:nvPr/>
            </p:nvGrpSpPr>
            <p:grpSpPr bwMode="auto">
              <a:xfrm>
                <a:off x="2398" y="2986"/>
                <a:ext cx="134" cy="185"/>
                <a:chOff x="2398" y="2986"/>
                <a:chExt cx="134" cy="185"/>
              </a:xfrm>
            </p:grpSpPr>
            <p:sp>
              <p:nvSpPr>
                <p:cNvPr id="503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23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4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0" name="Group 185"/>
              <p:cNvGrpSpPr>
                <a:grpSpLocks/>
              </p:cNvGrpSpPr>
              <p:nvPr/>
            </p:nvGrpSpPr>
            <p:grpSpPr bwMode="auto">
              <a:xfrm>
                <a:off x="2398" y="3292"/>
                <a:ext cx="134" cy="185"/>
                <a:chOff x="2398" y="3292"/>
                <a:chExt cx="134" cy="185"/>
              </a:xfrm>
            </p:grpSpPr>
            <p:sp>
              <p:nvSpPr>
                <p:cNvPr id="501" name="Line 183"/>
                <p:cNvSpPr>
                  <a:spLocks noChangeShapeType="1"/>
                </p:cNvSpPr>
                <p:nvPr/>
              </p:nvSpPr>
              <p:spPr bwMode="auto">
                <a:xfrm>
                  <a:off x="23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24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3" name="Group 195"/>
            <p:cNvGrpSpPr>
              <a:grpSpLocks/>
            </p:cNvGrpSpPr>
            <p:nvPr/>
          </p:nvGrpSpPr>
          <p:grpSpPr bwMode="auto">
            <a:xfrm>
              <a:off x="5968113" y="4971419"/>
              <a:ext cx="162000" cy="504000"/>
              <a:chOff x="3717" y="2979"/>
              <a:chExt cx="134" cy="492"/>
            </a:xfrm>
          </p:grpSpPr>
          <p:sp>
            <p:nvSpPr>
              <p:cNvPr id="489" name="Line 187"/>
              <p:cNvSpPr>
                <a:spLocks noChangeShapeType="1"/>
              </p:cNvSpPr>
              <p:nvPr/>
            </p:nvSpPr>
            <p:spPr bwMode="auto">
              <a:xfrm>
                <a:off x="3813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0" name="Line 188"/>
              <p:cNvSpPr>
                <a:spLocks noChangeShapeType="1"/>
              </p:cNvSpPr>
              <p:nvPr/>
            </p:nvSpPr>
            <p:spPr bwMode="auto">
              <a:xfrm>
                <a:off x="3752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91" name="Group 191"/>
              <p:cNvGrpSpPr>
                <a:grpSpLocks/>
              </p:cNvGrpSpPr>
              <p:nvPr/>
            </p:nvGrpSpPr>
            <p:grpSpPr bwMode="auto">
              <a:xfrm>
                <a:off x="3717" y="2979"/>
                <a:ext cx="134" cy="185"/>
                <a:chOff x="3717" y="2979"/>
                <a:chExt cx="134" cy="185"/>
              </a:xfrm>
            </p:grpSpPr>
            <p:sp>
              <p:nvSpPr>
                <p:cNvPr id="495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3717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3781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2" name="Group 194"/>
              <p:cNvGrpSpPr>
                <a:grpSpLocks/>
              </p:cNvGrpSpPr>
              <p:nvPr/>
            </p:nvGrpSpPr>
            <p:grpSpPr bwMode="auto">
              <a:xfrm>
                <a:off x="3717" y="3286"/>
                <a:ext cx="134" cy="185"/>
                <a:chOff x="3717" y="3286"/>
                <a:chExt cx="134" cy="185"/>
              </a:xfrm>
            </p:grpSpPr>
            <p:sp>
              <p:nvSpPr>
                <p:cNvPr id="493" name="Line 192"/>
                <p:cNvSpPr>
                  <a:spLocks noChangeShapeType="1"/>
                </p:cNvSpPr>
                <p:nvPr/>
              </p:nvSpPr>
              <p:spPr bwMode="auto">
                <a:xfrm>
                  <a:off x="3717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3781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84" name="Oval 196"/>
            <p:cNvSpPr>
              <a:spLocks noChangeArrowheads="1"/>
            </p:cNvSpPr>
            <p:nvPr/>
          </p:nvSpPr>
          <p:spPr bwMode="auto">
            <a:xfrm>
              <a:off x="269535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5" name="Oval 197"/>
            <p:cNvSpPr>
              <a:spLocks noChangeArrowheads="1"/>
            </p:cNvSpPr>
            <p:nvPr/>
          </p:nvSpPr>
          <p:spPr bwMode="auto">
            <a:xfrm>
              <a:off x="51559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6" name="Oval 198"/>
            <p:cNvSpPr>
              <a:spLocks noChangeArrowheads="1"/>
            </p:cNvSpPr>
            <p:nvPr/>
          </p:nvSpPr>
          <p:spPr bwMode="auto">
            <a:xfrm>
              <a:off x="597830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7" name="Oval 199"/>
            <p:cNvSpPr>
              <a:spLocks noChangeArrowheads="1"/>
            </p:cNvSpPr>
            <p:nvPr/>
          </p:nvSpPr>
          <p:spPr bwMode="auto">
            <a:xfrm>
              <a:off x="3884392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8" name="Rectangle 200"/>
            <p:cNvSpPr>
              <a:spLocks noChangeArrowheads="1"/>
            </p:cNvSpPr>
            <p:nvPr/>
          </p:nvSpPr>
          <p:spPr bwMode="auto">
            <a:xfrm>
              <a:off x="3579592" y="5665747"/>
              <a:ext cx="973847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I/O devices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28" name="TextBox 627"/>
          <p:cNvSpPr txBox="1"/>
          <p:nvPr/>
        </p:nvSpPr>
        <p:spPr>
          <a:xfrm>
            <a:off x="111071" y="513523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2.2.1 Overview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43" grpId="0"/>
      <p:bldP spid="44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39245" y="1421531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2.2.2 Bus-based off-die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5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431" y="514084"/>
            <a:ext cx="455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2.2.2 Bus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off-die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274" y="885860"/>
            <a:ext cx="885524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straightforward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type of interconnects.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bus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early implementations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 based interconnects allowed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transactions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time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implementations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also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overlapped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transactions by introducing split transfers.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Bus-based interconnects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used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646" y="2694038"/>
            <a:ext cx="850873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desktop platforms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1980‘s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1990’s)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interconnects in early smartphones and tablets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half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1990’s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768" y="3550686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next.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6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(2)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866" y="515884"/>
            <a:ext cx="420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Bus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off-die interconnects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644" y="886481"/>
            <a:ext cx="959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were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type of interconnects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used, as indicated 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1138" y="1663016"/>
            <a:ext cx="8683625" cy="4945380"/>
            <a:chOff x="211138" y="1335758"/>
            <a:chExt cx="8683625" cy="494538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11138" y="2277145"/>
              <a:ext cx="2030412" cy="384721"/>
            </a:xfrm>
            <a:prstGeom prst="rect">
              <a:avLst/>
            </a:prstGeom>
            <a:solidFill>
              <a:srgbClr val="00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tIns="91440" rIns="45720" bIns="9144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ISA</a:t>
              </a: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bus-</a:t>
              </a: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</a:t>
              </a:r>
              <a:endPara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1196975" y="1881858"/>
              <a:ext cx="2784475" cy="317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181666" y="1335758"/>
              <a:ext cx="3623556" cy="384721"/>
            </a:xfrm>
            <a:prstGeom prst="rect">
              <a:avLst/>
            </a:prstGeom>
            <a:solidFill>
              <a:srgbClr val="FFCC99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91440" bIns="9144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Topology</a:t>
              </a: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of Intel’s desktop</a:t>
              </a: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interconnects</a:t>
              </a: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 flipV="1">
              <a:off x="3952875" y="1881858"/>
              <a:ext cx="3729038" cy="3333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6596063" y="2280320"/>
              <a:ext cx="2030412" cy="384721"/>
            </a:xfrm>
            <a:prstGeom prst="rect">
              <a:avLst/>
            </a:prstGeom>
            <a:solidFill>
              <a:srgbClr val="00FFFF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Hub</a:t>
              </a: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-based</a:t>
              </a:r>
              <a:endPara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998663" y="3169320"/>
              <a:ext cx="1169987" cy="56038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 anchor="ctr"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Simple </a:t>
              </a:r>
              <a:endPara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289300" y="3167733"/>
              <a:ext cx="1173163" cy="57785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w/ATA,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USB</a:t>
              </a:r>
              <a:endPara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568825" y="3169320"/>
              <a:ext cx="1169988" cy="56197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w/AGP,</a:t>
              </a:r>
              <a:b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ATA,USB</a:t>
              </a:r>
              <a:endPara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2792413" y="2745458"/>
              <a:ext cx="1212987" cy="2778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H="1" flipV="1">
              <a:off x="4005400" y="2750220"/>
              <a:ext cx="1190486" cy="3127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H="1" flipV="1">
              <a:off x="4000431" y="2739937"/>
              <a:ext cx="3175" cy="324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990850" y="2286670"/>
              <a:ext cx="2030413" cy="384721"/>
            </a:xfrm>
            <a:prstGeom prst="rect">
              <a:avLst/>
            </a:prstGeom>
            <a:solidFill>
              <a:srgbClr val="00FFFF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tIns="91440" rIns="45720" bIns="9144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PCI</a:t>
              </a: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bus</a:t>
              </a: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-based</a:t>
              </a:r>
              <a:endPara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3967683" y="1882372"/>
              <a:ext cx="3175" cy="324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62186" y="4022443"/>
              <a:ext cx="1102866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8088/80286/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80386-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006552" y="4022443"/>
              <a:ext cx="1158971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486 and early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Pentium 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3429616" y="4022443"/>
              <a:ext cx="857606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Mature 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Pentium 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4693266" y="4022443"/>
              <a:ext cx="857606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Early PII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and PIII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6482378" y="4022443"/>
              <a:ext cx="857607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Mature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PIII/P4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243409" y="4973038"/>
              <a:ext cx="76463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Intel 420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chipsets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3511822" y="4871438"/>
              <a:ext cx="764632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Mature </a:t>
              </a:r>
              <a:b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Intel 430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chipsets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4668008" y="4947638"/>
              <a:ext cx="99225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Intel 440XX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chipsets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6517021" y="4960338"/>
              <a:ext cx="75180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Intel 8</a:t>
              </a:r>
              <a:r>
                <a:rPr kumimoji="0" lang="en-US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xx</a:t>
              </a:r>
              <a:endParaRPr kumimoji="0" lang="hu-HU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chipsets</a:t>
              </a:r>
              <a:endPara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29" name="Group 25"/>
            <p:cNvGrpSpPr>
              <a:grpSpLocks/>
            </p:cNvGrpSpPr>
            <p:nvPr/>
          </p:nvGrpSpPr>
          <p:grpSpPr bwMode="auto">
            <a:xfrm>
              <a:off x="569913" y="5936650"/>
              <a:ext cx="8324850" cy="344488"/>
              <a:chOff x="762" y="3584"/>
              <a:chExt cx="3788" cy="521"/>
            </a:xfrm>
          </p:grpSpPr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>
                <a:off x="762" y="3871"/>
                <a:ext cx="676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V="1">
                <a:off x="1397" y="3720"/>
                <a:ext cx="3039" cy="15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1389" y="3871"/>
                <a:ext cx="3047" cy="12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 flipV="1">
                <a:off x="4322" y="3871"/>
                <a:ext cx="211" cy="2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>
                <a:off x="4322" y="3584"/>
                <a:ext cx="228" cy="28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4532313" y="5777900"/>
              <a:ext cx="775982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Evolution</a:t>
              </a:r>
              <a:endPara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6410325" y="3193133"/>
              <a:ext cx="1169988" cy="56038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 anchor="ctr"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Early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implem.</a:t>
              </a:r>
              <a:endPara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7686675" y="3193133"/>
              <a:ext cx="1169988" cy="56197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tIns="91440" rIns="45720" bIns="91440"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Next</a:t>
              </a: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implem.</a:t>
              </a:r>
              <a:endPara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 flipV="1">
              <a:off x="6889750" y="2793083"/>
              <a:ext cx="706438" cy="2651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flipH="1" flipV="1">
              <a:off x="7577138" y="2794670"/>
              <a:ext cx="717550" cy="2524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oval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7846423" y="4174843"/>
              <a:ext cx="94256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P4 Prescott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based PCs</a:t>
              </a:r>
              <a:endParaRPr kumimoji="0" lang="en-US" alt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7815367" y="4960338"/>
              <a:ext cx="9634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Intel 91</a:t>
              </a:r>
              <a:r>
                <a:rPr kumimoji="0" lang="en-US" alt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en-US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xx</a:t>
              </a:r>
              <a:endParaRPr kumimoji="0" lang="hu-HU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chipsets</a:t>
              </a:r>
              <a:endPara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 bwMode="auto">
          <a:xfrm>
            <a:off x="57753" y="2213812"/>
            <a:ext cx="5831872" cy="378272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0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205517" y="6080565"/>
            <a:ext cx="6196376" cy="4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ISA: Industry Standard Association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Used typically in 8088/80286/80386-based PCs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(since 1981 in IBM PCs)  </a:t>
            </a:r>
            <a:endParaRPr kumimoji="0" lang="hu-HU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375" y="1244085"/>
            <a:ext cx="9144000" cy="4288793"/>
            <a:chOff x="67375" y="1575391"/>
            <a:chExt cx="9144000" cy="4288793"/>
          </a:xfrm>
        </p:grpSpPr>
        <p:sp>
          <p:nvSpPr>
            <p:cNvPr id="10243" name="Rectangle 7"/>
            <p:cNvSpPr>
              <a:spLocks noChangeArrowheads="1"/>
            </p:cNvSpPr>
            <p:nvPr/>
          </p:nvSpPr>
          <p:spPr bwMode="auto">
            <a:xfrm>
              <a:off x="67375" y="160372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829" tIns="899829" rIns="899829" bIns="899829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245" name="Group 14"/>
            <p:cNvGrpSpPr>
              <a:grpSpLocks/>
            </p:cNvGrpSpPr>
            <p:nvPr/>
          </p:nvGrpSpPr>
          <p:grpSpPr bwMode="auto">
            <a:xfrm>
              <a:off x="2989963" y="1575391"/>
              <a:ext cx="1381125" cy="608013"/>
              <a:chOff x="1841" y="390"/>
              <a:chExt cx="870" cy="383"/>
            </a:xfrm>
          </p:grpSpPr>
          <p:sp>
            <p:nvSpPr>
              <p:cNvPr id="10432" name="Rectangle 11"/>
              <p:cNvSpPr>
                <a:spLocks noChangeArrowheads="1"/>
              </p:cNvSpPr>
              <p:nvPr/>
            </p:nvSpPr>
            <p:spPr bwMode="auto">
              <a:xfrm>
                <a:off x="1841" y="390"/>
                <a:ext cx="870" cy="383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3" name="Rectangle 12"/>
              <p:cNvSpPr>
                <a:spLocks noChangeArrowheads="1"/>
              </p:cNvSpPr>
              <p:nvPr/>
            </p:nvSpPr>
            <p:spPr bwMode="auto">
              <a:xfrm>
                <a:off x="1892" y="464"/>
                <a:ext cx="786" cy="125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8088/80286/80386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4" name="Rectangle 13"/>
              <p:cNvSpPr>
                <a:spLocks noChangeArrowheads="1"/>
              </p:cNvSpPr>
              <p:nvPr/>
            </p:nvSpPr>
            <p:spPr bwMode="auto">
              <a:xfrm>
                <a:off x="2090" y="592"/>
                <a:ext cx="404" cy="125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Processor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246" name="Rectangle 15"/>
            <p:cNvSpPr>
              <a:spLocks noChangeArrowheads="1"/>
            </p:cNvSpPr>
            <p:nvPr/>
          </p:nvSpPr>
          <p:spPr bwMode="auto">
            <a:xfrm>
              <a:off x="2989963" y="2696390"/>
              <a:ext cx="1381125" cy="609600"/>
            </a:xfrm>
            <a:prstGeom prst="rect">
              <a:avLst/>
            </a:prstGeom>
            <a:solidFill>
              <a:srgbClr val="FFFF79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47" name="Rectangle 16"/>
            <p:cNvSpPr>
              <a:spLocks noChangeArrowheads="1"/>
            </p:cNvSpPr>
            <p:nvPr/>
          </p:nvSpPr>
          <p:spPr bwMode="auto">
            <a:xfrm>
              <a:off x="3345563" y="2815453"/>
              <a:ext cx="614362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Memory/</a:t>
              </a:r>
              <a:endPara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48" name="Rectangle 17"/>
            <p:cNvSpPr>
              <a:spLocks noChangeArrowheads="1"/>
            </p:cNvSpPr>
            <p:nvPr/>
          </p:nvSpPr>
          <p:spPr bwMode="auto">
            <a:xfrm>
              <a:off x="3232850" y="3007540"/>
              <a:ext cx="939800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Bus controller</a:t>
              </a: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49" name="Rectangle 18"/>
            <p:cNvSpPr>
              <a:spLocks noChangeArrowheads="1"/>
            </p:cNvSpPr>
            <p:nvPr/>
          </p:nvSpPr>
          <p:spPr bwMode="auto">
            <a:xfrm>
              <a:off x="5021205" y="2683138"/>
              <a:ext cx="1382713" cy="609600"/>
            </a:xfrm>
            <a:prstGeom prst="rect">
              <a:avLst/>
            </a:prstGeom>
            <a:solidFill>
              <a:srgbClr val="AFE1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50" name="Rectangle 19"/>
            <p:cNvSpPr>
              <a:spLocks noChangeArrowheads="1"/>
            </p:cNvSpPr>
            <p:nvPr/>
          </p:nvSpPr>
          <p:spPr bwMode="auto">
            <a:xfrm>
              <a:off x="5256155" y="2802201"/>
              <a:ext cx="94897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251" name="Group 28"/>
            <p:cNvGrpSpPr>
              <a:grpSpLocks/>
            </p:cNvGrpSpPr>
            <p:nvPr/>
          </p:nvGrpSpPr>
          <p:grpSpPr bwMode="auto">
            <a:xfrm>
              <a:off x="3883725" y="3930761"/>
              <a:ext cx="162000" cy="504000"/>
              <a:chOff x="2404" y="2176"/>
              <a:chExt cx="135" cy="491"/>
            </a:xfrm>
          </p:grpSpPr>
          <p:sp>
            <p:nvSpPr>
              <p:cNvPr id="10424" name="Line 20"/>
              <p:cNvSpPr>
                <a:spLocks noChangeShapeType="1"/>
              </p:cNvSpPr>
              <p:nvPr/>
            </p:nvSpPr>
            <p:spPr bwMode="auto">
              <a:xfrm>
                <a:off x="2500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5" name="Line 21"/>
              <p:cNvSpPr>
                <a:spLocks noChangeShapeType="1"/>
              </p:cNvSpPr>
              <p:nvPr/>
            </p:nvSpPr>
            <p:spPr bwMode="auto">
              <a:xfrm>
                <a:off x="2439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426" name="Group 24"/>
              <p:cNvGrpSpPr>
                <a:grpSpLocks/>
              </p:cNvGrpSpPr>
              <p:nvPr/>
            </p:nvGrpSpPr>
            <p:grpSpPr bwMode="auto">
              <a:xfrm>
                <a:off x="2404" y="2176"/>
                <a:ext cx="135" cy="185"/>
                <a:chOff x="2404" y="2176"/>
                <a:chExt cx="135" cy="185"/>
              </a:xfrm>
            </p:grpSpPr>
            <p:sp>
              <p:nvSpPr>
                <p:cNvPr id="10430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04" y="217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31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468" y="2176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27" name="Group 27"/>
              <p:cNvGrpSpPr>
                <a:grpSpLocks/>
              </p:cNvGrpSpPr>
              <p:nvPr/>
            </p:nvGrpSpPr>
            <p:grpSpPr bwMode="auto">
              <a:xfrm>
                <a:off x="2404" y="2482"/>
                <a:ext cx="135" cy="185"/>
                <a:chOff x="2404" y="2482"/>
                <a:chExt cx="135" cy="185"/>
              </a:xfrm>
            </p:grpSpPr>
            <p:sp>
              <p:nvSpPr>
                <p:cNvPr id="10428" name="Line 25"/>
                <p:cNvSpPr>
                  <a:spLocks noChangeShapeType="1"/>
                </p:cNvSpPr>
                <p:nvPr/>
              </p:nvSpPr>
              <p:spPr bwMode="auto">
                <a:xfrm>
                  <a:off x="2404" y="24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9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468" y="24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2" name="Group 37"/>
            <p:cNvGrpSpPr>
              <a:grpSpLocks/>
            </p:cNvGrpSpPr>
            <p:nvPr/>
          </p:nvGrpSpPr>
          <p:grpSpPr bwMode="auto">
            <a:xfrm>
              <a:off x="2674050" y="3940286"/>
              <a:ext cx="162000" cy="504000"/>
              <a:chOff x="1642" y="2182"/>
              <a:chExt cx="135" cy="491"/>
            </a:xfrm>
          </p:grpSpPr>
          <p:sp>
            <p:nvSpPr>
              <p:cNvPr id="10416" name="Line 29"/>
              <p:cNvSpPr>
                <a:spLocks noChangeShapeType="1"/>
              </p:cNvSpPr>
              <p:nvPr/>
            </p:nvSpPr>
            <p:spPr bwMode="auto">
              <a:xfrm>
                <a:off x="1738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7" name="Line 30"/>
              <p:cNvSpPr>
                <a:spLocks noChangeShapeType="1"/>
              </p:cNvSpPr>
              <p:nvPr/>
            </p:nvSpPr>
            <p:spPr bwMode="auto">
              <a:xfrm>
                <a:off x="1677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418" name="Group 33"/>
              <p:cNvGrpSpPr>
                <a:grpSpLocks/>
              </p:cNvGrpSpPr>
              <p:nvPr/>
            </p:nvGrpSpPr>
            <p:grpSpPr bwMode="auto">
              <a:xfrm>
                <a:off x="1642" y="2182"/>
                <a:ext cx="135" cy="185"/>
                <a:chOff x="1642" y="2182"/>
                <a:chExt cx="135" cy="185"/>
              </a:xfrm>
            </p:grpSpPr>
            <p:sp>
              <p:nvSpPr>
                <p:cNvPr id="1042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642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3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706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19" name="Group 36"/>
              <p:cNvGrpSpPr>
                <a:grpSpLocks/>
              </p:cNvGrpSpPr>
              <p:nvPr/>
            </p:nvGrpSpPr>
            <p:grpSpPr bwMode="auto">
              <a:xfrm>
                <a:off x="1642" y="2488"/>
                <a:ext cx="135" cy="185"/>
                <a:chOff x="1642" y="2488"/>
                <a:chExt cx="135" cy="185"/>
              </a:xfrm>
            </p:grpSpPr>
            <p:sp>
              <p:nvSpPr>
                <p:cNvPr id="10420" name="Line 34"/>
                <p:cNvSpPr>
                  <a:spLocks noChangeShapeType="1"/>
                </p:cNvSpPr>
                <p:nvPr/>
              </p:nvSpPr>
              <p:spPr bwMode="auto">
                <a:xfrm>
                  <a:off x="1642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2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706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3" name="Group 46"/>
            <p:cNvGrpSpPr>
              <a:grpSpLocks/>
            </p:cNvGrpSpPr>
            <p:nvPr/>
          </p:nvGrpSpPr>
          <p:grpSpPr bwMode="auto">
            <a:xfrm>
              <a:off x="1840613" y="3940286"/>
              <a:ext cx="162000" cy="504000"/>
              <a:chOff x="1117" y="2182"/>
              <a:chExt cx="135" cy="491"/>
            </a:xfrm>
          </p:grpSpPr>
          <p:sp>
            <p:nvSpPr>
              <p:cNvPr id="10408" name="Line 38"/>
              <p:cNvSpPr>
                <a:spLocks noChangeShapeType="1"/>
              </p:cNvSpPr>
              <p:nvPr/>
            </p:nvSpPr>
            <p:spPr bwMode="auto">
              <a:xfrm>
                <a:off x="121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9" name="Line 39"/>
              <p:cNvSpPr>
                <a:spLocks noChangeShapeType="1"/>
              </p:cNvSpPr>
              <p:nvPr/>
            </p:nvSpPr>
            <p:spPr bwMode="auto">
              <a:xfrm>
                <a:off x="1152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410" name="Group 42"/>
              <p:cNvGrpSpPr>
                <a:grpSpLocks/>
              </p:cNvGrpSpPr>
              <p:nvPr/>
            </p:nvGrpSpPr>
            <p:grpSpPr bwMode="auto">
              <a:xfrm>
                <a:off x="1117" y="2182"/>
                <a:ext cx="135" cy="185"/>
                <a:chOff x="1117" y="2182"/>
                <a:chExt cx="135" cy="185"/>
              </a:xfrm>
            </p:grpSpPr>
            <p:sp>
              <p:nvSpPr>
                <p:cNvPr id="1041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17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15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81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11" name="Group 45"/>
              <p:cNvGrpSpPr>
                <a:grpSpLocks/>
              </p:cNvGrpSpPr>
              <p:nvPr/>
            </p:nvGrpSpPr>
            <p:grpSpPr bwMode="auto">
              <a:xfrm>
                <a:off x="1117" y="2488"/>
                <a:ext cx="135" cy="185"/>
                <a:chOff x="1117" y="2488"/>
                <a:chExt cx="135" cy="185"/>
              </a:xfrm>
            </p:grpSpPr>
            <p:sp>
              <p:nvSpPr>
                <p:cNvPr id="10412" name="Line 43"/>
                <p:cNvSpPr>
                  <a:spLocks noChangeShapeType="1"/>
                </p:cNvSpPr>
                <p:nvPr/>
              </p:nvSpPr>
              <p:spPr bwMode="auto">
                <a:xfrm>
                  <a:off x="1117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13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181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4" name="Group 55"/>
            <p:cNvGrpSpPr>
              <a:grpSpLocks/>
            </p:cNvGrpSpPr>
            <p:nvPr/>
          </p:nvGrpSpPr>
          <p:grpSpPr bwMode="auto">
            <a:xfrm>
              <a:off x="5947475" y="3940286"/>
              <a:ext cx="162000" cy="504000"/>
              <a:chOff x="3704" y="2182"/>
              <a:chExt cx="134" cy="491"/>
            </a:xfrm>
          </p:grpSpPr>
          <p:sp>
            <p:nvSpPr>
              <p:cNvPr id="10400" name="Line 47"/>
              <p:cNvSpPr>
                <a:spLocks noChangeShapeType="1"/>
              </p:cNvSpPr>
              <p:nvPr/>
            </p:nvSpPr>
            <p:spPr bwMode="auto">
              <a:xfrm>
                <a:off x="3800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1" name="Line 48"/>
              <p:cNvSpPr>
                <a:spLocks noChangeShapeType="1"/>
              </p:cNvSpPr>
              <p:nvPr/>
            </p:nvSpPr>
            <p:spPr bwMode="auto">
              <a:xfrm>
                <a:off x="3739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402" name="Group 51"/>
              <p:cNvGrpSpPr>
                <a:grpSpLocks/>
              </p:cNvGrpSpPr>
              <p:nvPr/>
            </p:nvGrpSpPr>
            <p:grpSpPr bwMode="auto">
              <a:xfrm>
                <a:off x="3704" y="2182"/>
                <a:ext cx="134" cy="185"/>
                <a:chOff x="3704" y="2182"/>
                <a:chExt cx="134" cy="185"/>
              </a:xfrm>
            </p:grpSpPr>
            <p:sp>
              <p:nvSpPr>
                <p:cNvPr id="10406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704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07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03" name="Group 54"/>
              <p:cNvGrpSpPr>
                <a:grpSpLocks/>
              </p:cNvGrpSpPr>
              <p:nvPr/>
            </p:nvGrpSpPr>
            <p:grpSpPr bwMode="auto">
              <a:xfrm>
                <a:off x="3704" y="2488"/>
                <a:ext cx="134" cy="185"/>
                <a:chOff x="3704" y="2488"/>
                <a:chExt cx="134" cy="185"/>
              </a:xfrm>
            </p:grpSpPr>
            <p:sp>
              <p:nvSpPr>
                <p:cNvPr id="10404" name="Line 52"/>
                <p:cNvSpPr>
                  <a:spLocks noChangeShapeType="1"/>
                </p:cNvSpPr>
                <p:nvPr/>
              </p:nvSpPr>
              <p:spPr bwMode="auto">
                <a:xfrm>
                  <a:off x="3704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05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76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5" name="Group 64"/>
            <p:cNvGrpSpPr>
              <a:grpSpLocks/>
            </p:cNvGrpSpPr>
            <p:nvPr/>
          </p:nvGrpSpPr>
          <p:grpSpPr bwMode="auto">
            <a:xfrm>
              <a:off x="5144200" y="3940286"/>
              <a:ext cx="162000" cy="504000"/>
              <a:chOff x="3198" y="2182"/>
              <a:chExt cx="134" cy="491"/>
            </a:xfrm>
          </p:grpSpPr>
          <p:sp>
            <p:nvSpPr>
              <p:cNvPr id="10392" name="Line 56"/>
              <p:cNvSpPr>
                <a:spLocks noChangeShapeType="1"/>
              </p:cNvSpPr>
              <p:nvPr/>
            </p:nvSpPr>
            <p:spPr bwMode="auto">
              <a:xfrm>
                <a:off x="3294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3" name="Line 57"/>
              <p:cNvSpPr>
                <a:spLocks noChangeShapeType="1"/>
              </p:cNvSpPr>
              <p:nvPr/>
            </p:nvSpPr>
            <p:spPr bwMode="auto">
              <a:xfrm>
                <a:off x="323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94" name="Group 60"/>
              <p:cNvGrpSpPr>
                <a:grpSpLocks/>
              </p:cNvGrpSpPr>
              <p:nvPr/>
            </p:nvGrpSpPr>
            <p:grpSpPr bwMode="auto">
              <a:xfrm>
                <a:off x="3198" y="2182"/>
                <a:ext cx="134" cy="185"/>
                <a:chOff x="3198" y="2182"/>
                <a:chExt cx="134" cy="185"/>
              </a:xfrm>
            </p:grpSpPr>
            <p:sp>
              <p:nvSpPr>
                <p:cNvPr id="1039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19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99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95" name="Group 63"/>
              <p:cNvGrpSpPr>
                <a:grpSpLocks/>
              </p:cNvGrpSpPr>
              <p:nvPr/>
            </p:nvGrpSpPr>
            <p:grpSpPr bwMode="auto">
              <a:xfrm>
                <a:off x="3198" y="2488"/>
                <a:ext cx="134" cy="185"/>
                <a:chOff x="3198" y="2488"/>
                <a:chExt cx="134" cy="185"/>
              </a:xfrm>
            </p:grpSpPr>
            <p:sp>
              <p:nvSpPr>
                <p:cNvPr id="10396" name="Line 61"/>
                <p:cNvSpPr>
                  <a:spLocks noChangeShapeType="1"/>
                </p:cNvSpPr>
                <p:nvPr/>
              </p:nvSpPr>
              <p:spPr bwMode="auto">
                <a:xfrm>
                  <a:off x="319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97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262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6" name="Group 73"/>
            <p:cNvGrpSpPr>
              <a:grpSpLocks/>
            </p:cNvGrpSpPr>
            <p:nvPr/>
          </p:nvGrpSpPr>
          <p:grpSpPr bwMode="auto">
            <a:xfrm>
              <a:off x="3537650" y="3294878"/>
              <a:ext cx="162000" cy="504000"/>
              <a:chOff x="2186" y="1621"/>
              <a:chExt cx="135" cy="491"/>
            </a:xfrm>
          </p:grpSpPr>
          <p:sp>
            <p:nvSpPr>
              <p:cNvPr id="10384" name="Line 65"/>
              <p:cNvSpPr>
                <a:spLocks noChangeShapeType="1"/>
              </p:cNvSpPr>
              <p:nvPr/>
            </p:nvSpPr>
            <p:spPr bwMode="auto">
              <a:xfrm>
                <a:off x="228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5" name="Line 66"/>
              <p:cNvSpPr>
                <a:spLocks noChangeShapeType="1"/>
              </p:cNvSpPr>
              <p:nvPr/>
            </p:nvSpPr>
            <p:spPr bwMode="auto">
              <a:xfrm>
                <a:off x="222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86" name="Group 69"/>
              <p:cNvGrpSpPr>
                <a:grpSpLocks/>
              </p:cNvGrpSpPr>
              <p:nvPr/>
            </p:nvGrpSpPr>
            <p:grpSpPr bwMode="auto">
              <a:xfrm>
                <a:off x="2186" y="1621"/>
                <a:ext cx="135" cy="185"/>
                <a:chOff x="2186" y="1621"/>
                <a:chExt cx="135" cy="185"/>
              </a:xfrm>
            </p:grpSpPr>
            <p:sp>
              <p:nvSpPr>
                <p:cNvPr id="10390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186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91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2250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87" name="Group 72"/>
              <p:cNvGrpSpPr>
                <a:grpSpLocks/>
              </p:cNvGrpSpPr>
              <p:nvPr/>
            </p:nvGrpSpPr>
            <p:grpSpPr bwMode="auto">
              <a:xfrm>
                <a:off x="2186" y="1927"/>
                <a:ext cx="135" cy="185"/>
                <a:chOff x="2186" y="1927"/>
                <a:chExt cx="135" cy="185"/>
              </a:xfrm>
            </p:grpSpPr>
            <p:sp>
              <p:nvSpPr>
                <p:cNvPr id="10388" name="Line 70"/>
                <p:cNvSpPr>
                  <a:spLocks noChangeShapeType="1"/>
                </p:cNvSpPr>
                <p:nvPr/>
              </p:nvSpPr>
              <p:spPr bwMode="auto">
                <a:xfrm>
                  <a:off x="2186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89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250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7" name="Group 82"/>
            <p:cNvGrpSpPr>
              <a:grpSpLocks/>
            </p:cNvGrpSpPr>
            <p:nvPr/>
          </p:nvGrpSpPr>
          <p:grpSpPr bwMode="auto">
            <a:xfrm>
              <a:off x="3548762" y="2172291"/>
              <a:ext cx="162000" cy="504000"/>
              <a:chOff x="2193" y="766"/>
              <a:chExt cx="134" cy="491"/>
            </a:xfrm>
          </p:grpSpPr>
          <p:sp>
            <p:nvSpPr>
              <p:cNvPr id="10376" name="Line 74"/>
              <p:cNvSpPr>
                <a:spLocks noChangeShapeType="1"/>
              </p:cNvSpPr>
              <p:nvPr/>
            </p:nvSpPr>
            <p:spPr bwMode="auto">
              <a:xfrm>
                <a:off x="2289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7" name="Line 75"/>
              <p:cNvSpPr>
                <a:spLocks noChangeShapeType="1"/>
              </p:cNvSpPr>
              <p:nvPr/>
            </p:nvSpPr>
            <p:spPr bwMode="auto">
              <a:xfrm>
                <a:off x="2228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78" name="Group 78"/>
              <p:cNvGrpSpPr>
                <a:grpSpLocks/>
              </p:cNvGrpSpPr>
              <p:nvPr/>
            </p:nvGrpSpPr>
            <p:grpSpPr bwMode="auto">
              <a:xfrm>
                <a:off x="2193" y="766"/>
                <a:ext cx="134" cy="185"/>
                <a:chOff x="2193" y="766"/>
                <a:chExt cx="134" cy="185"/>
              </a:xfrm>
            </p:grpSpPr>
            <p:sp>
              <p:nvSpPr>
                <p:cNvPr id="10382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193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83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2257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79" name="Group 81"/>
              <p:cNvGrpSpPr>
                <a:grpSpLocks/>
              </p:cNvGrpSpPr>
              <p:nvPr/>
            </p:nvGrpSpPr>
            <p:grpSpPr bwMode="auto">
              <a:xfrm>
                <a:off x="2193" y="1072"/>
                <a:ext cx="134" cy="185"/>
                <a:chOff x="2193" y="1072"/>
                <a:chExt cx="134" cy="185"/>
              </a:xfrm>
            </p:grpSpPr>
            <p:sp>
              <p:nvSpPr>
                <p:cNvPr id="10380" name="Line 79"/>
                <p:cNvSpPr>
                  <a:spLocks noChangeShapeType="1"/>
                </p:cNvSpPr>
                <p:nvPr/>
              </p:nvSpPr>
              <p:spPr bwMode="auto">
                <a:xfrm>
                  <a:off x="2193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81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257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8" name="Group 91"/>
            <p:cNvGrpSpPr>
              <a:grpSpLocks/>
            </p:cNvGrpSpPr>
            <p:nvPr/>
          </p:nvGrpSpPr>
          <p:grpSpPr bwMode="auto">
            <a:xfrm>
              <a:off x="4378542" y="2890065"/>
              <a:ext cx="612000" cy="162000"/>
              <a:chOff x="2699" y="1366"/>
              <a:chExt cx="493" cy="133"/>
            </a:xfrm>
          </p:grpSpPr>
          <p:sp>
            <p:nvSpPr>
              <p:cNvPr id="10368" name="Line 83"/>
              <p:cNvSpPr>
                <a:spLocks noChangeShapeType="1"/>
              </p:cNvSpPr>
              <p:nvPr/>
            </p:nvSpPr>
            <p:spPr bwMode="auto">
              <a:xfrm>
                <a:off x="2804" y="140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9" name="Line 84"/>
              <p:cNvSpPr>
                <a:spLocks noChangeShapeType="1"/>
              </p:cNvSpPr>
              <p:nvPr/>
            </p:nvSpPr>
            <p:spPr bwMode="auto">
              <a:xfrm>
                <a:off x="2804" y="146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70" name="Group 87"/>
              <p:cNvGrpSpPr>
                <a:grpSpLocks/>
              </p:cNvGrpSpPr>
              <p:nvPr/>
            </p:nvGrpSpPr>
            <p:grpSpPr bwMode="auto">
              <a:xfrm>
                <a:off x="2699" y="1366"/>
                <a:ext cx="185" cy="133"/>
                <a:chOff x="2699" y="1366"/>
                <a:chExt cx="185" cy="133"/>
              </a:xfrm>
            </p:grpSpPr>
            <p:sp>
              <p:nvSpPr>
                <p:cNvPr id="10374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9" y="1429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75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99" y="1366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71" name="Group 90"/>
              <p:cNvGrpSpPr>
                <a:grpSpLocks/>
              </p:cNvGrpSpPr>
              <p:nvPr/>
            </p:nvGrpSpPr>
            <p:grpSpPr bwMode="auto">
              <a:xfrm>
                <a:off x="3006" y="1366"/>
                <a:ext cx="186" cy="133"/>
                <a:chOff x="3006" y="1366"/>
                <a:chExt cx="186" cy="133"/>
              </a:xfrm>
            </p:grpSpPr>
            <p:sp>
              <p:nvSpPr>
                <p:cNvPr id="10372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006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73" name="Line 89"/>
                <p:cNvSpPr>
                  <a:spLocks noChangeShapeType="1"/>
                </p:cNvSpPr>
                <p:nvPr/>
              </p:nvSpPr>
              <p:spPr bwMode="auto">
                <a:xfrm>
                  <a:off x="3006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59" name="Group 100"/>
            <p:cNvGrpSpPr>
              <a:grpSpLocks/>
            </p:cNvGrpSpPr>
            <p:nvPr/>
          </p:nvGrpSpPr>
          <p:grpSpPr bwMode="auto">
            <a:xfrm>
              <a:off x="2349370" y="2890065"/>
              <a:ext cx="612000" cy="162000"/>
              <a:chOff x="1354" y="1366"/>
              <a:chExt cx="493" cy="133"/>
            </a:xfrm>
          </p:grpSpPr>
          <p:sp>
            <p:nvSpPr>
              <p:cNvPr id="10360" name="Line 92"/>
              <p:cNvSpPr>
                <a:spLocks noChangeShapeType="1"/>
              </p:cNvSpPr>
              <p:nvPr/>
            </p:nvSpPr>
            <p:spPr bwMode="auto">
              <a:xfrm>
                <a:off x="1460" y="140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1" name="Line 93"/>
              <p:cNvSpPr>
                <a:spLocks noChangeShapeType="1"/>
              </p:cNvSpPr>
              <p:nvPr/>
            </p:nvSpPr>
            <p:spPr bwMode="auto">
              <a:xfrm>
                <a:off x="1460" y="146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62" name="Group 96"/>
              <p:cNvGrpSpPr>
                <a:grpSpLocks/>
              </p:cNvGrpSpPr>
              <p:nvPr/>
            </p:nvGrpSpPr>
            <p:grpSpPr bwMode="auto">
              <a:xfrm>
                <a:off x="1354" y="1366"/>
                <a:ext cx="186" cy="133"/>
                <a:chOff x="1354" y="1366"/>
                <a:chExt cx="186" cy="133"/>
              </a:xfrm>
            </p:grpSpPr>
            <p:sp>
              <p:nvSpPr>
                <p:cNvPr id="10366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7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354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63" name="Group 99"/>
              <p:cNvGrpSpPr>
                <a:grpSpLocks/>
              </p:cNvGrpSpPr>
              <p:nvPr/>
            </p:nvGrpSpPr>
            <p:grpSpPr bwMode="auto">
              <a:xfrm>
                <a:off x="1661" y="1366"/>
                <a:ext cx="186" cy="133"/>
                <a:chOff x="1661" y="1366"/>
                <a:chExt cx="186" cy="133"/>
              </a:xfrm>
            </p:grpSpPr>
            <p:sp>
              <p:nvSpPr>
                <p:cNvPr id="10364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61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5" name="Line 98"/>
                <p:cNvSpPr>
                  <a:spLocks noChangeShapeType="1"/>
                </p:cNvSpPr>
                <p:nvPr/>
              </p:nvSpPr>
              <p:spPr bwMode="auto">
                <a:xfrm>
                  <a:off x="1661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60" name="Rectangle 101"/>
            <p:cNvSpPr>
              <a:spLocks noChangeArrowheads="1"/>
            </p:cNvSpPr>
            <p:nvPr/>
          </p:nvSpPr>
          <p:spPr bwMode="auto">
            <a:xfrm>
              <a:off x="1900245" y="2877297"/>
              <a:ext cx="347662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KBD</a:t>
              </a: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261" name="Group 111"/>
            <p:cNvGrpSpPr>
              <a:grpSpLocks/>
            </p:cNvGrpSpPr>
            <p:nvPr/>
          </p:nvGrpSpPr>
          <p:grpSpPr bwMode="auto">
            <a:xfrm>
              <a:off x="1373888" y="3759832"/>
              <a:ext cx="5183187" cy="222250"/>
              <a:chOff x="823" y="2074"/>
              <a:chExt cx="3265" cy="140"/>
            </a:xfrm>
          </p:grpSpPr>
          <p:grpSp>
            <p:nvGrpSpPr>
              <p:cNvPr id="10351" name="Group 104"/>
              <p:cNvGrpSpPr>
                <a:grpSpLocks/>
              </p:cNvGrpSpPr>
              <p:nvPr/>
            </p:nvGrpSpPr>
            <p:grpSpPr bwMode="auto">
              <a:xfrm>
                <a:off x="919" y="2112"/>
                <a:ext cx="3067" cy="65"/>
                <a:chOff x="919" y="2112"/>
                <a:chExt cx="3067" cy="65"/>
              </a:xfrm>
            </p:grpSpPr>
            <p:sp>
              <p:nvSpPr>
                <p:cNvPr id="10358" name="Line 102"/>
                <p:cNvSpPr>
                  <a:spLocks noChangeShapeType="1"/>
                </p:cNvSpPr>
                <p:nvPr/>
              </p:nvSpPr>
              <p:spPr bwMode="auto">
                <a:xfrm>
                  <a:off x="919" y="2112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9" name="Line 103"/>
                <p:cNvSpPr>
                  <a:spLocks noChangeShapeType="1"/>
                </p:cNvSpPr>
                <p:nvPr/>
              </p:nvSpPr>
              <p:spPr bwMode="auto">
                <a:xfrm>
                  <a:off x="919" y="2176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52" name="Group 107"/>
              <p:cNvGrpSpPr>
                <a:grpSpLocks/>
              </p:cNvGrpSpPr>
              <p:nvPr/>
            </p:nvGrpSpPr>
            <p:grpSpPr bwMode="auto">
              <a:xfrm>
                <a:off x="823" y="2080"/>
                <a:ext cx="185" cy="134"/>
                <a:chOff x="823" y="2080"/>
                <a:chExt cx="185" cy="134"/>
              </a:xfrm>
            </p:grpSpPr>
            <p:sp>
              <p:nvSpPr>
                <p:cNvPr id="10356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823" y="2144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7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23" y="2080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53" name="Group 110"/>
              <p:cNvGrpSpPr>
                <a:grpSpLocks/>
              </p:cNvGrpSpPr>
              <p:nvPr/>
            </p:nvGrpSpPr>
            <p:grpSpPr bwMode="auto">
              <a:xfrm>
                <a:off x="3902" y="2074"/>
                <a:ext cx="186" cy="134"/>
                <a:chOff x="3902" y="2074"/>
                <a:chExt cx="186" cy="134"/>
              </a:xfrm>
            </p:grpSpPr>
            <p:sp>
              <p:nvSpPr>
                <p:cNvPr id="10354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902" y="2137"/>
                  <a:ext cx="186" cy="7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5" name="Line 109"/>
                <p:cNvSpPr>
                  <a:spLocks noChangeShapeType="1"/>
                </p:cNvSpPr>
                <p:nvPr/>
              </p:nvSpPr>
              <p:spPr bwMode="auto">
                <a:xfrm>
                  <a:off x="3902" y="2074"/>
                  <a:ext cx="186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62" name="Group 115"/>
            <p:cNvGrpSpPr>
              <a:grpSpLocks/>
            </p:cNvGrpSpPr>
            <p:nvPr/>
          </p:nvGrpSpPr>
          <p:grpSpPr bwMode="auto">
            <a:xfrm>
              <a:off x="3659888" y="4465980"/>
              <a:ext cx="660400" cy="504825"/>
              <a:chOff x="2263" y="2673"/>
              <a:chExt cx="416" cy="318"/>
            </a:xfrm>
          </p:grpSpPr>
          <p:sp>
            <p:nvSpPr>
              <p:cNvPr id="10348" name="Rectangle 112"/>
              <p:cNvSpPr>
                <a:spLocks noChangeArrowheads="1"/>
              </p:cNvSpPr>
              <p:nvPr/>
            </p:nvSpPr>
            <p:spPr bwMode="auto">
              <a:xfrm>
                <a:off x="2263" y="2673"/>
                <a:ext cx="416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9" name="Rectangle 113"/>
              <p:cNvSpPr>
                <a:spLocks noChangeArrowheads="1"/>
              </p:cNvSpPr>
              <p:nvPr/>
            </p:nvSpPr>
            <p:spPr bwMode="auto">
              <a:xfrm>
                <a:off x="2410" y="2703"/>
                <a:ext cx="133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FD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50" name="Rectangle 114"/>
              <p:cNvSpPr>
                <a:spLocks noChangeArrowheads="1"/>
              </p:cNvSpPr>
              <p:nvPr/>
            </p:nvSpPr>
            <p:spPr bwMode="auto">
              <a:xfrm>
                <a:off x="2308" y="2837"/>
                <a:ext cx="335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63" name="Group 119"/>
            <p:cNvGrpSpPr>
              <a:grpSpLocks/>
            </p:cNvGrpSpPr>
            <p:nvPr/>
          </p:nvGrpSpPr>
          <p:grpSpPr bwMode="auto">
            <a:xfrm>
              <a:off x="1586613" y="4465980"/>
              <a:ext cx="660400" cy="504825"/>
              <a:chOff x="957" y="2673"/>
              <a:chExt cx="416" cy="318"/>
            </a:xfrm>
          </p:grpSpPr>
          <p:sp>
            <p:nvSpPr>
              <p:cNvPr id="10345" name="Rectangle 116"/>
              <p:cNvSpPr>
                <a:spLocks noChangeArrowheads="1"/>
              </p:cNvSpPr>
              <p:nvPr/>
            </p:nvSpPr>
            <p:spPr bwMode="auto">
              <a:xfrm>
                <a:off x="957" y="2673"/>
                <a:ext cx="416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6" name="Rectangle 117"/>
              <p:cNvSpPr>
                <a:spLocks noChangeArrowheads="1"/>
              </p:cNvSpPr>
              <p:nvPr/>
            </p:nvSpPr>
            <p:spPr bwMode="auto">
              <a:xfrm>
                <a:off x="1008" y="2703"/>
                <a:ext cx="341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Monitor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7" name="Rectangle 118"/>
              <p:cNvSpPr>
                <a:spLocks noChangeArrowheads="1"/>
              </p:cNvSpPr>
              <p:nvPr/>
            </p:nvSpPr>
            <p:spPr bwMode="auto">
              <a:xfrm>
                <a:off x="1002" y="2837"/>
                <a:ext cx="335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64" name="Group 123"/>
            <p:cNvGrpSpPr>
              <a:grpSpLocks/>
            </p:cNvGrpSpPr>
            <p:nvPr/>
          </p:nvGrpSpPr>
          <p:grpSpPr bwMode="auto">
            <a:xfrm>
              <a:off x="2429575" y="4465980"/>
              <a:ext cx="661988" cy="504825"/>
              <a:chOff x="1488" y="2673"/>
              <a:chExt cx="417" cy="318"/>
            </a:xfrm>
          </p:grpSpPr>
          <p:sp>
            <p:nvSpPr>
              <p:cNvPr id="10342" name="Rectangle 120"/>
              <p:cNvSpPr>
                <a:spLocks noChangeArrowheads="1"/>
              </p:cNvSpPr>
              <p:nvPr/>
            </p:nvSpPr>
            <p:spPr bwMode="auto">
              <a:xfrm>
                <a:off x="1488" y="2673"/>
                <a:ext cx="417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3" name="Rectangle 121"/>
              <p:cNvSpPr>
                <a:spLocks noChangeArrowheads="1"/>
              </p:cNvSpPr>
              <p:nvPr/>
            </p:nvSpPr>
            <p:spPr bwMode="auto">
              <a:xfrm>
                <a:off x="1610" y="2703"/>
                <a:ext cx="173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WD</a:t>
                </a:r>
                <a:endPara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4" name="Rectangle 122"/>
              <p:cNvSpPr>
                <a:spLocks noChangeArrowheads="1"/>
              </p:cNvSpPr>
              <p:nvPr/>
            </p:nvSpPr>
            <p:spPr bwMode="auto">
              <a:xfrm>
                <a:off x="1533" y="2837"/>
                <a:ext cx="335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65" name="Group 127"/>
            <p:cNvGrpSpPr>
              <a:grpSpLocks/>
            </p:cNvGrpSpPr>
            <p:nvPr/>
          </p:nvGrpSpPr>
          <p:grpSpPr bwMode="auto">
            <a:xfrm>
              <a:off x="4941000" y="4465980"/>
              <a:ext cx="660400" cy="504825"/>
              <a:chOff x="3070" y="2673"/>
              <a:chExt cx="416" cy="318"/>
            </a:xfrm>
          </p:grpSpPr>
          <p:sp>
            <p:nvSpPr>
              <p:cNvPr id="10339" name="Rectangle 124"/>
              <p:cNvSpPr>
                <a:spLocks noChangeArrowheads="1"/>
              </p:cNvSpPr>
              <p:nvPr/>
            </p:nvSpPr>
            <p:spPr bwMode="auto">
              <a:xfrm>
                <a:off x="3070" y="2673"/>
                <a:ext cx="416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0" name="Rectangle 125"/>
              <p:cNvSpPr>
                <a:spLocks noChangeArrowheads="1"/>
              </p:cNvSpPr>
              <p:nvPr/>
            </p:nvSpPr>
            <p:spPr bwMode="auto">
              <a:xfrm>
                <a:off x="3217" y="2703"/>
                <a:ext cx="116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PP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1" name="Rectangle 126"/>
              <p:cNvSpPr>
                <a:spLocks noChangeArrowheads="1"/>
              </p:cNvSpPr>
              <p:nvPr/>
            </p:nvSpPr>
            <p:spPr bwMode="auto">
              <a:xfrm>
                <a:off x="3115" y="2837"/>
                <a:ext cx="335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66" name="Group 131"/>
            <p:cNvGrpSpPr>
              <a:grpSpLocks/>
            </p:cNvGrpSpPr>
            <p:nvPr/>
          </p:nvGrpSpPr>
          <p:grpSpPr bwMode="auto">
            <a:xfrm>
              <a:off x="5744275" y="4465980"/>
              <a:ext cx="660400" cy="504825"/>
              <a:chOff x="3576" y="2673"/>
              <a:chExt cx="416" cy="318"/>
            </a:xfrm>
          </p:grpSpPr>
          <p:sp>
            <p:nvSpPr>
              <p:cNvPr id="10336" name="Rectangle 128"/>
              <p:cNvSpPr>
                <a:spLocks noChangeArrowheads="1"/>
              </p:cNvSpPr>
              <p:nvPr/>
            </p:nvSpPr>
            <p:spPr bwMode="auto">
              <a:xfrm>
                <a:off x="3576" y="2673"/>
                <a:ext cx="416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37" name="Rectangle 129"/>
              <p:cNvSpPr>
                <a:spLocks noChangeArrowheads="1"/>
              </p:cNvSpPr>
              <p:nvPr/>
            </p:nvSpPr>
            <p:spPr bwMode="auto">
              <a:xfrm>
                <a:off x="3723" y="2703"/>
                <a:ext cx="116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SP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38" name="Rectangle 130"/>
              <p:cNvSpPr>
                <a:spLocks noChangeArrowheads="1"/>
              </p:cNvSpPr>
              <p:nvPr/>
            </p:nvSpPr>
            <p:spPr bwMode="auto">
              <a:xfrm>
                <a:off x="3621" y="2837"/>
                <a:ext cx="335" cy="125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267" name="Rectangle 132"/>
            <p:cNvSpPr>
              <a:spLocks noChangeArrowheads="1"/>
            </p:cNvSpPr>
            <p:nvPr/>
          </p:nvSpPr>
          <p:spPr bwMode="auto">
            <a:xfrm>
              <a:off x="6841238" y="3758045"/>
              <a:ext cx="266700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</a:t>
              </a: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68" name="Oval 133"/>
            <p:cNvSpPr>
              <a:spLocks noChangeArrowheads="1"/>
            </p:cNvSpPr>
            <p:nvPr/>
          </p:nvSpPr>
          <p:spPr bwMode="auto">
            <a:xfrm>
              <a:off x="18412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69" name="Rectangle 134"/>
            <p:cNvSpPr>
              <a:spLocks noChangeArrowheads="1"/>
            </p:cNvSpPr>
            <p:nvPr/>
          </p:nvSpPr>
          <p:spPr bwMode="auto">
            <a:xfrm>
              <a:off x="6801550" y="4545355"/>
              <a:ext cx="968375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Multi-I/O card</a:t>
              </a: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0" name="Line 135"/>
            <p:cNvSpPr>
              <a:spLocks noChangeShapeType="1"/>
            </p:cNvSpPr>
            <p:nvPr/>
          </p:nvSpPr>
          <p:spPr bwMode="auto">
            <a:xfrm>
              <a:off x="4036125" y="5165094"/>
              <a:ext cx="11795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1" name="Line 136"/>
            <p:cNvSpPr>
              <a:spLocks noChangeShapeType="1"/>
            </p:cNvSpPr>
            <p:nvPr/>
          </p:nvSpPr>
          <p:spPr bwMode="auto">
            <a:xfrm>
              <a:off x="5306125" y="5165094"/>
              <a:ext cx="7127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2" name="Line 137"/>
            <p:cNvSpPr>
              <a:spLocks noChangeShapeType="1"/>
            </p:cNvSpPr>
            <p:nvPr/>
          </p:nvSpPr>
          <p:spPr bwMode="auto">
            <a:xfrm>
              <a:off x="6109400" y="5165094"/>
              <a:ext cx="47783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3" name="Line 138"/>
            <p:cNvSpPr>
              <a:spLocks noChangeShapeType="1"/>
            </p:cNvSpPr>
            <p:nvPr/>
          </p:nvSpPr>
          <p:spPr bwMode="auto">
            <a:xfrm>
              <a:off x="6099875" y="4305211"/>
              <a:ext cx="4778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4" name="Line 139"/>
            <p:cNvSpPr>
              <a:spLocks noChangeShapeType="1"/>
            </p:cNvSpPr>
            <p:nvPr/>
          </p:nvSpPr>
          <p:spPr bwMode="auto">
            <a:xfrm>
              <a:off x="6577713" y="4305214"/>
              <a:ext cx="1587" cy="864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5" name="Line 140"/>
            <p:cNvSpPr>
              <a:spLocks noChangeShapeType="1"/>
            </p:cNvSpPr>
            <p:nvPr/>
          </p:nvSpPr>
          <p:spPr bwMode="auto">
            <a:xfrm flipH="1">
              <a:off x="5296600" y="4305211"/>
              <a:ext cx="711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6" name="Line 141"/>
            <p:cNvSpPr>
              <a:spLocks noChangeShapeType="1"/>
            </p:cNvSpPr>
            <p:nvPr/>
          </p:nvSpPr>
          <p:spPr bwMode="auto">
            <a:xfrm flipH="1">
              <a:off x="4036125" y="4305211"/>
              <a:ext cx="11684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7" name="Line 142"/>
            <p:cNvSpPr>
              <a:spLocks noChangeShapeType="1"/>
            </p:cNvSpPr>
            <p:nvPr/>
          </p:nvSpPr>
          <p:spPr bwMode="auto">
            <a:xfrm>
              <a:off x="3518600" y="4305211"/>
              <a:ext cx="425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8" name="Line 143"/>
            <p:cNvSpPr>
              <a:spLocks noChangeShapeType="1"/>
            </p:cNvSpPr>
            <p:nvPr/>
          </p:nvSpPr>
          <p:spPr bwMode="auto">
            <a:xfrm flipH="1">
              <a:off x="3528125" y="5165094"/>
              <a:ext cx="4064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79" name="Line 144"/>
            <p:cNvSpPr>
              <a:spLocks noChangeShapeType="1"/>
            </p:cNvSpPr>
            <p:nvPr/>
          </p:nvSpPr>
          <p:spPr bwMode="auto">
            <a:xfrm flipV="1">
              <a:off x="3528125" y="4324876"/>
              <a:ext cx="1588" cy="82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0" name="Line 145"/>
            <p:cNvSpPr>
              <a:spLocks noChangeShapeType="1"/>
            </p:cNvSpPr>
            <p:nvPr/>
          </p:nvSpPr>
          <p:spPr bwMode="auto">
            <a:xfrm>
              <a:off x="4320288" y="4719980"/>
              <a:ext cx="63023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1" name="Rectangle 146"/>
            <p:cNvSpPr>
              <a:spLocks noChangeArrowheads="1"/>
            </p:cNvSpPr>
            <p:nvPr/>
          </p:nvSpPr>
          <p:spPr bwMode="auto">
            <a:xfrm>
              <a:off x="4391725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2" name="Rectangle 147"/>
            <p:cNvSpPr>
              <a:spLocks noChangeArrowheads="1"/>
            </p:cNvSpPr>
            <p:nvPr/>
          </p:nvSpPr>
          <p:spPr bwMode="auto">
            <a:xfrm>
              <a:off x="4818763" y="4678705"/>
              <a:ext cx="61912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3" name="Rectangle 148"/>
            <p:cNvSpPr>
              <a:spLocks noChangeArrowheads="1"/>
            </p:cNvSpPr>
            <p:nvPr/>
          </p:nvSpPr>
          <p:spPr bwMode="auto">
            <a:xfrm>
              <a:off x="45346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4" name="Rectangle 149"/>
            <p:cNvSpPr>
              <a:spLocks noChangeArrowheads="1"/>
            </p:cNvSpPr>
            <p:nvPr/>
          </p:nvSpPr>
          <p:spPr bwMode="auto">
            <a:xfrm>
              <a:off x="46870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85" name="Rectangle 150"/>
            <p:cNvSpPr>
              <a:spLocks noChangeArrowheads="1"/>
            </p:cNvSpPr>
            <p:nvPr/>
          </p:nvSpPr>
          <p:spPr bwMode="auto">
            <a:xfrm>
              <a:off x="5256155" y="2994288"/>
              <a:ext cx="981075" cy="19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(DRAM/FPM)</a:t>
              </a: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286" name="Group 159"/>
            <p:cNvGrpSpPr>
              <a:grpSpLocks/>
            </p:cNvGrpSpPr>
            <p:nvPr/>
          </p:nvGrpSpPr>
          <p:grpSpPr bwMode="auto">
            <a:xfrm>
              <a:off x="1831088" y="4982531"/>
              <a:ext cx="162000" cy="504000"/>
              <a:chOff x="1111" y="2986"/>
              <a:chExt cx="134" cy="491"/>
            </a:xfrm>
          </p:grpSpPr>
          <p:sp>
            <p:nvSpPr>
              <p:cNvPr id="10328" name="Line 151"/>
              <p:cNvSpPr>
                <a:spLocks noChangeShapeType="1"/>
              </p:cNvSpPr>
              <p:nvPr/>
            </p:nvSpPr>
            <p:spPr bwMode="auto">
              <a:xfrm>
                <a:off x="1207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29" name="Line 152"/>
              <p:cNvSpPr>
                <a:spLocks noChangeShapeType="1"/>
              </p:cNvSpPr>
              <p:nvPr/>
            </p:nvSpPr>
            <p:spPr bwMode="auto">
              <a:xfrm>
                <a:off x="1146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30" name="Group 155"/>
              <p:cNvGrpSpPr>
                <a:grpSpLocks/>
              </p:cNvGrpSpPr>
              <p:nvPr/>
            </p:nvGrpSpPr>
            <p:grpSpPr bwMode="auto">
              <a:xfrm>
                <a:off x="1111" y="2986"/>
                <a:ext cx="134" cy="185"/>
                <a:chOff x="1111" y="2986"/>
                <a:chExt cx="134" cy="185"/>
              </a:xfrm>
            </p:grpSpPr>
            <p:sp>
              <p:nvSpPr>
                <p:cNvPr id="10334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111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35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175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31" name="Group 158"/>
              <p:cNvGrpSpPr>
                <a:grpSpLocks/>
              </p:cNvGrpSpPr>
              <p:nvPr/>
            </p:nvGrpSpPr>
            <p:grpSpPr bwMode="auto">
              <a:xfrm>
                <a:off x="1111" y="3292"/>
                <a:ext cx="134" cy="185"/>
                <a:chOff x="1111" y="3292"/>
                <a:chExt cx="134" cy="185"/>
              </a:xfrm>
            </p:grpSpPr>
            <p:sp>
              <p:nvSpPr>
                <p:cNvPr id="10332" name="Line 156"/>
                <p:cNvSpPr>
                  <a:spLocks noChangeShapeType="1"/>
                </p:cNvSpPr>
                <p:nvPr/>
              </p:nvSpPr>
              <p:spPr bwMode="auto">
                <a:xfrm>
                  <a:off x="1111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33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175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87" name="Group 168"/>
            <p:cNvGrpSpPr>
              <a:grpSpLocks/>
            </p:cNvGrpSpPr>
            <p:nvPr/>
          </p:nvGrpSpPr>
          <p:grpSpPr bwMode="auto">
            <a:xfrm>
              <a:off x="5144200" y="4982531"/>
              <a:ext cx="162000" cy="504000"/>
              <a:chOff x="3198" y="2986"/>
              <a:chExt cx="134" cy="491"/>
            </a:xfrm>
          </p:grpSpPr>
          <p:sp>
            <p:nvSpPr>
              <p:cNvPr id="10320" name="Line 160"/>
              <p:cNvSpPr>
                <a:spLocks noChangeShapeType="1"/>
              </p:cNvSpPr>
              <p:nvPr/>
            </p:nvSpPr>
            <p:spPr bwMode="auto">
              <a:xfrm>
                <a:off x="32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21" name="Line 161"/>
              <p:cNvSpPr>
                <a:spLocks noChangeShapeType="1"/>
              </p:cNvSpPr>
              <p:nvPr/>
            </p:nvSpPr>
            <p:spPr bwMode="auto">
              <a:xfrm>
                <a:off x="32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22" name="Group 164"/>
              <p:cNvGrpSpPr>
                <a:grpSpLocks/>
              </p:cNvGrpSpPr>
              <p:nvPr/>
            </p:nvGrpSpPr>
            <p:grpSpPr bwMode="auto">
              <a:xfrm>
                <a:off x="3198" y="2986"/>
                <a:ext cx="134" cy="185"/>
                <a:chOff x="3198" y="2986"/>
                <a:chExt cx="134" cy="185"/>
              </a:xfrm>
            </p:grpSpPr>
            <p:sp>
              <p:nvSpPr>
                <p:cNvPr id="10326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31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27" name="Line 163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23" name="Group 167"/>
              <p:cNvGrpSpPr>
                <a:grpSpLocks/>
              </p:cNvGrpSpPr>
              <p:nvPr/>
            </p:nvGrpSpPr>
            <p:grpSpPr bwMode="auto">
              <a:xfrm>
                <a:off x="3198" y="3292"/>
                <a:ext cx="134" cy="185"/>
                <a:chOff x="3198" y="3292"/>
                <a:chExt cx="134" cy="185"/>
              </a:xfrm>
            </p:grpSpPr>
            <p:sp>
              <p:nvSpPr>
                <p:cNvPr id="10324" name="Line 165"/>
                <p:cNvSpPr>
                  <a:spLocks noChangeShapeType="1"/>
                </p:cNvSpPr>
                <p:nvPr/>
              </p:nvSpPr>
              <p:spPr bwMode="auto">
                <a:xfrm>
                  <a:off x="31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25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32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88" name="Group 177"/>
            <p:cNvGrpSpPr>
              <a:grpSpLocks/>
            </p:cNvGrpSpPr>
            <p:nvPr/>
          </p:nvGrpSpPr>
          <p:grpSpPr bwMode="auto">
            <a:xfrm>
              <a:off x="2685163" y="4971419"/>
              <a:ext cx="162000" cy="504000"/>
              <a:chOff x="1649" y="2979"/>
              <a:chExt cx="134" cy="492"/>
            </a:xfrm>
          </p:grpSpPr>
          <p:sp>
            <p:nvSpPr>
              <p:cNvPr id="10312" name="Line 169"/>
              <p:cNvSpPr>
                <a:spLocks noChangeShapeType="1"/>
              </p:cNvSpPr>
              <p:nvPr/>
            </p:nvSpPr>
            <p:spPr bwMode="auto">
              <a:xfrm>
                <a:off x="1745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13" name="Line 170"/>
              <p:cNvSpPr>
                <a:spLocks noChangeShapeType="1"/>
              </p:cNvSpPr>
              <p:nvPr/>
            </p:nvSpPr>
            <p:spPr bwMode="auto">
              <a:xfrm>
                <a:off x="1684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14" name="Group 173"/>
              <p:cNvGrpSpPr>
                <a:grpSpLocks/>
              </p:cNvGrpSpPr>
              <p:nvPr/>
            </p:nvGrpSpPr>
            <p:grpSpPr bwMode="auto">
              <a:xfrm>
                <a:off x="1649" y="2979"/>
                <a:ext cx="134" cy="185"/>
                <a:chOff x="1649" y="2979"/>
                <a:chExt cx="134" cy="185"/>
              </a:xfrm>
            </p:grpSpPr>
            <p:sp>
              <p:nvSpPr>
                <p:cNvPr id="10318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1649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19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1713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15" name="Group 176"/>
              <p:cNvGrpSpPr>
                <a:grpSpLocks/>
              </p:cNvGrpSpPr>
              <p:nvPr/>
            </p:nvGrpSpPr>
            <p:grpSpPr bwMode="auto">
              <a:xfrm>
                <a:off x="1649" y="3286"/>
                <a:ext cx="134" cy="185"/>
                <a:chOff x="1649" y="3286"/>
                <a:chExt cx="134" cy="185"/>
              </a:xfrm>
            </p:grpSpPr>
            <p:sp>
              <p:nvSpPr>
                <p:cNvPr id="10316" name="Line 174"/>
                <p:cNvSpPr>
                  <a:spLocks noChangeShapeType="1"/>
                </p:cNvSpPr>
                <p:nvPr/>
              </p:nvSpPr>
              <p:spPr bwMode="auto">
                <a:xfrm>
                  <a:off x="1649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17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1713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89" name="Group 186"/>
            <p:cNvGrpSpPr>
              <a:grpSpLocks/>
            </p:cNvGrpSpPr>
            <p:nvPr/>
          </p:nvGrpSpPr>
          <p:grpSpPr bwMode="auto">
            <a:xfrm>
              <a:off x="3874200" y="4982531"/>
              <a:ext cx="165600" cy="504000"/>
              <a:chOff x="2398" y="2986"/>
              <a:chExt cx="134" cy="491"/>
            </a:xfrm>
          </p:grpSpPr>
          <p:sp>
            <p:nvSpPr>
              <p:cNvPr id="10304" name="Line 178"/>
              <p:cNvSpPr>
                <a:spLocks noChangeShapeType="1"/>
              </p:cNvSpPr>
              <p:nvPr/>
            </p:nvSpPr>
            <p:spPr bwMode="auto">
              <a:xfrm>
                <a:off x="24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05" name="Line 179"/>
              <p:cNvSpPr>
                <a:spLocks noChangeShapeType="1"/>
              </p:cNvSpPr>
              <p:nvPr/>
            </p:nvSpPr>
            <p:spPr bwMode="auto">
              <a:xfrm>
                <a:off x="24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306" name="Group 182"/>
              <p:cNvGrpSpPr>
                <a:grpSpLocks/>
              </p:cNvGrpSpPr>
              <p:nvPr/>
            </p:nvGrpSpPr>
            <p:grpSpPr bwMode="auto">
              <a:xfrm>
                <a:off x="2398" y="2986"/>
                <a:ext cx="134" cy="185"/>
                <a:chOff x="2398" y="2986"/>
                <a:chExt cx="134" cy="185"/>
              </a:xfrm>
            </p:grpSpPr>
            <p:sp>
              <p:nvSpPr>
                <p:cNvPr id="1031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23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11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4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07" name="Group 185"/>
              <p:cNvGrpSpPr>
                <a:grpSpLocks/>
              </p:cNvGrpSpPr>
              <p:nvPr/>
            </p:nvGrpSpPr>
            <p:grpSpPr bwMode="auto">
              <a:xfrm>
                <a:off x="2398" y="3292"/>
                <a:ext cx="134" cy="185"/>
                <a:chOff x="2398" y="3292"/>
                <a:chExt cx="134" cy="185"/>
              </a:xfrm>
            </p:grpSpPr>
            <p:sp>
              <p:nvSpPr>
                <p:cNvPr id="10308" name="Line 183"/>
                <p:cNvSpPr>
                  <a:spLocks noChangeShapeType="1"/>
                </p:cNvSpPr>
                <p:nvPr/>
              </p:nvSpPr>
              <p:spPr bwMode="auto">
                <a:xfrm>
                  <a:off x="23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09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24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290" name="Group 195"/>
            <p:cNvGrpSpPr>
              <a:grpSpLocks/>
            </p:cNvGrpSpPr>
            <p:nvPr/>
          </p:nvGrpSpPr>
          <p:grpSpPr bwMode="auto">
            <a:xfrm>
              <a:off x="5968113" y="4971419"/>
              <a:ext cx="162000" cy="504000"/>
              <a:chOff x="3717" y="2979"/>
              <a:chExt cx="134" cy="492"/>
            </a:xfrm>
          </p:grpSpPr>
          <p:sp>
            <p:nvSpPr>
              <p:cNvPr id="10296" name="Line 187"/>
              <p:cNvSpPr>
                <a:spLocks noChangeShapeType="1"/>
              </p:cNvSpPr>
              <p:nvPr/>
            </p:nvSpPr>
            <p:spPr bwMode="auto">
              <a:xfrm>
                <a:off x="3813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97" name="Line 188"/>
              <p:cNvSpPr>
                <a:spLocks noChangeShapeType="1"/>
              </p:cNvSpPr>
              <p:nvPr/>
            </p:nvSpPr>
            <p:spPr bwMode="auto">
              <a:xfrm>
                <a:off x="3752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298" name="Group 191"/>
              <p:cNvGrpSpPr>
                <a:grpSpLocks/>
              </p:cNvGrpSpPr>
              <p:nvPr/>
            </p:nvGrpSpPr>
            <p:grpSpPr bwMode="auto">
              <a:xfrm>
                <a:off x="3717" y="2979"/>
                <a:ext cx="134" cy="185"/>
                <a:chOff x="3717" y="2979"/>
                <a:chExt cx="134" cy="185"/>
              </a:xfrm>
            </p:grpSpPr>
            <p:sp>
              <p:nvSpPr>
                <p:cNvPr id="10302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3717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03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3781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99" name="Group 194"/>
              <p:cNvGrpSpPr>
                <a:grpSpLocks/>
              </p:cNvGrpSpPr>
              <p:nvPr/>
            </p:nvGrpSpPr>
            <p:grpSpPr bwMode="auto">
              <a:xfrm>
                <a:off x="3717" y="3286"/>
                <a:ext cx="134" cy="185"/>
                <a:chOff x="3717" y="3286"/>
                <a:chExt cx="134" cy="185"/>
              </a:xfrm>
            </p:grpSpPr>
            <p:sp>
              <p:nvSpPr>
                <p:cNvPr id="10300" name="Line 192"/>
                <p:cNvSpPr>
                  <a:spLocks noChangeShapeType="1"/>
                </p:cNvSpPr>
                <p:nvPr/>
              </p:nvSpPr>
              <p:spPr bwMode="auto">
                <a:xfrm>
                  <a:off x="3717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01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3781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91" name="Oval 196"/>
            <p:cNvSpPr>
              <a:spLocks noChangeArrowheads="1"/>
            </p:cNvSpPr>
            <p:nvPr/>
          </p:nvSpPr>
          <p:spPr bwMode="auto">
            <a:xfrm>
              <a:off x="269535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92" name="Oval 197"/>
            <p:cNvSpPr>
              <a:spLocks noChangeArrowheads="1"/>
            </p:cNvSpPr>
            <p:nvPr/>
          </p:nvSpPr>
          <p:spPr bwMode="auto">
            <a:xfrm>
              <a:off x="51559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93" name="Oval 198"/>
            <p:cNvSpPr>
              <a:spLocks noChangeArrowheads="1"/>
            </p:cNvSpPr>
            <p:nvPr/>
          </p:nvSpPr>
          <p:spPr bwMode="auto">
            <a:xfrm>
              <a:off x="597830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94" name="Oval 199"/>
            <p:cNvSpPr>
              <a:spLocks noChangeArrowheads="1"/>
            </p:cNvSpPr>
            <p:nvPr/>
          </p:nvSpPr>
          <p:spPr bwMode="auto">
            <a:xfrm>
              <a:off x="3884392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295" name="Rectangle 200"/>
            <p:cNvSpPr>
              <a:spLocks noChangeArrowheads="1"/>
            </p:cNvSpPr>
            <p:nvPr/>
          </p:nvSpPr>
          <p:spPr bwMode="auto">
            <a:xfrm>
              <a:off x="3579592" y="5665747"/>
              <a:ext cx="755650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I/O devices</a:t>
              </a:r>
              <a:endPara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431" y="514084"/>
            <a:ext cx="519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Example: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ISA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bus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platform topology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643" y="513524"/>
            <a:ext cx="888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Historical remark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bus based interconnects to hub-based interconnects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Intel’s desktop platforms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479" y="1164865"/>
            <a:ext cx="8551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 bus-based platforms evolved to hub based platforms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few steps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790" y="1482498"/>
            <a:ext cx="838114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8/16 bit wide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 bus was substituted by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higher performance 32 bit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 bus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 bus 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chipsets emerged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 by step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and more I/O devices became attached to the chipset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components rather than to the PCI bus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other words the chipset took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 by step over the role of the PCI bus.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638" y="3234297"/>
            <a:ext cx="8666283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pursued this evolution by introducing and enhancing their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4xx chipset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 and then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their PCI bus-based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4xx chipset family by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already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hub based 8xx chipset family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respect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4xx chipset family can be considered as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forrunner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recent hub-based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connection with this move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also renamed the System controller of their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early platforms to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 (Memory Controller Hub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dubbed also as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North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Bridge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the I/O Controller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IOH (I/O Controller Hub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named also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South Bridge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subsequent series of Figures indicates main steps of this evolution.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7" y="6477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77" y="6189044"/>
            <a:ext cx="8759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word hub originally means the central part of a wheel or in figurative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sense the central part of something.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154034" y="6586335"/>
            <a:ext cx="852951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Used typically in 486 and early Pentium-based PCs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along with Intel 420 and early 430 chipsets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(1989)</a:t>
            </a:r>
            <a:endParaRPr kumimoji="0" lang="hu-HU" alt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2700" y="147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829" tIns="899829" rIns="899829" bIns="899829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12832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3116363" y="1149987"/>
            <a:ext cx="1038225" cy="460375"/>
          </a:xfrm>
          <a:prstGeom prst="rect">
            <a:avLst/>
          </a:prstGeom>
          <a:solidFill>
            <a:srgbClr val="FFA18B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3525977" y="1295461"/>
            <a:ext cx="23083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486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3106738" y="2781937"/>
            <a:ext cx="1038225" cy="458788"/>
          </a:xfrm>
          <a:prstGeom prst="rect">
            <a:avLst/>
          </a:prstGeom>
          <a:solidFill>
            <a:srgbClr val="FFFF79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73" name="Rectangle 15"/>
          <p:cNvSpPr>
            <a:spLocks noChangeArrowheads="1"/>
          </p:cNvSpPr>
          <p:nvPr/>
        </p:nvSpPr>
        <p:spPr bwMode="auto">
          <a:xfrm>
            <a:off x="3435350" y="2838436"/>
            <a:ext cx="4536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System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74" name="Rectangle 16"/>
          <p:cNvSpPr>
            <a:spLocks noChangeArrowheads="1"/>
          </p:cNvSpPr>
          <p:nvPr/>
        </p:nvSpPr>
        <p:spPr bwMode="auto">
          <a:xfrm>
            <a:off x="3357496" y="2992657"/>
            <a:ext cx="6011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controller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75" name="Group 35"/>
          <p:cNvGrpSpPr>
            <a:grpSpLocks/>
          </p:cNvGrpSpPr>
          <p:nvPr/>
        </p:nvGrpSpPr>
        <p:grpSpPr bwMode="auto">
          <a:xfrm>
            <a:off x="5180013" y="5504500"/>
            <a:ext cx="160337" cy="498475"/>
            <a:chOff x="3223" y="3189"/>
            <a:chExt cx="101" cy="370"/>
          </a:xfrm>
        </p:grpSpPr>
        <p:sp>
          <p:nvSpPr>
            <p:cNvPr id="11410" name="Line 27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411" name="Line 28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412" name="Group 31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416" name="Line 29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17" name="Line 30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413" name="Group 34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414" name="Line 32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15" name="Line 33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76" name="Group 80"/>
          <p:cNvGrpSpPr>
            <a:grpSpLocks/>
          </p:cNvGrpSpPr>
          <p:nvPr/>
        </p:nvGrpSpPr>
        <p:grpSpPr bwMode="auto">
          <a:xfrm>
            <a:off x="4130675" y="2926400"/>
            <a:ext cx="588963" cy="160337"/>
            <a:chOff x="2602" y="1501"/>
            <a:chExt cx="371" cy="101"/>
          </a:xfrm>
        </p:grpSpPr>
        <p:sp>
          <p:nvSpPr>
            <p:cNvPr id="11402" name="Line 72"/>
            <p:cNvSpPr>
              <a:spLocks noChangeShapeType="1"/>
            </p:cNvSpPr>
            <p:nvPr/>
          </p:nvSpPr>
          <p:spPr bwMode="auto">
            <a:xfrm>
              <a:off x="2681" y="1530"/>
              <a:ext cx="2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403" name="Line 73"/>
            <p:cNvSpPr>
              <a:spLocks noChangeShapeType="1"/>
            </p:cNvSpPr>
            <p:nvPr/>
          </p:nvSpPr>
          <p:spPr bwMode="auto">
            <a:xfrm>
              <a:off x="2681" y="1576"/>
              <a:ext cx="2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404" name="Group 76"/>
            <p:cNvGrpSpPr>
              <a:grpSpLocks/>
            </p:cNvGrpSpPr>
            <p:nvPr/>
          </p:nvGrpSpPr>
          <p:grpSpPr bwMode="auto">
            <a:xfrm>
              <a:off x="2602" y="1501"/>
              <a:ext cx="139" cy="101"/>
              <a:chOff x="2602" y="1501"/>
              <a:chExt cx="139" cy="101"/>
            </a:xfrm>
          </p:grpSpPr>
          <p:sp>
            <p:nvSpPr>
              <p:cNvPr id="11408" name="Line 74"/>
              <p:cNvSpPr>
                <a:spLocks noChangeShapeType="1"/>
              </p:cNvSpPr>
              <p:nvPr/>
            </p:nvSpPr>
            <p:spPr bwMode="auto">
              <a:xfrm flipH="1" flipV="1">
                <a:off x="2602" y="1549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09" name="Line 75"/>
              <p:cNvSpPr>
                <a:spLocks noChangeShapeType="1"/>
              </p:cNvSpPr>
              <p:nvPr/>
            </p:nvSpPr>
            <p:spPr bwMode="auto">
              <a:xfrm flipH="1">
                <a:off x="2602" y="1501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405" name="Group 79"/>
            <p:cNvGrpSpPr>
              <a:grpSpLocks/>
            </p:cNvGrpSpPr>
            <p:nvPr/>
          </p:nvGrpSpPr>
          <p:grpSpPr bwMode="auto">
            <a:xfrm>
              <a:off x="2833" y="1501"/>
              <a:ext cx="140" cy="101"/>
              <a:chOff x="2833" y="1501"/>
              <a:chExt cx="140" cy="101"/>
            </a:xfrm>
          </p:grpSpPr>
          <p:sp>
            <p:nvSpPr>
              <p:cNvPr id="11406" name="Line 77"/>
              <p:cNvSpPr>
                <a:spLocks noChangeShapeType="1"/>
              </p:cNvSpPr>
              <p:nvPr/>
            </p:nvSpPr>
            <p:spPr bwMode="auto">
              <a:xfrm flipV="1">
                <a:off x="2833" y="1549"/>
                <a:ext cx="14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07" name="Line 78"/>
              <p:cNvSpPr>
                <a:spLocks noChangeShapeType="1"/>
              </p:cNvSpPr>
              <p:nvPr/>
            </p:nvSpPr>
            <p:spPr bwMode="auto">
              <a:xfrm>
                <a:off x="2833" y="1501"/>
                <a:ext cx="14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77" name="Group 89"/>
          <p:cNvGrpSpPr>
            <a:grpSpLocks/>
          </p:cNvGrpSpPr>
          <p:nvPr/>
        </p:nvGrpSpPr>
        <p:grpSpPr bwMode="auto">
          <a:xfrm>
            <a:off x="2525713" y="2926400"/>
            <a:ext cx="587375" cy="160337"/>
            <a:chOff x="1591" y="1501"/>
            <a:chExt cx="370" cy="101"/>
          </a:xfrm>
        </p:grpSpPr>
        <p:sp>
          <p:nvSpPr>
            <p:cNvPr id="11394" name="Line 81"/>
            <p:cNvSpPr>
              <a:spLocks noChangeShapeType="1"/>
            </p:cNvSpPr>
            <p:nvPr/>
          </p:nvSpPr>
          <p:spPr bwMode="auto">
            <a:xfrm>
              <a:off x="1670" y="1530"/>
              <a:ext cx="2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95" name="Line 82"/>
            <p:cNvSpPr>
              <a:spLocks noChangeShapeType="1"/>
            </p:cNvSpPr>
            <p:nvPr/>
          </p:nvSpPr>
          <p:spPr bwMode="auto">
            <a:xfrm>
              <a:off x="1670" y="1576"/>
              <a:ext cx="2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96" name="Group 85"/>
            <p:cNvGrpSpPr>
              <a:grpSpLocks/>
            </p:cNvGrpSpPr>
            <p:nvPr/>
          </p:nvGrpSpPr>
          <p:grpSpPr bwMode="auto">
            <a:xfrm>
              <a:off x="1591" y="1501"/>
              <a:ext cx="139" cy="101"/>
              <a:chOff x="1591" y="1501"/>
              <a:chExt cx="139" cy="101"/>
            </a:xfrm>
          </p:grpSpPr>
          <p:sp>
            <p:nvSpPr>
              <p:cNvPr id="11400" name="Line 83"/>
              <p:cNvSpPr>
                <a:spLocks noChangeShapeType="1"/>
              </p:cNvSpPr>
              <p:nvPr/>
            </p:nvSpPr>
            <p:spPr bwMode="auto">
              <a:xfrm flipH="1" flipV="1">
                <a:off x="1591" y="1549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01" name="Line 84"/>
              <p:cNvSpPr>
                <a:spLocks noChangeShapeType="1"/>
              </p:cNvSpPr>
              <p:nvPr/>
            </p:nvSpPr>
            <p:spPr bwMode="auto">
              <a:xfrm flipH="1">
                <a:off x="1591" y="1501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97" name="Group 88"/>
            <p:cNvGrpSpPr>
              <a:grpSpLocks/>
            </p:cNvGrpSpPr>
            <p:nvPr/>
          </p:nvGrpSpPr>
          <p:grpSpPr bwMode="auto">
            <a:xfrm>
              <a:off x="1822" y="1501"/>
              <a:ext cx="139" cy="101"/>
              <a:chOff x="1822" y="1501"/>
              <a:chExt cx="139" cy="101"/>
            </a:xfrm>
          </p:grpSpPr>
          <p:sp>
            <p:nvSpPr>
              <p:cNvPr id="11398" name="Line 86"/>
              <p:cNvSpPr>
                <a:spLocks noChangeShapeType="1"/>
              </p:cNvSpPr>
              <p:nvPr/>
            </p:nvSpPr>
            <p:spPr bwMode="auto">
              <a:xfrm flipV="1">
                <a:off x="1822" y="1549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99" name="Line 87"/>
              <p:cNvSpPr>
                <a:spLocks noChangeShapeType="1"/>
              </p:cNvSpPr>
              <p:nvPr/>
            </p:nvSpPr>
            <p:spPr bwMode="auto">
              <a:xfrm>
                <a:off x="1822" y="1501"/>
                <a:ext cx="139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78" name="Group 99"/>
          <p:cNvGrpSpPr>
            <a:grpSpLocks/>
          </p:cNvGrpSpPr>
          <p:nvPr/>
        </p:nvGrpSpPr>
        <p:grpSpPr bwMode="auto">
          <a:xfrm>
            <a:off x="1650084" y="3723325"/>
            <a:ext cx="3898900" cy="168275"/>
            <a:chOff x="1191" y="2035"/>
            <a:chExt cx="2456" cy="106"/>
          </a:xfrm>
        </p:grpSpPr>
        <p:grpSp>
          <p:nvGrpSpPr>
            <p:cNvPr id="11385" name="Group 92"/>
            <p:cNvGrpSpPr>
              <a:grpSpLocks/>
            </p:cNvGrpSpPr>
            <p:nvPr/>
          </p:nvGrpSpPr>
          <p:grpSpPr bwMode="auto">
            <a:xfrm>
              <a:off x="1263" y="2064"/>
              <a:ext cx="2307" cy="49"/>
              <a:chOff x="1263" y="2064"/>
              <a:chExt cx="2307" cy="49"/>
            </a:xfrm>
          </p:grpSpPr>
          <p:sp>
            <p:nvSpPr>
              <p:cNvPr id="11392" name="Line 90"/>
              <p:cNvSpPr>
                <a:spLocks noChangeShapeType="1"/>
              </p:cNvSpPr>
              <p:nvPr/>
            </p:nvSpPr>
            <p:spPr bwMode="auto">
              <a:xfrm>
                <a:off x="1263" y="2064"/>
                <a:ext cx="230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93" name="Line 91"/>
              <p:cNvSpPr>
                <a:spLocks noChangeShapeType="1"/>
              </p:cNvSpPr>
              <p:nvPr/>
            </p:nvSpPr>
            <p:spPr bwMode="auto">
              <a:xfrm>
                <a:off x="1263" y="2112"/>
                <a:ext cx="2307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86" name="Group 95"/>
            <p:cNvGrpSpPr>
              <a:grpSpLocks/>
            </p:cNvGrpSpPr>
            <p:nvPr/>
          </p:nvGrpSpPr>
          <p:grpSpPr bwMode="auto">
            <a:xfrm>
              <a:off x="1191" y="2040"/>
              <a:ext cx="140" cy="101"/>
              <a:chOff x="1191" y="2040"/>
              <a:chExt cx="140" cy="101"/>
            </a:xfrm>
          </p:grpSpPr>
          <p:sp>
            <p:nvSpPr>
              <p:cNvPr id="11390" name="Line 93"/>
              <p:cNvSpPr>
                <a:spLocks noChangeShapeType="1"/>
              </p:cNvSpPr>
              <p:nvPr/>
            </p:nvSpPr>
            <p:spPr bwMode="auto">
              <a:xfrm flipH="1" flipV="1">
                <a:off x="1191" y="2088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91" name="Line 94"/>
              <p:cNvSpPr>
                <a:spLocks noChangeShapeType="1"/>
              </p:cNvSpPr>
              <p:nvPr/>
            </p:nvSpPr>
            <p:spPr bwMode="auto">
              <a:xfrm flipH="1">
                <a:off x="1191" y="2040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87" name="Group 98"/>
            <p:cNvGrpSpPr>
              <a:grpSpLocks/>
            </p:cNvGrpSpPr>
            <p:nvPr/>
          </p:nvGrpSpPr>
          <p:grpSpPr bwMode="auto">
            <a:xfrm>
              <a:off x="3507" y="2035"/>
              <a:ext cx="140" cy="101"/>
              <a:chOff x="3507" y="2035"/>
              <a:chExt cx="140" cy="101"/>
            </a:xfrm>
          </p:grpSpPr>
          <p:sp>
            <p:nvSpPr>
              <p:cNvPr id="11388" name="Line 96"/>
              <p:cNvSpPr>
                <a:spLocks noChangeShapeType="1"/>
              </p:cNvSpPr>
              <p:nvPr/>
            </p:nvSpPr>
            <p:spPr bwMode="auto">
              <a:xfrm flipV="1">
                <a:off x="3507" y="2083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89" name="Line 97"/>
              <p:cNvSpPr>
                <a:spLocks noChangeShapeType="1"/>
              </p:cNvSpPr>
              <p:nvPr/>
            </p:nvSpPr>
            <p:spPr bwMode="auto">
              <a:xfrm>
                <a:off x="3507" y="2035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79" name="Rectangle 100"/>
          <p:cNvSpPr>
            <a:spLocks noChangeArrowheads="1"/>
          </p:cNvSpPr>
          <p:nvPr/>
        </p:nvSpPr>
        <p:spPr bwMode="auto">
          <a:xfrm>
            <a:off x="5684353" y="3702387"/>
            <a:ext cx="4905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PCI bus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80" name="Rectangle 101"/>
          <p:cNvSpPr>
            <a:spLocks noChangeArrowheads="1"/>
          </p:cNvSpPr>
          <p:nvPr/>
        </p:nvSpPr>
        <p:spPr bwMode="auto">
          <a:xfrm>
            <a:off x="6316663" y="5983741"/>
            <a:ext cx="9393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(Legacy and/or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81" name="Group 111"/>
          <p:cNvGrpSpPr>
            <a:grpSpLocks/>
          </p:cNvGrpSpPr>
          <p:nvPr/>
        </p:nvGrpSpPr>
        <p:grpSpPr bwMode="auto">
          <a:xfrm>
            <a:off x="1667645" y="2112012"/>
            <a:ext cx="3897313" cy="168275"/>
            <a:chOff x="1196" y="948"/>
            <a:chExt cx="2455" cy="106"/>
          </a:xfrm>
        </p:grpSpPr>
        <p:grpSp>
          <p:nvGrpSpPr>
            <p:cNvPr id="11376" name="Group 104"/>
            <p:cNvGrpSpPr>
              <a:grpSpLocks/>
            </p:cNvGrpSpPr>
            <p:nvPr/>
          </p:nvGrpSpPr>
          <p:grpSpPr bwMode="auto">
            <a:xfrm>
              <a:off x="1268" y="977"/>
              <a:ext cx="2306" cy="49"/>
              <a:chOff x="1268" y="977"/>
              <a:chExt cx="2306" cy="49"/>
            </a:xfrm>
          </p:grpSpPr>
          <p:sp>
            <p:nvSpPr>
              <p:cNvPr id="11383" name="Line 102"/>
              <p:cNvSpPr>
                <a:spLocks noChangeShapeType="1"/>
              </p:cNvSpPr>
              <p:nvPr/>
            </p:nvSpPr>
            <p:spPr bwMode="auto">
              <a:xfrm>
                <a:off x="1268" y="977"/>
                <a:ext cx="230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84" name="Line 103"/>
              <p:cNvSpPr>
                <a:spLocks noChangeShapeType="1"/>
              </p:cNvSpPr>
              <p:nvPr/>
            </p:nvSpPr>
            <p:spPr bwMode="auto">
              <a:xfrm>
                <a:off x="1268" y="1025"/>
                <a:ext cx="2306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77" name="Group 107"/>
            <p:cNvGrpSpPr>
              <a:grpSpLocks/>
            </p:cNvGrpSpPr>
            <p:nvPr/>
          </p:nvGrpSpPr>
          <p:grpSpPr bwMode="auto">
            <a:xfrm>
              <a:off x="1196" y="953"/>
              <a:ext cx="139" cy="101"/>
              <a:chOff x="1196" y="953"/>
              <a:chExt cx="139" cy="101"/>
            </a:xfrm>
          </p:grpSpPr>
          <p:sp>
            <p:nvSpPr>
              <p:cNvPr id="11381" name="Line 105"/>
              <p:cNvSpPr>
                <a:spLocks noChangeShapeType="1"/>
              </p:cNvSpPr>
              <p:nvPr/>
            </p:nvSpPr>
            <p:spPr bwMode="auto">
              <a:xfrm flipH="1" flipV="1">
                <a:off x="1196" y="1001"/>
                <a:ext cx="139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82" name="Line 106"/>
              <p:cNvSpPr>
                <a:spLocks noChangeShapeType="1"/>
              </p:cNvSpPr>
              <p:nvPr/>
            </p:nvSpPr>
            <p:spPr bwMode="auto">
              <a:xfrm flipH="1">
                <a:off x="1196" y="953"/>
                <a:ext cx="139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78" name="Group 110"/>
            <p:cNvGrpSpPr>
              <a:grpSpLocks/>
            </p:cNvGrpSpPr>
            <p:nvPr/>
          </p:nvGrpSpPr>
          <p:grpSpPr bwMode="auto">
            <a:xfrm>
              <a:off x="3512" y="948"/>
              <a:ext cx="139" cy="101"/>
              <a:chOff x="3512" y="948"/>
              <a:chExt cx="139" cy="101"/>
            </a:xfrm>
          </p:grpSpPr>
          <p:sp>
            <p:nvSpPr>
              <p:cNvPr id="11379" name="Line 108"/>
              <p:cNvSpPr>
                <a:spLocks noChangeShapeType="1"/>
              </p:cNvSpPr>
              <p:nvPr/>
            </p:nvSpPr>
            <p:spPr bwMode="auto">
              <a:xfrm flipV="1">
                <a:off x="3512" y="996"/>
                <a:ext cx="139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80" name="Line 109"/>
              <p:cNvSpPr>
                <a:spLocks noChangeShapeType="1"/>
              </p:cNvSpPr>
              <p:nvPr/>
            </p:nvSpPr>
            <p:spPr bwMode="auto">
              <a:xfrm>
                <a:off x="3512" y="948"/>
                <a:ext cx="139" cy="5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82" name="Rectangle 121"/>
          <p:cNvSpPr>
            <a:spLocks noChangeArrowheads="1"/>
          </p:cNvSpPr>
          <p:nvPr/>
        </p:nvSpPr>
        <p:spPr bwMode="auto">
          <a:xfrm>
            <a:off x="5738195" y="2097525"/>
            <a:ext cx="8495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Processor bus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83" name="Group 124"/>
          <p:cNvGrpSpPr>
            <a:grpSpLocks/>
          </p:cNvGrpSpPr>
          <p:nvPr/>
        </p:nvGrpSpPr>
        <p:grpSpPr bwMode="auto">
          <a:xfrm>
            <a:off x="1500188" y="2772412"/>
            <a:ext cx="1039812" cy="460375"/>
            <a:chOff x="945" y="1404"/>
            <a:chExt cx="655" cy="290"/>
          </a:xfrm>
        </p:grpSpPr>
        <p:sp>
          <p:nvSpPr>
            <p:cNvPr id="11374" name="Rectangle 122"/>
            <p:cNvSpPr>
              <a:spLocks noChangeArrowheads="1"/>
            </p:cNvSpPr>
            <p:nvPr/>
          </p:nvSpPr>
          <p:spPr bwMode="auto">
            <a:xfrm>
              <a:off x="945" y="1404"/>
              <a:ext cx="655" cy="290"/>
            </a:xfrm>
            <a:prstGeom prst="rect">
              <a:avLst/>
            </a:prstGeom>
            <a:solidFill>
              <a:srgbClr val="C7B4FE"/>
            </a:solidFill>
            <a:ln w="0">
              <a:solidFill>
                <a:srgbClr val="000000"/>
              </a:solidFill>
              <a:prstDash val="sysDash"/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75" name="Rectangle 123"/>
            <p:cNvSpPr>
              <a:spLocks noChangeArrowheads="1"/>
            </p:cNvSpPr>
            <p:nvPr/>
          </p:nvSpPr>
          <p:spPr bwMode="auto">
            <a:xfrm>
              <a:off x="1097" y="1485"/>
              <a:ext cx="354" cy="116"/>
            </a:xfrm>
            <a:prstGeom prst="rect">
              <a:avLst/>
            </a:prstGeom>
            <a:solidFill>
              <a:srgbClr val="C7B4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L2 cache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84" name="Rectangle 125"/>
          <p:cNvSpPr>
            <a:spLocks noChangeArrowheads="1"/>
          </p:cNvSpPr>
          <p:nvPr/>
        </p:nvSpPr>
        <p:spPr bwMode="auto">
          <a:xfrm>
            <a:off x="4733925" y="2781937"/>
            <a:ext cx="1039813" cy="458788"/>
          </a:xfrm>
          <a:prstGeom prst="rect">
            <a:avLst/>
          </a:prstGeom>
          <a:solidFill>
            <a:srgbClr val="AFE1FF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85" name="Rectangle 126"/>
          <p:cNvSpPr>
            <a:spLocks noChangeArrowheads="1"/>
          </p:cNvSpPr>
          <p:nvPr/>
        </p:nvSpPr>
        <p:spPr bwMode="auto">
          <a:xfrm>
            <a:off x="4835504" y="2834141"/>
            <a:ext cx="87844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Main memory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86" name="Rectangle 127"/>
          <p:cNvSpPr>
            <a:spLocks noChangeArrowheads="1"/>
          </p:cNvSpPr>
          <p:nvPr/>
        </p:nvSpPr>
        <p:spPr bwMode="auto">
          <a:xfrm>
            <a:off x="4880957" y="2990836"/>
            <a:ext cx="7678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(FPM/EDO)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87" name="Group 132"/>
          <p:cNvGrpSpPr>
            <a:grpSpLocks/>
          </p:cNvGrpSpPr>
          <p:nvPr/>
        </p:nvGrpSpPr>
        <p:grpSpPr bwMode="auto">
          <a:xfrm>
            <a:off x="3106738" y="4402775"/>
            <a:ext cx="1038225" cy="458787"/>
            <a:chOff x="1957" y="2487"/>
            <a:chExt cx="654" cy="289"/>
          </a:xfrm>
        </p:grpSpPr>
        <p:sp>
          <p:nvSpPr>
            <p:cNvPr id="11371" name="Rectangle 129"/>
            <p:cNvSpPr>
              <a:spLocks noChangeArrowheads="1"/>
            </p:cNvSpPr>
            <p:nvPr/>
          </p:nvSpPr>
          <p:spPr bwMode="auto">
            <a:xfrm>
              <a:off x="1957" y="2487"/>
              <a:ext cx="654" cy="289"/>
            </a:xfrm>
            <a:prstGeom prst="rect">
              <a:avLst/>
            </a:prstGeom>
            <a:solidFill>
              <a:srgbClr val="99FF99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72" name="Rectangle 130"/>
            <p:cNvSpPr>
              <a:spLocks noChangeArrowheads="1"/>
            </p:cNvSpPr>
            <p:nvPr/>
          </p:nvSpPr>
          <p:spPr bwMode="auto">
            <a:xfrm>
              <a:off x="2089" y="2522"/>
              <a:ext cx="400" cy="116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Peripheral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73" name="Rectangle 131"/>
            <p:cNvSpPr>
              <a:spLocks noChangeArrowheads="1"/>
            </p:cNvSpPr>
            <p:nvPr/>
          </p:nvSpPr>
          <p:spPr bwMode="auto">
            <a:xfrm>
              <a:off x="2094" y="2605"/>
              <a:ext cx="379" cy="116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controller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88" name="Rectangle 133"/>
          <p:cNvSpPr>
            <a:spLocks noChangeArrowheads="1"/>
          </p:cNvSpPr>
          <p:nvPr/>
        </p:nvSpPr>
        <p:spPr bwMode="auto">
          <a:xfrm>
            <a:off x="4733925" y="4394837"/>
            <a:ext cx="1039813" cy="458788"/>
          </a:xfrm>
          <a:prstGeom prst="rect">
            <a:avLst/>
          </a:prstGeom>
          <a:solidFill>
            <a:srgbClr val="FFFFA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89" name="Rectangle 134"/>
          <p:cNvSpPr>
            <a:spLocks noChangeArrowheads="1"/>
          </p:cNvSpPr>
          <p:nvPr/>
        </p:nvSpPr>
        <p:spPr bwMode="auto">
          <a:xfrm>
            <a:off x="4887894" y="4448278"/>
            <a:ext cx="7197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PCI device 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90" name="Rectangle 135"/>
          <p:cNvSpPr>
            <a:spLocks noChangeArrowheads="1"/>
          </p:cNvSpPr>
          <p:nvPr/>
        </p:nvSpPr>
        <p:spPr bwMode="auto">
          <a:xfrm>
            <a:off x="5013606" y="4590267"/>
            <a:ext cx="4552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adapter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91" name="Group 145"/>
          <p:cNvGrpSpPr>
            <a:grpSpLocks/>
          </p:cNvGrpSpPr>
          <p:nvPr/>
        </p:nvGrpSpPr>
        <p:grpSpPr bwMode="auto">
          <a:xfrm>
            <a:off x="1890713" y="5382262"/>
            <a:ext cx="3898900" cy="168275"/>
            <a:chOff x="1191" y="3112"/>
            <a:chExt cx="2456" cy="106"/>
          </a:xfrm>
        </p:grpSpPr>
        <p:grpSp>
          <p:nvGrpSpPr>
            <p:cNvPr id="11362" name="Group 138"/>
            <p:cNvGrpSpPr>
              <a:grpSpLocks/>
            </p:cNvGrpSpPr>
            <p:nvPr/>
          </p:nvGrpSpPr>
          <p:grpSpPr bwMode="auto">
            <a:xfrm>
              <a:off x="1263" y="3141"/>
              <a:ext cx="2307" cy="49"/>
              <a:chOff x="1263" y="3141"/>
              <a:chExt cx="2307" cy="49"/>
            </a:xfrm>
          </p:grpSpPr>
          <p:sp>
            <p:nvSpPr>
              <p:cNvPr id="11369" name="Line 136"/>
              <p:cNvSpPr>
                <a:spLocks noChangeShapeType="1"/>
              </p:cNvSpPr>
              <p:nvPr/>
            </p:nvSpPr>
            <p:spPr bwMode="auto">
              <a:xfrm>
                <a:off x="1263" y="3141"/>
                <a:ext cx="2307" cy="1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70" name="Line 137"/>
              <p:cNvSpPr>
                <a:spLocks noChangeShapeType="1"/>
              </p:cNvSpPr>
              <p:nvPr/>
            </p:nvSpPr>
            <p:spPr bwMode="auto">
              <a:xfrm>
                <a:off x="1263" y="3189"/>
                <a:ext cx="2307" cy="1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63" name="Group 141"/>
            <p:cNvGrpSpPr>
              <a:grpSpLocks/>
            </p:cNvGrpSpPr>
            <p:nvPr/>
          </p:nvGrpSpPr>
          <p:grpSpPr bwMode="auto">
            <a:xfrm>
              <a:off x="1191" y="3117"/>
              <a:ext cx="140" cy="101"/>
              <a:chOff x="1191" y="3117"/>
              <a:chExt cx="140" cy="101"/>
            </a:xfrm>
          </p:grpSpPr>
          <p:sp>
            <p:nvSpPr>
              <p:cNvPr id="11367" name="Line 139"/>
              <p:cNvSpPr>
                <a:spLocks noChangeShapeType="1"/>
              </p:cNvSpPr>
              <p:nvPr/>
            </p:nvSpPr>
            <p:spPr bwMode="auto">
              <a:xfrm flipH="1" flipV="1">
                <a:off x="1191" y="3165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68" name="Line 140"/>
              <p:cNvSpPr>
                <a:spLocks noChangeShapeType="1"/>
              </p:cNvSpPr>
              <p:nvPr/>
            </p:nvSpPr>
            <p:spPr bwMode="auto">
              <a:xfrm flipH="1">
                <a:off x="1191" y="3117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64" name="Group 144"/>
            <p:cNvGrpSpPr>
              <a:grpSpLocks/>
            </p:cNvGrpSpPr>
            <p:nvPr/>
          </p:nvGrpSpPr>
          <p:grpSpPr bwMode="auto">
            <a:xfrm>
              <a:off x="3507" y="3112"/>
              <a:ext cx="140" cy="101"/>
              <a:chOff x="3507" y="3112"/>
              <a:chExt cx="140" cy="101"/>
            </a:xfrm>
          </p:grpSpPr>
          <p:sp>
            <p:nvSpPr>
              <p:cNvPr id="11365" name="Line 142"/>
              <p:cNvSpPr>
                <a:spLocks noChangeShapeType="1"/>
              </p:cNvSpPr>
              <p:nvPr/>
            </p:nvSpPr>
            <p:spPr bwMode="auto">
              <a:xfrm flipV="1">
                <a:off x="3507" y="3160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66" name="Line 143"/>
              <p:cNvSpPr>
                <a:spLocks noChangeShapeType="1"/>
              </p:cNvSpPr>
              <p:nvPr/>
            </p:nvSpPr>
            <p:spPr bwMode="auto">
              <a:xfrm>
                <a:off x="3507" y="3112"/>
                <a:ext cx="140" cy="53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92" name="Rectangle 146"/>
          <p:cNvSpPr>
            <a:spLocks noChangeArrowheads="1"/>
          </p:cNvSpPr>
          <p:nvPr/>
        </p:nvSpPr>
        <p:spPr bwMode="auto">
          <a:xfrm>
            <a:off x="4708525" y="5969637"/>
            <a:ext cx="1065213" cy="447675"/>
          </a:xfrm>
          <a:prstGeom prst="rect">
            <a:avLst/>
          </a:prstGeom>
          <a:solidFill>
            <a:srgbClr val="FFFFA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93" name="Rectangle 147"/>
          <p:cNvSpPr>
            <a:spLocks noChangeArrowheads="1"/>
          </p:cNvSpPr>
          <p:nvPr/>
        </p:nvSpPr>
        <p:spPr bwMode="auto">
          <a:xfrm>
            <a:off x="4909300" y="6029845"/>
            <a:ext cx="68082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ISA device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94" name="Rectangle 148"/>
          <p:cNvSpPr>
            <a:spLocks noChangeArrowheads="1"/>
          </p:cNvSpPr>
          <p:nvPr/>
        </p:nvSpPr>
        <p:spPr bwMode="auto">
          <a:xfrm>
            <a:off x="4986338" y="6160137"/>
            <a:ext cx="4937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adapter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95" name="Rectangle 149"/>
          <p:cNvSpPr>
            <a:spLocks noChangeArrowheads="1"/>
          </p:cNvSpPr>
          <p:nvPr/>
        </p:nvSpPr>
        <p:spPr bwMode="auto">
          <a:xfrm>
            <a:off x="6023911" y="5353077"/>
            <a:ext cx="4900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ISA bus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96" name="Rectangle 150"/>
          <p:cNvSpPr>
            <a:spLocks noChangeArrowheads="1"/>
          </p:cNvSpPr>
          <p:nvPr/>
        </p:nvSpPr>
        <p:spPr bwMode="auto">
          <a:xfrm>
            <a:off x="6338888" y="6122671"/>
            <a:ext cx="8431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slow devices)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297" name="Group 155"/>
          <p:cNvGrpSpPr>
            <a:grpSpLocks/>
          </p:cNvGrpSpPr>
          <p:nvPr/>
        </p:nvGrpSpPr>
        <p:grpSpPr bwMode="auto">
          <a:xfrm>
            <a:off x="5765800" y="6115687"/>
            <a:ext cx="404813" cy="114300"/>
            <a:chOff x="3632" y="3670"/>
            <a:chExt cx="255" cy="72"/>
          </a:xfrm>
        </p:grpSpPr>
        <p:sp>
          <p:nvSpPr>
            <p:cNvPr id="11358" name="Line 151"/>
            <p:cNvSpPr>
              <a:spLocks noChangeShapeType="1"/>
            </p:cNvSpPr>
            <p:nvPr/>
          </p:nvSpPr>
          <p:spPr bwMode="auto">
            <a:xfrm>
              <a:off x="3632" y="3703"/>
              <a:ext cx="2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59" name="Rectangle 152"/>
            <p:cNvSpPr>
              <a:spLocks noChangeArrowheads="1"/>
            </p:cNvSpPr>
            <p:nvPr/>
          </p:nvSpPr>
          <p:spPr bwMode="auto">
            <a:xfrm>
              <a:off x="3671" y="3675"/>
              <a:ext cx="33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60" name="Rectangle 153"/>
            <p:cNvSpPr>
              <a:spLocks noChangeArrowheads="1"/>
            </p:cNvSpPr>
            <p:nvPr/>
          </p:nvSpPr>
          <p:spPr bwMode="auto">
            <a:xfrm>
              <a:off x="3748" y="3675"/>
              <a:ext cx="33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61" name="Rectangle 154"/>
            <p:cNvSpPr>
              <a:spLocks noChangeArrowheads="1"/>
            </p:cNvSpPr>
            <p:nvPr/>
          </p:nvSpPr>
          <p:spPr bwMode="auto">
            <a:xfrm>
              <a:off x="3820" y="3670"/>
              <a:ext cx="34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298" name="Group 160"/>
          <p:cNvGrpSpPr>
            <a:grpSpLocks/>
          </p:cNvGrpSpPr>
          <p:nvPr/>
        </p:nvGrpSpPr>
        <p:grpSpPr bwMode="auto">
          <a:xfrm>
            <a:off x="5765800" y="4563112"/>
            <a:ext cx="404813" cy="114300"/>
            <a:chOff x="3632" y="2588"/>
            <a:chExt cx="255" cy="72"/>
          </a:xfrm>
        </p:grpSpPr>
        <p:sp>
          <p:nvSpPr>
            <p:cNvPr id="11354" name="Line 156"/>
            <p:cNvSpPr>
              <a:spLocks noChangeShapeType="1"/>
            </p:cNvSpPr>
            <p:nvPr/>
          </p:nvSpPr>
          <p:spPr bwMode="auto">
            <a:xfrm>
              <a:off x="3632" y="2622"/>
              <a:ext cx="2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55" name="Rectangle 157"/>
            <p:cNvSpPr>
              <a:spLocks noChangeArrowheads="1"/>
            </p:cNvSpPr>
            <p:nvPr/>
          </p:nvSpPr>
          <p:spPr bwMode="auto">
            <a:xfrm>
              <a:off x="3671" y="2593"/>
              <a:ext cx="33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56" name="Rectangle 158"/>
            <p:cNvSpPr>
              <a:spLocks noChangeArrowheads="1"/>
            </p:cNvSpPr>
            <p:nvPr/>
          </p:nvSpPr>
          <p:spPr bwMode="auto">
            <a:xfrm>
              <a:off x="3748" y="2593"/>
              <a:ext cx="33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57" name="Rectangle 159"/>
            <p:cNvSpPr>
              <a:spLocks noChangeArrowheads="1"/>
            </p:cNvSpPr>
            <p:nvPr/>
          </p:nvSpPr>
          <p:spPr bwMode="auto">
            <a:xfrm>
              <a:off x="3820" y="2588"/>
              <a:ext cx="34" cy="6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33665" name="Oval 161"/>
          <p:cNvSpPr>
            <a:spLocks noChangeArrowheads="1"/>
          </p:cNvSpPr>
          <p:nvPr/>
        </p:nvSpPr>
        <p:spPr bwMode="auto">
          <a:xfrm>
            <a:off x="5043956" y="3649342"/>
            <a:ext cx="1548000" cy="32400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300" name="Group 162"/>
          <p:cNvGrpSpPr>
            <a:grpSpLocks/>
          </p:cNvGrpSpPr>
          <p:nvPr/>
        </p:nvGrpSpPr>
        <p:grpSpPr bwMode="auto">
          <a:xfrm>
            <a:off x="5168900" y="3880487"/>
            <a:ext cx="160338" cy="498475"/>
            <a:chOff x="3223" y="3189"/>
            <a:chExt cx="101" cy="370"/>
          </a:xfrm>
        </p:grpSpPr>
        <p:sp>
          <p:nvSpPr>
            <p:cNvPr id="11346" name="Line 163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47" name="Line 164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48" name="Group 165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52" name="Line 166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53" name="Line 167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49" name="Group 168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50" name="Line 169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51" name="Line 170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1" name="Group 171"/>
          <p:cNvGrpSpPr>
            <a:grpSpLocks/>
          </p:cNvGrpSpPr>
          <p:nvPr/>
        </p:nvGrpSpPr>
        <p:grpSpPr bwMode="auto">
          <a:xfrm>
            <a:off x="3494088" y="3882075"/>
            <a:ext cx="160337" cy="498475"/>
            <a:chOff x="3223" y="3189"/>
            <a:chExt cx="101" cy="370"/>
          </a:xfrm>
        </p:grpSpPr>
        <p:sp>
          <p:nvSpPr>
            <p:cNvPr id="11338" name="Line 172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39" name="Line 173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40" name="Group 174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44" name="Line 175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45" name="Line 176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41" name="Group 177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42" name="Line 178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43" name="Line 179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2" name="Group 180"/>
          <p:cNvGrpSpPr>
            <a:grpSpLocks/>
          </p:cNvGrpSpPr>
          <p:nvPr/>
        </p:nvGrpSpPr>
        <p:grpSpPr bwMode="auto">
          <a:xfrm>
            <a:off x="3495675" y="4886962"/>
            <a:ext cx="160338" cy="498475"/>
            <a:chOff x="3223" y="3189"/>
            <a:chExt cx="101" cy="370"/>
          </a:xfrm>
        </p:grpSpPr>
        <p:sp>
          <p:nvSpPr>
            <p:cNvPr id="11330" name="Line 181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31" name="Line 182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32" name="Group 183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36" name="Line 184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37" name="Line 185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33" name="Group 186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34" name="Line 187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35" name="Line 188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3" name="Group 189"/>
          <p:cNvGrpSpPr>
            <a:grpSpLocks/>
          </p:cNvGrpSpPr>
          <p:nvPr/>
        </p:nvGrpSpPr>
        <p:grpSpPr bwMode="auto">
          <a:xfrm>
            <a:off x="3505200" y="3258187"/>
            <a:ext cx="160338" cy="498475"/>
            <a:chOff x="3223" y="3189"/>
            <a:chExt cx="101" cy="370"/>
          </a:xfrm>
        </p:grpSpPr>
        <p:sp>
          <p:nvSpPr>
            <p:cNvPr id="11322" name="Line 190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23" name="Line 191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24" name="Group 192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28" name="Line 193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29" name="Line 194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25" name="Group 195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26" name="Line 196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27" name="Line 197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4" name="Group 198"/>
          <p:cNvGrpSpPr>
            <a:grpSpLocks/>
          </p:cNvGrpSpPr>
          <p:nvPr/>
        </p:nvGrpSpPr>
        <p:grpSpPr bwMode="auto">
          <a:xfrm>
            <a:off x="3530600" y="2267587"/>
            <a:ext cx="160338" cy="498475"/>
            <a:chOff x="3223" y="3189"/>
            <a:chExt cx="101" cy="370"/>
          </a:xfrm>
        </p:grpSpPr>
        <p:sp>
          <p:nvSpPr>
            <p:cNvPr id="11314" name="Line 199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15" name="Line 200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16" name="Group 201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20" name="Line 202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21" name="Line 203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17" name="Group 204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18" name="Line 205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19" name="Line 206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5" name="Group 207"/>
          <p:cNvGrpSpPr>
            <a:grpSpLocks/>
          </p:cNvGrpSpPr>
          <p:nvPr/>
        </p:nvGrpSpPr>
        <p:grpSpPr bwMode="auto">
          <a:xfrm>
            <a:off x="3543300" y="1645287"/>
            <a:ext cx="160338" cy="498475"/>
            <a:chOff x="3223" y="3189"/>
            <a:chExt cx="101" cy="370"/>
          </a:xfrm>
        </p:grpSpPr>
        <p:sp>
          <p:nvSpPr>
            <p:cNvPr id="11306" name="Line 208"/>
            <p:cNvSpPr>
              <a:spLocks noChangeShapeType="1"/>
            </p:cNvSpPr>
            <p:nvPr/>
          </p:nvSpPr>
          <p:spPr bwMode="auto">
            <a:xfrm>
              <a:off x="3295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307" name="Line 209"/>
            <p:cNvSpPr>
              <a:spLocks noChangeShapeType="1"/>
            </p:cNvSpPr>
            <p:nvPr/>
          </p:nvSpPr>
          <p:spPr bwMode="auto">
            <a:xfrm>
              <a:off x="3249" y="3268"/>
              <a:ext cx="1" cy="2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08" name="Group 210"/>
            <p:cNvGrpSpPr>
              <a:grpSpLocks/>
            </p:cNvGrpSpPr>
            <p:nvPr/>
          </p:nvGrpSpPr>
          <p:grpSpPr bwMode="auto">
            <a:xfrm>
              <a:off x="3223" y="3189"/>
              <a:ext cx="101" cy="139"/>
              <a:chOff x="3223" y="3189"/>
              <a:chExt cx="101" cy="139"/>
            </a:xfrm>
          </p:grpSpPr>
          <p:sp>
            <p:nvSpPr>
              <p:cNvPr id="11312" name="Line 211"/>
              <p:cNvSpPr>
                <a:spLocks noChangeShapeType="1"/>
              </p:cNvSpPr>
              <p:nvPr/>
            </p:nvSpPr>
            <p:spPr bwMode="auto">
              <a:xfrm flipV="1">
                <a:off x="3223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13" name="Line 212"/>
              <p:cNvSpPr>
                <a:spLocks noChangeShapeType="1"/>
              </p:cNvSpPr>
              <p:nvPr/>
            </p:nvSpPr>
            <p:spPr bwMode="auto">
              <a:xfrm flipH="1" flipV="1">
                <a:off x="3271" y="3189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309" name="Group 213"/>
            <p:cNvGrpSpPr>
              <a:grpSpLocks/>
            </p:cNvGrpSpPr>
            <p:nvPr/>
          </p:nvGrpSpPr>
          <p:grpSpPr bwMode="auto">
            <a:xfrm>
              <a:off x="3223" y="3420"/>
              <a:ext cx="101" cy="139"/>
              <a:chOff x="3223" y="3420"/>
              <a:chExt cx="101" cy="139"/>
            </a:xfrm>
          </p:grpSpPr>
          <p:sp>
            <p:nvSpPr>
              <p:cNvPr id="11310" name="Line 214"/>
              <p:cNvSpPr>
                <a:spLocks noChangeShapeType="1"/>
              </p:cNvSpPr>
              <p:nvPr/>
            </p:nvSpPr>
            <p:spPr bwMode="auto">
              <a:xfrm>
                <a:off x="3223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11" name="Line 215"/>
              <p:cNvSpPr>
                <a:spLocks noChangeShapeType="1"/>
              </p:cNvSpPr>
              <p:nvPr/>
            </p:nvSpPr>
            <p:spPr bwMode="auto">
              <a:xfrm flipH="1">
                <a:off x="3271" y="3420"/>
                <a:ext cx="53" cy="1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(5)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12383" y="514085"/>
            <a:ext cx="653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a) Early PCI bus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platform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with Intel 420 chipset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3871" y="2458652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82425EX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820019" y="4074094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82426EX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663352" y="119583"/>
            <a:ext cx="1817296" cy="198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829" tIns="899829" rIns="899829" bIns="899829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-506381" y="6556036"/>
            <a:ext cx="84861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indent="677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677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Used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typically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in mature Pentium-based PCs with mature Intel 430 chipsets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(~1995)</a:t>
            </a:r>
            <a:endParaRPr kumimoji="0" lang="en-US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562" y="1174602"/>
            <a:ext cx="8999944" cy="5143500"/>
            <a:chOff x="182562" y="731838"/>
            <a:chExt cx="8999944" cy="5143500"/>
          </a:xfrm>
        </p:grpSpPr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4571967" y="829762"/>
              <a:ext cx="65" cy="169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3" name="Rectangle 8"/>
            <p:cNvSpPr>
              <a:spLocks noChangeArrowheads="1"/>
            </p:cNvSpPr>
            <p:nvPr/>
          </p:nvSpPr>
          <p:spPr bwMode="auto">
            <a:xfrm>
              <a:off x="4571967" y="763087"/>
              <a:ext cx="65" cy="169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5" name="Rectangle 10"/>
            <p:cNvSpPr>
              <a:spLocks noChangeArrowheads="1"/>
            </p:cNvSpPr>
            <p:nvPr/>
          </p:nvSpPr>
          <p:spPr bwMode="auto">
            <a:xfrm>
              <a:off x="5740088" y="3802663"/>
              <a:ext cx="3442418" cy="61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IDE port: First on the 430FX (Triton, 1995)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ATA/33:  First on the 430TX (1997)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USB:       First on the 430VX (Triton III, 1996)</a:t>
              </a:r>
            </a:p>
          </p:txBody>
        </p:sp>
        <p:grpSp>
          <p:nvGrpSpPr>
            <p:cNvPr id="12296" name="Group 15"/>
            <p:cNvGrpSpPr>
              <a:grpSpLocks/>
            </p:cNvGrpSpPr>
            <p:nvPr/>
          </p:nvGrpSpPr>
          <p:grpSpPr bwMode="auto">
            <a:xfrm>
              <a:off x="2681288" y="731838"/>
              <a:ext cx="995362" cy="439737"/>
              <a:chOff x="1689" y="317"/>
              <a:chExt cx="627" cy="277"/>
            </a:xfrm>
          </p:grpSpPr>
          <p:sp>
            <p:nvSpPr>
              <p:cNvPr id="12476" name="Rectangle 13"/>
              <p:cNvSpPr>
                <a:spLocks noChangeArrowheads="1"/>
              </p:cNvSpPr>
              <p:nvPr/>
            </p:nvSpPr>
            <p:spPr bwMode="auto">
              <a:xfrm>
                <a:off x="1689" y="317"/>
                <a:ext cx="627" cy="277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77" name="Rectangle 14"/>
              <p:cNvSpPr>
                <a:spLocks noChangeArrowheads="1"/>
              </p:cNvSpPr>
              <p:nvPr/>
            </p:nvSpPr>
            <p:spPr bwMode="auto">
              <a:xfrm>
                <a:off x="1864" y="398"/>
                <a:ext cx="295" cy="107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Pentium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297" name="Rectangle 16"/>
            <p:cNvSpPr>
              <a:spLocks noChangeArrowheads="1"/>
            </p:cNvSpPr>
            <p:nvPr/>
          </p:nvSpPr>
          <p:spPr bwMode="auto">
            <a:xfrm>
              <a:off x="2693988" y="2301875"/>
              <a:ext cx="995362" cy="439738"/>
            </a:xfrm>
            <a:prstGeom prst="rect">
              <a:avLst/>
            </a:prstGeom>
            <a:solidFill>
              <a:srgbClr val="FFFF7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8" name="Rectangle 17"/>
            <p:cNvSpPr>
              <a:spLocks noChangeArrowheads="1"/>
            </p:cNvSpPr>
            <p:nvPr/>
          </p:nvSpPr>
          <p:spPr bwMode="auto">
            <a:xfrm>
              <a:off x="2977961" y="2368281"/>
              <a:ext cx="41357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System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9" name="Rectangle 18"/>
            <p:cNvSpPr>
              <a:spLocks noChangeArrowheads="1"/>
            </p:cNvSpPr>
            <p:nvPr/>
          </p:nvSpPr>
          <p:spPr bwMode="auto">
            <a:xfrm>
              <a:off x="2922478" y="2507092"/>
              <a:ext cx="54502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controller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00" name="Group 46"/>
            <p:cNvGrpSpPr>
              <a:grpSpLocks/>
            </p:cNvGrpSpPr>
            <p:nvPr/>
          </p:nvGrpSpPr>
          <p:grpSpPr bwMode="auto">
            <a:xfrm>
              <a:off x="3076575" y="4281488"/>
              <a:ext cx="153988" cy="563562"/>
              <a:chOff x="1938" y="2665"/>
              <a:chExt cx="97" cy="355"/>
            </a:xfrm>
          </p:grpSpPr>
          <p:sp>
            <p:nvSpPr>
              <p:cNvPr id="12468" name="Line 38"/>
              <p:cNvSpPr>
                <a:spLocks noChangeShapeType="1"/>
              </p:cNvSpPr>
              <p:nvPr/>
            </p:nvSpPr>
            <p:spPr bwMode="auto">
              <a:xfrm>
                <a:off x="2007" y="2741"/>
                <a:ext cx="1" cy="2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69" name="Line 39"/>
              <p:cNvSpPr>
                <a:spLocks noChangeShapeType="1"/>
              </p:cNvSpPr>
              <p:nvPr/>
            </p:nvSpPr>
            <p:spPr bwMode="auto">
              <a:xfrm>
                <a:off x="1963" y="2741"/>
                <a:ext cx="1" cy="2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70" name="Group 42"/>
              <p:cNvGrpSpPr>
                <a:grpSpLocks/>
              </p:cNvGrpSpPr>
              <p:nvPr/>
            </p:nvGrpSpPr>
            <p:grpSpPr bwMode="auto">
              <a:xfrm>
                <a:off x="1938" y="2665"/>
                <a:ext cx="97" cy="134"/>
                <a:chOff x="1938" y="2665"/>
                <a:chExt cx="97" cy="134"/>
              </a:xfrm>
            </p:grpSpPr>
            <p:sp>
              <p:nvSpPr>
                <p:cNvPr id="1247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938" y="2665"/>
                  <a:ext cx="51" cy="1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75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984" y="2665"/>
                  <a:ext cx="51" cy="1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71" name="Group 45"/>
              <p:cNvGrpSpPr>
                <a:grpSpLocks/>
              </p:cNvGrpSpPr>
              <p:nvPr/>
            </p:nvGrpSpPr>
            <p:grpSpPr bwMode="auto">
              <a:xfrm>
                <a:off x="1938" y="2886"/>
                <a:ext cx="97" cy="134"/>
                <a:chOff x="1938" y="2886"/>
                <a:chExt cx="97" cy="134"/>
              </a:xfrm>
            </p:grpSpPr>
            <p:sp>
              <p:nvSpPr>
                <p:cNvPr id="12472" name="Line 43"/>
                <p:cNvSpPr>
                  <a:spLocks noChangeShapeType="1"/>
                </p:cNvSpPr>
                <p:nvPr/>
              </p:nvSpPr>
              <p:spPr bwMode="auto">
                <a:xfrm>
                  <a:off x="1938" y="2886"/>
                  <a:ext cx="51" cy="1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73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984" y="2886"/>
                  <a:ext cx="51" cy="1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01" name="Group 82"/>
            <p:cNvGrpSpPr>
              <a:grpSpLocks/>
            </p:cNvGrpSpPr>
            <p:nvPr/>
          </p:nvGrpSpPr>
          <p:grpSpPr bwMode="auto">
            <a:xfrm>
              <a:off x="3675063" y="2441575"/>
              <a:ext cx="561975" cy="152400"/>
              <a:chOff x="2307" y="1450"/>
              <a:chExt cx="354" cy="96"/>
            </a:xfrm>
          </p:grpSpPr>
          <p:sp>
            <p:nvSpPr>
              <p:cNvPr id="12460" name="Line 74"/>
              <p:cNvSpPr>
                <a:spLocks noChangeShapeType="1"/>
              </p:cNvSpPr>
              <p:nvPr/>
            </p:nvSpPr>
            <p:spPr bwMode="auto">
              <a:xfrm>
                <a:off x="2383" y="1477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61" name="Line 75"/>
              <p:cNvSpPr>
                <a:spLocks noChangeShapeType="1"/>
              </p:cNvSpPr>
              <p:nvPr/>
            </p:nvSpPr>
            <p:spPr bwMode="auto">
              <a:xfrm>
                <a:off x="2383" y="1521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62" name="Group 78"/>
              <p:cNvGrpSpPr>
                <a:grpSpLocks/>
              </p:cNvGrpSpPr>
              <p:nvPr/>
            </p:nvGrpSpPr>
            <p:grpSpPr bwMode="auto">
              <a:xfrm>
                <a:off x="2307" y="1450"/>
                <a:ext cx="133" cy="96"/>
                <a:chOff x="2307" y="1450"/>
                <a:chExt cx="133" cy="96"/>
              </a:xfrm>
            </p:grpSpPr>
            <p:sp>
              <p:nvSpPr>
                <p:cNvPr id="12466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2307" y="1496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67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2307" y="1450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63" name="Group 81"/>
              <p:cNvGrpSpPr>
                <a:grpSpLocks/>
              </p:cNvGrpSpPr>
              <p:nvPr/>
            </p:nvGrpSpPr>
            <p:grpSpPr bwMode="auto">
              <a:xfrm>
                <a:off x="2528" y="1450"/>
                <a:ext cx="133" cy="96"/>
                <a:chOff x="2528" y="1450"/>
                <a:chExt cx="133" cy="96"/>
              </a:xfrm>
            </p:grpSpPr>
            <p:sp>
              <p:nvSpPr>
                <p:cNvPr id="12464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528" y="1496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65" name="Line 80"/>
                <p:cNvSpPr>
                  <a:spLocks noChangeShapeType="1"/>
                </p:cNvSpPr>
                <p:nvPr/>
              </p:nvSpPr>
              <p:spPr bwMode="auto">
                <a:xfrm>
                  <a:off x="2528" y="1450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02" name="Group 91"/>
            <p:cNvGrpSpPr>
              <a:grpSpLocks/>
            </p:cNvGrpSpPr>
            <p:nvPr/>
          </p:nvGrpSpPr>
          <p:grpSpPr bwMode="auto">
            <a:xfrm>
              <a:off x="2138363" y="2441575"/>
              <a:ext cx="563562" cy="152400"/>
              <a:chOff x="1339" y="1450"/>
              <a:chExt cx="355" cy="96"/>
            </a:xfrm>
          </p:grpSpPr>
          <p:sp>
            <p:nvSpPr>
              <p:cNvPr id="12452" name="Line 83"/>
              <p:cNvSpPr>
                <a:spLocks noChangeShapeType="1"/>
              </p:cNvSpPr>
              <p:nvPr/>
            </p:nvSpPr>
            <p:spPr bwMode="auto">
              <a:xfrm>
                <a:off x="1415" y="1477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53" name="Line 84"/>
              <p:cNvSpPr>
                <a:spLocks noChangeShapeType="1"/>
              </p:cNvSpPr>
              <p:nvPr/>
            </p:nvSpPr>
            <p:spPr bwMode="auto">
              <a:xfrm>
                <a:off x="1415" y="1521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54" name="Group 87"/>
              <p:cNvGrpSpPr>
                <a:grpSpLocks/>
              </p:cNvGrpSpPr>
              <p:nvPr/>
            </p:nvGrpSpPr>
            <p:grpSpPr bwMode="auto">
              <a:xfrm>
                <a:off x="1339" y="1450"/>
                <a:ext cx="133" cy="96"/>
                <a:chOff x="1339" y="1450"/>
                <a:chExt cx="133" cy="96"/>
              </a:xfrm>
            </p:grpSpPr>
            <p:sp>
              <p:nvSpPr>
                <p:cNvPr id="12458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1339" y="1496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59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1339" y="1450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55" name="Group 90"/>
              <p:cNvGrpSpPr>
                <a:grpSpLocks/>
              </p:cNvGrpSpPr>
              <p:nvPr/>
            </p:nvGrpSpPr>
            <p:grpSpPr bwMode="auto">
              <a:xfrm>
                <a:off x="1560" y="1450"/>
                <a:ext cx="134" cy="96"/>
                <a:chOff x="1560" y="1450"/>
                <a:chExt cx="134" cy="96"/>
              </a:xfrm>
            </p:grpSpPr>
            <p:sp>
              <p:nvSpPr>
                <p:cNvPr id="12456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560" y="1496"/>
                  <a:ext cx="13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57" name="Line 89"/>
                <p:cNvSpPr>
                  <a:spLocks noChangeShapeType="1"/>
                </p:cNvSpPr>
                <p:nvPr/>
              </p:nvSpPr>
              <p:spPr bwMode="auto">
                <a:xfrm>
                  <a:off x="1560" y="1450"/>
                  <a:ext cx="13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03" name="Group 101"/>
            <p:cNvGrpSpPr>
              <a:grpSpLocks/>
            </p:cNvGrpSpPr>
            <p:nvPr/>
          </p:nvGrpSpPr>
          <p:grpSpPr bwMode="auto">
            <a:xfrm>
              <a:off x="1530350" y="3214688"/>
              <a:ext cx="3732213" cy="160337"/>
              <a:chOff x="956" y="1961"/>
              <a:chExt cx="2351" cy="101"/>
            </a:xfrm>
          </p:grpSpPr>
          <p:grpSp>
            <p:nvGrpSpPr>
              <p:cNvPr id="12443" name="Group 94"/>
              <p:cNvGrpSpPr>
                <a:grpSpLocks/>
              </p:cNvGrpSpPr>
              <p:nvPr/>
            </p:nvGrpSpPr>
            <p:grpSpPr bwMode="auto">
              <a:xfrm>
                <a:off x="1025" y="1989"/>
                <a:ext cx="2208" cy="47"/>
                <a:chOff x="1025" y="1989"/>
                <a:chExt cx="2208" cy="47"/>
              </a:xfrm>
            </p:grpSpPr>
            <p:sp>
              <p:nvSpPr>
                <p:cNvPr id="12450" name="Line 92"/>
                <p:cNvSpPr>
                  <a:spLocks noChangeShapeType="1"/>
                </p:cNvSpPr>
                <p:nvPr/>
              </p:nvSpPr>
              <p:spPr bwMode="auto">
                <a:xfrm>
                  <a:off x="1025" y="1989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51" name="Line 93"/>
                <p:cNvSpPr>
                  <a:spLocks noChangeShapeType="1"/>
                </p:cNvSpPr>
                <p:nvPr/>
              </p:nvSpPr>
              <p:spPr bwMode="auto">
                <a:xfrm>
                  <a:off x="1025" y="2035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44" name="Group 97"/>
              <p:cNvGrpSpPr>
                <a:grpSpLocks/>
              </p:cNvGrpSpPr>
              <p:nvPr/>
            </p:nvGrpSpPr>
            <p:grpSpPr bwMode="auto">
              <a:xfrm>
                <a:off x="956" y="1965"/>
                <a:ext cx="134" cy="97"/>
                <a:chOff x="956" y="1965"/>
                <a:chExt cx="134" cy="97"/>
              </a:xfrm>
            </p:grpSpPr>
            <p:sp>
              <p:nvSpPr>
                <p:cNvPr id="12448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956" y="2012"/>
                  <a:ext cx="134" cy="5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49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956" y="1965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45" name="Group 100"/>
              <p:cNvGrpSpPr>
                <a:grpSpLocks/>
              </p:cNvGrpSpPr>
              <p:nvPr/>
            </p:nvGrpSpPr>
            <p:grpSpPr bwMode="auto">
              <a:xfrm>
                <a:off x="3173" y="1961"/>
                <a:ext cx="134" cy="97"/>
                <a:chOff x="3173" y="1961"/>
                <a:chExt cx="134" cy="97"/>
              </a:xfrm>
            </p:grpSpPr>
            <p:sp>
              <p:nvSpPr>
                <p:cNvPr id="12446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3173" y="2007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47" name="Line 99"/>
                <p:cNvSpPr>
                  <a:spLocks noChangeShapeType="1"/>
                </p:cNvSpPr>
                <p:nvPr/>
              </p:nvSpPr>
              <p:spPr bwMode="auto">
                <a:xfrm>
                  <a:off x="3173" y="1961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20" tIns="91440" rIns="45720" bIns="9144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304" name="Rectangle 102"/>
            <p:cNvSpPr>
              <a:spLocks noChangeArrowheads="1"/>
            </p:cNvSpPr>
            <p:nvPr/>
          </p:nvSpPr>
          <p:spPr bwMode="auto">
            <a:xfrm>
              <a:off x="5452174" y="3216006"/>
              <a:ext cx="45044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PCI bus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05" name="Rectangle 103"/>
            <p:cNvSpPr>
              <a:spLocks noChangeArrowheads="1"/>
            </p:cNvSpPr>
            <p:nvPr/>
          </p:nvSpPr>
          <p:spPr bwMode="auto">
            <a:xfrm>
              <a:off x="5757863" y="5521325"/>
              <a:ext cx="85600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(Legacy and/or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06" name="Group 113"/>
            <p:cNvGrpSpPr>
              <a:grpSpLocks/>
            </p:cNvGrpSpPr>
            <p:nvPr/>
          </p:nvGrpSpPr>
          <p:grpSpPr bwMode="auto">
            <a:xfrm>
              <a:off x="1323460" y="1651000"/>
              <a:ext cx="3730625" cy="161925"/>
              <a:chOff x="961" y="920"/>
              <a:chExt cx="2350" cy="102"/>
            </a:xfrm>
          </p:grpSpPr>
          <p:grpSp>
            <p:nvGrpSpPr>
              <p:cNvPr id="12434" name="Group 106"/>
              <p:cNvGrpSpPr>
                <a:grpSpLocks/>
              </p:cNvGrpSpPr>
              <p:nvPr/>
            </p:nvGrpSpPr>
            <p:grpSpPr bwMode="auto">
              <a:xfrm>
                <a:off x="1030" y="948"/>
                <a:ext cx="2208" cy="47"/>
                <a:chOff x="1030" y="948"/>
                <a:chExt cx="2208" cy="47"/>
              </a:xfrm>
            </p:grpSpPr>
            <p:sp>
              <p:nvSpPr>
                <p:cNvPr id="12441" name="Line 104"/>
                <p:cNvSpPr>
                  <a:spLocks noChangeShapeType="1"/>
                </p:cNvSpPr>
                <p:nvPr/>
              </p:nvSpPr>
              <p:spPr bwMode="auto">
                <a:xfrm>
                  <a:off x="1030" y="948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42" name="Line 105"/>
                <p:cNvSpPr>
                  <a:spLocks noChangeShapeType="1"/>
                </p:cNvSpPr>
                <p:nvPr/>
              </p:nvSpPr>
              <p:spPr bwMode="auto">
                <a:xfrm>
                  <a:off x="1030" y="994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35" name="Group 109"/>
              <p:cNvGrpSpPr>
                <a:grpSpLocks/>
              </p:cNvGrpSpPr>
              <p:nvPr/>
            </p:nvGrpSpPr>
            <p:grpSpPr bwMode="auto">
              <a:xfrm>
                <a:off x="961" y="925"/>
                <a:ext cx="133" cy="97"/>
                <a:chOff x="961" y="925"/>
                <a:chExt cx="133" cy="97"/>
              </a:xfrm>
            </p:grpSpPr>
            <p:sp>
              <p:nvSpPr>
                <p:cNvPr id="12439" name="Line 107"/>
                <p:cNvSpPr>
                  <a:spLocks noChangeShapeType="1"/>
                </p:cNvSpPr>
                <p:nvPr/>
              </p:nvSpPr>
              <p:spPr bwMode="auto">
                <a:xfrm flipH="1" flipV="1">
                  <a:off x="961" y="971"/>
                  <a:ext cx="133" cy="5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4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961" y="925"/>
                  <a:ext cx="133" cy="5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36" name="Group 112"/>
              <p:cNvGrpSpPr>
                <a:grpSpLocks/>
              </p:cNvGrpSpPr>
              <p:nvPr/>
            </p:nvGrpSpPr>
            <p:grpSpPr bwMode="auto">
              <a:xfrm>
                <a:off x="3178" y="920"/>
                <a:ext cx="133" cy="97"/>
                <a:chOff x="3178" y="920"/>
                <a:chExt cx="133" cy="97"/>
              </a:xfrm>
            </p:grpSpPr>
            <p:sp>
              <p:nvSpPr>
                <p:cNvPr id="12437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78" y="966"/>
                  <a:ext cx="133" cy="5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38" name="Line 111"/>
                <p:cNvSpPr>
                  <a:spLocks noChangeShapeType="1"/>
                </p:cNvSpPr>
                <p:nvPr/>
              </p:nvSpPr>
              <p:spPr bwMode="auto">
                <a:xfrm>
                  <a:off x="3178" y="920"/>
                  <a:ext cx="133" cy="5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307" name="Rectangle 123"/>
            <p:cNvSpPr>
              <a:spLocks noChangeArrowheads="1"/>
            </p:cNvSpPr>
            <p:nvPr/>
          </p:nvSpPr>
          <p:spPr bwMode="auto">
            <a:xfrm>
              <a:off x="5182470" y="1655763"/>
              <a:ext cx="77745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Processor bus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08" name="Group 126"/>
            <p:cNvGrpSpPr>
              <a:grpSpLocks/>
            </p:cNvGrpSpPr>
            <p:nvPr/>
          </p:nvGrpSpPr>
          <p:grpSpPr bwMode="auto">
            <a:xfrm>
              <a:off x="1030288" y="2293938"/>
              <a:ext cx="1122362" cy="439737"/>
              <a:chOff x="721" y="1357"/>
              <a:chExt cx="627" cy="277"/>
            </a:xfrm>
          </p:grpSpPr>
          <p:sp>
            <p:nvSpPr>
              <p:cNvPr id="12432" name="Rectangle 124"/>
              <p:cNvSpPr>
                <a:spLocks noChangeArrowheads="1"/>
              </p:cNvSpPr>
              <p:nvPr/>
            </p:nvSpPr>
            <p:spPr bwMode="auto">
              <a:xfrm>
                <a:off x="721" y="1357"/>
                <a:ext cx="627" cy="277"/>
              </a:xfrm>
              <a:prstGeom prst="rect">
                <a:avLst/>
              </a:prstGeom>
              <a:solidFill>
                <a:srgbClr val="C7B4FE"/>
              </a:solidFill>
              <a:ln w="0">
                <a:solidFill>
                  <a:srgbClr val="000000"/>
                </a:solidFill>
                <a:prstDash val="sysDash"/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33" name="Rectangle 125"/>
              <p:cNvSpPr>
                <a:spLocks noChangeArrowheads="1"/>
              </p:cNvSpPr>
              <p:nvPr/>
            </p:nvSpPr>
            <p:spPr bwMode="auto">
              <a:xfrm>
                <a:off x="901" y="1452"/>
                <a:ext cx="287" cy="107"/>
              </a:xfrm>
              <a:prstGeom prst="rect">
                <a:avLst/>
              </a:prstGeom>
              <a:solidFill>
                <a:srgbClr val="C7B4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L2 cache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309" name="Rectangle 127"/>
            <p:cNvSpPr>
              <a:spLocks noChangeArrowheads="1"/>
            </p:cNvSpPr>
            <p:nvPr/>
          </p:nvSpPr>
          <p:spPr bwMode="auto">
            <a:xfrm>
              <a:off x="4252912" y="2301875"/>
              <a:ext cx="1296000" cy="439738"/>
            </a:xfrm>
            <a:prstGeom prst="rect">
              <a:avLst/>
            </a:prstGeom>
            <a:solidFill>
              <a:srgbClr val="AFE1FF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0" name="Rectangle 128"/>
            <p:cNvSpPr>
              <a:spLocks noChangeArrowheads="1"/>
            </p:cNvSpPr>
            <p:nvPr/>
          </p:nvSpPr>
          <p:spPr bwMode="auto">
            <a:xfrm>
              <a:off x="4495830" y="2353454"/>
              <a:ext cx="79989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1" name="Rectangle 129"/>
            <p:cNvSpPr>
              <a:spLocks noChangeArrowheads="1"/>
            </p:cNvSpPr>
            <p:nvPr/>
          </p:nvSpPr>
          <p:spPr bwMode="auto">
            <a:xfrm>
              <a:off x="4255028" y="2504886"/>
              <a:ext cx="128240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(FPM/EDO/SDRAM)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2" name="Rectangle 131"/>
            <p:cNvSpPr>
              <a:spLocks noChangeArrowheads="1"/>
            </p:cNvSpPr>
            <p:nvPr/>
          </p:nvSpPr>
          <p:spPr bwMode="auto">
            <a:xfrm>
              <a:off x="2681288" y="3851275"/>
              <a:ext cx="995362" cy="439738"/>
            </a:xfrm>
            <a:prstGeom prst="rect">
              <a:avLst/>
            </a:prstGeom>
            <a:solidFill>
              <a:srgbClr val="99FF9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3" name="Rectangle 132"/>
            <p:cNvSpPr>
              <a:spLocks noChangeArrowheads="1"/>
            </p:cNvSpPr>
            <p:nvPr/>
          </p:nvSpPr>
          <p:spPr bwMode="auto">
            <a:xfrm>
              <a:off x="2936875" y="3929063"/>
              <a:ext cx="57708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Peripheral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4" name="Rectangle 133"/>
            <p:cNvSpPr>
              <a:spLocks noChangeArrowheads="1"/>
            </p:cNvSpPr>
            <p:nvPr/>
          </p:nvSpPr>
          <p:spPr bwMode="auto">
            <a:xfrm>
              <a:off x="2959100" y="4081463"/>
              <a:ext cx="54502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controller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15" name="Group 138"/>
            <p:cNvGrpSpPr>
              <a:grpSpLocks/>
            </p:cNvGrpSpPr>
            <p:nvPr/>
          </p:nvGrpSpPr>
          <p:grpSpPr bwMode="auto">
            <a:xfrm>
              <a:off x="4243388" y="3851275"/>
              <a:ext cx="995362" cy="439738"/>
              <a:chOff x="2673" y="2394"/>
              <a:chExt cx="627" cy="277"/>
            </a:xfrm>
          </p:grpSpPr>
          <p:sp>
            <p:nvSpPr>
              <p:cNvPr id="12429" name="Rectangle 135"/>
              <p:cNvSpPr>
                <a:spLocks noChangeArrowheads="1"/>
              </p:cNvSpPr>
              <p:nvPr/>
            </p:nvSpPr>
            <p:spPr bwMode="auto">
              <a:xfrm>
                <a:off x="2673" y="2394"/>
                <a:ext cx="627" cy="277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30" name="Rectangle 136"/>
              <p:cNvSpPr>
                <a:spLocks noChangeArrowheads="1"/>
              </p:cNvSpPr>
              <p:nvPr/>
            </p:nvSpPr>
            <p:spPr bwMode="auto">
              <a:xfrm>
                <a:off x="2816" y="2443"/>
                <a:ext cx="414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device 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31" name="Rectangle 137"/>
              <p:cNvSpPr>
                <a:spLocks noChangeArrowheads="1"/>
              </p:cNvSpPr>
              <p:nvPr/>
            </p:nvSpPr>
            <p:spPr bwMode="auto">
              <a:xfrm>
                <a:off x="2862" y="2539"/>
                <a:ext cx="261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316" name="Group 148"/>
            <p:cNvGrpSpPr>
              <a:grpSpLocks/>
            </p:cNvGrpSpPr>
            <p:nvPr/>
          </p:nvGrpSpPr>
          <p:grpSpPr bwMode="auto">
            <a:xfrm>
              <a:off x="1479550" y="4787900"/>
              <a:ext cx="3732213" cy="161925"/>
              <a:chOff x="956" y="2992"/>
              <a:chExt cx="2351" cy="102"/>
            </a:xfrm>
          </p:grpSpPr>
          <p:grpSp>
            <p:nvGrpSpPr>
              <p:cNvPr id="12420" name="Group 141"/>
              <p:cNvGrpSpPr>
                <a:grpSpLocks/>
              </p:cNvGrpSpPr>
              <p:nvPr/>
            </p:nvGrpSpPr>
            <p:grpSpPr bwMode="auto">
              <a:xfrm>
                <a:off x="1025" y="3020"/>
                <a:ext cx="2208" cy="47"/>
                <a:chOff x="1025" y="3020"/>
                <a:chExt cx="2208" cy="47"/>
              </a:xfrm>
            </p:grpSpPr>
            <p:sp>
              <p:nvSpPr>
                <p:cNvPr id="12427" name="Line 139"/>
                <p:cNvSpPr>
                  <a:spLocks noChangeShapeType="1"/>
                </p:cNvSpPr>
                <p:nvPr/>
              </p:nvSpPr>
              <p:spPr bwMode="auto">
                <a:xfrm>
                  <a:off x="1025" y="3020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28" name="Line 140"/>
                <p:cNvSpPr>
                  <a:spLocks noChangeShapeType="1"/>
                </p:cNvSpPr>
                <p:nvPr/>
              </p:nvSpPr>
              <p:spPr bwMode="auto">
                <a:xfrm>
                  <a:off x="1025" y="3066"/>
                  <a:ext cx="2208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21" name="Group 144"/>
              <p:cNvGrpSpPr>
                <a:grpSpLocks/>
              </p:cNvGrpSpPr>
              <p:nvPr/>
            </p:nvGrpSpPr>
            <p:grpSpPr bwMode="auto">
              <a:xfrm>
                <a:off x="956" y="2997"/>
                <a:ext cx="134" cy="97"/>
                <a:chOff x="956" y="2997"/>
                <a:chExt cx="134" cy="97"/>
              </a:xfrm>
            </p:grpSpPr>
            <p:sp>
              <p:nvSpPr>
                <p:cNvPr id="12425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956" y="3043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26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956" y="2997"/>
                  <a:ext cx="134" cy="5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22" name="Group 147"/>
              <p:cNvGrpSpPr>
                <a:grpSpLocks/>
              </p:cNvGrpSpPr>
              <p:nvPr/>
            </p:nvGrpSpPr>
            <p:grpSpPr bwMode="auto">
              <a:xfrm>
                <a:off x="3173" y="2992"/>
                <a:ext cx="134" cy="97"/>
                <a:chOff x="3173" y="2992"/>
                <a:chExt cx="134" cy="97"/>
              </a:xfrm>
            </p:grpSpPr>
            <p:sp>
              <p:nvSpPr>
                <p:cNvPr id="12423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173" y="3038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24" name="Line 146"/>
                <p:cNvSpPr>
                  <a:spLocks noChangeShapeType="1"/>
                </p:cNvSpPr>
                <p:nvPr/>
              </p:nvSpPr>
              <p:spPr bwMode="auto">
                <a:xfrm>
                  <a:off x="3173" y="2992"/>
                  <a:ext cx="134" cy="5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17" name="Group 152"/>
            <p:cNvGrpSpPr>
              <a:grpSpLocks/>
            </p:cNvGrpSpPr>
            <p:nvPr/>
          </p:nvGrpSpPr>
          <p:grpSpPr bwMode="auto">
            <a:xfrm>
              <a:off x="4243388" y="5435600"/>
              <a:ext cx="995362" cy="439738"/>
              <a:chOff x="2673" y="3416"/>
              <a:chExt cx="627" cy="277"/>
            </a:xfrm>
          </p:grpSpPr>
          <p:sp>
            <p:nvSpPr>
              <p:cNvPr id="12417" name="Rectangle 149"/>
              <p:cNvSpPr>
                <a:spLocks noChangeArrowheads="1"/>
              </p:cNvSpPr>
              <p:nvPr/>
            </p:nvSpPr>
            <p:spPr bwMode="auto">
              <a:xfrm>
                <a:off x="2673" y="3416"/>
                <a:ext cx="627" cy="277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18" name="Rectangle 150"/>
              <p:cNvSpPr>
                <a:spLocks noChangeArrowheads="1"/>
              </p:cNvSpPr>
              <p:nvPr/>
            </p:nvSpPr>
            <p:spPr bwMode="auto">
              <a:xfrm>
                <a:off x="2816" y="3465"/>
                <a:ext cx="397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ISA device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19" name="Rectangle 151"/>
              <p:cNvSpPr>
                <a:spLocks noChangeArrowheads="1"/>
              </p:cNvSpPr>
              <p:nvPr/>
            </p:nvSpPr>
            <p:spPr bwMode="auto">
              <a:xfrm>
                <a:off x="2857" y="3557"/>
                <a:ext cx="261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318" name="Rectangle 153"/>
            <p:cNvSpPr>
              <a:spLocks noChangeArrowheads="1"/>
            </p:cNvSpPr>
            <p:nvPr/>
          </p:nvSpPr>
          <p:spPr bwMode="auto">
            <a:xfrm>
              <a:off x="5499100" y="4821238"/>
              <a:ext cx="4584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 bus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19" name="Rectangle 154"/>
            <p:cNvSpPr>
              <a:spLocks noChangeArrowheads="1"/>
            </p:cNvSpPr>
            <p:nvPr/>
          </p:nvSpPr>
          <p:spPr bwMode="auto">
            <a:xfrm>
              <a:off x="5780088" y="5673725"/>
              <a:ext cx="76944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slow devices)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20" name="Group 163"/>
            <p:cNvGrpSpPr>
              <a:grpSpLocks/>
            </p:cNvGrpSpPr>
            <p:nvPr/>
          </p:nvGrpSpPr>
          <p:grpSpPr bwMode="auto">
            <a:xfrm>
              <a:off x="2125663" y="3879850"/>
              <a:ext cx="563562" cy="153988"/>
              <a:chOff x="1339" y="2412"/>
              <a:chExt cx="355" cy="97"/>
            </a:xfrm>
          </p:grpSpPr>
          <p:sp>
            <p:nvSpPr>
              <p:cNvPr id="12409" name="Line 155"/>
              <p:cNvSpPr>
                <a:spLocks noChangeShapeType="1"/>
              </p:cNvSpPr>
              <p:nvPr/>
            </p:nvSpPr>
            <p:spPr bwMode="auto">
              <a:xfrm>
                <a:off x="1415" y="2440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10" name="Line 156"/>
              <p:cNvSpPr>
                <a:spLocks noChangeShapeType="1"/>
              </p:cNvSpPr>
              <p:nvPr/>
            </p:nvSpPr>
            <p:spPr bwMode="auto">
              <a:xfrm>
                <a:off x="1415" y="2483"/>
                <a:ext cx="21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11" name="Group 159"/>
              <p:cNvGrpSpPr>
                <a:grpSpLocks/>
              </p:cNvGrpSpPr>
              <p:nvPr/>
            </p:nvGrpSpPr>
            <p:grpSpPr bwMode="auto">
              <a:xfrm>
                <a:off x="1339" y="2412"/>
                <a:ext cx="133" cy="97"/>
                <a:chOff x="1339" y="2412"/>
                <a:chExt cx="133" cy="97"/>
              </a:xfrm>
            </p:grpSpPr>
            <p:sp>
              <p:nvSpPr>
                <p:cNvPr id="12415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339" y="2458"/>
                  <a:ext cx="133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16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1339" y="2412"/>
                  <a:ext cx="133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12" name="Group 162"/>
              <p:cNvGrpSpPr>
                <a:grpSpLocks/>
              </p:cNvGrpSpPr>
              <p:nvPr/>
            </p:nvGrpSpPr>
            <p:grpSpPr bwMode="auto">
              <a:xfrm>
                <a:off x="1560" y="2412"/>
                <a:ext cx="134" cy="97"/>
                <a:chOff x="1560" y="2412"/>
                <a:chExt cx="134" cy="97"/>
              </a:xfrm>
            </p:grpSpPr>
            <p:sp>
              <p:nvSpPr>
                <p:cNvPr id="12413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1560" y="2458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14" name="Line 161"/>
                <p:cNvSpPr>
                  <a:spLocks noChangeShapeType="1"/>
                </p:cNvSpPr>
                <p:nvPr/>
              </p:nvSpPr>
              <p:spPr bwMode="auto">
                <a:xfrm>
                  <a:off x="1560" y="2412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21" name="Group 172"/>
            <p:cNvGrpSpPr>
              <a:grpSpLocks/>
            </p:cNvGrpSpPr>
            <p:nvPr/>
          </p:nvGrpSpPr>
          <p:grpSpPr bwMode="auto">
            <a:xfrm>
              <a:off x="2117725" y="4113213"/>
              <a:ext cx="563563" cy="153987"/>
              <a:chOff x="1334" y="2559"/>
              <a:chExt cx="355" cy="97"/>
            </a:xfrm>
          </p:grpSpPr>
          <p:sp>
            <p:nvSpPr>
              <p:cNvPr id="12401" name="Line 164"/>
              <p:cNvSpPr>
                <a:spLocks noChangeShapeType="1"/>
              </p:cNvSpPr>
              <p:nvPr/>
            </p:nvSpPr>
            <p:spPr bwMode="auto">
              <a:xfrm>
                <a:off x="1410" y="2587"/>
                <a:ext cx="2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02" name="Line 165"/>
              <p:cNvSpPr>
                <a:spLocks noChangeShapeType="1"/>
              </p:cNvSpPr>
              <p:nvPr/>
            </p:nvSpPr>
            <p:spPr bwMode="auto">
              <a:xfrm>
                <a:off x="1410" y="2631"/>
                <a:ext cx="2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403" name="Group 168"/>
              <p:cNvGrpSpPr>
                <a:grpSpLocks/>
              </p:cNvGrpSpPr>
              <p:nvPr/>
            </p:nvGrpSpPr>
            <p:grpSpPr bwMode="auto">
              <a:xfrm>
                <a:off x="1334" y="2559"/>
                <a:ext cx="134" cy="97"/>
                <a:chOff x="1334" y="2559"/>
                <a:chExt cx="134" cy="97"/>
              </a:xfrm>
            </p:grpSpPr>
            <p:sp>
              <p:nvSpPr>
                <p:cNvPr id="12407" name="Line 166"/>
                <p:cNvSpPr>
                  <a:spLocks noChangeShapeType="1"/>
                </p:cNvSpPr>
                <p:nvPr/>
              </p:nvSpPr>
              <p:spPr bwMode="auto">
                <a:xfrm flipH="1" flipV="1">
                  <a:off x="1334" y="2605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08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1334" y="2559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04" name="Group 171"/>
              <p:cNvGrpSpPr>
                <a:grpSpLocks/>
              </p:cNvGrpSpPr>
              <p:nvPr/>
            </p:nvGrpSpPr>
            <p:grpSpPr bwMode="auto">
              <a:xfrm>
                <a:off x="1555" y="2559"/>
                <a:ext cx="134" cy="97"/>
                <a:chOff x="1555" y="2559"/>
                <a:chExt cx="134" cy="97"/>
              </a:xfrm>
            </p:grpSpPr>
            <p:sp>
              <p:nvSpPr>
                <p:cNvPr id="12405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1555" y="2605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06" name="Line 170"/>
                <p:cNvSpPr>
                  <a:spLocks noChangeShapeType="1"/>
                </p:cNvSpPr>
                <p:nvPr/>
              </p:nvSpPr>
              <p:spPr bwMode="auto">
                <a:xfrm>
                  <a:off x="1555" y="2559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322" name="Rectangle 173"/>
            <p:cNvSpPr>
              <a:spLocks noChangeArrowheads="1"/>
            </p:cNvSpPr>
            <p:nvPr/>
          </p:nvSpPr>
          <p:spPr bwMode="auto">
            <a:xfrm>
              <a:off x="1517650" y="4125913"/>
              <a:ext cx="27571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USB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23" name="Oval 174"/>
            <p:cNvSpPr>
              <a:spLocks noChangeArrowheads="1"/>
            </p:cNvSpPr>
            <p:nvPr/>
          </p:nvSpPr>
          <p:spPr bwMode="auto">
            <a:xfrm>
              <a:off x="715963" y="3865563"/>
              <a:ext cx="430212" cy="1968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24" name="Group 183"/>
            <p:cNvGrpSpPr>
              <a:grpSpLocks/>
            </p:cNvGrpSpPr>
            <p:nvPr/>
          </p:nvGrpSpPr>
          <p:grpSpPr bwMode="auto">
            <a:xfrm>
              <a:off x="1136650" y="3871913"/>
              <a:ext cx="563563" cy="153987"/>
              <a:chOff x="716" y="2407"/>
              <a:chExt cx="355" cy="97"/>
            </a:xfrm>
          </p:grpSpPr>
          <p:sp>
            <p:nvSpPr>
              <p:cNvPr id="12393" name="Line 175"/>
              <p:cNvSpPr>
                <a:spLocks noChangeShapeType="1"/>
              </p:cNvSpPr>
              <p:nvPr/>
            </p:nvSpPr>
            <p:spPr bwMode="auto">
              <a:xfrm>
                <a:off x="792" y="2435"/>
                <a:ext cx="2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4" name="Line 176"/>
              <p:cNvSpPr>
                <a:spLocks noChangeShapeType="1"/>
              </p:cNvSpPr>
              <p:nvPr/>
            </p:nvSpPr>
            <p:spPr bwMode="auto">
              <a:xfrm>
                <a:off x="792" y="2479"/>
                <a:ext cx="2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95" name="Group 179"/>
              <p:cNvGrpSpPr>
                <a:grpSpLocks/>
              </p:cNvGrpSpPr>
              <p:nvPr/>
            </p:nvGrpSpPr>
            <p:grpSpPr bwMode="auto">
              <a:xfrm>
                <a:off x="716" y="2407"/>
                <a:ext cx="134" cy="97"/>
                <a:chOff x="716" y="2407"/>
                <a:chExt cx="134" cy="97"/>
              </a:xfrm>
            </p:grpSpPr>
            <p:sp>
              <p:nvSpPr>
                <p:cNvPr id="12399" name="Line 177"/>
                <p:cNvSpPr>
                  <a:spLocks noChangeShapeType="1"/>
                </p:cNvSpPr>
                <p:nvPr/>
              </p:nvSpPr>
              <p:spPr bwMode="auto">
                <a:xfrm flipH="1" flipV="1">
                  <a:off x="716" y="2454"/>
                  <a:ext cx="13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00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716" y="2407"/>
                  <a:ext cx="134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96" name="Group 182"/>
              <p:cNvGrpSpPr>
                <a:grpSpLocks/>
              </p:cNvGrpSpPr>
              <p:nvPr/>
            </p:nvGrpSpPr>
            <p:grpSpPr bwMode="auto">
              <a:xfrm>
                <a:off x="938" y="2407"/>
                <a:ext cx="133" cy="97"/>
                <a:chOff x="938" y="2407"/>
                <a:chExt cx="133" cy="97"/>
              </a:xfrm>
            </p:grpSpPr>
            <p:sp>
              <p:nvSpPr>
                <p:cNvPr id="12397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938" y="2454"/>
                  <a:ext cx="133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98" name="Line 181"/>
                <p:cNvSpPr>
                  <a:spLocks noChangeShapeType="1"/>
                </p:cNvSpPr>
                <p:nvPr/>
              </p:nvSpPr>
              <p:spPr bwMode="auto">
                <a:xfrm>
                  <a:off x="938" y="2407"/>
                  <a:ext cx="133" cy="5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325" name="Rectangle 184"/>
            <p:cNvSpPr>
              <a:spLocks noChangeArrowheads="1"/>
            </p:cNvSpPr>
            <p:nvPr/>
          </p:nvSpPr>
          <p:spPr bwMode="auto">
            <a:xfrm>
              <a:off x="496888" y="3673475"/>
              <a:ext cx="83837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IDE/(ATA/33)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26" name="Group 189"/>
            <p:cNvGrpSpPr>
              <a:grpSpLocks/>
            </p:cNvGrpSpPr>
            <p:nvPr/>
          </p:nvGrpSpPr>
          <p:grpSpPr bwMode="auto">
            <a:xfrm>
              <a:off x="5238750" y="5610225"/>
              <a:ext cx="387350" cy="109538"/>
              <a:chOff x="3300" y="3526"/>
              <a:chExt cx="244" cy="69"/>
            </a:xfrm>
          </p:grpSpPr>
          <p:sp>
            <p:nvSpPr>
              <p:cNvPr id="12389" name="Line 185"/>
              <p:cNvSpPr>
                <a:spLocks noChangeShapeType="1"/>
              </p:cNvSpPr>
              <p:nvPr/>
            </p:nvSpPr>
            <p:spPr bwMode="auto">
              <a:xfrm>
                <a:off x="3300" y="3559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0" name="Rectangle 186"/>
              <p:cNvSpPr>
                <a:spLocks noChangeArrowheads="1"/>
              </p:cNvSpPr>
              <p:nvPr/>
            </p:nvSpPr>
            <p:spPr bwMode="auto">
              <a:xfrm>
                <a:off x="3337" y="3531"/>
                <a:ext cx="32" cy="64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1" name="Rectangle 187"/>
              <p:cNvSpPr>
                <a:spLocks noChangeArrowheads="1"/>
              </p:cNvSpPr>
              <p:nvPr/>
            </p:nvSpPr>
            <p:spPr bwMode="auto">
              <a:xfrm>
                <a:off x="3411" y="3531"/>
                <a:ext cx="32" cy="64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92" name="Rectangle 188"/>
              <p:cNvSpPr>
                <a:spLocks noChangeArrowheads="1"/>
              </p:cNvSpPr>
              <p:nvPr/>
            </p:nvSpPr>
            <p:spPr bwMode="auto">
              <a:xfrm>
                <a:off x="3480" y="3526"/>
                <a:ext cx="32" cy="65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327" name="Group 194"/>
            <p:cNvGrpSpPr>
              <a:grpSpLocks/>
            </p:cNvGrpSpPr>
            <p:nvPr/>
          </p:nvGrpSpPr>
          <p:grpSpPr bwMode="auto">
            <a:xfrm>
              <a:off x="5230813" y="4033838"/>
              <a:ext cx="388937" cy="109537"/>
              <a:chOff x="3295" y="2509"/>
              <a:chExt cx="245" cy="69"/>
            </a:xfrm>
          </p:grpSpPr>
          <p:sp>
            <p:nvSpPr>
              <p:cNvPr id="12385" name="Line 190"/>
              <p:cNvSpPr>
                <a:spLocks noChangeShapeType="1"/>
              </p:cNvSpPr>
              <p:nvPr/>
            </p:nvSpPr>
            <p:spPr bwMode="auto">
              <a:xfrm>
                <a:off x="3295" y="2541"/>
                <a:ext cx="24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86" name="Rectangle 191"/>
              <p:cNvSpPr>
                <a:spLocks noChangeArrowheads="1"/>
              </p:cNvSpPr>
              <p:nvPr/>
            </p:nvSpPr>
            <p:spPr bwMode="auto">
              <a:xfrm>
                <a:off x="3332" y="2513"/>
                <a:ext cx="32" cy="65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87" name="Rectangle 192"/>
              <p:cNvSpPr>
                <a:spLocks noChangeArrowheads="1"/>
              </p:cNvSpPr>
              <p:nvPr/>
            </p:nvSpPr>
            <p:spPr bwMode="auto">
              <a:xfrm>
                <a:off x="3406" y="2513"/>
                <a:ext cx="32" cy="65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88" name="Rectangle 193"/>
              <p:cNvSpPr>
                <a:spLocks noChangeArrowheads="1"/>
              </p:cNvSpPr>
              <p:nvPr/>
            </p:nvSpPr>
            <p:spPr bwMode="auto">
              <a:xfrm>
                <a:off x="3475" y="2509"/>
                <a:ext cx="32" cy="64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328" name="Oval 195"/>
            <p:cNvSpPr>
              <a:spLocks noChangeArrowheads="1"/>
            </p:cNvSpPr>
            <p:nvPr/>
          </p:nvSpPr>
          <p:spPr bwMode="auto">
            <a:xfrm>
              <a:off x="1916113" y="4098925"/>
              <a:ext cx="212725" cy="1905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329" name="Oval 196"/>
            <p:cNvSpPr>
              <a:spLocks noChangeArrowheads="1"/>
            </p:cNvSpPr>
            <p:nvPr/>
          </p:nvSpPr>
          <p:spPr bwMode="auto">
            <a:xfrm>
              <a:off x="1697038" y="3871913"/>
              <a:ext cx="430212" cy="19843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34725" name="Oval 197"/>
            <p:cNvSpPr>
              <a:spLocks noChangeArrowheads="1"/>
            </p:cNvSpPr>
            <p:nvPr/>
          </p:nvSpPr>
          <p:spPr bwMode="auto">
            <a:xfrm>
              <a:off x="182562" y="3444077"/>
              <a:ext cx="2700000" cy="1116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2331" name="Group 198"/>
            <p:cNvGrpSpPr>
              <a:grpSpLocks/>
            </p:cNvGrpSpPr>
            <p:nvPr/>
          </p:nvGrpSpPr>
          <p:grpSpPr bwMode="auto">
            <a:xfrm>
              <a:off x="3097213" y="2751138"/>
              <a:ext cx="160337" cy="498475"/>
              <a:chOff x="3223" y="3189"/>
              <a:chExt cx="101" cy="370"/>
            </a:xfrm>
          </p:grpSpPr>
          <p:sp>
            <p:nvSpPr>
              <p:cNvPr id="12377" name="Line 199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78" name="Line 200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79" name="Group 201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83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84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80" name="Group 204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81" name="Line 205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82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32" name="Group 207"/>
            <p:cNvGrpSpPr>
              <a:grpSpLocks/>
            </p:cNvGrpSpPr>
            <p:nvPr/>
          </p:nvGrpSpPr>
          <p:grpSpPr bwMode="auto">
            <a:xfrm>
              <a:off x="3084513" y="3348038"/>
              <a:ext cx="160337" cy="498475"/>
              <a:chOff x="3223" y="3189"/>
              <a:chExt cx="101" cy="370"/>
            </a:xfrm>
          </p:grpSpPr>
          <p:sp>
            <p:nvSpPr>
              <p:cNvPr id="12369" name="Line 208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70" name="Line 209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71" name="Group 210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75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76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72" name="Group 213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73" name="Line 214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74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33" name="Group 216"/>
            <p:cNvGrpSpPr>
              <a:grpSpLocks/>
            </p:cNvGrpSpPr>
            <p:nvPr/>
          </p:nvGrpSpPr>
          <p:grpSpPr bwMode="auto">
            <a:xfrm>
              <a:off x="4621213" y="3360738"/>
              <a:ext cx="160337" cy="498475"/>
              <a:chOff x="3223" y="3189"/>
              <a:chExt cx="101" cy="370"/>
            </a:xfrm>
          </p:grpSpPr>
          <p:sp>
            <p:nvSpPr>
              <p:cNvPr id="12361" name="Line 217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62" name="Line 218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63" name="Group 219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67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68" name="Line 221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64" name="Group 222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65" name="Line 223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66" name="Line 224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34" name="Group 234"/>
            <p:cNvGrpSpPr>
              <a:grpSpLocks/>
            </p:cNvGrpSpPr>
            <p:nvPr/>
          </p:nvGrpSpPr>
          <p:grpSpPr bwMode="auto">
            <a:xfrm>
              <a:off x="4648200" y="4924425"/>
              <a:ext cx="160338" cy="498475"/>
              <a:chOff x="3223" y="3189"/>
              <a:chExt cx="101" cy="370"/>
            </a:xfrm>
          </p:grpSpPr>
          <p:sp>
            <p:nvSpPr>
              <p:cNvPr id="12353" name="Line 235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54" name="Line 236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55" name="Group 237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59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60" name="Line 239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56" name="Group 240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57" name="Line 241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58" name="Line 242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35" name="Group 243"/>
            <p:cNvGrpSpPr>
              <a:grpSpLocks/>
            </p:cNvGrpSpPr>
            <p:nvPr/>
          </p:nvGrpSpPr>
          <p:grpSpPr bwMode="auto">
            <a:xfrm>
              <a:off x="3097213" y="1785938"/>
              <a:ext cx="160337" cy="498475"/>
              <a:chOff x="3223" y="3189"/>
              <a:chExt cx="101" cy="370"/>
            </a:xfrm>
          </p:grpSpPr>
          <p:sp>
            <p:nvSpPr>
              <p:cNvPr id="12345" name="Line 244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46" name="Line 245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47" name="Group 246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51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52" name="Line 248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48" name="Group 249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49" name="Line 250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50" name="Line 251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36" name="Group 252"/>
            <p:cNvGrpSpPr>
              <a:grpSpLocks/>
            </p:cNvGrpSpPr>
            <p:nvPr/>
          </p:nvGrpSpPr>
          <p:grpSpPr bwMode="auto">
            <a:xfrm>
              <a:off x="3109913" y="1189038"/>
              <a:ext cx="160337" cy="498475"/>
              <a:chOff x="3223" y="3189"/>
              <a:chExt cx="101" cy="370"/>
            </a:xfrm>
          </p:grpSpPr>
          <p:sp>
            <p:nvSpPr>
              <p:cNvPr id="12337" name="Line 253"/>
              <p:cNvSpPr>
                <a:spLocks noChangeShapeType="1"/>
              </p:cNvSpPr>
              <p:nvPr/>
            </p:nvSpPr>
            <p:spPr bwMode="auto">
              <a:xfrm>
                <a:off x="3295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38" name="Line 254"/>
              <p:cNvSpPr>
                <a:spLocks noChangeShapeType="1"/>
              </p:cNvSpPr>
              <p:nvPr/>
            </p:nvSpPr>
            <p:spPr bwMode="auto">
              <a:xfrm>
                <a:off x="3249" y="3268"/>
                <a:ext cx="1" cy="2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339" name="Group 255"/>
              <p:cNvGrpSpPr>
                <a:grpSpLocks/>
              </p:cNvGrpSpPr>
              <p:nvPr/>
            </p:nvGrpSpPr>
            <p:grpSpPr bwMode="auto">
              <a:xfrm>
                <a:off x="3223" y="3189"/>
                <a:ext cx="101" cy="139"/>
                <a:chOff x="3223" y="3189"/>
                <a:chExt cx="101" cy="139"/>
              </a:xfrm>
            </p:grpSpPr>
            <p:sp>
              <p:nvSpPr>
                <p:cNvPr id="12343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3223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44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3271" y="3189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40" name="Group 258"/>
              <p:cNvGrpSpPr>
                <a:grpSpLocks/>
              </p:cNvGrpSpPr>
              <p:nvPr/>
            </p:nvGrpSpPr>
            <p:grpSpPr bwMode="auto">
              <a:xfrm>
                <a:off x="3223" y="3420"/>
                <a:ext cx="101" cy="139"/>
                <a:chOff x="3223" y="3420"/>
                <a:chExt cx="101" cy="139"/>
              </a:xfrm>
            </p:grpSpPr>
            <p:sp>
              <p:nvSpPr>
                <p:cNvPr id="12341" name="Line 259"/>
                <p:cNvSpPr>
                  <a:spLocks noChangeShapeType="1"/>
                </p:cNvSpPr>
                <p:nvPr/>
              </p:nvSpPr>
              <p:spPr bwMode="auto">
                <a:xfrm>
                  <a:off x="3223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42" name="Line 260"/>
                <p:cNvSpPr>
                  <a:spLocks noChangeShapeType="1"/>
                </p:cNvSpPr>
                <p:nvPr/>
              </p:nvSpPr>
              <p:spPr bwMode="auto">
                <a:xfrm flipH="1">
                  <a:off x="3271" y="3420"/>
                  <a:ext cx="53" cy="1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5369" y="2366657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82430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8279" y="393300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PIIX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923726" y="2920643"/>
            <a:ext cx="612000" cy="25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9045" y="3900927"/>
            <a:ext cx="2440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PIIX: PCI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 IDE XCELERATOR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50" y="517049"/>
            <a:ext cx="903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PCI-based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platform</a:t>
            </a: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with IDE/ATA and USB ports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with Intel’s 430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chipsets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663352" y="119583"/>
            <a:ext cx="1817296" cy="198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829" tIns="899829" rIns="899829" bIns="899829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-359186" y="6561155"/>
            <a:ext cx="916776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indent="677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6778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Used typically in Pentium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II and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early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Pentium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III-based PCs with Intel 440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xx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chipsets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(~1998/1999</a:t>
            </a:r>
            <a:r>
              <a:rPr kumimoji="0" lang="hu-HU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68971" y="1195907"/>
            <a:ext cx="6927078" cy="5184010"/>
            <a:chOff x="256701" y="554038"/>
            <a:chExt cx="6927078" cy="5392737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4571967" y="829762"/>
              <a:ext cx="65" cy="169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17" name="Rectangle 6"/>
            <p:cNvSpPr>
              <a:spLocks noChangeArrowheads="1"/>
            </p:cNvSpPr>
            <p:nvPr/>
          </p:nvSpPr>
          <p:spPr bwMode="auto">
            <a:xfrm>
              <a:off x="4571967" y="1045662"/>
              <a:ext cx="65" cy="169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19" name="Rectangle 10"/>
            <p:cNvSpPr>
              <a:spLocks noChangeArrowheads="1"/>
            </p:cNvSpPr>
            <p:nvPr/>
          </p:nvSpPr>
          <p:spPr bwMode="auto">
            <a:xfrm>
              <a:off x="3438525" y="2101850"/>
              <a:ext cx="925513" cy="409575"/>
            </a:xfrm>
            <a:prstGeom prst="rect">
              <a:avLst/>
            </a:prstGeom>
            <a:solidFill>
              <a:srgbClr val="FFFF7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20" name="Rectangle 11"/>
            <p:cNvSpPr>
              <a:spLocks noChangeArrowheads="1"/>
            </p:cNvSpPr>
            <p:nvPr/>
          </p:nvSpPr>
          <p:spPr bwMode="auto">
            <a:xfrm>
              <a:off x="3672801" y="2140762"/>
              <a:ext cx="41357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System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21" name="Rectangle 12"/>
            <p:cNvSpPr>
              <a:spLocks noChangeArrowheads="1"/>
            </p:cNvSpPr>
            <p:nvPr/>
          </p:nvSpPr>
          <p:spPr bwMode="auto">
            <a:xfrm>
              <a:off x="3605345" y="2280023"/>
              <a:ext cx="54502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controller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22" name="Group 22"/>
            <p:cNvGrpSpPr>
              <a:grpSpLocks/>
            </p:cNvGrpSpPr>
            <p:nvPr/>
          </p:nvGrpSpPr>
          <p:grpSpPr bwMode="auto">
            <a:xfrm>
              <a:off x="3805238" y="3097213"/>
              <a:ext cx="142875" cy="523875"/>
              <a:chOff x="2397" y="1951"/>
              <a:chExt cx="90" cy="330"/>
            </a:xfrm>
          </p:grpSpPr>
          <p:sp>
            <p:nvSpPr>
              <p:cNvPr id="13542" name="Line 14"/>
              <p:cNvSpPr>
                <a:spLocks noChangeShapeType="1"/>
              </p:cNvSpPr>
              <p:nvPr/>
            </p:nvSpPr>
            <p:spPr bwMode="auto">
              <a:xfrm>
                <a:off x="2461" y="2021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43" name="Line 15"/>
              <p:cNvSpPr>
                <a:spLocks noChangeShapeType="1"/>
              </p:cNvSpPr>
              <p:nvPr/>
            </p:nvSpPr>
            <p:spPr bwMode="auto">
              <a:xfrm>
                <a:off x="2421" y="2021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44" name="Group 18"/>
              <p:cNvGrpSpPr>
                <a:grpSpLocks/>
              </p:cNvGrpSpPr>
              <p:nvPr/>
            </p:nvGrpSpPr>
            <p:grpSpPr bwMode="auto">
              <a:xfrm>
                <a:off x="2397" y="1951"/>
                <a:ext cx="90" cy="124"/>
                <a:chOff x="2397" y="1951"/>
                <a:chExt cx="90" cy="124"/>
              </a:xfrm>
            </p:grpSpPr>
            <p:sp>
              <p:nvSpPr>
                <p:cNvPr id="13548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397" y="1951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4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2440" y="1951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45" name="Group 21"/>
              <p:cNvGrpSpPr>
                <a:grpSpLocks/>
              </p:cNvGrpSpPr>
              <p:nvPr/>
            </p:nvGrpSpPr>
            <p:grpSpPr bwMode="auto">
              <a:xfrm>
                <a:off x="2397" y="2157"/>
                <a:ext cx="90" cy="124"/>
                <a:chOff x="2397" y="2157"/>
                <a:chExt cx="90" cy="124"/>
              </a:xfrm>
            </p:grpSpPr>
            <p:sp>
              <p:nvSpPr>
                <p:cNvPr id="13546" name="Line 19"/>
                <p:cNvSpPr>
                  <a:spLocks noChangeShapeType="1"/>
                </p:cNvSpPr>
                <p:nvPr/>
              </p:nvSpPr>
              <p:spPr bwMode="auto">
                <a:xfrm>
                  <a:off x="2397" y="2157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47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2440" y="2157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3" name="Group 31"/>
            <p:cNvGrpSpPr>
              <a:grpSpLocks/>
            </p:cNvGrpSpPr>
            <p:nvPr/>
          </p:nvGrpSpPr>
          <p:grpSpPr bwMode="auto">
            <a:xfrm>
              <a:off x="5273965" y="5019675"/>
              <a:ext cx="142875" cy="523875"/>
              <a:chOff x="3295" y="3162"/>
              <a:chExt cx="90" cy="330"/>
            </a:xfrm>
          </p:grpSpPr>
          <p:sp>
            <p:nvSpPr>
              <p:cNvPr id="13534" name="Line 23"/>
              <p:cNvSpPr>
                <a:spLocks noChangeShapeType="1"/>
              </p:cNvSpPr>
              <p:nvPr/>
            </p:nvSpPr>
            <p:spPr bwMode="auto">
              <a:xfrm>
                <a:off x="3360" y="3232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35" name="Line 24"/>
              <p:cNvSpPr>
                <a:spLocks noChangeShapeType="1"/>
              </p:cNvSpPr>
              <p:nvPr/>
            </p:nvSpPr>
            <p:spPr bwMode="auto">
              <a:xfrm>
                <a:off x="3319" y="3232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36" name="Group 27"/>
              <p:cNvGrpSpPr>
                <a:grpSpLocks/>
              </p:cNvGrpSpPr>
              <p:nvPr/>
            </p:nvGrpSpPr>
            <p:grpSpPr bwMode="auto">
              <a:xfrm>
                <a:off x="3295" y="3162"/>
                <a:ext cx="90" cy="124"/>
                <a:chOff x="3295" y="3162"/>
                <a:chExt cx="90" cy="124"/>
              </a:xfrm>
            </p:grpSpPr>
            <p:sp>
              <p:nvSpPr>
                <p:cNvPr id="1354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295" y="3162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41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8" y="3162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37" name="Group 30"/>
              <p:cNvGrpSpPr>
                <a:grpSpLocks/>
              </p:cNvGrpSpPr>
              <p:nvPr/>
            </p:nvGrpSpPr>
            <p:grpSpPr bwMode="auto">
              <a:xfrm>
                <a:off x="3295" y="3368"/>
                <a:ext cx="90" cy="124"/>
                <a:chOff x="3295" y="3368"/>
                <a:chExt cx="90" cy="124"/>
              </a:xfrm>
            </p:grpSpPr>
            <p:sp>
              <p:nvSpPr>
                <p:cNvPr id="13538" name="Line 28"/>
                <p:cNvSpPr>
                  <a:spLocks noChangeShapeType="1"/>
                </p:cNvSpPr>
                <p:nvPr/>
              </p:nvSpPr>
              <p:spPr bwMode="auto">
                <a:xfrm>
                  <a:off x="3295" y="3368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3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338" y="3368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4" name="Group 40"/>
            <p:cNvGrpSpPr>
              <a:grpSpLocks/>
            </p:cNvGrpSpPr>
            <p:nvPr/>
          </p:nvGrpSpPr>
          <p:grpSpPr bwMode="auto">
            <a:xfrm>
              <a:off x="3819525" y="4432300"/>
              <a:ext cx="142875" cy="525463"/>
              <a:chOff x="2406" y="2792"/>
              <a:chExt cx="90" cy="331"/>
            </a:xfrm>
          </p:grpSpPr>
          <p:sp>
            <p:nvSpPr>
              <p:cNvPr id="13526" name="Line 32"/>
              <p:cNvSpPr>
                <a:spLocks noChangeShapeType="1"/>
              </p:cNvSpPr>
              <p:nvPr/>
            </p:nvSpPr>
            <p:spPr bwMode="auto">
              <a:xfrm>
                <a:off x="2470" y="2863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27" name="Line 33"/>
              <p:cNvSpPr>
                <a:spLocks noChangeShapeType="1"/>
              </p:cNvSpPr>
              <p:nvPr/>
            </p:nvSpPr>
            <p:spPr bwMode="auto">
              <a:xfrm>
                <a:off x="2429" y="2863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28" name="Group 36"/>
              <p:cNvGrpSpPr>
                <a:grpSpLocks/>
              </p:cNvGrpSpPr>
              <p:nvPr/>
            </p:nvGrpSpPr>
            <p:grpSpPr bwMode="auto">
              <a:xfrm>
                <a:off x="2406" y="2792"/>
                <a:ext cx="90" cy="125"/>
                <a:chOff x="2406" y="2792"/>
                <a:chExt cx="90" cy="125"/>
              </a:xfrm>
            </p:grpSpPr>
            <p:sp>
              <p:nvSpPr>
                <p:cNvPr id="1353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406" y="2792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33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2449" y="2792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29" name="Group 39"/>
              <p:cNvGrpSpPr>
                <a:grpSpLocks/>
              </p:cNvGrpSpPr>
              <p:nvPr/>
            </p:nvGrpSpPr>
            <p:grpSpPr bwMode="auto">
              <a:xfrm>
                <a:off x="2406" y="2998"/>
                <a:ext cx="90" cy="125"/>
                <a:chOff x="2406" y="2998"/>
                <a:chExt cx="90" cy="125"/>
              </a:xfrm>
            </p:grpSpPr>
            <p:sp>
              <p:nvSpPr>
                <p:cNvPr id="13530" name="Line 37"/>
                <p:cNvSpPr>
                  <a:spLocks noChangeShapeType="1"/>
                </p:cNvSpPr>
                <p:nvPr/>
              </p:nvSpPr>
              <p:spPr bwMode="auto">
                <a:xfrm>
                  <a:off x="2406" y="2998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3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49" y="2998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5" name="Group 49"/>
            <p:cNvGrpSpPr>
              <a:grpSpLocks/>
            </p:cNvGrpSpPr>
            <p:nvPr/>
          </p:nvGrpSpPr>
          <p:grpSpPr bwMode="auto">
            <a:xfrm>
              <a:off x="5238750" y="3097213"/>
              <a:ext cx="142875" cy="523875"/>
              <a:chOff x="3300" y="1951"/>
              <a:chExt cx="90" cy="330"/>
            </a:xfrm>
          </p:grpSpPr>
          <p:sp>
            <p:nvSpPr>
              <p:cNvPr id="13518" name="Line 41"/>
              <p:cNvSpPr>
                <a:spLocks noChangeShapeType="1"/>
              </p:cNvSpPr>
              <p:nvPr/>
            </p:nvSpPr>
            <p:spPr bwMode="auto">
              <a:xfrm>
                <a:off x="3364" y="2021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19" name="Line 42"/>
              <p:cNvSpPr>
                <a:spLocks noChangeShapeType="1"/>
              </p:cNvSpPr>
              <p:nvPr/>
            </p:nvSpPr>
            <p:spPr bwMode="auto">
              <a:xfrm>
                <a:off x="3323" y="2021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20" name="Group 45"/>
              <p:cNvGrpSpPr>
                <a:grpSpLocks/>
              </p:cNvGrpSpPr>
              <p:nvPr/>
            </p:nvGrpSpPr>
            <p:grpSpPr bwMode="auto">
              <a:xfrm>
                <a:off x="3300" y="1951"/>
                <a:ext cx="90" cy="124"/>
                <a:chOff x="3300" y="1951"/>
                <a:chExt cx="90" cy="124"/>
              </a:xfrm>
            </p:grpSpPr>
            <p:sp>
              <p:nvSpPr>
                <p:cNvPr id="135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300" y="1951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3342" y="1951"/>
                  <a:ext cx="48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21" name="Group 48"/>
              <p:cNvGrpSpPr>
                <a:grpSpLocks/>
              </p:cNvGrpSpPr>
              <p:nvPr/>
            </p:nvGrpSpPr>
            <p:grpSpPr bwMode="auto">
              <a:xfrm>
                <a:off x="3300" y="2157"/>
                <a:ext cx="90" cy="124"/>
                <a:chOff x="3300" y="2157"/>
                <a:chExt cx="90" cy="124"/>
              </a:xfrm>
            </p:grpSpPr>
            <p:sp>
              <p:nvSpPr>
                <p:cNvPr id="13522" name="Line 46"/>
                <p:cNvSpPr>
                  <a:spLocks noChangeShapeType="1"/>
                </p:cNvSpPr>
                <p:nvPr/>
              </p:nvSpPr>
              <p:spPr bwMode="auto">
                <a:xfrm>
                  <a:off x="3300" y="2157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23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342" y="2157"/>
                  <a:ext cx="48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6" name="Group 58"/>
            <p:cNvGrpSpPr>
              <a:grpSpLocks/>
            </p:cNvGrpSpPr>
            <p:nvPr/>
          </p:nvGrpSpPr>
          <p:grpSpPr bwMode="auto">
            <a:xfrm>
              <a:off x="3805238" y="2503488"/>
              <a:ext cx="142875" cy="525462"/>
              <a:chOff x="2397" y="1577"/>
              <a:chExt cx="90" cy="331"/>
            </a:xfrm>
          </p:grpSpPr>
          <p:sp>
            <p:nvSpPr>
              <p:cNvPr id="13510" name="Line 50"/>
              <p:cNvSpPr>
                <a:spLocks noChangeShapeType="1"/>
              </p:cNvSpPr>
              <p:nvPr/>
            </p:nvSpPr>
            <p:spPr bwMode="auto">
              <a:xfrm>
                <a:off x="2461" y="1648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11" name="Line 51"/>
              <p:cNvSpPr>
                <a:spLocks noChangeShapeType="1"/>
              </p:cNvSpPr>
              <p:nvPr/>
            </p:nvSpPr>
            <p:spPr bwMode="auto">
              <a:xfrm>
                <a:off x="2421" y="1648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12" name="Group 54"/>
              <p:cNvGrpSpPr>
                <a:grpSpLocks/>
              </p:cNvGrpSpPr>
              <p:nvPr/>
            </p:nvGrpSpPr>
            <p:grpSpPr bwMode="auto">
              <a:xfrm>
                <a:off x="2397" y="1577"/>
                <a:ext cx="90" cy="124"/>
                <a:chOff x="2397" y="1577"/>
                <a:chExt cx="90" cy="124"/>
              </a:xfrm>
            </p:grpSpPr>
            <p:sp>
              <p:nvSpPr>
                <p:cNvPr id="13516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397" y="1577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17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2440" y="1577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13" name="Group 57"/>
              <p:cNvGrpSpPr>
                <a:grpSpLocks/>
              </p:cNvGrpSpPr>
              <p:nvPr/>
            </p:nvGrpSpPr>
            <p:grpSpPr bwMode="auto">
              <a:xfrm>
                <a:off x="2397" y="1783"/>
                <a:ext cx="90" cy="125"/>
                <a:chOff x="2397" y="1783"/>
                <a:chExt cx="90" cy="125"/>
              </a:xfrm>
            </p:grpSpPr>
            <p:sp>
              <p:nvSpPr>
                <p:cNvPr id="13514" name="Line 55"/>
                <p:cNvSpPr>
                  <a:spLocks noChangeShapeType="1"/>
                </p:cNvSpPr>
                <p:nvPr/>
              </p:nvSpPr>
              <p:spPr bwMode="auto">
                <a:xfrm>
                  <a:off x="2397" y="1783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15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2440" y="1783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7" name="Group 67"/>
            <p:cNvGrpSpPr>
              <a:grpSpLocks/>
            </p:cNvGrpSpPr>
            <p:nvPr/>
          </p:nvGrpSpPr>
          <p:grpSpPr bwMode="auto">
            <a:xfrm>
              <a:off x="3811588" y="1589088"/>
              <a:ext cx="142875" cy="525462"/>
              <a:chOff x="2401" y="1001"/>
              <a:chExt cx="90" cy="331"/>
            </a:xfrm>
          </p:grpSpPr>
          <p:sp>
            <p:nvSpPr>
              <p:cNvPr id="13502" name="Line 59"/>
              <p:cNvSpPr>
                <a:spLocks noChangeShapeType="1"/>
              </p:cNvSpPr>
              <p:nvPr/>
            </p:nvSpPr>
            <p:spPr bwMode="auto">
              <a:xfrm>
                <a:off x="2466" y="1072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03" name="Line 60"/>
              <p:cNvSpPr>
                <a:spLocks noChangeShapeType="1"/>
              </p:cNvSpPr>
              <p:nvPr/>
            </p:nvSpPr>
            <p:spPr bwMode="auto">
              <a:xfrm>
                <a:off x="2425" y="1072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504" name="Group 63"/>
              <p:cNvGrpSpPr>
                <a:grpSpLocks/>
              </p:cNvGrpSpPr>
              <p:nvPr/>
            </p:nvGrpSpPr>
            <p:grpSpPr bwMode="auto">
              <a:xfrm>
                <a:off x="2401" y="1001"/>
                <a:ext cx="90" cy="125"/>
                <a:chOff x="2401" y="1001"/>
                <a:chExt cx="90" cy="125"/>
              </a:xfrm>
            </p:grpSpPr>
            <p:sp>
              <p:nvSpPr>
                <p:cNvPr id="13508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401" y="1001"/>
                  <a:ext cx="48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09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2444" y="1001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05" name="Group 66"/>
              <p:cNvGrpSpPr>
                <a:grpSpLocks/>
              </p:cNvGrpSpPr>
              <p:nvPr/>
            </p:nvGrpSpPr>
            <p:grpSpPr bwMode="auto">
              <a:xfrm>
                <a:off x="2401" y="1208"/>
                <a:ext cx="90" cy="124"/>
                <a:chOff x="2401" y="1208"/>
                <a:chExt cx="90" cy="124"/>
              </a:xfrm>
            </p:grpSpPr>
            <p:sp>
              <p:nvSpPr>
                <p:cNvPr id="13506" name="Line 64"/>
                <p:cNvSpPr>
                  <a:spLocks noChangeShapeType="1"/>
                </p:cNvSpPr>
                <p:nvPr/>
              </p:nvSpPr>
              <p:spPr bwMode="auto">
                <a:xfrm>
                  <a:off x="2401" y="1208"/>
                  <a:ext cx="48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07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2444" y="1208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8" name="Group 76"/>
            <p:cNvGrpSpPr>
              <a:grpSpLocks/>
            </p:cNvGrpSpPr>
            <p:nvPr/>
          </p:nvGrpSpPr>
          <p:grpSpPr bwMode="auto">
            <a:xfrm>
              <a:off x="4349750" y="2230438"/>
              <a:ext cx="523875" cy="142875"/>
              <a:chOff x="2740" y="1405"/>
              <a:chExt cx="330" cy="90"/>
            </a:xfrm>
          </p:grpSpPr>
          <p:sp>
            <p:nvSpPr>
              <p:cNvPr id="13494" name="Line 68"/>
              <p:cNvSpPr>
                <a:spLocks noChangeShapeType="1"/>
              </p:cNvSpPr>
              <p:nvPr/>
            </p:nvSpPr>
            <p:spPr bwMode="auto">
              <a:xfrm>
                <a:off x="2811" y="1431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95" name="Line 69"/>
              <p:cNvSpPr>
                <a:spLocks noChangeShapeType="1"/>
              </p:cNvSpPr>
              <p:nvPr/>
            </p:nvSpPr>
            <p:spPr bwMode="auto">
              <a:xfrm>
                <a:off x="2811" y="1472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96" name="Group 72"/>
              <p:cNvGrpSpPr>
                <a:grpSpLocks/>
              </p:cNvGrpSpPr>
              <p:nvPr/>
            </p:nvGrpSpPr>
            <p:grpSpPr bwMode="auto">
              <a:xfrm>
                <a:off x="2740" y="1405"/>
                <a:ext cx="124" cy="90"/>
                <a:chOff x="2740" y="1405"/>
                <a:chExt cx="124" cy="90"/>
              </a:xfrm>
            </p:grpSpPr>
            <p:sp>
              <p:nvSpPr>
                <p:cNvPr id="13500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740" y="1448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01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740" y="1405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97" name="Group 75"/>
              <p:cNvGrpSpPr>
                <a:grpSpLocks/>
              </p:cNvGrpSpPr>
              <p:nvPr/>
            </p:nvGrpSpPr>
            <p:grpSpPr bwMode="auto">
              <a:xfrm>
                <a:off x="2946" y="1405"/>
                <a:ext cx="124" cy="90"/>
                <a:chOff x="2946" y="1405"/>
                <a:chExt cx="124" cy="90"/>
              </a:xfrm>
            </p:grpSpPr>
            <p:sp>
              <p:nvSpPr>
                <p:cNvPr id="13498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946" y="1448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99" name="Line 74"/>
                <p:cNvSpPr>
                  <a:spLocks noChangeShapeType="1"/>
                </p:cNvSpPr>
                <p:nvPr/>
              </p:nvSpPr>
              <p:spPr bwMode="auto">
                <a:xfrm>
                  <a:off x="2946" y="1405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29" name="Group 85"/>
            <p:cNvGrpSpPr>
              <a:grpSpLocks/>
            </p:cNvGrpSpPr>
            <p:nvPr/>
          </p:nvGrpSpPr>
          <p:grpSpPr bwMode="auto">
            <a:xfrm>
              <a:off x="2921000" y="2230438"/>
              <a:ext cx="523875" cy="142875"/>
              <a:chOff x="1840" y="1405"/>
              <a:chExt cx="330" cy="90"/>
            </a:xfrm>
          </p:grpSpPr>
          <p:sp>
            <p:nvSpPr>
              <p:cNvPr id="13486" name="Line 77"/>
              <p:cNvSpPr>
                <a:spLocks noChangeShapeType="1"/>
              </p:cNvSpPr>
              <p:nvPr/>
            </p:nvSpPr>
            <p:spPr bwMode="auto">
              <a:xfrm>
                <a:off x="1910" y="1431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87" name="Line 78"/>
              <p:cNvSpPr>
                <a:spLocks noChangeShapeType="1"/>
              </p:cNvSpPr>
              <p:nvPr/>
            </p:nvSpPr>
            <p:spPr bwMode="auto">
              <a:xfrm>
                <a:off x="1910" y="1472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88" name="Group 81"/>
              <p:cNvGrpSpPr>
                <a:grpSpLocks/>
              </p:cNvGrpSpPr>
              <p:nvPr/>
            </p:nvGrpSpPr>
            <p:grpSpPr bwMode="auto">
              <a:xfrm>
                <a:off x="1840" y="1405"/>
                <a:ext cx="124" cy="90"/>
                <a:chOff x="1840" y="1405"/>
                <a:chExt cx="124" cy="90"/>
              </a:xfrm>
            </p:grpSpPr>
            <p:sp>
              <p:nvSpPr>
                <p:cNvPr id="13492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1840" y="1448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93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840" y="1405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89" name="Group 84"/>
              <p:cNvGrpSpPr>
                <a:grpSpLocks/>
              </p:cNvGrpSpPr>
              <p:nvPr/>
            </p:nvGrpSpPr>
            <p:grpSpPr bwMode="auto">
              <a:xfrm>
                <a:off x="2046" y="1405"/>
                <a:ext cx="124" cy="90"/>
                <a:chOff x="2046" y="1405"/>
                <a:chExt cx="124" cy="90"/>
              </a:xfrm>
            </p:grpSpPr>
            <p:sp>
              <p:nvSpPr>
                <p:cNvPr id="13490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046" y="1448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91" name="Line 83"/>
                <p:cNvSpPr>
                  <a:spLocks noChangeShapeType="1"/>
                </p:cNvSpPr>
                <p:nvPr/>
              </p:nvSpPr>
              <p:spPr bwMode="auto">
                <a:xfrm>
                  <a:off x="2046" y="1405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30" name="Group 95"/>
            <p:cNvGrpSpPr>
              <a:grpSpLocks/>
            </p:cNvGrpSpPr>
            <p:nvPr/>
          </p:nvGrpSpPr>
          <p:grpSpPr bwMode="auto">
            <a:xfrm>
              <a:off x="2355850" y="2987675"/>
              <a:ext cx="3470275" cy="149225"/>
              <a:chOff x="1484" y="1882"/>
              <a:chExt cx="2186" cy="94"/>
            </a:xfrm>
          </p:grpSpPr>
          <p:grpSp>
            <p:nvGrpSpPr>
              <p:cNvPr id="13477" name="Group 88"/>
              <p:cNvGrpSpPr>
                <a:grpSpLocks/>
              </p:cNvGrpSpPr>
              <p:nvPr/>
            </p:nvGrpSpPr>
            <p:grpSpPr bwMode="auto">
              <a:xfrm>
                <a:off x="1548" y="1908"/>
                <a:ext cx="2054" cy="44"/>
                <a:chOff x="1548" y="1908"/>
                <a:chExt cx="2054" cy="44"/>
              </a:xfrm>
            </p:grpSpPr>
            <p:sp>
              <p:nvSpPr>
                <p:cNvPr id="13484" name="Line 86"/>
                <p:cNvSpPr>
                  <a:spLocks noChangeShapeType="1"/>
                </p:cNvSpPr>
                <p:nvPr/>
              </p:nvSpPr>
              <p:spPr bwMode="auto">
                <a:xfrm>
                  <a:off x="1548" y="1908"/>
                  <a:ext cx="2054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85" name="Line 87"/>
                <p:cNvSpPr>
                  <a:spLocks noChangeShapeType="1"/>
                </p:cNvSpPr>
                <p:nvPr/>
              </p:nvSpPr>
              <p:spPr bwMode="auto">
                <a:xfrm>
                  <a:off x="1548" y="1951"/>
                  <a:ext cx="2054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78" name="Group 91"/>
              <p:cNvGrpSpPr>
                <a:grpSpLocks/>
              </p:cNvGrpSpPr>
              <p:nvPr/>
            </p:nvGrpSpPr>
            <p:grpSpPr bwMode="auto">
              <a:xfrm>
                <a:off x="1484" y="1886"/>
                <a:ext cx="124" cy="90"/>
                <a:chOff x="1484" y="1886"/>
                <a:chExt cx="124" cy="90"/>
              </a:xfrm>
            </p:grpSpPr>
            <p:sp>
              <p:nvSpPr>
                <p:cNvPr id="13482" name="Line 89"/>
                <p:cNvSpPr>
                  <a:spLocks noChangeShapeType="1"/>
                </p:cNvSpPr>
                <p:nvPr/>
              </p:nvSpPr>
              <p:spPr bwMode="auto">
                <a:xfrm flipH="1" flipV="1">
                  <a:off x="1484" y="1929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83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1484" y="1886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79" name="Group 94"/>
              <p:cNvGrpSpPr>
                <a:grpSpLocks/>
              </p:cNvGrpSpPr>
              <p:nvPr/>
            </p:nvGrpSpPr>
            <p:grpSpPr bwMode="auto">
              <a:xfrm>
                <a:off x="3546" y="1882"/>
                <a:ext cx="124" cy="90"/>
                <a:chOff x="3546" y="1882"/>
                <a:chExt cx="124" cy="90"/>
              </a:xfrm>
            </p:grpSpPr>
            <p:sp>
              <p:nvSpPr>
                <p:cNvPr id="13480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3546" y="1925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81" name="Line 93"/>
                <p:cNvSpPr>
                  <a:spLocks noChangeShapeType="1"/>
                </p:cNvSpPr>
                <p:nvPr/>
              </p:nvSpPr>
              <p:spPr bwMode="auto">
                <a:xfrm>
                  <a:off x="3546" y="1882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31" name="Rectangle 96"/>
            <p:cNvSpPr>
              <a:spLocks noChangeArrowheads="1"/>
            </p:cNvSpPr>
            <p:nvPr/>
          </p:nvSpPr>
          <p:spPr bwMode="auto">
            <a:xfrm>
              <a:off x="6016625" y="2969876"/>
              <a:ext cx="45044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PCI bus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32" name="Group 106"/>
            <p:cNvGrpSpPr>
              <a:grpSpLocks/>
            </p:cNvGrpSpPr>
            <p:nvPr/>
          </p:nvGrpSpPr>
          <p:grpSpPr bwMode="auto">
            <a:xfrm>
              <a:off x="2362200" y="1446213"/>
              <a:ext cx="3471863" cy="150812"/>
              <a:chOff x="1488" y="911"/>
              <a:chExt cx="2187" cy="95"/>
            </a:xfrm>
          </p:grpSpPr>
          <p:grpSp>
            <p:nvGrpSpPr>
              <p:cNvPr id="13468" name="Group 99"/>
              <p:cNvGrpSpPr>
                <a:grpSpLocks/>
              </p:cNvGrpSpPr>
              <p:nvPr/>
            </p:nvGrpSpPr>
            <p:grpSpPr bwMode="auto">
              <a:xfrm>
                <a:off x="1552" y="937"/>
                <a:ext cx="2054" cy="44"/>
                <a:chOff x="1552" y="937"/>
                <a:chExt cx="2054" cy="44"/>
              </a:xfrm>
            </p:grpSpPr>
            <p:sp>
              <p:nvSpPr>
                <p:cNvPr id="13475" name="Line 97"/>
                <p:cNvSpPr>
                  <a:spLocks noChangeShapeType="1"/>
                </p:cNvSpPr>
                <p:nvPr/>
              </p:nvSpPr>
              <p:spPr bwMode="auto">
                <a:xfrm>
                  <a:off x="1552" y="937"/>
                  <a:ext cx="2054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76" name="Line 98"/>
                <p:cNvSpPr>
                  <a:spLocks noChangeShapeType="1"/>
                </p:cNvSpPr>
                <p:nvPr/>
              </p:nvSpPr>
              <p:spPr bwMode="auto">
                <a:xfrm>
                  <a:off x="1552" y="980"/>
                  <a:ext cx="2054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69" name="Group 102"/>
              <p:cNvGrpSpPr>
                <a:grpSpLocks/>
              </p:cNvGrpSpPr>
              <p:nvPr/>
            </p:nvGrpSpPr>
            <p:grpSpPr bwMode="auto">
              <a:xfrm>
                <a:off x="1488" y="916"/>
                <a:ext cx="124" cy="90"/>
                <a:chOff x="1488" y="916"/>
                <a:chExt cx="124" cy="90"/>
              </a:xfrm>
            </p:grpSpPr>
            <p:sp>
              <p:nvSpPr>
                <p:cNvPr id="13473" name="Line 100"/>
                <p:cNvSpPr>
                  <a:spLocks noChangeShapeType="1"/>
                </p:cNvSpPr>
                <p:nvPr/>
              </p:nvSpPr>
              <p:spPr bwMode="auto">
                <a:xfrm flipH="1" flipV="1">
                  <a:off x="1488" y="959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74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1488" y="916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70" name="Group 105"/>
              <p:cNvGrpSpPr>
                <a:grpSpLocks/>
              </p:cNvGrpSpPr>
              <p:nvPr/>
            </p:nvGrpSpPr>
            <p:grpSpPr bwMode="auto">
              <a:xfrm>
                <a:off x="3550" y="911"/>
                <a:ext cx="125" cy="90"/>
                <a:chOff x="3550" y="911"/>
                <a:chExt cx="125" cy="90"/>
              </a:xfrm>
            </p:grpSpPr>
            <p:sp>
              <p:nvSpPr>
                <p:cNvPr id="13471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3550" y="954"/>
                  <a:ext cx="125" cy="4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72" name="Line 104"/>
                <p:cNvSpPr>
                  <a:spLocks noChangeShapeType="1"/>
                </p:cNvSpPr>
                <p:nvPr/>
              </p:nvSpPr>
              <p:spPr bwMode="auto">
                <a:xfrm>
                  <a:off x="3550" y="911"/>
                  <a:ext cx="125" cy="48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33" name="Group 115"/>
            <p:cNvGrpSpPr>
              <a:grpSpLocks/>
            </p:cNvGrpSpPr>
            <p:nvPr/>
          </p:nvGrpSpPr>
          <p:grpSpPr bwMode="auto">
            <a:xfrm>
              <a:off x="3805238" y="962025"/>
              <a:ext cx="142875" cy="525463"/>
              <a:chOff x="2397" y="606"/>
              <a:chExt cx="90" cy="331"/>
            </a:xfrm>
          </p:grpSpPr>
          <p:sp>
            <p:nvSpPr>
              <p:cNvPr id="13460" name="Line 107"/>
              <p:cNvSpPr>
                <a:spLocks noChangeShapeType="1"/>
              </p:cNvSpPr>
              <p:nvPr/>
            </p:nvSpPr>
            <p:spPr bwMode="auto">
              <a:xfrm>
                <a:off x="2461" y="677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61" name="Line 108"/>
              <p:cNvSpPr>
                <a:spLocks noChangeShapeType="1"/>
              </p:cNvSpPr>
              <p:nvPr/>
            </p:nvSpPr>
            <p:spPr bwMode="auto">
              <a:xfrm>
                <a:off x="2421" y="677"/>
                <a:ext cx="1" cy="1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62" name="Group 111"/>
              <p:cNvGrpSpPr>
                <a:grpSpLocks/>
              </p:cNvGrpSpPr>
              <p:nvPr/>
            </p:nvGrpSpPr>
            <p:grpSpPr bwMode="auto">
              <a:xfrm>
                <a:off x="2397" y="606"/>
                <a:ext cx="90" cy="125"/>
                <a:chOff x="2397" y="606"/>
                <a:chExt cx="90" cy="125"/>
              </a:xfrm>
            </p:grpSpPr>
            <p:sp>
              <p:nvSpPr>
                <p:cNvPr id="13466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397" y="606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67" name="Line 110"/>
                <p:cNvSpPr>
                  <a:spLocks noChangeShapeType="1"/>
                </p:cNvSpPr>
                <p:nvPr/>
              </p:nvSpPr>
              <p:spPr bwMode="auto">
                <a:xfrm flipH="1" flipV="1">
                  <a:off x="2440" y="606"/>
                  <a:ext cx="47" cy="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63" name="Group 114"/>
              <p:cNvGrpSpPr>
                <a:grpSpLocks/>
              </p:cNvGrpSpPr>
              <p:nvPr/>
            </p:nvGrpSpPr>
            <p:grpSpPr bwMode="auto">
              <a:xfrm>
                <a:off x="2397" y="813"/>
                <a:ext cx="90" cy="124"/>
                <a:chOff x="2397" y="813"/>
                <a:chExt cx="90" cy="124"/>
              </a:xfrm>
            </p:grpSpPr>
            <p:sp>
              <p:nvSpPr>
                <p:cNvPr id="13464" name="Line 112"/>
                <p:cNvSpPr>
                  <a:spLocks noChangeShapeType="1"/>
                </p:cNvSpPr>
                <p:nvPr/>
              </p:nvSpPr>
              <p:spPr bwMode="auto">
                <a:xfrm>
                  <a:off x="2397" y="813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2440" y="813"/>
                  <a:ext cx="47" cy="1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34" name="Rectangle 116"/>
            <p:cNvSpPr>
              <a:spLocks noChangeArrowheads="1"/>
            </p:cNvSpPr>
            <p:nvPr/>
          </p:nvSpPr>
          <p:spPr bwMode="auto">
            <a:xfrm>
              <a:off x="5965386" y="1422063"/>
              <a:ext cx="77745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Processor bus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5" name="Rectangle 117"/>
            <p:cNvSpPr>
              <a:spLocks noChangeArrowheads="1"/>
            </p:cNvSpPr>
            <p:nvPr/>
          </p:nvSpPr>
          <p:spPr bwMode="auto">
            <a:xfrm>
              <a:off x="4887913" y="2101850"/>
              <a:ext cx="972000" cy="409575"/>
            </a:xfrm>
            <a:prstGeom prst="rect">
              <a:avLst/>
            </a:prstGeom>
            <a:solidFill>
              <a:srgbClr val="AFE1FF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6" name="Rectangle 118"/>
            <p:cNvSpPr>
              <a:spLocks noChangeArrowheads="1"/>
            </p:cNvSpPr>
            <p:nvPr/>
          </p:nvSpPr>
          <p:spPr bwMode="auto">
            <a:xfrm>
              <a:off x="4979139" y="2147112"/>
              <a:ext cx="79989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7" name="Rectangle 119"/>
            <p:cNvSpPr>
              <a:spLocks noChangeArrowheads="1"/>
            </p:cNvSpPr>
            <p:nvPr/>
          </p:nvSpPr>
          <p:spPr bwMode="auto">
            <a:xfrm>
              <a:off x="4909836" y="2289007"/>
              <a:ext cx="92653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(EDO/SDRAM)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8" name="Rectangle 121"/>
            <p:cNvSpPr>
              <a:spLocks noChangeArrowheads="1"/>
            </p:cNvSpPr>
            <p:nvPr/>
          </p:nvSpPr>
          <p:spPr bwMode="auto">
            <a:xfrm>
              <a:off x="3438525" y="3627438"/>
              <a:ext cx="928688" cy="812800"/>
            </a:xfrm>
            <a:prstGeom prst="rect">
              <a:avLst/>
            </a:prstGeom>
            <a:solidFill>
              <a:srgbClr val="99FF9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9" name="Rectangle 122"/>
            <p:cNvSpPr>
              <a:spLocks noChangeArrowheads="1"/>
            </p:cNvSpPr>
            <p:nvPr/>
          </p:nvSpPr>
          <p:spPr bwMode="auto">
            <a:xfrm>
              <a:off x="3592647" y="3843103"/>
              <a:ext cx="57708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Peripheral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40" name="Rectangle 123"/>
            <p:cNvSpPr>
              <a:spLocks noChangeArrowheads="1"/>
            </p:cNvSpPr>
            <p:nvPr/>
          </p:nvSpPr>
          <p:spPr bwMode="auto">
            <a:xfrm>
              <a:off x="3608962" y="3983948"/>
              <a:ext cx="54502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controller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41" name="Group 127"/>
            <p:cNvGrpSpPr>
              <a:grpSpLocks/>
            </p:cNvGrpSpPr>
            <p:nvPr/>
          </p:nvGrpSpPr>
          <p:grpSpPr bwMode="auto">
            <a:xfrm>
              <a:off x="4891088" y="3621088"/>
              <a:ext cx="925512" cy="411162"/>
              <a:chOff x="3081" y="2281"/>
              <a:chExt cx="583" cy="259"/>
            </a:xfrm>
          </p:grpSpPr>
          <p:sp>
            <p:nvSpPr>
              <p:cNvPr id="13457" name="Rectangle 124"/>
              <p:cNvSpPr>
                <a:spLocks noChangeArrowheads="1"/>
              </p:cNvSpPr>
              <p:nvPr/>
            </p:nvSpPr>
            <p:spPr bwMode="auto">
              <a:xfrm>
                <a:off x="3081" y="2281"/>
                <a:ext cx="583" cy="259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8" name="Rectangle 125"/>
              <p:cNvSpPr>
                <a:spLocks noChangeArrowheads="1"/>
              </p:cNvSpPr>
              <p:nvPr/>
            </p:nvSpPr>
            <p:spPr bwMode="auto">
              <a:xfrm>
                <a:off x="3181" y="2315"/>
                <a:ext cx="414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device 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59" name="Rectangle 126"/>
              <p:cNvSpPr>
                <a:spLocks noChangeArrowheads="1"/>
              </p:cNvSpPr>
              <p:nvPr/>
            </p:nvSpPr>
            <p:spPr bwMode="auto">
              <a:xfrm>
                <a:off x="3264" y="2401"/>
                <a:ext cx="261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42" name="Group 137"/>
            <p:cNvGrpSpPr>
              <a:grpSpLocks/>
            </p:cNvGrpSpPr>
            <p:nvPr/>
          </p:nvGrpSpPr>
          <p:grpSpPr bwMode="auto">
            <a:xfrm>
              <a:off x="2368550" y="4916488"/>
              <a:ext cx="3471863" cy="150812"/>
              <a:chOff x="1492" y="3097"/>
              <a:chExt cx="2187" cy="95"/>
            </a:xfrm>
          </p:grpSpPr>
          <p:grpSp>
            <p:nvGrpSpPr>
              <p:cNvPr id="13448" name="Group 130"/>
              <p:cNvGrpSpPr>
                <a:grpSpLocks/>
              </p:cNvGrpSpPr>
              <p:nvPr/>
            </p:nvGrpSpPr>
            <p:grpSpPr bwMode="auto">
              <a:xfrm>
                <a:off x="1557" y="3123"/>
                <a:ext cx="2053" cy="44"/>
                <a:chOff x="1557" y="3123"/>
                <a:chExt cx="2053" cy="44"/>
              </a:xfrm>
            </p:grpSpPr>
            <p:sp>
              <p:nvSpPr>
                <p:cNvPr id="13455" name="Line 128"/>
                <p:cNvSpPr>
                  <a:spLocks noChangeShapeType="1"/>
                </p:cNvSpPr>
                <p:nvPr/>
              </p:nvSpPr>
              <p:spPr bwMode="auto">
                <a:xfrm>
                  <a:off x="1557" y="3123"/>
                  <a:ext cx="2053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56" name="Line 129"/>
                <p:cNvSpPr>
                  <a:spLocks noChangeShapeType="1"/>
                </p:cNvSpPr>
                <p:nvPr/>
              </p:nvSpPr>
              <p:spPr bwMode="auto">
                <a:xfrm>
                  <a:off x="1557" y="3166"/>
                  <a:ext cx="2053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49" name="Group 133"/>
              <p:cNvGrpSpPr>
                <a:grpSpLocks/>
              </p:cNvGrpSpPr>
              <p:nvPr/>
            </p:nvGrpSpPr>
            <p:grpSpPr bwMode="auto">
              <a:xfrm>
                <a:off x="1492" y="3101"/>
                <a:ext cx="125" cy="91"/>
                <a:chOff x="1492" y="3101"/>
                <a:chExt cx="125" cy="91"/>
              </a:xfrm>
            </p:grpSpPr>
            <p:sp>
              <p:nvSpPr>
                <p:cNvPr id="13453" name="Line 131"/>
                <p:cNvSpPr>
                  <a:spLocks noChangeShapeType="1"/>
                </p:cNvSpPr>
                <p:nvPr/>
              </p:nvSpPr>
              <p:spPr bwMode="auto">
                <a:xfrm flipH="1" flipV="1">
                  <a:off x="1492" y="3144"/>
                  <a:ext cx="125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54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1492" y="3101"/>
                  <a:ext cx="125" cy="48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50" name="Group 136"/>
              <p:cNvGrpSpPr>
                <a:grpSpLocks/>
              </p:cNvGrpSpPr>
              <p:nvPr/>
            </p:nvGrpSpPr>
            <p:grpSpPr bwMode="auto">
              <a:xfrm>
                <a:off x="3555" y="3097"/>
                <a:ext cx="124" cy="90"/>
                <a:chOff x="3555" y="3097"/>
                <a:chExt cx="124" cy="90"/>
              </a:xfrm>
            </p:grpSpPr>
            <p:sp>
              <p:nvSpPr>
                <p:cNvPr id="13451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3555" y="3140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52" name="Line 135"/>
                <p:cNvSpPr>
                  <a:spLocks noChangeShapeType="1"/>
                </p:cNvSpPr>
                <p:nvPr/>
              </p:nvSpPr>
              <p:spPr bwMode="auto">
                <a:xfrm>
                  <a:off x="3555" y="3097"/>
                  <a:ext cx="124" cy="47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43" name="Group 141"/>
            <p:cNvGrpSpPr>
              <a:grpSpLocks/>
            </p:cNvGrpSpPr>
            <p:nvPr/>
          </p:nvGrpSpPr>
          <p:grpSpPr bwMode="auto">
            <a:xfrm>
              <a:off x="4891088" y="5537200"/>
              <a:ext cx="925512" cy="409575"/>
              <a:chOff x="3081" y="3488"/>
              <a:chExt cx="583" cy="258"/>
            </a:xfrm>
          </p:grpSpPr>
          <p:sp>
            <p:nvSpPr>
              <p:cNvPr id="13445" name="Rectangle 138"/>
              <p:cNvSpPr>
                <a:spLocks noChangeArrowheads="1"/>
              </p:cNvSpPr>
              <p:nvPr/>
            </p:nvSpPr>
            <p:spPr bwMode="auto">
              <a:xfrm>
                <a:off x="3081" y="3488"/>
                <a:ext cx="583" cy="25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6" name="Rectangle 139"/>
              <p:cNvSpPr>
                <a:spLocks noChangeArrowheads="1"/>
              </p:cNvSpPr>
              <p:nvPr/>
            </p:nvSpPr>
            <p:spPr bwMode="auto">
              <a:xfrm>
                <a:off x="3169" y="3517"/>
                <a:ext cx="397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ISA device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47" name="Rectangle 140"/>
              <p:cNvSpPr>
                <a:spLocks noChangeArrowheads="1"/>
              </p:cNvSpPr>
              <p:nvPr/>
            </p:nvSpPr>
            <p:spPr bwMode="auto">
              <a:xfrm>
                <a:off x="3231" y="3601"/>
                <a:ext cx="261" cy="10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44" name="Rectangle 142"/>
            <p:cNvSpPr>
              <a:spLocks noChangeArrowheads="1"/>
            </p:cNvSpPr>
            <p:nvPr/>
          </p:nvSpPr>
          <p:spPr bwMode="auto">
            <a:xfrm>
              <a:off x="6007454" y="4904283"/>
              <a:ext cx="45845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 bus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45" name="Group 151"/>
            <p:cNvGrpSpPr>
              <a:grpSpLocks/>
            </p:cNvGrpSpPr>
            <p:nvPr/>
          </p:nvGrpSpPr>
          <p:grpSpPr bwMode="auto">
            <a:xfrm>
              <a:off x="2921000" y="3656013"/>
              <a:ext cx="523875" cy="142875"/>
              <a:chOff x="1840" y="2303"/>
              <a:chExt cx="330" cy="90"/>
            </a:xfrm>
          </p:grpSpPr>
          <p:sp>
            <p:nvSpPr>
              <p:cNvPr id="13437" name="Line 143"/>
              <p:cNvSpPr>
                <a:spLocks noChangeShapeType="1"/>
              </p:cNvSpPr>
              <p:nvPr/>
            </p:nvSpPr>
            <p:spPr bwMode="auto">
              <a:xfrm>
                <a:off x="1910" y="2328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8" name="Line 144"/>
              <p:cNvSpPr>
                <a:spLocks noChangeShapeType="1"/>
              </p:cNvSpPr>
              <p:nvPr/>
            </p:nvSpPr>
            <p:spPr bwMode="auto">
              <a:xfrm>
                <a:off x="1910" y="2369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39" name="Group 147"/>
              <p:cNvGrpSpPr>
                <a:grpSpLocks/>
              </p:cNvGrpSpPr>
              <p:nvPr/>
            </p:nvGrpSpPr>
            <p:grpSpPr bwMode="auto">
              <a:xfrm>
                <a:off x="1840" y="2303"/>
                <a:ext cx="124" cy="90"/>
                <a:chOff x="1840" y="2303"/>
                <a:chExt cx="124" cy="90"/>
              </a:xfrm>
            </p:grpSpPr>
            <p:sp>
              <p:nvSpPr>
                <p:cNvPr id="13443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1840" y="2346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44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1840" y="2303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40" name="Group 150"/>
              <p:cNvGrpSpPr>
                <a:grpSpLocks/>
              </p:cNvGrpSpPr>
              <p:nvPr/>
            </p:nvGrpSpPr>
            <p:grpSpPr bwMode="auto">
              <a:xfrm>
                <a:off x="2046" y="2303"/>
                <a:ext cx="124" cy="90"/>
                <a:chOff x="2046" y="2303"/>
                <a:chExt cx="124" cy="90"/>
              </a:xfrm>
            </p:grpSpPr>
            <p:sp>
              <p:nvSpPr>
                <p:cNvPr id="13441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2046" y="2346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42" name="Line 149"/>
                <p:cNvSpPr>
                  <a:spLocks noChangeShapeType="1"/>
                </p:cNvSpPr>
                <p:nvPr/>
              </p:nvSpPr>
              <p:spPr bwMode="auto">
                <a:xfrm>
                  <a:off x="2046" y="2303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46" name="Group 160"/>
            <p:cNvGrpSpPr>
              <a:grpSpLocks/>
            </p:cNvGrpSpPr>
            <p:nvPr/>
          </p:nvGrpSpPr>
          <p:grpSpPr bwMode="auto">
            <a:xfrm>
              <a:off x="2913063" y="3859213"/>
              <a:ext cx="525462" cy="144462"/>
              <a:chOff x="1835" y="2431"/>
              <a:chExt cx="331" cy="91"/>
            </a:xfrm>
          </p:grpSpPr>
          <p:sp>
            <p:nvSpPr>
              <p:cNvPr id="13429" name="Line 152"/>
              <p:cNvSpPr>
                <a:spLocks noChangeShapeType="1"/>
              </p:cNvSpPr>
              <p:nvPr/>
            </p:nvSpPr>
            <p:spPr bwMode="auto">
              <a:xfrm>
                <a:off x="1906" y="2457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30" name="Line 153"/>
              <p:cNvSpPr>
                <a:spLocks noChangeShapeType="1"/>
              </p:cNvSpPr>
              <p:nvPr/>
            </p:nvSpPr>
            <p:spPr bwMode="auto">
              <a:xfrm>
                <a:off x="1906" y="2498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31" name="Group 156"/>
              <p:cNvGrpSpPr>
                <a:grpSpLocks/>
              </p:cNvGrpSpPr>
              <p:nvPr/>
            </p:nvGrpSpPr>
            <p:grpSpPr bwMode="auto">
              <a:xfrm>
                <a:off x="1835" y="2431"/>
                <a:ext cx="125" cy="91"/>
                <a:chOff x="1835" y="2431"/>
                <a:chExt cx="125" cy="91"/>
              </a:xfrm>
            </p:grpSpPr>
            <p:sp>
              <p:nvSpPr>
                <p:cNvPr id="13435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835" y="2474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36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835" y="2431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32" name="Group 159"/>
              <p:cNvGrpSpPr>
                <a:grpSpLocks/>
              </p:cNvGrpSpPr>
              <p:nvPr/>
            </p:nvGrpSpPr>
            <p:grpSpPr bwMode="auto">
              <a:xfrm>
                <a:off x="2041" y="2431"/>
                <a:ext cx="125" cy="91"/>
                <a:chOff x="2041" y="2431"/>
                <a:chExt cx="125" cy="91"/>
              </a:xfrm>
            </p:grpSpPr>
            <p:sp>
              <p:nvSpPr>
                <p:cNvPr id="13433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2041" y="2474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34" name="Line 158"/>
                <p:cNvSpPr>
                  <a:spLocks noChangeShapeType="1"/>
                </p:cNvSpPr>
                <p:nvPr/>
              </p:nvSpPr>
              <p:spPr bwMode="auto">
                <a:xfrm>
                  <a:off x="2041" y="2431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47" name="Oval 161"/>
            <p:cNvSpPr>
              <a:spLocks noChangeArrowheads="1"/>
            </p:cNvSpPr>
            <p:nvPr/>
          </p:nvSpPr>
          <p:spPr bwMode="auto">
            <a:xfrm>
              <a:off x="2454275" y="3621088"/>
              <a:ext cx="455613" cy="1905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50" name="Group 178"/>
            <p:cNvGrpSpPr>
              <a:grpSpLocks/>
            </p:cNvGrpSpPr>
            <p:nvPr/>
          </p:nvGrpSpPr>
          <p:grpSpPr bwMode="auto">
            <a:xfrm>
              <a:off x="3438525" y="554038"/>
              <a:ext cx="925513" cy="409575"/>
              <a:chOff x="2166" y="349"/>
              <a:chExt cx="583" cy="258"/>
            </a:xfrm>
          </p:grpSpPr>
          <p:sp>
            <p:nvSpPr>
              <p:cNvPr id="13415" name="Rectangle 175"/>
              <p:cNvSpPr>
                <a:spLocks noChangeArrowheads="1"/>
              </p:cNvSpPr>
              <p:nvPr/>
            </p:nvSpPr>
            <p:spPr bwMode="auto">
              <a:xfrm>
                <a:off x="2166" y="349"/>
                <a:ext cx="583" cy="258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6" name="Rectangle 176"/>
              <p:cNvSpPr>
                <a:spLocks noChangeArrowheads="1"/>
              </p:cNvSpPr>
              <p:nvPr/>
            </p:nvSpPr>
            <p:spPr bwMode="auto">
              <a:xfrm>
                <a:off x="2267" y="373"/>
                <a:ext cx="400" cy="107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Pentium II/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17" name="Rectangle 177"/>
              <p:cNvSpPr>
                <a:spLocks noChangeArrowheads="1"/>
              </p:cNvSpPr>
              <p:nvPr/>
            </p:nvSpPr>
            <p:spPr bwMode="auto">
              <a:xfrm>
                <a:off x="2258" y="462"/>
                <a:ext cx="405" cy="107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Pentium III</a:t>
                </a:r>
                <a:endPara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51" name="Rectangle 179"/>
            <p:cNvSpPr>
              <a:spLocks noChangeArrowheads="1"/>
            </p:cNvSpPr>
            <p:nvPr/>
          </p:nvSpPr>
          <p:spPr bwMode="auto">
            <a:xfrm>
              <a:off x="2397091" y="2216252"/>
              <a:ext cx="2837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AGP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52" name="Group 188"/>
            <p:cNvGrpSpPr>
              <a:grpSpLocks/>
            </p:cNvGrpSpPr>
            <p:nvPr/>
          </p:nvGrpSpPr>
          <p:grpSpPr bwMode="auto">
            <a:xfrm>
              <a:off x="2921000" y="4078288"/>
              <a:ext cx="523875" cy="142875"/>
              <a:chOff x="1840" y="2569"/>
              <a:chExt cx="330" cy="90"/>
            </a:xfrm>
          </p:grpSpPr>
          <p:sp>
            <p:nvSpPr>
              <p:cNvPr id="13407" name="Line 180"/>
              <p:cNvSpPr>
                <a:spLocks noChangeShapeType="1"/>
              </p:cNvSpPr>
              <p:nvPr/>
            </p:nvSpPr>
            <p:spPr bwMode="auto">
              <a:xfrm>
                <a:off x="1910" y="2595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8" name="Line 181"/>
              <p:cNvSpPr>
                <a:spLocks noChangeShapeType="1"/>
              </p:cNvSpPr>
              <p:nvPr/>
            </p:nvSpPr>
            <p:spPr bwMode="auto">
              <a:xfrm>
                <a:off x="1910" y="2635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09" name="Group 184"/>
              <p:cNvGrpSpPr>
                <a:grpSpLocks/>
              </p:cNvGrpSpPr>
              <p:nvPr/>
            </p:nvGrpSpPr>
            <p:grpSpPr bwMode="auto">
              <a:xfrm>
                <a:off x="1840" y="2569"/>
                <a:ext cx="124" cy="90"/>
                <a:chOff x="1840" y="2569"/>
                <a:chExt cx="124" cy="90"/>
              </a:xfrm>
            </p:grpSpPr>
            <p:sp>
              <p:nvSpPr>
                <p:cNvPr id="13413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40" y="2612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14" name="Line 183"/>
                <p:cNvSpPr>
                  <a:spLocks noChangeShapeType="1"/>
                </p:cNvSpPr>
                <p:nvPr/>
              </p:nvSpPr>
              <p:spPr bwMode="auto">
                <a:xfrm flipH="1">
                  <a:off x="1840" y="2569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10" name="Group 187"/>
              <p:cNvGrpSpPr>
                <a:grpSpLocks/>
              </p:cNvGrpSpPr>
              <p:nvPr/>
            </p:nvGrpSpPr>
            <p:grpSpPr bwMode="auto">
              <a:xfrm>
                <a:off x="2046" y="2569"/>
                <a:ext cx="124" cy="90"/>
                <a:chOff x="2046" y="2569"/>
                <a:chExt cx="124" cy="90"/>
              </a:xfrm>
            </p:grpSpPr>
            <p:sp>
              <p:nvSpPr>
                <p:cNvPr id="13411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2046" y="2612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12" name="Line 186"/>
                <p:cNvSpPr>
                  <a:spLocks noChangeShapeType="1"/>
                </p:cNvSpPr>
                <p:nvPr/>
              </p:nvSpPr>
              <p:spPr bwMode="auto">
                <a:xfrm>
                  <a:off x="2046" y="2569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353" name="Group 197"/>
            <p:cNvGrpSpPr>
              <a:grpSpLocks/>
            </p:cNvGrpSpPr>
            <p:nvPr/>
          </p:nvGrpSpPr>
          <p:grpSpPr bwMode="auto">
            <a:xfrm>
              <a:off x="2913063" y="4275138"/>
              <a:ext cx="525462" cy="144462"/>
              <a:chOff x="1835" y="2693"/>
              <a:chExt cx="331" cy="91"/>
            </a:xfrm>
          </p:grpSpPr>
          <p:sp>
            <p:nvSpPr>
              <p:cNvPr id="13399" name="Line 189"/>
              <p:cNvSpPr>
                <a:spLocks noChangeShapeType="1"/>
              </p:cNvSpPr>
              <p:nvPr/>
            </p:nvSpPr>
            <p:spPr bwMode="auto">
              <a:xfrm>
                <a:off x="1906" y="2719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00" name="Line 190"/>
              <p:cNvSpPr>
                <a:spLocks noChangeShapeType="1"/>
              </p:cNvSpPr>
              <p:nvPr/>
            </p:nvSpPr>
            <p:spPr bwMode="auto">
              <a:xfrm>
                <a:off x="1906" y="2760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401" name="Group 193"/>
              <p:cNvGrpSpPr>
                <a:grpSpLocks/>
              </p:cNvGrpSpPr>
              <p:nvPr/>
            </p:nvGrpSpPr>
            <p:grpSpPr bwMode="auto">
              <a:xfrm>
                <a:off x="1835" y="2693"/>
                <a:ext cx="125" cy="91"/>
                <a:chOff x="1835" y="2693"/>
                <a:chExt cx="125" cy="91"/>
              </a:xfrm>
            </p:grpSpPr>
            <p:sp>
              <p:nvSpPr>
                <p:cNvPr id="13405" name="Line 191"/>
                <p:cNvSpPr>
                  <a:spLocks noChangeShapeType="1"/>
                </p:cNvSpPr>
                <p:nvPr/>
              </p:nvSpPr>
              <p:spPr bwMode="auto">
                <a:xfrm flipH="1" flipV="1">
                  <a:off x="1835" y="2736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06" name="Line 192"/>
                <p:cNvSpPr>
                  <a:spLocks noChangeShapeType="1"/>
                </p:cNvSpPr>
                <p:nvPr/>
              </p:nvSpPr>
              <p:spPr bwMode="auto">
                <a:xfrm flipH="1">
                  <a:off x="1835" y="2693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02" name="Group 196"/>
              <p:cNvGrpSpPr>
                <a:grpSpLocks/>
              </p:cNvGrpSpPr>
              <p:nvPr/>
            </p:nvGrpSpPr>
            <p:grpSpPr bwMode="auto">
              <a:xfrm>
                <a:off x="2041" y="2693"/>
                <a:ext cx="125" cy="91"/>
                <a:chOff x="2041" y="2693"/>
                <a:chExt cx="125" cy="91"/>
              </a:xfrm>
            </p:grpSpPr>
            <p:sp>
              <p:nvSpPr>
                <p:cNvPr id="13403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2041" y="2736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04" name="Line 195"/>
                <p:cNvSpPr>
                  <a:spLocks noChangeShapeType="1"/>
                </p:cNvSpPr>
                <p:nvPr/>
              </p:nvSpPr>
              <p:spPr bwMode="auto">
                <a:xfrm>
                  <a:off x="2041" y="2693"/>
                  <a:ext cx="12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54" name="Oval 198"/>
            <p:cNvSpPr>
              <a:spLocks noChangeArrowheads="1"/>
            </p:cNvSpPr>
            <p:nvPr/>
          </p:nvSpPr>
          <p:spPr bwMode="auto">
            <a:xfrm>
              <a:off x="2454275" y="3832225"/>
              <a:ext cx="455613" cy="1905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55" name="Oval 199"/>
            <p:cNvSpPr>
              <a:spLocks noChangeArrowheads="1"/>
            </p:cNvSpPr>
            <p:nvPr/>
          </p:nvSpPr>
          <p:spPr bwMode="auto">
            <a:xfrm>
              <a:off x="2727325" y="4043363"/>
              <a:ext cx="187325" cy="17303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56" name="Oval 200"/>
            <p:cNvSpPr>
              <a:spLocks noChangeArrowheads="1"/>
            </p:cNvSpPr>
            <p:nvPr/>
          </p:nvSpPr>
          <p:spPr bwMode="auto">
            <a:xfrm>
              <a:off x="2733675" y="4256088"/>
              <a:ext cx="182563" cy="16986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57" name="Group 209"/>
            <p:cNvGrpSpPr>
              <a:grpSpLocks/>
            </p:cNvGrpSpPr>
            <p:nvPr/>
          </p:nvGrpSpPr>
          <p:grpSpPr bwMode="auto">
            <a:xfrm>
              <a:off x="1919288" y="3852863"/>
              <a:ext cx="525462" cy="142875"/>
              <a:chOff x="1209" y="2427"/>
              <a:chExt cx="331" cy="90"/>
            </a:xfrm>
          </p:grpSpPr>
          <p:sp>
            <p:nvSpPr>
              <p:cNvPr id="13391" name="Line 201"/>
              <p:cNvSpPr>
                <a:spLocks noChangeShapeType="1"/>
              </p:cNvSpPr>
              <p:nvPr/>
            </p:nvSpPr>
            <p:spPr bwMode="auto">
              <a:xfrm>
                <a:off x="1280" y="2453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92" name="Line 202"/>
              <p:cNvSpPr>
                <a:spLocks noChangeShapeType="1"/>
              </p:cNvSpPr>
              <p:nvPr/>
            </p:nvSpPr>
            <p:spPr bwMode="auto">
              <a:xfrm>
                <a:off x="1280" y="2494"/>
                <a:ext cx="1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393" name="Group 205"/>
              <p:cNvGrpSpPr>
                <a:grpSpLocks/>
              </p:cNvGrpSpPr>
              <p:nvPr/>
            </p:nvGrpSpPr>
            <p:grpSpPr bwMode="auto">
              <a:xfrm>
                <a:off x="1209" y="2427"/>
                <a:ext cx="125" cy="90"/>
                <a:chOff x="1209" y="2427"/>
                <a:chExt cx="125" cy="90"/>
              </a:xfrm>
            </p:grpSpPr>
            <p:sp>
              <p:nvSpPr>
                <p:cNvPr id="13397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1209" y="2470"/>
                  <a:ext cx="125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98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1209" y="2427"/>
                  <a:ext cx="125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94" name="Group 208"/>
              <p:cNvGrpSpPr>
                <a:grpSpLocks/>
              </p:cNvGrpSpPr>
              <p:nvPr/>
            </p:nvGrpSpPr>
            <p:grpSpPr bwMode="auto">
              <a:xfrm>
                <a:off x="1415" y="2427"/>
                <a:ext cx="125" cy="90"/>
                <a:chOff x="1415" y="2427"/>
                <a:chExt cx="125" cy="90"/>
              </a:xfrm>
            </p:grpSpPr>
            <p:sp>
              <p:nvSpPr>
                <p:cNvPr id="13395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415" y="2470"/>
                  <a:ext cx="125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96" name="Line 207"/>
                <p:cNvSpPr>
                  <a:spLocks noChangeShapeType="1"/>
                </p:cNvSpPr>
                <p:nvPr/>
              </p:nvSpPr>
              <p:spPr bwMode="auto">
                <a:xfrm>
                  <a:off x="1415" y="2427"/>
                  <a:ext cx="125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58" name="Oval 210"/>
            <p:cNvSpPr>
              <a:spLocks noChangeArrowheads="1"/>
            </p:cNvSpPr>
            <p:nvPr/>
          </p:nvSpPr>
          <p:spPr bwMode="auto">
            <a:xfrm>
              <a:off x="1466850" y="3819525"/>
              <a:ext cx="455613" cy="188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59" name="Group 219"/>
            <p:cNvGrpSpPr>
              <a:grpSpLocks/>
            </p:cNvGrpSpPr>
            <p:nvPr/>
          </p:nvGrpSpPr>
          <p:grpSpPr bwMode="auto">
            <a:xfrm>
              <a:off x="1927225" y="3641725"/>
              <a:ext cx="523875" cy="142875"/>
              <a:chOff x="1214" y="2294"/>
              <a:chExt cx="330" cy="90"/>
            </a:xfrm>
          </p:grpSpPr>
          <p:sp>
            <p:nvSpPr>
              <p:cNvPr id="13383" name="Line 211"/>
              <p:cNvSpPr>
                <a:spLocks noChangeShapeType="1"/>
              </p:cNvSpPr>
              <p:nvPr/>
            </p:nvSpPr>
            <p:spPr bwMode="auto">
              <a:xfrm>
                <a:off x="1285" y="2320"/>
                <a:ext cx="19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4" name="Line 212"/>
              <p:cNvSpPr>
                <a:spLocks noChangeShapeType="1"/>
              </p:cNvSpPr>
              <p:nvPr/>
            </p:nvSpPr>
            <p:spPr bwMode="auto">
              <a:xfrm>
                <a:off x="1285" y="2361"/>
                <a:ext cx="19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385" name="Group 215"/>
              <p:cNvGrpSpPr>
                <a:grpSpLocks/>
              </p:cNvGrpSpPr>
              <p:nvPr/>
            </p:nvGrpSpPr>
            <p:grpSpPr bwMode="auto">
              <a:xfrm>
                <a:off x="1214" y="2294"/>
                <a:ext cx="124" cy="90"/>
                <a:chOff x="1214" y="2294"/>
                <a:chExt cx="124" cy="90"/>
              </a:xfrm>
            </p:grpSpPr>
            <p:sp>
              <p:nvSpPr>
                <p:cNvPr id="13389" name="Line 213"/>
                <p:cNvSpPr>
                  <a:spLocks noChangeShapeType="1"/>
                </p:cNvSpPr>
                <p:nvPr/>
              </p:nvSpPr>
              <p:spPr bwMode="auto">
                <a:xfrm flipH="1" flipV="1">
                  <a:off x="1214" y="2337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90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1214" y="2294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86" name="Group 218"/>
              <p:cNvGrpSpPr>
                <a:grpSpLocks/>
              </p:cNvGrpSpPr>
              <p:nvPr/>
            </p:nvGrpSpPr>
            <p:grpSpPr bwMode="auto">
              <a:xfrm>
                <a:off x="1420" y="2294"/>
                <a:ext cx="124" cy="90"/>
                <a:chOff x="1420" y="2294"/>
                <a:chExt cx="124" cy="90"/>
              </a:xfrm>
            </p:grpSpPr>
            <p:sp>
              <p:nvSpPr>
                <p:cNvPr id="13387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1420" y="2337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88" name="Line 217"/>
                <p:cNvSpPr>
                  <a:spLocks noChangeShapeType="1"/>
                </p:cNvSpPr>
                <p:nvPr/>
              </p:nvSpPr>
              <p:spPr bwMode="auto">
                <a:xfrm>
                  <a:off x="1420" y="2294"/>
                  <a:ext cx="124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360" name="Oval 220"/>
            <p:cNvSpPr>
              <a:spLocks noChangeArrowheads="1"/>
            </p:cNvSpPr>
            <p:nvPr/>
          </p:nvSpPr>
          <p:spPr bwMode="auto">
            <a:xfrm>
              <a:off x="1474788" y="3608388"/>
              <a:ext cx="454025" cy="18891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61" name="Group 223"/>
            <p:cNvGrpSpPr>
              <a:grpSpLocks/>
            </p:cNvGrpSpPr>
            <p:nvPr/>
          </p:nvGrpSpPr>
          <p:grpSpPr bwMode="auto">
            <a:xfrm>
              <a:off x="1338263" y="3600450"/>
              <a:ext cx="95250" cy="374650"/>
              <a:chOff x="843" y="2268"/>
              <a:chExt cx="60" cy="236"/>
            </a:xfrm>
          </p:grpSpPr>
          <p:sp>
            <p:nvSpPr>
              <p:cNvPr id="13381" name="Freeform 221"/>
              <p:cNvSpPr>
                <a:spLocks/>
              </p:cNvSpPr>
              <p:nvPr/>
            </p:nvSpPr>
            <p:spPr bwMode="auto">
              <a:xfrm>
                <a:off x="843" y="2268"/>
                <a:ext cx="60" cy="116"/>
              </a:xfrm>
              <a:custGeom>
                <a:avLst/>
                <a:gdLst>
                  <a:gd name="T0" fmla="*/ 60 w 120"/>
                  <a:gd name="T1" fmla="*/ 0 h 231"/>
                  <a:gd name="T2" fmla="*/ 52 w 120"/>
                  <a:gd name="T3" fmla="*/ 0 h 231"/>
                  <a:gd name="T4" fmla="*/ 43 w 120"/>
                  <a:gd name="T5" fmla="*/ 0 h 231"/>
                  <a:gd name="T6" fmla="*/ 34 w 120"/>
                  <a:gd name="T7" fmla="*/ 4 h 231"/>
                  <a:gd name="T8" fmla="*/ 30 w 120"/>
                  <a:gd name="T9" fmla="*/ 13 h 231"/>
                  <a:gd name="T10" fmla="*/ 26 w 120"/>
                  <a:gd name="T11" fmla="*/ 22 h 231"/>
                  <a:gd name="T12" fmla="*/ 22 w 120"/>
                  <a:gd name="T13" fmla="*/ 30 h 231"/>
                  <a:gd name="T14" fmla="*/ 22 w 120"/>
                  <a:gd name="T15" fmla="*/ 39 h 231"/>
                  <a:gd name="T16" fmla="*/ 22 w 120"/>
                  <a:gd name="T17" fmla="*/ 47 h 231"/>
                  <a:gd name="T18" fmla="*/ 22 w 120"/>
                  <a:gd name="T19" fmla="*/ 56 h 231"/>
                  <a:gd name="T20" fmla="*/ 22 w 120"/>
                  <a:gd name="T21" fmla="*/ 64 h 231"/>
                  <a:gd name="T22" fmla="*/ 22 w 120"/>
                  <a:gd name="T23" fmla="*/ 73 h 231"/>
                  <a:gd name="T24" fmla="*/ 22 w 120"/>
                  <a:gd name="T25" fmla="*/ 82 h 231"/>
                  <a:gd name="T26" fmla="*/ 22 w 120"/>
                  <a:gd name="T27" fmla="*/ 90 h 231"/>
                  <a:gd name="T28" fmla="*/ 22 w 120"/>
                  <a:gd name="T29" fmla="*/ 99 h 231"/>
                  <a:gd name="T30" fmla="*/ 17 w 120"/>
                  <a:gd name="T31" fmla="*/ 107 h 231"/>
                  <a:gd name="T32" fmla="*/ 13 w 120"/>
                  <a:gd name="T33" fmla="*/ 116 h 231"/>
                  <a:gd name="T34" fmla="*/ 4 w 120"/>
                  <a:gd name="T35" fmla="*/ 116 h 231"/>
                  <a:gd name="T36" fmla="*/ 0 w 120"/>
                  <a:gd name="T37" fmla="*/ 116 h 2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0" h="231">
                    <a:moveTo>
                      <a:pt x="120" y="0"/>
                    </a:moveTo>
                    <a:lnTo>
                      <a:pt x="103" y="0"/>
                    </a:lnTo>
                    <a:lnTo>
                      <a:pt x="86" y="0"/>
                    </a:lnTo>
                    <a:lnTo>
                      <a:pt x="68" y="8"/>
                    </a:lnTo>
                    <a:lnTo>
                      <a:pt x="60" y="25"/>
                    </a:lnTo>
                    <a:lnTo>
                      <a:pt x="51" y="43"/>
                    </a:lnTo>
                    <a:lnTo>
                      <a:pt x="43" y="60"/>
                    </a:lnTo>
                    <a:lnTo>
                      <a:pt x="43" y="77"/>
                    </a:lnTo>
                    <a:lnTo>
                      <a:pt x="43" y="94"/>
                    </a:lnTo>
                    <a:lnTo>
                      <a:pt x="43" y="111"/>
                    </a:lnTo>
                    <a:lnTo>
                      <a:pt x="43" y="128"/>
                    </a:lnTo>
                    <a:lnTo>
                      <a:pt x="43" y="146"/>
                    </a:lnTo>
                    <a:lnTo>
                      <a:pt x="43" y="163"/>
                    </a:lnTo>
                    <a:lnTo>
                      <a:pt x="43" y="180"/>
                    </a:lnTo>
                    <a:lnTo>
                      <a:pt x="43" y="197"/>
                    </a:lnTo>
                    <a:lnTo>
                      <a:pt x="34" y="214"/>
                    </a:lnTo>
                    <a:lnTo>
                      <a:pt x="26" y="231"/>
                    </a:lnTo>
                    <a:lnTo>
                      <a:pt x="8" y="231"/>
                    </a:lnTo>
                    <a:lnTo>
                      <a:pt x="0" y="23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2" name="Freeform 222"/>
              <p:cNvSpPr>
                <a:spLocks/>
              </p:cNvSpPr>
              <p:nvPr/>
            </p:nvSpPr>
            <p:spPr bwMode="auto">
              <a:xfrm>
                <a:off x="843" y="2389"/>
                <a:ext cx="60" cy="115"/>
              </a:xfrm>
              <a:custGeom>
                <a:avLst/>
                <a:gdLst>
                  <a:gd name="T0" fmla="*/ 60 w 120"/>
                  <a:gd name="T1" fmla="*/ 115 h 232"/>
                  <a:gd name="T2" fmla="*/ 52 w 120"/>
                  <a:gd name="T3" fmla="*/ 115 h 232"/>
                  <a:gd name="T4" fmla="*/ 43 w 120"/>
                  <a:gd name="T5" fmla="*/ 115 h 232"/>
                  <a:gd name="T6" fmla="*/ 34 w 120"/>
                  <a:gd name="T7" fmla="*/ 111 h 232"/>
                  <a:gd name="T8" fmla="*/ 30 w 120"/>
                  <a:gd name="T9" fmla="*/ 102 h 232"/>
                  <a:gd name="T10" fmla="*/ 26 w 120"/>
                  <a:gd name="T11" fmla="*/ 94 h 232"/>
                  <a:gd name="T12" fmla="*/ 22 w 120"/>
                  <a:gd name="T13" fmla="*/ 85 h 232"/>
                  <a:gd name="T14" fmla="*/ 22 w 120"/>
                  <a:gd name="T15" fmla="*/ 77 h 232"/>
                  <a:gd name="T16" fmla="*/ 22 w 120"/>
                  <a:gd name="T17" fmla="*/ 68 h 232"/>
                  <a:gd name="T18" fmla="*/ 22 w 120"/>
                  <a:gd name="T19" fmla="*/ 59 h 232"/>
                  <a:gd name="T20" fmla="*/ 22 w 120"/>
                  <a:gd name="T21" fmla="*/ 51 h 232"/>
                  <a:gd name="T22" fmla="*/ 22 w 120"/>
                  <a:gd name="T23" fmla="*/ 43 h 232"/>
                  <a:gd name="T24" fmla="*/ 22 w 120"/>
                  <a:gd name="T25" fmla="*/ 34 h 232"/>
                  <a:gd name="T26" fmla="*/ 22 w 120"/>
                  <a:gd name="T27" fmla="*/ 26 h 232"/>
                  <a:gd name="T28" fmla="*/ 22 w 120"/>
                  <a:gd name="T29" fmla="*/ 17 h 232"/>
                  <a:gd name="T30" fmla="*/ 17 w 120"/>
                  <a:gd name="T31" fmla="*/ 8 h 232"/>
                  <a:gd name="T32" fmla="*/ 13 w 120"/>
                  <a:gd name="T33" fmla="*/ 0 h 232"/>
                  <a:gd name="T34" fmla="*/ 4 w 120"/>
                  <a:gd name="T35" fmla="*/ 0 h 232"/>
                  <a:gd name="T36" fmla="*/ 0 w 120"/>
                  <a:gd name="T37" fmla="*/ 0 h 2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0" h="232">
                    <a:moveTo>
                      <a:pt x="120" y="232"/>
                    </a:moveTo>
                    <a:lnTo>
                      <a:pt x="103" y="232"/>
                    </a:lnTo>
                    <a:lnTo>
                      <a:pt x="86" y="232"/>
                    </a:lnTo>
                    <a:lnTo>
                      <a:pt x="68" y="223"/>
                    </a:lnTo>
                    <a:lnTo>
                      <a:pt x="60" y="206"/>
                    </a:lnTo>
                    <a:lnTo>
                      <a:pt x="51" y="189"/>
                    </a:lnTo>
                    <a:lnTo>
                      <a:pt x="43" y="172"/>
                    </a:lnTo>
                    <a:lnTo>
                      <a:pt x="43" y="155"/>
                    </a:lnTo>
                    <a:lnTo>
                      <a:pt x="43" y="138"/>
                    </a:lnTo>
                    <a:lnTo>
                      <a:pt x="43" y="120"/>
                    </a:lnTo>
                    <a:lnTo>
                      <a:pt x="43" y="103"/>
                    </a:lnTo>
                    <a:lnTo>
                      <a:pt x="43" y="86"/>
                    </a:lnTo>
                    <a:lnTo>
                      <a:pt x="43" y="69"/>
                    </a:lnTo>
                    <a:lnTo>
                      <a:pt x="43" y="52"/>
                    </a:lnTo>
                    <a:lnTo>
                      <a:pt x="43" y="34"/>
                    </a:lnTo>
                    <a:lnTo>
                      <a:pt x="34" y="17"/>
                    </a:lnTo>
                    <a:lnTo>
                      <a:pt x="2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62" name="Group 226"/>
            <p:cNvGrpSpPr>
              <a:grpSpLocks/>
            </p:cNvGrpSpPr>
            <p:nvPr/>
          </p:nvGrpSpPr>
          <p:grpSpPr bwMode="auto">
            <a:xfrm>
              <a:off x="2582863" y="4064000"/>
              <a:ext cx="96837" cy="376238"/>
              <a:chOff x="1627" y="2560"/>
              <a:chExt cx="61" cy="237"/>
            </a:xfrm>
          </p:grpSpPr>
          <p:sp>
            <p:nvSpPr>
              <p:cNvPr id="13379" name="Freeform 224"/>
              <p:cNvSpPr>
                <a:spLocks/>
              </p:cNvSpPr>
              <p:nvPr/>
            </p:nvSpPr>
            <p:spPr bwMode="auto">
              <a:xfrm>
                <a:off x="1627" y="2560"/>
                <a:ext cx="61" cy="116"/>
              </a:xfrm>
              <a:custGeom>
                <a:avLst/>
                <a:gdLst>
                  <a:gd name="T0" fmla="*/ 61 w 120"/>
                  <a:gd name="T1" fmla="*/ 0 h 232"/>
                  <a:gd name="T2" fmla="*/ 52 w 120"/>
                  <a:gd name="T3" fmla="*/ 0 h 232"/>
                  <a:gd name="T4" fmla="*/ 44 w 120"/>
                  <a:gd name="T5" fmla="*/ 0 h 232"/>
                  <a:gd name="T6" fmla="*/ 35 w 120"/>
                  <a:gd name="T7" fmla="*/ 4 h 232"/>
                  <a:gd name="T8" fmla="*/ 31 w 120"/>
                  <a:gd name="T9" fmla="*/ 13 h 232"/>
                  <a:gd name="T10" fmla="*/ 26 w 120"/>
                  <a:gd name="T11" fmla="*/ 22 h 232"/>
                  <a:gd name="T12" fmla="*/ 22 w 120"/>
                  <a:gd name="T13" fmla="*/ 30 h 232"/>
                  <a:gd name="T14" fmla="*/ 22 w 120"/>
                  <a:gd name="T15" fmla="*/ 39 h 232"/>
                  <a:gd name="T16" fmla="*/ 22 w 120"/>
                  <a:gd name="T17" fmla="*/ 47 h 232"/>
                  <a:gd name="T18" fmla="*/ 22 w 120"/>
                  <a:gd name="T19" fmla="*/ 56 h 232"/>
                  <a:gd name="T20" fmla="*/ 22 w 120"/>
                  <a:gd name="T21" fmla="*/ 64 h 232"/>
                  <a:gd name="T22" fmla="*/ 22 w 120"/>
                  <a:gd name="T23" fmla="*/ 73 h 232"/>
                  <a:gd name="T24" fmla="*/ 22 w 120"/>
                  <a:gd name="T25" fmla="*/ 82 h 232"/>
                  <a:gd name="T26" fmla="*/ 22 w 120"/>
                  <a:gd name="T27" fmla="*/ 90 h 232"/>
                  <a:gd name="T28" fmla="*/ 22 w 120"/>
                  <a:gd name="T29" fmla="*/ 99 h 232"/>
                  <a:gd name="T30" fmla="*/ 17 w 120"/>
                  <a:gd name="T31" fmla="*/ 107 h 232"/>
                  <a:gd name="T32" fmla="*/ 13 w 120"/>
                  <a:gd name="T33" fmla="*/ 116 h 232"/>
                  <a:gd name="T34" fmla="*/ 5 w 120"/>
                  <a:gd name="T35" fmla="*/ 116 h 232"/>
                  <a:gd name="T36" fmla="*/ 0 w 120"/>
                  <a:gd name="T37" fmla="*/ 116 h 2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0" h="232">
                    <a:moveTo>
                      <a:pt x="120" y="0"/>
                    </a:moveTo>
                    <a:lnTo>
                      <a:pt x="103" y="0"/>
                    </a:lnTo>
                    <a:lnTo>
                      <a:pt x="86" y="0"/>
                    </a:lnTo>
                    <a:lnTo>
                      <a:pt x="69" y="8"/>
                    </a:lnTo>
                    <a:lnTo>
                      <a:pt x="60" y="25"/>
                    </a:lnTo>
                    <a:lnTo>
                      <a:pt x="51" y="43"/>
                    </a:lnTo>
                    <a:lnTo>
                      <a:pt x="43" y="60"/>
                    </a:lnTo>
                    <a:lnTo>
                      <a:pt x="43" y="77"/>
                    </a:lnTo>
                    <a:lnTo>
                      <a:pt x="43" y="94"/>
                    </a:lnTo>
                    <a:lnTo>
                      <a:pt x="43" y="111"/>
                    </a:lnTo>
                    <a:lnTo>
                      <a:pt x="43" y="128"/>
                    </a:lnTo>
                    <a:lnTo>
                      <a:pt x="43" y="146"/>
                    </a:lnTo>
                    <a:lnTo>
                      <a:pt x="43" y="163"/>
                    </a:lnTo>
                    <a:lnTo>
                      <a:pt x="43" y="180"/>
                    </a:lnTo>
                    <a:lnTo>
                      <a:pt x="43" y="197"/>
                    </a:lnTo>
                    <a:lnTo>
                      <a:pt x="34" y="214"/>
                    </a:lnTo>
                    <a:lnTo>
                      <a:pt x="26" y="232"/>
                    </a:lnTo>
                    <a:lnTo>
                      <a:pt x="9" y="232"/>
                    </a:lnTo>
                    <a:lnTo>
                      <a:pt x="0" y="2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80" name="Freeform 225"/>
              <p:cNvSpPr>
                <a:spLocks/>
              </p:cNvSpPr>
              <p:nvPr/>
            </p:nvSpPr>
            <p:spPr bwMode="auto">
              <a:xfrm>
                <a:off x="1627" y="2681"/>
                <a:ext cx="61" cy="116"/>
              </a:xfrm>
              <a:custGeom>
                <a:avLst/>
                <a:gdLst>
                  <a:gd name="T0" fmla="*/ 61 w 120"/>
                  <a:gd name="T1" fmla="*/ 116 h 232"/>
                  <a:gd name="T2" fmla="*/ 52 w 120"/>
                  <a:gd name="T3" fmla="*/ 116 h 232"/>
                  <a:gd name="T4" fmla="*/ 44 w 120"/>
                  <a:gd name="T5" fmla="*/ 116 h 232"/>
                  <a:gd name="T6" fmla="*/ 35 w 120"/>
                  <a:gd name="T7" fmla="*/ 112 h 232"/>
                  <a:gd name="T8" fmla="*/ 31 w 120"/>
                  <a:gd name="T9" fmla="*/ 103 h 232"/>
                  <a:gd name="T10" fmla="*/ 26 w 120"/>
                  <a:gd name="T11" fmla="*/ 95 h 232"/>
                  <a:gd name="T12" fmla="*/ 22 w 120"/>
                  <a:gd name="T13" fmla="*/ 86 h 232"/>
                  <a:gd name="T14" fmla="*/ 22 w 120"/>
                  <a:gd name="T15" fmla="*/ 78 h 232"/>
                  <a:gd name="T16" fmla="*/ 22 w 120"/>
                  <a:gd name="T17" fmla="*/ 69 h 232"/>
                  <a:gd name="T18" fmla="*/ 22 w 120"/>
                  <a:gd name="T19" fmla="*/ 60 h 232"/>
                  <a:gd name="T20" fmla="*/ 22 w 120"/>
                  <a:gd name="T21" fmla="*/ 52 h 232"/>
                  <a:gd name="T22" fmla="*/ 22 w 120"/>
                  <a:gd name="T23" fmla="*/ 43 h 232"/>
                  <a:gd name="T24" fmla="*/ 22 w 120"/>
                  <a:gd name="T25" fmla="*/ 35 h 232"/>
                  <a:gd name="T26" fmla="*/ 22 w 120"/>
                  <a:gd name="T27" fmla="*/ 26 h 232"/>
                  <a:gd name="T28" fmla="*/ 22 w 120"/>
                  <a:gd name="T29" fmla="*/ 17 h 232"/>
                  <a:gd name="T30" fmla="*/ 17 w 120"/>
                  <a:gd name="T31" fmla="*/ 9 h 232"/>
                  <a:gd name="T32" fmla="*/ 13 w 120"/>
                  <a:gd name="T33" fmla="*/ 0 h 232"/>
                  <a:gd name="T34" fmla="*/ 5 w 120"/>
                  <a:gd name="T35" fmla="*/ 0 h 232"/>
                  <a:gd name="T36" fmla="*/ 0 w 120"/>
                  <a:gd name="T37" fmla="*/ 0 h 2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0" h="232">
                    <a:moveTo>
                      <a:pt x="120" y="232"/>
                    </a:moveTo>
                    <a:lnTo>
                      <a:pt x="103" y="232"/>
                    </a:lnTo>
                    <a:lnTo>
                      <a:pt x="86" y="232"/>
                    </a:lnTo>
                    <a:lnTo>
                      <a:pt x="69" y="223"/>
                    </a:lnTo>
                    <a:lnTo>
                      <a:pt x="60" y="206"/>
                    </a:lnTo>
                    <a:lnTo>
                      <a:pt x="51" y="189"/>
                    </a:lnTo>
                    <a:lnTo>
                      <a:pt x="43" y="172"/>
                    </a:lnTo>
                    <a:lnTo>
                      <a:pt x="43" y="155"/>
                    </a:lnTo>
                    <a:lnTo>
                      <a:pt x="43" y="138"/>
                    </a:lnTo>
                    <a:lnTo>
                      <a:pt x="43" y="120"/>
                    </a:lnTo>
                    <a:lnTo>
                      <a:pt x="43" y="103"/>
                    </a:lnTo>
                    <a:lnTo>
                      <a:pt x="43" y="86"/>
                    </a:lnTo>
                    <a:lnTo>
                      <a:pt x="43" y="69"/>
                    </a:lnTo>
                    <a:lnTo>
                      <a:pt x="43" y="52"/>
                    </a:lnTo>
                    <a:lnTo>
                      <a:pt x="43" y="34"/>
                    </a:lnTo>
                    <a:lnTo>
                      <a:pt x="34" y="17"/>
                    </a:lnTo>
                    <a:lnTo>
                      <a:pt x="2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63" name="Rectangle 227"/>
            <p:cNvSpPr>
              <a:spLocks noChangeArrowheads="1"/>
            </p:cNvSpPr>
            <p:nvPr/>
          </p:nvSpPr>
          <p:spPr bwMode="auto">
            <a:xfrm>
              <a:off x="256701" y="3703030"/>
              <a:ext cx="10275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2xIDE/ATA33/66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64" name="Rectangle 228"/>
            <p:cNvSpPr>
              <a:spLocks noChangeArrowheads="1"/>
            </p:cNvSpPr>
            <p:nvPr/>
          </p:nvSpPr>
          <p:spPr bwMode="auto">
            <a:xfrm>
              <a:off x="2120944" y="4165730"/>
              <a:ext cx="45204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2xUSB 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3365" name="Group 233"/>
            <p:cNvGrpSpPr>
              <a:grpSpLocks/>
            </p:cNvGrpSpPr>
            <p:nvPr/>
          </p:nvGrpSpPr>
          <p:grpSpPr bwMode="auto">
            <a:xfrm>
              <a:off x="5810250" y="3771900"/>
              <a:ext cx="360363" cy="101600"/>
              <a:chOff x="3660" y="2376"/>
              <a:chExt cx="227" cy="64"/>
            </a:xfrm>
          </p:grpSpPr>
          <p:sp>
            <p:nvSpPr>
              <p:cNvPr id="13375" name="Line 229"/>
              <p:cNvSpPr>
                <a:spLocks noChangeShapeType="1"/>
              </p:cNvSpPr>
              <p:nvPr/>
            </p:nvSpPr>
            <p:spPr bwMode="auto">
              <a:xfrm>
                <a:off x="3660" y="2406"/>
                <a:ext cx="2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6" name="Rectangle 230"/>
              <p:cNvSpPr>
                <a:spLocks noChangeArrowheads="1"/>
              </p:cNvSpPr>
              <p:nvPr/>
            </p:nvSpPr>
            <p:spPr bwMode="auto">
              <a:xfrm>
                <a:off x="3694" y="2380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7" name="Rectangle 231"/>
              <p:cNvSpPr>
                <a:spLocks noChangeArrowheads="1"/>
              </p:cNvSpPr>
              <p:nvPr/>
            </p:nvSpPr>
            <p:spPr bwMode="auto">
              <a:xfrm>
                <a:off x="3763" y="2380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8" name="Rectangle 232"/>
              <p:cNvSpPr>
                <a:spLocks noChangeArrowheads="1"/>
              </p:cNvSpPr>
              <p:nvPr/>
            </p:nvSpPr>
            <p:spPr bwMode="auto">
              <a:xfrm>
                <a:off x="3827" y="2376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66" name="Group 238"/>
            <p:cNvGrpSpPr>
              <a:grpSpLocks/>
            </p:cNvGrpSpPr>
            <p:nvPr/>
          </p:nvGrpSpPr>
          <p:grpSpPr bwMode="auto">
            <a:xfrm>
              <a:off x="5822950" y="5700713"/>
              <a:ext cx="360363" cy="101600"/>
              <a:chOff x="3668" y="3591"/>
              <a:chExt cx="227" cy="64"/>
            </a:xfrm>
          </p:grpSpPr>
          <p:sp>
            <p:nvSpPr>
              <p:cNvPr id="13371" name="Line 234"/>
              <p:cNvSpPr>
                <a:spLocks noChangeShapeType="1"/>
              </p:cNvSpPr>
              <p:nvPr/>
            </p:nvSpPr>
            <p:spPr bwMode="auto">
              <a:xfrm>
                <a:off x="3668" y="3621"/>
                <a:ext cx="22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2" name="Rectangle 235"/>
              <p:cNvSpPr>
                <a:spLocks noChangeArrowheads="1"/>
              </p:cNvSpPr>
              <p:nvPr/>
            </p:nvSpPr>
            <p:spPr bwMode="auto">
              <a:xfrm>
                <a:off x="3703" y="3595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3" name="Rectangle 236"/>
              <p:cNvSpPr>
                <a:spLocks noChangeArrowheads="1"/>
              </p:cNvSpPr>
              <p:nvPr/>
            </p:nvSpPr>
            <p:spPr bwMode="auto">
              <a:xfrm>
                <a:off x="3771" y="3595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74" name="Rectangle 237"/>
              <p:cNvSpPr>
                <a:spLocks noChangeArrowheads="1"/>
              </p:cNvSpPr>
              <p:nvPr/>
            </p:nvSpPr>
            <p:spPr bwMode="auto">
              <a:xfrm>
                <a:off x="3835" y="3591"/>
                <a:ext cx="30" cy="6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67" name="Oval 239"/>
            <p:cNvSpPr>
              <a:spLocks noChangeArrowheads="1"/>
            </p:cNvSpPr>
            <p:nvPr/>
          </p:nvSpPr>
          <p:spPr bwMode="auto">
            <a:xfrm>
              <a:off x="2746375" y="2224088"/>
              <a:ext cx="188913" cy="1714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68" name="Rectangle 240"/>
            <p:cNvSpPr>
              <a:spLocks noChangeArrowheads="1"/>
            </p:cNvSpPr>
            <p:nvPr/>
          </p:nvSpPr>
          <p:spPr bwMode="auto">
            <a:xfrm>
              <a:off x="6327775" y="3628183"/>
              <a:ext cx="85600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(Legacy and/or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69" name="Rectangle 241"/>
            <p:cNvSpPr>
              <a:spLocks noChangeArrowheads="1"/>
            </p:cNvSpPr>
            <p:nvPr/>
          </p:nvSpPr>
          <p:spPr bwMode="auto">
            <a:xfrm>
              <a:off x="6346825" y="3778115"/>
              <a:ext cx="76944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slow devices)</a:t>
              </a:r>
              <a:endPara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35794" name="Oval 242"/>
            <p:cNvSpPr>
              <a:spLocks noChangeArrowheads="1"/>
            </p:cNvSpPr>
            <p:nvPr/>
          </p:nvSpPr>
          <p:spPr bwMode="auto">
            <a:xfrm>
              <a:off x="2090840" y="2117721"/>
              <a:ext cx="1489075" cy="396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97646" y="1155030"/>
            <a:ext cx="3332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II has an in-package integrated L2,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III has on-die integrated L2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1896" y="2328819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82440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4629805" y="3869844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PIIX4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934" y="516450"/>
            <a:ext cx="88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PCI-based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platform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with 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AGP, IDE/ATA and USB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ports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Intel’s 440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   chipset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53241" y="1040899"/>
            <a:ext cx="3551746" cy="61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663352" y="127278"/>
            <a:ext cx="1817296" cy="197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829" tIns="899829" rIns="899829" bIns="899829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25" y="1020278"/>
            <a:ext cx="9144000" cy="5735360"/>
            <a:chOff x="12700" y="477838"/>
            <a:chExt cx="9144000" cy="5892800"/>
          </a:xfrm>
        </p:grpSpPr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4389092" y="837456"/>
              <a:ext cx="6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41" name="Rectangle 6"/>
            <p:cNvSpPr>
              <a:spLocks noChangeArrowheads="1"/>
            </p:cNvSpPr>
            <p:nvPr/>
          </p:nvSpPr>
          <p:spPr bwMode="auto">
            <a:xfrm>
              <a:off x="12700" y="809625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6493274" y="2872777"/>
              <a:ext cx="2481263" cy="47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Used typically in  Pentium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4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-based systems with Intel 8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45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chipsets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(~2000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4344" name="Rectangle 11"/>
            <p:cNvSpPr>
              <a:spLocks noChangeArrowheads="1"/>
            </p:cNvSpPr>
            <p:nvPr/>
          </p:nvSpPr>
          <p:spPr bwMode="auto">
            <a:xfrm>
              <a:off x="2865438" y="1922463"/>
              <a:ext cx="866775" cy="382587"/>
            </a:xfrm>
            <a:prstGeom prst="rect">
              <a:avLst/>
            </a:prstGeom>
            <a:solidFill>
              <a:srgbClr val="FFFF7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45" name="Rectangle 12"/>
            <p:cNvSpPr>
              <a:spLocks noChangeArrowheads="1"/>
            </p:cNvSpPr>
            <p:nvPr/>
          </p:nvSpPr>
          <p:spPr bwMode="auto">
            <a:xfrm>
              <a:off x="3149031" y="2027242"/>
              <a:ext cx="291747" cy="15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MCH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46" name="Rectangle 13"/>
            <p:cNvSpPr>
              <a:spLocks noChangeArrowheads="1"/>
            </p:cNvSpPr>
            <p:nvPr/>
          </p:nvSpPr>
          <p:spPr bwMode="auto">
            <a:xfrm>
              <a:off x="2923107" y="2098029"/>
              <a:ext cx="65" cy="15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47" name="Group 23"/>
            <p:cNvGrpSpPr>
              <a:grpSpLocks/>
            </p:cNvGrpSpPr>
            <p:nvPr/>
          </p:nvGrpSpPr>
          <p:grpSpPr bwMode="auto">
            <a:xfrm>
              <a:off x="4543425" y="5503863"/>
              <a:ext cx="133350" cy="490537"/>
              <a:chOff x="2862" y="3467"/>
              <a:chExt cx="84" cy="309"/>
            </a:xfrm>
          </p:grpSpPr>
          <p:sp>
            <p:nvSpPr>
              <p:cNvPr id="14606" name="Line 15"/>
              <p:cNvSpPr>
                <a:spLocks noChangeShapeType="1"/>
              </p:cNvSpPr>
              <p:nvPr/>
            </p:nvSpPr>
            <p:spPr bwMode="auto">
              <a:xfrm>
                <a:off x="2922" y="3533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07" name="Line 16"/>
              <p:cNvSpPr>
                <a:spLocks noChangeShapeType="1"/>
              </p:cNvSpPr>
              <p:nvPr/>
            </p:nvSpPr>
            <p:spPr bwMode="auto">
              <a:xfrm>
                <a:off x="2884" y="3533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608" name="Group 19"/>
              <p:cNvGrpSpPr>
                <a:grpSpLocks/>
              </p:cNvGrpSpPr>
              <p:nvPr/>
            </p:nvGrpSpPr>
            <p:grpSpPr bwMode="auto">
              <a:xfrm>
                <a:off x="2862" y="3467"/>
                <a:ext cx="84" cy="116"/>
                <a:chOff x="2862" y="3467"/>
                <a:chExt cx="84" cy="116"/>
              </a:xfrm>
            </p:grpSpPr>
            <p:sp>
              <p:nvSpPr>
                <p:cNvPr id="1461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862" y="3467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13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2902" y="3467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09" name="Group 22"/>
              <p:cNvGrpSpPr>
                <a:grpSpLocks/>
              </p:cNvGrpSpPr>
              <p:nvPr/>
            </p:nvGrpSpPr>
            <p:grpSpPr bwMode="auto">
              <a:xfrm>
                <a:off x="2862" y="3659"/>
                <a:ext cx="84" cy="117"/>
                <a:chOff x="2862" y="3659"/>
                <a:chExt cx="84" cy="117"/>
              </a:xfrm>
            </p:grpSpPr>
            <p:sp>
              <p:nvSpPr>
                <p:cNvPr id="14610" name="Line 20"/>
                <p:cNvSpPr>
                  <a:spLocks noChangeShapeType="1"/>
                </p:cNvSpPr>
                <p:nvPr/>
              </p:nvSpPr>
              <p:spPr bwMode="auto">
                <a:xfrm>
                  <a:off x="2862" y="3659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1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902" y="3659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48" name="Group 32"/>
            <p:cNvGrpSpPr>
              <a:grpSpLocks/>
            </p:cNvGrpSpPr>
            <p:nvPr/>
          </p:nvGrpSpPr>
          <p:grpSpPr bwMode="auto">
            <a:xfrm>
              <a:off x="3222625" y="4097338"/>
              <a:ext cx="133350" cy="490537"/>
              <a:chOff x="2030" y="2581"/>
              <a:chExt cx="84" cy="309"/>
            </a:xfrm>
          </p:grpSpPr>
          <p:sp>
            <p:nvSpPr>
              <p:cNvPr id="14598" name="Line 24"/>
              <p:cNvSpPr>
                <a:spLocks noChangeShapeType="1"/>
              </p:cNvSpPr>
              <p:nvPr/>
            </p:nvSpPr>
            <p:spPr bwMode="auto">
              <a:xfrm>
                <a:off x="2090" y="2648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99" name="Line 25"/>
              <p:cNvSpPr>
                <a:spLocks noChangeShapeType="1"/>
              </p:cNvSpPr>
              <p:nvPr/>
            </p:nvSpPr>
            <p:spPr bwMode="auto">
              <a:xfrm>
                <a:off x="2052" y="2648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600" name="Group 28"/>
              <p:cNvGrpSpPr>
                <a:grpSpLocks/>
              </p:cNvGrpSpPr>
              <p:nvPr/>
            </p:nvGrpSpPr>
            <p:grpSpPr bwMode="auto">
              <a:xfrm>
                <a:off x="2030" y="2581"/>
                <a:ext cx="84" cy="117"/>
                <a:chOff x="2030" y="2581"/>
                <a:chExt cx="84" cy="117"/>
              </a:xfrm>
            </p:grpSpPr>
            <p:sp>
              <p:nvSpPr>
                <p:cNvPr id="1460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030" y="2581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05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2070" y="2581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01" name="Group 31"/>
              <p:cNvGrpSpPr>
                <a:grpSpLocks/>
              </p:cNvGrpSpPr>
              <p:nvPr/>
            </p:nvGrpSpPr>
            <p:grpSpPr bwMode="auto">
              <a:xfrm>
                <a:off x="2030" y="2774"/>
                <a:ext cx="84" cy="116"/>
                <a:chOff x="2030" y="2774"/>
                <a:chExt cx="84" cy="116"/>
              </a:xfrm>
            </p:grpSpPr>
            <p:sp>
              <p:nvSpPr>
                <p:cNvPr id="14602" name="Line 29"/>
                <p:cNvSpPr>
                  <a:spLocks noChangeShapeType="1"/>
                </p:cNvSpPr>
                <p:nvPr/>
              </p:nvSpPr>
              <p:spPr bwMode="auto">
                <a:xfrm>
                  <a:off x="2030" y="277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03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070" y="277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49" name="Group 41"/>
            <p:cNvGrpSpPr>
              <a:grpSpLocks/>
            </p:cNvGrpSpPr>
            <p:nvPr/>
          </p:nvGrpSpPr>
          <p:grpSpPr bwMode="auto">
            <a:xfrm>
              <a:off x="4549775" y="4090988"/>
              <a:ext cx="133350" cy="490537"/>
              <a:chOff x="2866" y="2577"/>
              <a:chExt cx="84" cy="309"/>
            </a:xfrm>
          </p:grpSpPr>
          <p:sp>
            <p:nvSpPr>
              <p:cNvPr id="14590" name="Line 33"/>
              <p:cNvSpPr>
                <a:spLocks noChangeShapeType="1"/>
              </p:cNvSpPr>
              <p:nvPr/>
            </p:nvSpPr>
            <p:spPr bwMode="auto">
              <a:xfrm>
                <a:off x="2926" y="2644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91" name="Line 34"/>
              <p:cNvSpPr>
                <a:spLocks noChangeShapeType="1"/>
              </p:cNvSpPr>
              <p:nvPr/>
            </p:nvSpPr>
            <p:spPr bwMode="auto">
              <a:xfrm>
                <a:off x="2888" y="2644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92" name="Group 37"/>
              <p:cNvGrpSpPr>
                <a:grpSpLocks/>
              </p:cNvGrpSpPr>
              <p:nvPr/>
            </p:nvGrpSpPr>
            <p:grpSpPr bwMode="auto">
              <a:xfrm>
                <a:off x="2866" y="2577"/>
                <a:ext cx="84" cy="117"/>
                <a:chOff x="2866" y="2577"/>
                <a:chExt cx="84" cy="117"/>
              </a:xfrm>
            </p:grpSpPr>
            <p:sp>
              <p:nvSpPr>
                <p:cNvPr id="1459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866" y="2577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97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2906" y="2577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93" name="Group 40"/>
              <p:cNvGrpSpPr>
                <a:grpSpLocks/>
              </p:cNvGrpSpPr>
              <p:nvPr/>
            </p:nvGrpSpPr>
            <p:grpSpPr bwMode="auto">
              <a:xfrm>
                <a:off x="2866" y="2770"/>
                <a:ext cx="84" cy="116"/>
                <a:chOff x="2866" y="2770"/>
                <a:chExt cx="84" cy="116"/>
              </a:xfrm>
            </p:grpSpPr>
            <p:sp>
              <p:nvSpPr>
                <p:cNvPr id="14594" name="Line 38"/>
                <p:cNvSpPr>
                  <a:spLocks noChangeShapeType="1"/>
                </p:cNvSpPr>
                <p:nvPr/>
              </p:nvSpPr>
              <p:spPr bwMode="auto">
                <a:xfrm>
                  <a:off x="2866" y="2770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95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906" y="2770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0" name="Group 50"/>
            <p:cNvGrpSpPr>
              <a:grpSpLocks/>
            </p:cNvGrpSpPr>
            <p:nvPr/>
          </p:nvGrpSpPr>
          <p:grpSpPr bwMode="auto">
            <a:xfrm>
              <a:off x="3209925" y="2297113"/>
              <a:ext cx="133350" cy="490537"/>
              <a:chOff x="2022" y="1447"/>
              <a:chExt cx="84" cy="309"/>
            </a:xfrm>
          </p:grpSpPr>
          <p:sp>
            <p:nvSpPr>
              <p:cNvPr id="14582" name="Line 42"/>
              <p:cNvSpPr>
                <a:spLocks noChangeShapeType="1"/>
              </p:cNvSpPr>
              <p:nvPr/>
            </p:nvSpPr>
            <p:spPr bwMode="auto">
              <a:xfrm>
                <a:off x="2082" y="1514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83" name="Line 43"/>
              <p:cNvSpPr>
                <a:spLocks noChangeShapeType="1"/>
              </p:cNvSpPr>
              <p:nvPr/>
            </p:nvSpPr>
            <p:spPr bwMode="auto">
              <a:xfrm>
                <a:off x="2044" y="1514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84" name="Group 46"/>
              <p:cNvGrpSpPr>
                <a:grpSpLocks/>
              </p:cNvGrpSpPr>
              <p:nvPr/>
            </p:nvGrpSpPr>
            <p:grpSpPr bwMode="auto">
              <a:xfrm>
                <a:off x="2022" y="1447"/>
                <a:ext cx="84" cy="117"/>
                <a:chOff x="2022" y="1447"/>
                <a:chExt cx="84" cy="117"/>
              </a:xfrm>
            </p:grpSpPr>
            <p:sp>
              <p:nvSpPr>
                <p:cNvPr id="14588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2022" y="1447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89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2062" y="1447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85" name="Group 49"/>
              <p:cNvGrpSpPr>
                <a:grpSpLocks/>
              </p:cNvGrpSpPr>
              <p:nvPr/>
            </p:nvGrpSpPr>
            <p:grpSpPr bwMode="auto">
              <a:xfrm>
                <a:off x="2022" y="1640"/>
                <a:ext cx="84" cy="116"/>
                <a:chOff x="2022" y="1640"/>
                <a:chExt cx="84" cy="116"/>
              </a:xfrm>
            </p:grpSpPr>
            <p:sp>
              <p:nvSpPr>
                <p:cNvPr id="14586" name="Line 47"/>
                <p:cNvSpPr>
                  <a:spLocks noChangeShapeType="1"/>
                </p:cNvSpPr>
                <p:nvPr/>
              </p:nvSpPr>
              <p:spPr bwMode="auto">
                <a:xfrm>
                  <a:off x="2022" y="1640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8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062" y="1640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1" name="Group 59"/>
            <p:cNvGrpSpPr>
              <a:grpSpLocks/>
            </p:cNvGrpSpPr>
            <p:nvPr/>
          </p:nvGrpSpPr>
          <p:grpSpPr bwMode="auto">
            <a:xfrm>
              <a:off x="3216275" y="1444625"/>
              <a:ext cx="133350" cy="490538"/>
              <a:chOff x="2026" y="910"/>
              <a:chExt cx="84" cy="309"/>
            </a:xfrm>
          </p:grpSpPr>
          <p:sp>
            <p:nvSpPr>
              <p:cNvPr id="14574" name="Line 51"/>
              <p:cNvSpPr>
                <a:spLocks noChangeShapeType="1"/>
              </p:cNvSpPr>
              <p:nvPr/>
            </p:nvSpPr>
            <p:spPr bwMode="auto">
              <a:xfrm>
                <a:off x="2086" y="977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75" name="Line 52"/>
              <p:cNvSpPr>
                <a:spLocks noChangeShapeType="1"/>
              </p:cNvSpPr>
              <p:nvPr/>
            </p:nvSpPr>
            <p:spPr bwMode="auto">
              <a:xfrm>
                <a:off x="2048" y="977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76" name="Group 55"/>
              <p:cNvGrpSpPr>
                <a:grpSpLocks/>
              </p:cNvGrpSpPr>
              <p:nvPr/>
            </p:nvGrpSpPr>
            <p:grpSpPr bwMode="auto">
              <a:xfrm>
                <a:off x="2026" y="910"/>
                <a:ext cx="84" cy="117"/>
                <a:chOff x="2026" y="910"/>
                <a:chExt cx="84" cy="117"/>
              </a:xfrm>
            </p:grpSpPr>
            <p:sp>
              <p:nvSpPr>
                <p:cNvPr id="1458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026" y="910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81" name="Line 54"/>
                <p:cNvSpPr>
                  <a:spLocks noChangeShapeType="1"/>
                </p:cNvSpPr>
                <p:nvPr/>
              </p:nvSpPr>
              <p:spPr bwMode="auto">
                <a:xfrm flipH="1" flipV="1">
                  <a:off x="2066" y="910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77" name="Group 58"/>
              <p:cNvGrpSpPr>
                <a:grpSpLocks/>
              </p:cNvGrpSpPr>
              <p:nvPr/>
            </p:nvGrpSpPr>
            <p:grpSpPr bwMode="auto">
              <a:xfrm>
                <a:off x="2026" y="1103"/>
                <a:ext cx="84" cy="116"/>
                <a:chOff x="2026" y="1103"/>
                <a:chExt cx="84" cy="116"/>
              </a:xfrm>
            </p:grpSpPr>
            <p:sp>
              <p:nvSpPr>
                <p:cNvPr id="14578" name="Line 56"/>
                <p:cNvSpPr>
                  <a:spLocks noChangeShapeType="1"/>
                </p:cNvSpPr>
                <p:nvPr/>
              </p:nvSpPr>
              <p:spPr bwMode="auto">
                <a:xfrm>
                  <a:off x="2026" y="1103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79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2066" y="1103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2" name="Group 68"/>
            <p:cNvGrpSpPr>
              <a:grpSpLocks/>
            </p:cNvGrpSpPr>
            <p:nvPr/>
          </p:nvGrpSpPr>
          <p:grpSpPr bwMode="auto">
            <a:xfrm>
              <a:off x="3719513" y="2043113"/>
              <a:ext cx="490537" cy="133350"/>
              <a:chOff x="2343" y="1287"/>
              <a:chExt cx="309" cy="84"/>
            </a:xfrm>
          </p:grpSpPr>
          <p:sp>
            <p:nvSpPr>
              <p:cNvPr id="14566" name="Line 60"/>
              <p:cNvSpPr>
                <a:spLocks noChangeShapeType="1"/>
              </p:cNvSpPr>
              <p:nvPr/>
            </p:nvSpPr>
            <p:spPr bwMode="auto">
              <a:xfrm>
                <a:off x="2409" y="1311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67" name="Line 61"/>
              <p:cNvSpPr>
                <a:spLocks noChangeShapeType="1"/>
              </p:cNvSpPr>
              <p:nvPr/>
            </p:nvSpPr>
            <p:spPr bwMode="auto">
              <a:xfrm>
                <a:off x="2409" y="1349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68" name="Group 64"/>
              <p:cNvGrpSpPr>
                <a:grpSpLocks/>
              </p:cNvGrpSpPr>
              <p:nvPr/>
            </p:nvGrpSpPr>
            <p:grpSpPr bwMode="auto">
              <a:xfrm>
                <a:off x="2343" y="1287"/>
                <a:ext cx="116" cy="84"/>
                <a:chOff x="2343" y="1287"/>
                <a:chExt cx="116" cy="84"/>
              </a:xfrm>
            </p:grpSpPr>
            <p:sp>
              <p:nvSpPr>
                <p:cNvPr id="1457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2343" y="132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7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2343" y="128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69" name="Group 67"/>
              <p:cNvGrpSpPr>
                <a:grpSpLocks/>
              </p:cNvGrpSpPr>
              <p:nvPr/>
            </p:nvGrpSpPr>
            <p:grpSpPr bwMode="auto">
              <a:xfrm>
                <a:off x="2535" y="1287"/>
                <a:ext cx="117" cy="84"/>
                <a:chOff x="2535" y="1287"/>
                <a:chExt cx="117" cy="84"/>
              </a:xfrm>
            </p:grpSpPr>
            <p:sp>
              <p:nvSpPr>
                <p:cNvPr id="14570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535" y="1327"/>
                  <a:ext cx="117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71" name="Line 66"/>
                <p:cNvSpPr>
                  <a:spLocks noChangeShapeType="1"/>
                </p:cNvSpPr>
                <p:nvPr/>
              </p:nvSpPr>
              <p:spPr bwMode="auto">
                <a:xfrm>
                  <a:off x="2535" y="1287"/>
                  <a:ext cx="117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3" name="Group 77"/>
            <p:cNvGrpSpPr>
              <a:grpSpLocks/>
            </p:cNvGrpSpPr>
            <p:nvPr/>
          </p:nvGrpSpPr>
          <p:grpSpPr bwMode="auto">
            <a:xfrm>
              <a:off x="2382838" y="2043113"/>
              <a:ext cx="488950" cy="133350"/>
              <a:chOff x="1501" y="1287"/>
              <a:chExt cx="308" cy="84"/>
            </a:xfrm>
          </p:grpSpPr>
          <p:sp>
            <p:nvSpPr>
              <p:cNvPr id="14558" name="Line 69"/>
              <p:cNvSpPr>
                <a:spLocks noChangeShapeType="1"/>
              </p:cNvSpPr>
              <p:nvPr/>
            </p:nvSpPr>
            <p:spPr bwMode="auto">
              <a:xfrm>
                <a:off x="1567" y="1311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59" name="Line 70"/>
              <p:cNvSpPr>
                <a:spLocks noChangeShapeType="1"/>
              </p:cNvSpPr>
              <p:nvPr/>
            </p:nvSpPr>
            <p:spPr bwMode="auto">
              <a:xfrm>
                <a:off x="1567" y="1349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60" name="Group 73"/>
              <p:cNvGrpSpPr>
                <a:grpSpLocks/>
              </p:cNvGrpSpPr>
              <p:nvPr/>
            </p:nvGrpSpPr>
            <p:grpSpPr bwMode="auto">
              <a:xfrm>
                <a:off x="1501" y="1287"/>
                <a:ext cx="116" cy="84"/>
                <a:chOff x="1501" y="1287"/>
                <a:chExt cx="116" cy="84"/>
              </a:xfrm>
            </p:grpSpPr>
            <p:sp>
              <p:nvSpPr>
                <p:cNvPr id="14564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501" y="132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65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1501" y="128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61" name="Group 76"/>
              <p:cNvGrpSpPr>
                <a:grpSpLocks/>
              </p:cNvGrpSpPr>
              <p:nvPr/>
            </p:nvGrpSpPr>
            <p:grpSpPr bwMode="auto">
              <a:xfrm>
                <a:off x="1693" y="1287"/>
                <a:ext cx="116" cy="84"/>
                <a:chOff x="1693" y="1287"/>
                <a:chExt cx="116" cy="84"/>
              </a:xfrm>
            </p:grpSpPr>
            <p:sp>
              <p:nvSpPr>
                <p:cNvPr id="1456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693" y="132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63" name="Line 75"/>
                <p:cNvSpPr>
                  <a:spLocks noChangeShapeType="1"/>
                </p:cNvSpPr>
                <p:nvPr/>
              </p:nvSpPr>
              <p:spPr bwMode="auto">
                <a:xfrm>
                  <a:off x="1693" y="1287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4" name="Group 87"/>
            <p:cNvGrpSpPr>
              <a:grpSpLocks/>
            </p:cNvGrpSpPr>
            <p:nvPr/>
          </p:nvGrpSpPr>
          <p:grpSpPr bwMode="auto">
            <a:xfrm>
              <a:off x="1854200" y="3983038"/>
              <a:ext cx="3246438" cy="139700"/>
              <a:chOff x="1168" y="2509"/>
              <a:chExt cx="2045" cy="88"/>
            </a:xfrm>
          </p:grpSpPr>
          <p:grpSp>
            <p:nvGrpSpPr>
              <p:cNvPr id="14549" name="Group 80"/>
              <p:cNvGrpSpPr>
                <a:grpSpLocks/>
              </p:cNvGrpSpPr>
              <p:nvPr/>
            </p:nvGrpSpPr>
            <p:grpSpPr bwMode="auto">
              <a:xfrm>
                <a:off x="1228" y="2533"/>
                <a:ext cx="1921" cy="41"/>
                <a:chOff x="1228" y="2533"/>
                <a:chExt cx="1921" cy="41"/>
              </a:xfrm>
            </p:grpSpPr>
            <p:sp>
              <p:nvSpPr>
                <p:cNvPr id="14556" name="Line 78"/>
                <p:cNvSpPr>
                  <a:spLocks noChangeShapeType="1"/>
                </p:cNvSpPr>
                <p:nvPr/>
              </p:nvSpPr>
              <p:spPr bwMode="auto">
                <a:xfrm>
                  <a:off x="1228" y="2533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57" name="Line 79"/>
                <p:cNvSpPr>
                  <a:spLocks noChangeShapeType="1"/>
                </p:cNvSpPr>
                <p:nvPr/>
              </p:nvSpPr>
              <p:spPr bwMode="auto">
                <a:xfrm>
                  <a:off x="1228" y="2573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50" name="Group 83"/>
              <p:cNvGrpSpPr>
                <a:grpSpLocks/>
              </p:cNvGrpSpPr>
              <p:nvPr/>
            </p:nvGrpSpPr>
            <p:grpSpPr bwMode="auto">
              <a:xfrm>
                <a:off x="1168" y="2513"/>
                <a:ext cx="116" cy="84"/>
                <a:chOff x="1168" y="2513"/>
                <a:chExt cx="116" cy="84"/>
              </a:xfrm>
            </p:grpSpPr>
            <p:sp>
              <p:nvSpPr>
                <p:cNvPr id="14554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1168" y="2553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55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1168" y="2513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51" name="Group 86"/>
              <p:cNvGrpSpPr>
                <a:grpSpLocks/>
              </p:cNvGrpSpPr>
              <p:nvPr/>
            </p:nvGrpSpPr>
            <p:grpSpPr bwMode="auto">
              <a:xfrm>
                <a:off x="3097" y="2509"/>
                <a:ext cx="116" cy="84"/>
                <a:chOff x="3097" y="2509"/>
                <a:chExt cx="116" cy="84"/>
              </a:xfrm>
            </p:grpSpPr>
            <p:sp>
              <p:nvSpPr>
                <p:cNvPr id="1455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097" y="2549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53" name="Line 85"/>
                <p:cNvSpPr>
                  <a:spLocks noChangeShapeType="1"/>
                </p:cNvSpPr>
                <p:nvPr/>
              </p:nvSpPr>
              <p:spPr bwMode="auto">
                <a:xfrm>
                  <a:off x="3097" y="2509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55" name="Rectangle 88"/>
            <p:cNvSpPr>
              <a:spLocks noChangeArrowheads="1"/>
            </p:cNvSpPr>
            <p:nvPr/>
          </p:nvSpPr>
          <p:spPr bwMode="auto">
            <a:xfrm>
              <a:off x="5197495" y="3955322"/>
              <a:ext cx="4087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PCI bus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56" name="Group 98"/>
            <p:cNvGrpSpPr>
              <a:grpSpLocks/>
            </p:cNvGrpSpPr>
            <p:nvPr/>
          </p:nvGrpSpPr>
          <p:grpSpPr bwMode="auto">
            <a:xfrm>
              <a:off x="1677675" y="1311275"/>
              <a:ext cx="3246438" cy="139700"/>
              <a:chOff x="1172" y="826"/>
              <a:chExt cx="2045" cy="88"/>
            </a:xfrm>
          </p:grpSpPr>
          <p:grpSp>
            <p:nvGrpSpPr>
              <p:cNvPr id="14540" name="Group 91"/>
              <p:cNvGrpSpPr>
                <a:grpSpLocks/>
              </p:cNvGrpSpPr>
              <p:nvPr/>
            </p:nvGrpSpPr>
            <p:grpSpPr bwMode="auto">
              <a:xfrm>
                <a:off x="1232" y="850"/>
                <a:ext cx="1921" cy="41"/>
                <a:chOff x="1232" y="850"/>
                <a:chExt cx="1921" cy="41"/>
              </a:xfrm>
            </p:grpSpPr>
            <p:sp>
              <p:nvSpPr>
                <p:cNvPr id="14547" name="Line 89"/>
                <p:cNvSpPr>
                  <a:spLocks noChangeShapeType="1"/>
                </p:cNvSpPr>
                <p:nvPr/>
              </p:nvSpPr>
              <p:spPr bwMode="auto">
                <a:xfrm>
                  <a:off x="1232" y="850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48" name="Line 90"/>
                <p:cNvSpPr>
                  <a:spLocks noChangeShapeType="1"/>
                </p:cNvSpPr>
                <p:nvPr/>
              </p:nvSpPr>
              <p:spPr bwMode="auto">
                <a:xfrm>
                  <a:off x="1232" y="890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41" name="Group 94"/>
              <p:cNvGrpSpPr>
                <a:grpSpLocks/>
              </p:cNvGrpSpPr>
              <p:nvPr/>
            </p:nvGrpSpPr>
            <p:grpSpPr bwMode="auto">
              <a:xfrm>
                <a:off x="1172" y="830"/>
                <a:ext cx="116" cy="84"/>
                <a:chOff x="1172" y="830"/>
                <a:chExt cx="116" cy="84"/>
              </a:xfrm>
            </p:grpSpPr>
            <p:sp>
              <p:nvSpPr>
                <p:cNvPr id="14545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1172" y="870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46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1172" y="830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42" name="Group 97"/>
              <p:cNvGrpSpPr>
                <a:grpSpLocks/>
              </p:cNvGrpSpPr>
              <p:nvPr/>
            </p:nvGrpSpPr>
            <p:grpSpPr bwMode="auto">
              <a:xfrm>
                <a:off x="3101" y="826"/>
                <a:ext cx="116" cy="84"/>
                <a:chOff x="3101" y="826"/>
                <a:chExt cx="116" cy="84"/>
              </a:xfrm>
            </p:grpSpPr>
            <p:sp>
              <p:nvSpPr>
                <p:cNvPr id="14543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3101" y="866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44" name="Line 96"/>
                <p:cNvSpPr>
                  <a:spLocks noChangeShapeType="1"/>
                </p:cNvSpPr>
                <p:nvPr/>
              </p:nvSpPr>
              <p:spPr bwMode="auto">
                <a:xfrm>
                  <a:off x="3101" y="826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57" name="Group 107"/>
            <p:cNvGrpSpPr>
              <a:grpSpLocks/>
            </p:cNvGrpSpPr>
            <p:nvPr/>
          </p:nvGrpSpPr>
          <p:grpSpPr bwMode="auto">
            <a:xfrm>
              <a:off x="3209932" y="860425"/>
              <a:ext cx="133350" cy="488950"/>
              <a:chOff x="2022" y="542"/>
              <a:chExt cx="84" cy="308"/>
            </a:xfrm>
          </p:grpSpPr>
          <p:sp>
            <p:nvSpPr>
              <p:cNvPr id="14532" name="Line 99"/>
              <p:cNvSpPr>
                <a:spLocks noChangeShapeType="1"/>
              </p:cNvSpPr>
              <p:nvPr/>
            </p:nvSpPr>
            <p:spPr bwMode="auto">
              <a:xfrm>
                <a:off x="2082" y="608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33" name="Line 100"/>
              <p:cNvSpPr>
                <a:spLocks noChangeShapeType="1"/>
              </p:cNvSpPr>
              <p:nvPr/>
            </p:nvSpPr>
            <p:spPr bwMode="auto">
              <a:xfrm>
                <a:off x="2044" y="608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34" name="Group 103"/>
              <p:cNvGrpSpPr>
                <a:grpSpLocks/>
              </p:cNvGrpSpPr>
              <p:nvPr/>
            </p:nvGrpSpPr>
            <p:grpSpPr bwMode="auto">
              <a:xfrm>
                <a:off x="2022" y="542"/>
                <a:ext cx="84" cy="116"/>
                <a:chOff x="2022" y="542"/>
                <a:chExt cx="84" cy="116"/>
              </a:xfrm>
            </p:grpSpPr>
            <p:sp>
              <p:nvSpPr>
                <p:cNvPr id="14538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022" y="542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39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062" y="542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35" name="Group 106"/>
              <p:cNvGrpSpPr>
                <a:grpSpLocks/>
              </p:cNvGrpSpPr>
              <p:nvPr/>
            </p:nvGrpSpPr>
            <p:grpSpPr bwMode="auto">
              <a:xfrm>
                <a:off x="2022" y="734"/>
                <a:ext cx="84" cy="116"/>
                <a:chOff x="2022" y="734"/>
                <a:chExt cx="84" cy="116"/>
              </a:xfrm>
            </p:grpSpPr>
            <p:sp>
              <p:nvSpPr>
                <p:cNvPr id="14536" name="Line 104"/>
                <p:cNvSpPr>
                  <a:spLocks noChangeShapeType="1"/>
                </p:cNvSpPr>
                <p:nvPr/>
              </p:nvSpPr>
              <p:spPr bwMode="auto">
                <a:xfrm>
                  <a:off x="2022" y="73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3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062" y="73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58" name="Rectangle 108"/>
            <p:cNvSpPr>
              <a:spLocks noChangeArrowheads="1"/>
            </p:cNvSpPr>
            <p:nvPr/>
          </p:nvSpPr>
          <p:spPr bwMode="auto">
            <a:xfrm>
              <a:off x="5051113" y="1298674"/>
              <a:ext cx="71013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Processor bus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9" name="Rectangle 109"/>
            <p:cNvSpPr>
              <a:spLocks noChangeArrowheads="1"/>
            </p:cNvSpPr>
            <p:nvPr/>
          </p:nvSpPr>
          <p:spPr bwMode="auto">
            <a:xfrm>
              <a:off x="4222750" y="1922463"/>
              <a:ext cx="865188" cy="382587"/>
            </a:xfrm>
            <a:prstGeom prst="rect">
              <a:avLst/>
            </a:prstGeom>
            <a:solidFill>
              <a:srgbClr val="AFE1FF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60" name="Rectangle 110"/>
            <p:cNvSpPr>
              <a:spLocks noChangeArrowheads="1"/>
            </p:cNvSpPr>
            <p:nvPr/>
          </p:nvSpPr>
          <p:spPr bwMode="auto">
            <a:xfrm>
              <a:off x="4291232" y="1968135"/>
              <a:ext cx="7309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61" name="Rectangle 111"/>
            <p:cNvSpPr>
              <a:spLocks noChangeArrowheads="1"/>
            </p:cNvSpPr>
            <p:nvPr/>
          </p:nvSpPr>
          <p:spPr bwMode="auto">
            <a:xfrm>
              <a:off x="3949536" y="2115178"/>
              <a:ext cx="1037142" cy="15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     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(DDR/DDR2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62" name="Rectangle 112"/>
            <p:cNvSpPr>
              <a:spLocks noChangeArrowheads="1"/>
            </p:cNvSpPr>
            <p:nvPr/>
          </p:nvSpPr>
          <p:spPr bwMode="auto">
            <a:xfrm>
              <a:off x="2865438" y="2781300"/>
              <a:ext cx="869950" cy="757238"/>
            </a:xfrm>
            <a:prstGeom prst="rect">
              <a:avLst/>
            </a:prstGeom>
            <a:solidFill>
              <a:srgbClr val="99FF99"/>
            </a:solidFill>
            <a:ln w="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63" name="Rectangle 113"/>
            <p:cNvSpPr>
              <a:spLocks noChangeArrowheads="1"/>
            </p:cNvSpPr>
            <p:nvPr/>
          </p:nvSpPr>
          <p:spPr bwMode="auto">
            <a:xfrm>
              <a:off x="3174708" y="3082459"/>
              <a:ext cx="221214" cy="15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ICH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65" name="Group 119"/>
            <p:cNvGrpSpPr>
              <a:grpSpLocks/>
            </p:cNvGrpSpPr>
            <p:nvPr/>
          </p:nvGrpSpPr>
          <p:grpSpPr bwMode="auto">
            <a:xfrm>
              <a:off x="4225925" y="4581525"/>
              <a:ext cx="865188" cy="382588"/>
              <a:chOff x="2662" y="2886"/>
              <a:chExt cx="545" cy="241"/>
            </a:xfrm>
          </p:grpSpPr>
          <p:sp>
            <p:nvSpPr>
              <p:cNvPr id="14529" name="Rectangle 116"/>
              <p:cNvSpPr>
                <a:spLocks noChangeArrowheads="1"/>
              </p:cNvSpPr>
              <p:nvPr/>
            </p:nvSpPr>
            <p:spPr bwMode="auto">
              <a:xfrm>
                <a:off x="2662" y="2886"/>
                <a:ext cx="545" cy="241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30" name="Rectangle 117"/>
              <p:cNvSpPr>
                <a:spLocks noChangeArrowheads="1"/>
              </p:cNvSpPr>
              <p:nvPr/>
            </p:nvSpPr>
            <p:spPr bwMode="auto">
              <a:xfrm>
                <a:off x="2736" y="2919"/>
                <a:ext cx="378" cy="9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device 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31" name="Rectangle 118"/>
              <p:cNvSpPr>
                <a:spLocks noChangeArrowheads="1"/>
              </p:cNvSpPr>
              <p:nvPr/>
            </p:nvSpPr>
            <p:spPr bwMode="auto">
              <a:xfrm>
                <a:off x="2780" y="2995"/>
                <a:ext cx="260" cy="9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adapter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366" name="Group 129"/>
            <p:cNvGrpSpPr>
              <a:grpSpLocks/>
            </p:cNvGrpSpPr>
            <p:nvPr/>
          </p:nvGrpSpPr>
          <p:grpSpPr bwMode="auto">
            <a:xfrm>
              <a:off x="1857375" y="5402263"/>
              <a:ext cx="3246438" cy="139700"/>
              <a:chOff x="1170" y="3403"/>
              <a:chExt cx="2045" cy="88"/>
            </a:xfrm>
          </p:grpSpPr>
          <p:grpSp>
            <p:nvGrpSpPr>
              <p:cNvPr id="14520" name="Group 122"/>
              <p:cNvGrpSpPr>
                <a:grpSpLocks/>
              </p:cNvGrpSpPr>
              <p:nvPr/>
            </p:nvGrpSpPr>
            <p:grpSpPr bwMode="auto">
              <a:xfrm>
                <a:off x="1230" y="3427"/>
                <a:ext cx="1921" cy="41"/>
                <a:chOff x="1230" y="3427"/>
                <a:chExt cx="1921" cy="41"/>
              </a:xfrm>
            </p:grpSpPr>
            <p:sp>
              <p:nvSpPr>
                <p:cNvPr id="14527" name="Line 120"/>
                <p:cNvSpPr>
                  <a:spLocks noChangeShapeType="1"/>
                </p:cNvSpPr>
                <p:nvPr/>
              </p:nvSpPr>
              <p:spPr bwMode="auto">
                <a:xfrm>
                  <a:off x="1230" y="3427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28" name="Line 121"/>
                <p:cNvSpPr>
                  <a:spLocks noChangeShapeType="1"/>
                </p:cNvSpPr>
                <p:nvPr/>
              </p:nvSpPr>
              <p:spPr bwMode="auto">
                <a:xfrm>
                  <a:off x="1230" y="3467"/>
                  <a:ext cx="1921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21" name="Group 125"/>
              <p:cNvGrpSpPr>
                <a:grpSpLocks/>
              </p:cNvGrpSpPr>
              <p:nvPr/>
            </p:nvGrpSpPr>
            <p:grpSpPr bwMode="auto">
              <a:xfrm>
                <a:off x="1170" y="3407"/>
                <a:ext cx="116" cy="84"/>
                <a:chOff x="1170" y="3407"/>
                <a:chExt cx="116" cy="84"/>
              </a:xfrm>
            </p:grpSpPr>
            <p:sp>
              <p:nvSpPr>
                <p:cNvPr id="14525" name="Line 123"/>
                <p:cNvSpPr>
                  <a:spLocks noChangeShapeType="1"/>
                </p:cNvSpPr>
                <p:nvPr/>
              </p:nvSpPr>
              <p:spPr bwMode="auto">
                <a:xfrm flipH="1" flipV="1">
                  <a:off x="1170" y="3447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26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170" y="3407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22" name="Group 128"/>
              <p:cNvGrpSpPr>
                <a:grpSpLocks/>
              </p:cNvGrpSpPr>
              <p:nvPr/>
            </p:nvGrpSpPr>
            <p:grpSpPr bwMode="auto">
              <a:xfrm>
                <a:off x="3099" y="3403"/>
                <a:ext cx="116" cy="84"/>
                <a:chOff x="3099" y="3403"/>
                <a:chExt cx="116" cy="84"/>
              </a:xfrm>
            </p:grpSpPr>
            <p:sp>
              <p:nvSpPr>
                <p:cNvPr id="14523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3099" y="3443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24" name="Line 127"/>
                <p:cNvSpPr>
                  <a:spLocks noChangeShapeType="1"/>
                </p:cNvSpPr>
                <p:nvPr/>
              </p:nvSpPr>
              <p:spPr bwMode="auto">
                <a:xfrm>
                  <a:off x="3099" y="3403"/>
                  <a:ext cx="116" cy="44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67" name="Group 133"/>
            <p:cNvGrpSpPr>
              <a:grpSpLocks/>
            </p:cNvGrpSpPr>
            <p:nvPr/>
          </p:nvGrpSpPr>
          <p:grpSpPr bwMode="auto">
            <a:xfrm>
              <a:off x="4225925" y="5988050"/>
              <a:ext cx="865188" cy="382588"/>
              <a:chOff x="2662" y="3772"/>
              <a:chExt cx="545" cy="241"/>
            </a:xfrm>
          </p:grpSpPr>
          <p:sp>
            <p:nvSpPr>
              <p:cNvPr id="14517" name="Rectangle 130"/>
              <p:cNvSpPr>
                <a:spLocks noChangeArrowheads="1"/>
              </p:cNvSpPr>
              <p:nvPr/>
            </p:nvSpPr>
            <p:spPr bwMode="auto">
              <a:xfrm>
                <a:off x="2662" y="3772"/>
                <a:ext cx="545" cy="241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prstDash val="sysDash"/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18" name="Rectangle 131"/>
              <p:cNvSpPr>
                <a:spLocks noChangeArrowheads="1"/>
              </p:cNvSpPr>
              <p:nvPr/>
            </p:nvSpPr>
            <p:spPr bwMode="auto">
              <a:xfrm>
                <a:off x="2753" y="3801"/>
                <a:ext cx="363" cy="9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ISA device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19" name="Rectangle 132"/>
              <p:cNvSpPr>
                <a:spLocks noChangeArrowheads="1"/>
              </p:cNvSpPr>
              <p:nvPr/>
            </p:nvSpPr>
            <p:spPr bwMode="auto">
              <a:xfrm>
                <a:off x="2810" y="3876"/>
                <a:ext cx="239" cy="97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368" name="Rectangle 134"/>
            <p:cNvSpPr>
              <a:spLocks noChangeArrowheads="1"/>
            </p:cNvSpPr>
            <p:nvPr/>
          </p:nvSpPr>
          <p:spPr bwMode="auto">
            <a:xfrm>
              <a:off x="5211039" y="5380979"/>
              <a:ext cx="41678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 bus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69" name="Group 143"/>
            <p:cNvGrpSpPr>
              <a:grpSpLocks/>
            </p:cNvGrpSpPr>
            <p:nvPr/>
          </p:nvGrpSpPr>
          <p:grpSpPr bwMode="auto">
            <a:xfrm>
              <a:off x="2382838" y="2806700"/>
              <a:ext cx="488950" cy="133350"/>
              <a:chOff x="1501" y="1768"/>
              <a:chExt cx="308" cy="84"/>
            </a:xfrm>
          </p:grpSpPr>
          <p:sp>
            <p:nvSpPr>
              <p:cNvPr id="14509" name="Line 135"/>
              <p:cNvSpPr>
                <a:spLocks noChangeShapeType="1"/>
              </p:cNvSpPr>
              <p:nvPr/>
            </p:nvSpPr>
            <p:spPr bwMode="auto">
              <a:xfrm>
                <a:off x="1567" y="1792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10" name="Line 136"/>
              <p:cNvSpPr>
                <a:spLocks noChangeShapeType="1"/>
              </p:cNvSpPr>
              <p:nvPr/>
            </p:nvSpPr>
            <p:spPr bwMode="auto">
              <a:xfrm>
                <a:off x="1567" y="1830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11" name="Group 139"/>
              <p:cNvGrpSpPr>
                <a:grpSpLocks/>
              </p:cNvGrpSpPr>
              <p:nvPr/>
            </p:nvGrpSpPr>
            <p:grpSpPr bwMode="auto">
              <a:xfrm>
                <a:off x="1501" y="1768"/>
                <a:ext cx="116" cy="84"/>
                <a:chOff x="1501" y="1768"/>
                <a:chExt cx="116" cy="84"/>
              </a:xfrm>
            </p:grpSpPr>
            <p:sp>
              <p:nvSpPr>
                <p:cNvPr id="14515" name="Line 137"/>
                <p:cNvSpPr>
                  <a:spLocks noChangeShapeType="1"/>
                </p:cNvSpPr>
                <p:nvPr/>
              </p:nvSpPr>
              <p:spPr bwMode="auto">
                <a:xfrm flipH="1" flipV="1">
                  <a:off x="1501" y="180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16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1501" y="176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12" name="Group 142"/>
              <p:cNvGrpSpPr>
                <a:grpSpLocks/>
              </p:cNvGrpSpPr>
              <p:nvPr/>
            </p:nvGrpSpPr>
            <p:grpSpPr bwMode="auto">
              <a:xfrm>
                <a:off x="1693" y="1768"/>
                <a:ext cx="116" cy="84"/>
                <a:chOff x="1693" y="1768"/>
                <a:chExt cx="116" cy="84"/>
              </a:xfrm>
            </p:grpSpPr>
            <p:sp>
              <p:nvSpPr>
                <p:cNvPr id="14513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693" y="180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14" name="Line 141"/>
                <p:cNvSpPr>
                  <a:spLocks noChangeShapeType="1"/>
                </p:cNvSpPr>
                <p:nvPr/>
              </p:nvSpPr>
              <p:spPr bwMode="auto">
                <a:xfrm>
                  <a:off x="1693" y="176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70" name="Group 152"/>
            <p:cNvGrpSpPr>
              <a:grpSpLocks/>
            </p:cNvGrpSpPr>
            <p:nvPr/>
          </p:nvGrpSpPr>
          <p:grpSpPr bwMode="auto">
            <a:xfrm>
              <a:off x="2376488" y="2997200"/>
              <a:ext cx="488950" cy="133350"/>
              <a:chOff x="1497" y="1888"/>
              <a:chExt cx="308" cy="84"/>
            </a:xfrm>
          </p:grpSpPr>
          <p:sp>
            <p:nvSpPr>
              <p:cNvPr id="14501" name="Line 144"/>
              <p:cNvSpPr>
                <a:spLocks noChangeShapeType="1"/>
              </p:cNvSpPr>
              <p:nvPr/>
            </p:nvSpPr>
            <p:spPr bwMode="auto">
              <a:xfrm>
                <a:off x="1563" y="1912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02" name="Line 145"/>
              <p:cNvSpPr>
                <a:spLocks noChangeShapeType="1"/>
              </p:cNvSpPr>
              <p:nvPr/>
            </p:nvSpPr>
            <p:spPr bwMode="auto">
              <a:xfrm>
                <a:off x="1563" y="1950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503" name="Group 148"/>
              <p:cNvGrpSpPr>
                <a:grpSpLocks/>
              </p:cNvGrpSpPr>
              <p:nvPr/>
            </p:nvGrpSpPr>
            <p:grpSpPr bwMode="auto">
              <a:xfrm>
                <a:off x="1497" y="1888"/>
                <a:ext cx="116" cy="84"/>
                <a:chOff x="1497" y="1888"/>
                <a:chExt cx="116" cy="84"/>
              </a:xfrm>
            </p:grpSpPr>
            <p:sp>
              <p:nvSpPr>
                <p:cNvPr id="14507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1497" y="192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08" name="Line 147"/>
                <p:cNvSpPr>
                  <a:spLocks noChangeShapeType="1"/>
                </p:cNvSpPr>
                <p:nvPr/>
              </p:nvSpPr>
              <p:spPr bwMode="auto">
                <a:xfrm flipH="1">
                  <a:off x="1497" y="188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04" name="Group 151"/>
              <p:cNvGrpSpPr>
                <a:grpSpLocks/>
              </p:cNvGrpSpPr>
              <p:nvPr/>
            </p:nvGrpSpPr>
            <p:grpSpPr bwMode="auto">
              <a:xfrm>
                <a:off x="1689" y="1888"/>
                <a:ext cx="116" cy="84"/>
                <a:chOff x="1689" y="1888"/>
                <a:chExt cx="116" cy="84"/>
              </a:xfrm>
            </p:grpSpPr>
            <p:sp>
              <p:nvSpPr>
                <p:cNvPr id="14505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689" y="192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06" name="Line 150"/>
                <p:cNvSpPr>
                  <a:spLocks noChangeShapeType="1"/>
                </p:cNvSpPr>
                <p:nvPr/>
              </p:nvSpPr>
              <p:spPr bwMode="auto">
                <a:xfrm>
                  <a:off x="1689" y="1888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71" name="Oval 153"/>
            <p:cNvSpPr>
              <a:spLocks noChangeArrowheads="1"/>
            </p:cNvSpPr>
            <p:nvPr/>
          </p:nvSpPr>
          <p:spPr bwMode="auto">
            <a:xfrm>
              <a:off x="1946275" y="2774950"/>
              <a:ext cx="425450" cy="1762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72" name="Group 157"/>
            <p:cNvGrpSpPr>
              <a:grpSpLocks/>
            </p:cNvGrpSpPr>
            <p:nvPr/>
          </p:nvGrpSpPr>
          <p:grpSpPr bwMode="auto">
            <a:xfrm>
              <a:off x="2865438" y="477838"/>
              <a:ext cx="866775" cy="382587"/>
              <a:chOff x="1805" y="301"/>
              <a:chExt cx="546" cy="241"/>
            </a:xfrm>
          </p:grpSpPr>
          <p:sp>
            <p:nvSpPr>
              <p:cNvPr id="14498" name="Rectangle 154"/>
              <p:cNvSpPr>
                <a:spLocks noChangeArrowheads="1"/>
              </p:cNvSpPr>
              <p:nvPr/>
            </p:nvSpPr>
            <p:spPr bwMode="auto">
              <a:xfrm>
                <a:off x="1805" y="301"/>
                <a:ext cx="546" cy="241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99" name="Rectangle 155"/>
              <p:cNvSpPr>
                <a:spLocks noChangeArrowheads="1"/>
              </p:cNvSpPr>
              <p:nvPr/>
            </p:nvSpPr>
            <p:spPr bwMode="auto">
              <a:xfrm>
                <a:off x="1888" y="333"/>
                <a:ext cx="0" cy="100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00" name="Rectangle 156"/>
              <p:cNvSpPr>
                <a:spLocks noChangeArrowheads="1"/>
              </p:cNvSpPr>
              <p:nvPr/>
            </p:nvSpPr>
            <p:spPr bwMode="auto">
              <a:xfrm>
                <a:off x="1866" y="311"/>
                <a:ext cx="414" cy="199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</a:t>
                </a: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Pentium </a:t>
                </a: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(Willamette)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373" name="Rectangle 158"/>
            <p:cNvSpPr>
              <a:spLocks noChangeArrowheads="1"/>
            </p:cNvSpPr>
            <p:nvPr/>
          </p:nvSpPr>
          <p:spPr bwMode="auto">
            <a:xfrm>
              <a:off x="1881775" y="2054225"/>
              <a:ext cx="25648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AGP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74" name="Group 167"/>
            <p:cNvGrpSpPr>
              <a:grpSpLocks/>
            </p:cNvGrpSpPr>
            <p:nvPr/>
          </p:nvGrpSpPr>
          <p:grpSpPr bwMode="auto">
            <a:xfrm>
              <a:off x="2382838" y="3200400"/>
              <a:ext cx="488950" cy="134938"/>
              <a:chOff x="1501" y="2016"/>
              <a:chExt cx="308" cy="85"/>
            </a:xfrm>
          </p:grpSpPr>
          <p:sp>
            <p:nvSpPr>
              <p:cNvPr id="14490" name="Line 159"/>
              <p:cNvSpPr>
                <a:spLocks noChangeShapeType="1"/>
              </p:cNvSpPr>
              <p:nvPr/>
            </p:nvSpPr>
            <p:spPr bwMode="auto">
              <a:xfrm>
                <a:off x="1567" y="2040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91" name="Line 160"/>
              <p:cNvSpPr>
                <a:spLocks noChangeShapeType="1"/>
              </p:cNvSpPr>
              <p:nvPr/>
            </p:nvSpPr>
            <p:spPr bwMode="auto">
              <a:xfrm>
                <a:off x="1567" y="2079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92" name="Group 163"/>
              <p:cNvGrpSpPr>
                <a:grpSpLocks/>
              </p:cNvGrpSpPr>
              <p:nvPr/>
            </p:nvGrpSpPr>
            <p:grpSpPr bwMode="auto">
              <a:xfrm>
                <a:off x="1501" y="2016"/>
                <a:ext cx="116" cy="85"/>
                <a:chOff x="1501" y="2016"/>
                <a:chExt cx="116" cy="85"/>
              </a:xfrm>
            </p:grpSpPr>
            <p:sp>
              <p:nvSpPr>
                <p:cNvPr id="14496" name="Line 161"/>
                <p:cNvSpPr>
                  <a:spLocks noChangeShapeType="1"/>
                </p:cNvSpPr>
                <p:nvPr/>
              </p:nvSpPr>
              <p:spPr bwMode="auto">
                <a:xfrm flipH="1" flipV="1">
                  <a:off x="1501" y="2056"/>
                  <a:ext cx="116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97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1501" y="2016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93" name="Group 166"/>
              <p:cNvGrpSpPr>
                <a:grpSpLocks/>
              </p:cNvGrpSpPr>
              <p:nvPr/>
            </p:nvGrpSpPr>
            <p:grpSpPr bwMode="auto">
              <a:xfrm>
                <a:off x="1693" y="2016"/>
                <a:ext cx="116" cy="85"/>
                <a:chOff x="1693" y="2016"/>
                <a:chExt cx="116" cy="85"/>
              </a:xfrm>
            </p:grpSpPr>
            <p:sp>
              <p:nvSpPr>
                <p:cNvPr id="14494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1693" y="2056"/>
                  <a:ext cx="116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95" name="Line 165"/>
                <p:cNvSpPr>
                  <a:spLocks noChangeShapeType="1"/>
                </p:cNvSpPr>
                <p:nvPr/>
              </p:nvSpPr>
              <p:spPr bwMode="auto">
                <a:xfrm>
                  <a:off x="1693" y="2016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75" name="Group 176"/>
            <p:cNvGrpSpPr>
              <a:grpSpLocks/>
            </p:cNvGrpSpPr>
            <p:nvPr/>
          </p:nvGrpSpPr>
          <p:grpSpPr bwMode="auto">
            <a:xfrm>
              <a:off x="2376488" y="3386138"/>
              <a:ext cx="488950" cy="133350"/>
              <a:chOff x="1497" y="2133"/>
              <a:chExt cx="308" cy="84"/>
            </a:xfrm>
          </p:grpSpPr>
          <p:sp>
            <p:nvSpPr>
              <p:cNvPr id="14482" name="Line 168"/>
              <p:cNvSpPr>
                <a:spLocks noChangeShapeType="1"/>
              </p:cNvSpPr>
              <p:nvPr/>
            </p:nvSpPr>
            <p:spPr bwMode="auto">
              <a:xfrm>
                <a:off x="1563" y="2157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83" name="Line 169"/>
              <p:cNvSpPr>
                <a:spLocks noChangeShapeType="1"/>
              </p:cNvSpPr>
              <p:nvPr/>
            </p:nvSpPr>
            <p:spPr bwMode="auto">
              <a:xfrm>
                <a:off x="1563" y="2195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84" name="Group 172"/>
              <p:cNvGrpSpPr>
                <a:grpSpLocks/>
              </p:cNvGrpSpPr>
              <p:nvPr/>
            </p:nvGrpSpPr>
            <p:grpSpPr bwMode="auto">
              <a:xfrm>
                <a:off x="1497" y="2133"/>
                <a:ext cx="116" cy="84"/>
                <a:chOff x="1497" y="2133"/>
                <a:chExt cx="116" cy="84"/>
              </a:xfrm>
            </p:grpSpPr>
            <p:sp>
              <p:nvSpPr>
                <p:cNvPr id="14488" name="Line 170"/>
                <p:cNvSpPr>
                  <a:spLocks noChangeShapeType="1"/>
                </p:cNvSpPr>
                <p:nvPr/>
              </p:nvSpPr>
              <p:spPr bwMode="auto">
                <a:xfrm flipH="1" flipV="1">
                  <a:off x="1497" y="2173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89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1497" y="2133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85" name="Group 175"/>
              <p:cNvGrpSpPr>
                <a:grpSpLocks/>
              </p:cNvGrpSpPr>
              <p:nvPr/>
            </p:nvGrpSpPr>
            <p:grpSpPr bwMode="auto">
              <a:xfrm>
                <a:off x="1689" y="2133"/>
                <a:ext cx="116" cy="84"/>
                <a:chOff x="1689" y="2133"/>
                <a:chExt cx="116" cy="84"/>
              </a:xfrm>
            </p:grpSpPr>
            <p:sp>
              <p:nvSpPr>
                <p:cNvPr id="14486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689" y="2173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87" name="Line 174"/>
                <p:cNvSpPr>
                  <a:spLocks noChangeShapeType="1"/>
                </p:cNvSpPr>
                <p:nvPr/>
              </p:nvSpPr>
              <p:spPr bwMode="auto">
                <a:xfrm>
                  <a:off x="1689" y="2133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76" name="Oval 177"/>
            <p:cNvSpPr>
              <a:spLocks noChangeArrowheads="1"/>
            </p:cNvSpPr>
            <p:nvPr/>
          </p:nvSpPr>
          <p:spPr bwMode="auto">
            <a:xfrm>
              <a:off x="1946275" y="2971800"/>
              <a:ext cx="425450" cy="1778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77" name="Group 186"/>
            <p:cNvGrpSpPr>
              <a:grpSpLocks/>
            </p:cNvGrpSpPr>
            <p:nvPr/>
          </p:nvGrpSpPr>
          <p:grpSpPr bwMode="auto">
            <a:xfrm>
              <a:off x="1446213" y="2990850"/>
              <a:ext cx="490537" cy="133350"/>
              <a:chOff x="911" y="1884"/>
              <a:chExt cx="309" cy="84"/>
            </a:xfrm>
          </p:grpSpPr>
          <p:sp>
            <p:nvSpPr>
              <p:cNvPr id="14474" name="Line 178"/>
              <p:cNvSpPr>
                <a:spLocks noChangeShapeType="1"/>
              </p:cNvSpPr>
              <p:nvPr/>
            </p:nvSpPr>
            <p:spPr bwMode="auto">
              <a:xfrm>
                <a:off x="977" y="1908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75" name="Line 179"/>
              <p:cNvSpPr>
                <a:spLocks noChangeShapeType="1"/>
              </p:cNvSpPr>
              <p:nvPr/>
            </p:nvSpPr>
            <p:spPr bwMode="auto">
              <a:xfrm>
                <a:off x="977" y="1946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76" name="Group 182"/>
              <p:cNvGrpSpPr>
                <a:grpSpLocks/>
              </p:cNvGrpSpPr>
              <p:nvPr/>
            </p:nvGrpSpPr>
            <p:grpSpPr bwMode="auto">
              <a:xfrm>
                <a:off x="911" y="1884"/>
                <a:ext cx="116" cy="84"/>
                <a:chOff x="911" y="1884"/>
                <a:chExt cx="116" cy="84"/>
              </a:xfrm>
            </p:grpSpPr>
            <p:sp>
              <p:nvSpPr>
                <p:cNvPr id="14480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911" y="1924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81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911" y="1884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77" name="Group 185"/>
              <p:cNvGrpSpPr>
                <a:grpSpLocks/>
              </p:cNvGrpSpPr>
              <p:nvPr/>
            </p:nvGrpSpPr>
            <p:grpSpPr bwMode="auto">
              <a:xfrm>
                <a:off x="1104" y="1884"/>
                <a:ext cx="116" cy="84"/>
                <a:chOff x="1104" y="1884"/>
                <a:chExt cx="116" cy="84"/>
              </a:xfrm>
            </p:grpSpPr>
            <p:sp>
              <p:nvSpPr>
                <p:cNvPr id="1447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104" y="1924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79" name="Line 184"/>
                <p:cNvSpPr>
                  <a:spLocks noChangeShapeType="1"/>
                </p:cNvSpPr>
                <p:nvPr/>
              </p:nvSpPr>
              <p:spPr bwMode="auto">
                <a:xfrm>
                  <a:off x="1104" y="1884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78" name="Oval 187"/>
            <p:cNvSpPr>
              <a:spLocks noChangeArrowheads="1"/>
            </p:cNvSpPr>
            <p:nvPr/>
          </p:nvSpPr>
          <p:spPr bwMode="auto">
            <a:xfrm>
              <a:off x="1022350" y="2959100"/>
              <a:ext cx="425450" cy="1778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79" name="Group 196"/>
            <p:cNvGrpSpPr>
              <a:grpSpLocks/>
            </p:cNvGrpSpPr>
            <p:nvPr/>
          </p:nvGrpSpPr>
          <p:grpSpPr bwMode="auto">
            <a:xfrm>
              <a:off x="1452563" y="2794000"/>
              <a:ext cx="490537" cy="133350"/>
              <a:chOff x="915" y="1760"/>
              <a:chExt cx="309" cy="84"/>
            </a:xfrm>
          </p:grpSpPr>
          <p:sp>
            <p:nvSpPr>
              <p:cNvPr id="14466" name="Line 188"/>
              <p:cNvSpPr>
                <a:spLocks noChangeShapeType="1"/>
              </p:cNvSpPr>
              <p:nvPr/>
            </p:nvSpPr>
            <p:spPr bwMode="auto">
              <a:xfrm>
                <a:off x="981" y="1784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67" name="Line 189"/>
              <p:cNvSpPr>
                <a:spLocks noChangeShapeType="1"/>
              </p:cNvSpPr>
              <p:nvPr/>
            </p:nvSpPr>
            <p:spPr bwMode="auto">
              <a:xfrm>
                <a:off x="981" y="1822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68" name="Group 192"/>
              <p:cNvGrpSpPr>
                <a:grpSpLocks/>
              </p:cNvGrpSpPr>
              <p:nvPr/>
            </p:nvGrpSpPr>
            <p:grpSpPr bwMode="auto">
              <a:xfrm>
                <a:off x="915" y="1760"/>
                <a:ext cx="116" cy="84"/>
                <a:chOff x="915" y="1760"/>
                <a:chExt cx="116" cy="84"/>
              </a:xfrm>
            </p:grpSpPr>
            <p:sp>
              <p:nvSpPr>
                <p:cNvPr id="14472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915" y="1800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73" name="Line 191"/>
                <p:cNvSpPr>
                  <a:spLocks noChangeShapeType="1"/>
                </p:cNvSpPr>
                <p:nvPr/>
              </p:nvSpPr>
              <p:spPr bwMode="auto">
                <a:xfrm flipH="1">
                  <a:off x="915" y="1760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69" name="Group 195"/>
              <p:cNvGrpSpPr>
                <a:grpSpLocks/>
              </p:cNvGrpSpPr>
              <p:nvPr/>
            </p:nvGrpSpPr>
            <p:grpSpPr bwMode="auto">
              <a:xfrm>
                <a:off x="1108" y="1760"/>
                <a:ext cx="116" cy="84"/>
                <a:chOff x="1108" y="1760"/>
                <a:chExt cx="116" cy="84"/>
              </a:xfrm>
            </p:grpSpPr>
            <p:sp>
              <p:nvSpPr>
                <p:cNvPr id="14470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108" y="1800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71" name="Line 194"/>
                <p:cNvSpPr>
                  <a:spLocks noChangeShapeType="1"/>
                </p:cNvSpPr>
                <p:nvPr/>
              </p:nvSpPr>
              <p:spPr bwMode="auto">
                <a:xfrm>
                  <a:off x="1108" y="1760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80" name="Oval 197"/>
            <p:cNvSpPr>
              <a:spLocks noChangeArrowheads="1"/>
            </p:cNvSpPr>
            <p:nvPr/>
          </p:nvSpPr>
          <p:spPr bwMode="auto">
            <a:xfrm>
              <a:off x="1028700" y="2762250"/>
              <a:ext cx="425450" cy="1762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81" name="Group 200"/>
            <p:cNvGrpSpPr>
              <a:grpSpLocks/>
            </p:cNvGrpSpPr>
            <p:nvPr/>
          </p:nvGrpSpPr>
          <p:grpSpPr bwMode="auto">
            <a:xfrm>
              <a:off x="889000" y="2762250"/>
              <a:ext cx="88900" cy="349250"/>
              <a:chOff x="560" y="1740"/>
              <a:chExt cx="56" cy="220"/>
            </a:xfrm>
          </p:grpSpPr>
          <p:sp>
            <p:nvSpPr>
              <p:cNvPr id="14464" name="Freeform 198"/>
              <p:cNvSpPr>
                <a:spLocks/>
              </p:cNvSpPr>
              <p:nvPr/>
            </p:nvSpPr>
            <p:spPr bwMode="auto">
              <a:xfrm>
                <a:off x="560" y="1740"/>
                <a:ext cx="56" cy="108"/>
              </a:xfrm>
              <a:custGeom>
                <a:avLst/>
                <a:gdLst>
                  <a:gd name="T0" fmla="*/ 56 w 113"/>
                  <a:gd name="T1" fmla="*/ 0 h 216"/>
                  <a:gd name="T2" fmla="*/ 48 w 113"/>
                  <a:gd name="T3" fmla="*/ 0 h 216"/>
                  <a:gd name="T4" fmla="*/ 40 w 113"/>
                  <a:gd name="T5" fmla="*/ 0 h 216"/>
                  <a:gd name="T6" fmla="*/ 32 w 113"/>
                  <a:gd name="T7" fmla="*/ 4 h 216"/>
                  <a:gd name="T8" fmla="*/ 28 w 113"/>
                  <a:gd name="T9" fmla="*/ 12 h 216"/>
                  <a:gd name="T10" fmla="*/ 24 w 113"/>
                  <a:gd name="T11" fmla="*/ 20 h 216"/>
                  <a:gd name="T12" fmla="*/ 20 w 113"/>
                  <a:gd name="T13" fmla="*/ 28 h 216"/>
                  <a:gd name="T14" fmla="*/ 20 w 113"/>
                  <a:gd name="T15" fmla="*/ 36 h 216"/>
                  <a:gd name="T16" fmla="*/ 20 w 113"/>
                  <a:gd name="T17" fmla="*/ 44 h 216"/>
                  <a:gd name="T18" fmla="*/ 20 w 113"/>
                  <a:gd name="T19" fmla="*/ 52 h 216"/>
                  <a:gd name="T20" fmla="*/ 20 w 113"/>
                  <a:gd name="T21" fmla="*/ 60 h 216"/>
                  <a:gd name="T22" fmla="*/ 20 w 113"/>
                  <a:gd name="T23" fmla="*/ 68 h 216"/>
                  <a:gd name="T24" fmla="*/ 20 w 113"/>
                  <a:gd name="T25" fmla="*/ 76 h 216"/>
                  <a:gd name="T26" fmla="*/ 20 w 113"/>
                  <a:gd name="T27" fmla="*/ 84 h 216"/>
                  <a:gd name="T28" fmla="*/ 20 w 113"/>
                  <a:gd name="T29" fmla="*/ 92 h 216"/>
                  <a:gd name="T30" fmla="*/ 16 w 113"/>
                  <a:gd name="T31" fmla="*/ 100 h 216"/>
                  <a:gd name="T32" fmla="*/ 12 w 113"/>
                  <a:gd name="T33" fmla="*/ 108 h 216"/>
                  <a:gd name="T34" fmla="*/ 4 w 113"/>
                  <a:gd name="T35" fmla="*/ 108 h 216"/>
                  <a:gd name="T36" fmla="*/ 0 w 113"/>
                  <a:gd name="T37" fmla="*/ 108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216">
                    <a:moveTo>
                      <a:pt x="113" y="0"/>
                    </a:moveTo>
                    <a:lnTo>
                      <a:pt x="97" y="0"/>
                    </a:lnTo>
                    <a:lnTo>
                      <a:pt x="81" y="0"/>
                    </a:lnTo>
                    <a:lnTo>
                      <a:pt x="64" y="8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40" y="56"/>
                    </a:lnTo>
                    <a:lnTo>
                      <a:pt x="40" y="72"/>
                    </a:lnTo>
                    <a:lnTo>
                      <a:pt x="40" y="88"/>
                    </a:lnTo>
                    <a:lnTo>
                      <a:pt x="40" y="104"/>
                    </a:lnTo>
                    <a:lnTo>
                      <a:pt x="40" y="120"/>
                    </a:lnTo>
                    <a:lnTo>
                      <a:pt x="40" y="136"/>
                    </a:lnTo>
                    <a:lnTo>
                      <a:pt x="40" y="152"/>
                    </a:lnTo>
                    <a:lnTo>
                      <a:pt x="40" y="168"/>
                    </a:lnTo>
                    <a:lnTo>
                      <a:pt x="40" y="184"/>
                    </a:lnTo>
                    <a:lnTo>
                      <a:pt x="32" y="200"/>
                    </a:lnTo>
                    <a:lnTo>
                      <a:pt x="24" y="216"/>
                    </a:lnTo>
                    <a:lnTo>
                      <a:pt x="8" y="216"/>
                    </a:lnTo>
                    <a:lnTo>
                      <a:pt x="0" y="2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65" name="Freeform 199"/>
              <p:cNvSpPr>
                <a:spLocks/>
              </p:cNvSpPr>
              <p:nvPr/>
            </p:nvSpPr>
            <p:spPr bwMode="auto">
              <a:xfrm>
                <a:off x="560" y="1852"/>
                <a:ext cx="56" cy="108"/>
              </a:xfrm>
              <a:custGeom>
                <a:avLst/>
                <a:gdLst>
                  <a:gd name="T0" fmla="*/ 56 w 113"/>
                  <a:gd name="T1" fmla="*/ 108 h 217"/>
                  <a:gd name="T2" fmla="*/ 48 w 113"/>
                  <a:gd name="T3" fmla="*/ 108 h 217"/>
                  <a:gd name="T4" fmla="*/ 40 w 113"/>
                  <a:gd name="T5" fmla="*/ 108 h 217"/>
                  <a:gd name="T6" fmla="*/ 32 w 113"/>
                  <a:gd name="T7" fmla="*/ 104 h 217"/>
                  <a:gd name="T8" fmla="*/ 28 w 113"/>
                  <a:gd name="T9" fmla="*/ 96 h 217"/>
                  <a:gd name="T10" fmla="*/ 24 w 113"/>
                  <a:gd name="T11" fmla="*/ 88 h 217"/>
                  <a:gd name="T12" fmla="*/ 20 w 113"/>
                  <a:gd name="T13" fmla="*/ 80 h 217"/>
                  <a:gd name="T14" fmla="*/ 20 w 113"/>
                  <a:gd name="T15" fmla="*/ 72 h 217"/>
                  <a:gd name="T16" fmla="*/ 20 w 113"/>
                  <a:gd name="T17" fmla="*/ 64 h 217"/>
                  <a:gd name="T18" fmla="*/ 20 w 113"/>
                  <a:gd name="T19" fmla="*/ 56 h 217"/>
                  <a:gd name="T20" fmla="*/ 20 w 113"/>
                  <a:gd name="T21" fmla="*/ 48 h 217"/>
                  <a:gd name="T22" fmla="*/ 20 w 113"/>
                  <a:gd name="T23" fmla="*/ 40 h 217"/>
                  <a:gd name="T24" fmla="*/ 20 w 113"/>
                  <a:gd name="T25" fmla="*/ 32 h 217"/>
                  <a:gd name="T26" fmla="*/ 20 w 113"/>
                  <a:gd name="T27" fmla="*/ 24 h 217"/>
                  <a:gd name="T28" fmla="*/ 20 w 113"/>
                  <a:gd name="T29" fmla="*/ 16 h 217"/>
                  <a:gd name="T30" fmla="*/ 16 w 113"/>
                  <a:gd name="T31" fmla="*/ 8 h 217"/>
                  <a:gd name="T32" fmla="*/ 12 w 113"/>
                  <a:gd name="T33" fmla="*/ 0 h 217"/>
                  <a:gd name="T34" fmla="*/ 4 w 113"/>
                  <a:gd name="T35" fmla="*/ 0 h 217"/>
                  <a:gd name="T36" fmla="*/ 0 w 113"/>
                  <a:gd name="T37" fmla="*/ 0 h 2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217">
                    <a:moveTo>
                      <a:pt x="113" y="217"/>
                    </a:moveTo>
                    <a:lnTo>
                      <a:pt x="97" y="217"/>
                    </a:lnTo>
                    <a:lnTo>
                      <a:pt x="81" y="217"/>
                    </a:lnTo>
                    <a:lnTo>
                      <a:pt x="64" y="209"/>
                    </a:lnTo>
                    <a:lnTo>
                      <a:pt x="56" y="193"/>
                    </a:lnTo>
                    <a:lnTo>
                      <a:pt x="48" y="177"/>
                    </a:lnTo>
                    <a:lnTo>
                      <a:pt x="40" y="161"/>
                    </a:lnTo>
                    <a:lnTo>
                      <a:pt x="40" y="144"/>
                    </a:lnTo>
                    <a:lnTo>
                      <a:pt x="40" y="128"/>
                    </a:lnTo>
                    <a:lnTo>
                      <a:pt x="40" y="112"/>
                    </a:lnTo>
                    <a:lnTo>
                      <a:pt x="40" y="96"/>
                    </a:lnTo>
                    <a:lnTo>
                      <a:pt x="40" y="80"/>
                    </a:lnTo>
                    <a:lnTo>
                      <a:pt x="40" y="64"/>
                    </a:lnTo>
                    <a:lnTo>
                      <a:pt x="40" y="48"/>
                    </a:lnTo>
                    <a:lnTo>
                      <a:pt x="40" y="32"/>
                    </a:lnTo>
                    <a:lnTo>
                      <a:pt x="32" y="16"/>
                    </a:lnTo>
                    <a:lnTo>
                      <a:pt x="24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382" name="Group 203"/>
            <p:cNvGrpSpPr>
              <a:grpSpLocks/>
            </p:cNvGrpSpPr>
            <p:nvPr/>
          </p:nvGrpSpPr>
          <p:grpSpPr bwMode="auto">
            <a:xfrm>
              <a:off x="2092325" y="3194050"/>
              <a:ext cx="88900" cy="350838"/>
              <a:chOff x="1318" y="2012"/>
              <a:chExt cx="56" cy="221"/>
            </a:xfrm>
          </p:grpSpPr>
          <p:sp>
            <p:nvSpPr>
              <p:cNvPr id="14462" name="Freeform 201"/>
              <p:cNvSpPr>
                <a:spLocks/>
              </p:cNvSpPr>
              <p:nvPr/>
            </p:nvSpPr>
            <p:spPr bwMode="auto">
              <a:xfrm>
                <a:off x="1318" y="2012"/>
                <a:ext cx="56" cy="109"/>
              </a:xfrm>
              <a:custGeom>
                <a:avLst/>
                <a:gdLst>
                  <a:gd name="T0" fmla="*/ 56 w 113"/>
                  <a:gd name="T1" fmla="*/ 0 h 216"/>
                  <a:gd name="T2" fmla="*/ 48 w 113"/>
                  <a:gd name="T3" fmla="*/ 0 h 216"/>
                  <a:gd name="T4" fmla="*/ 40 w 113"/>
                  <a:gd name="T5" fmla="*/ 0 h 216"/>
                  <a:gd name="T6" fmla="*/ 32 w 113"/>
                  <a:gd name="T7" fmla="*/ 4 h 216"/>
                  <a:gd name="T8" fmla="*/ 28 w 113"/>
                  <a:gd name="T9" fmla="*/ 12 h 216"/>
                  <a:gd name="T10" fmla="*/ 24 w 113"/>
                  <a:gd name="T11" fmla="*/ 20 h 216"/>
                  <a:gd name="T12" fmla="*/ 20 w 113"/>
                  <a:gd name="T13" fmla="*/ 28 h 216"/>
                  <a:gd name="T14" fmla="*/ 20 w 113"/>
                  <a:gd name="T15" fmla="*/ 36 h 216"/>
                  <a:gd name="T16" fmla="*/ 20 w 113"/>
                  <a:gd name="T17" fmla="*/ 44 h 216"/>
                  <a:gd name="T18" fmla="*/ 20 w 113"/>
                  <a:gd name="T19" fmla="*/ 52 h 216"/>
                  <a:gd name="T20" fmla="*/ 20 w 113"/>
                  <a:gd name="T21" fmla="*/ 61 h 216"/>
                  <a:gd name="T22" fmla="*/ 20 w 113"/>
                  <a:gd name="T23" fmla="*/ 69 h 216"/>
                  <a:gd name="T24" fmla="*/ 20 w 113"/>
                  <a:gd name="T25" fmla="*/ 77 h 216"/>
                  <a:gd name="T26" fmla="*/ 20 w 113"/>
                  <a:gd name="T27" fmla="*/ 85 h 216"/>
                  <a:gd name="T28" fmla="*/ 20 w 113"/>
                  <a:gd name="T29" fmla="*/ 93 h 216"/>
                  <a:gd name="T30" fmla="*/ 16 w 113"/>
                  <a:gd name="T31" fmla="*/ 101 h 216"/>
                  <a:gd name="T32" fmla="*/ 12 w 113"/>
                  <a:gd name="T33" fmla="*/ 109 h 216"/>
                  <a:gd name="T34" fmla="*/ 4 w 113"/>
                  <a:gd name="T35" fmla="*/ 109 h 216"/>
                  <a:gd name="T36" fmla="*/ 0 w 113"/>
                  <a:gd name="T37" fmla="*/ 109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216">
                    <a:moveTo>
                      <a:pt x="113" y="0"/>
                    </a:moveTo>
                    <a:lnTo>
                      <a:pt x="97" y="0"/>
                    </a:lnTo>
                    <a:lnTo>
                      <a:pt x="80" y="0"/>
                    </a:lnTo>
                    <a:lnTo>
                      <a:pt x="64" y="8"/>
                    </a:lnTo>
                    <a:lnTo>
                      <a:pt x="56" y="24"/>
                    </a:lnTo>
                    <a:lnTo>
                      <a:pt x="48" y="40"/>
                    </a:lnTo>
                    <a:lnTo>
                      <a:pt x="40" y="56"/>
                    </a:lnTo>
                    <a:lnTo>
                      <a:pt x="40" y="72"/>
                    </a:lnTo>
                    <a:lnTo>
                      <a:pt x="40" y="88"/>
                    </a:lnTo>
                    <a:lnTo>
                      <a:pt x="40" y="104"/>
                    </a:lnTo>
                    <a:lnTo>
                      <a:pt x="40" y="120"/>
                    </a:lnTo>
                    <a:lnTo>
                      <a:pt x="40" y="136"/>
                    </a:lnTo>
                    <a:lnTo>
                      <a:pt x="40" y="152"/>
                    </a:lnTo>
                    <a:lnTo>
                      <a:pt x="40" y="168"/>
                    </a:lnTo>
                    <a:lnTo>
                      <a:pt x="40" y="184"/>
                    </a:lnTo>
                    <a:lnTo>
                      <a:pt x="32" y="200"/>
                    </a:lnTo>
                    <a:lnTo>
                      <a:pt x="24" y="216"/>
                    </a:lnTo>
                    <a:lnTo>
                      <a:pt x="8" y="216"/>
                    </a:lnTo>
                    <a:lnTo>
                      <a:pt x="0" y="2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63" name="Freeform 202"/>
              <p:cNvSpPr>
                <a:spLocks/>
              </p:cNvSpPr>
              <p:nvPr/>
            </p:nvSpPr>
            <p:spPr bwMode="auto">
              <a:xfrm>
                <a:off x="1318" y="2125"/>
                <a:ext cx="56" cy="108"/>
              </a:xfrm>
              <a:custGeom>
                <a:avLst/>
                <a:gdLst>
                  <a:gd name="T0" fmla="*/ 56 w 113"/>
                  <a:gd name="T1" fmla="*/ 108 h 217"/>
                  <a:gd name="T2" fmla="*/ 48 w 113"/>
                  <a:gd name="T3" fmla="*/ 108 h 217"/>
                  <a:gd name="T4" fmla="*/ 40 w 113"/>
                  <a:gd name="T5" fmla="*/ 108 h 217"/>
                  <a:gd name="T6" fmla="*/ 32 w 113"/>
                  <a:gd name="T7" fmla="*/ 104 h 217"/>
                  <a:gd name="T8" fmla="*/ 28 w 113"/>
                  <a:gd name="T9" fmla="*/ 96 h 217"/>
                  <a:gd name="T10" fmla="*/ 24 w 113"/>
                  <a:gd name="T11" fmla="*/ 88 h 217"/>
                  <a:gd name="T12" fmla="*/ 20 w 113"/>
                  <a:gd name="T13" fmla="*/ 80 h 217"/>
                  <a:gd name="T14" fmla="*/ 20 w 113"/>
                  <a:gd name="T15" fmla="*/ 72 h 217"/>
                  <a:gd name="T16" fmla="*/ 20 w 113"/>
                  <a:gd name="T17" fmla="*/ 64 h 217"/>
                  <a:gd name="T18" fmla="*/ 20 w 113"/>
                  <a:gd name="T19" fmla="*/ 56 h 217"/>
                  <a:gd name="T20" fmla="*/ 20 w 113"/>
                  <a:gd name="T21" fmla="*/ 48 h 217"/>
                  <a:gd name="T22" fmla="*/ 20 w 113"/>
                  <a:gd name="T23" fmla="*/ 40 h 217"/>
                  <a:gd name="T24" fmla="*/ 20 w 113"/>
                  <a:gd name="T25" fmla="*/ 32 h 217"/>
                  <a:gd name="T26" fmla="*/ 20 w 113"/>
                  <a:gd name="T27" fmla="*/ 24 h 217"/>
                  <a:gd name="T28" fmla="*/ 20 w 113"/>
                  <a:gd name="T29" fmla="*/ 16 h 217"/>
                  <a:gd name="T30" fmla="*/ 16 w 113"/>
                  <a:gd name="T31" fmla="*/ 8 h 217"/>
                  <a:gd name="T32" fmla="*/ 12 w 113"/>
                  <a:gd name="T33" fmla="*/ 0 h 217"/>
                  <a:gd name="T34" fmla="*/ 4 w 113"/>
                  <a:gd name="T35" fmla="*/ 0 h 217"/>
                  <a:gd name="T36" fmla="*/ 0 w 113"/>
                  <a:gd name="T37" fmla="*/ 0 h 2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217">
                    <a:moveTo>
                      <a:pt x="113" y="217"/>
                    </a:moveTo>
                    <a:lnTo>
                      <a:pt x="97" y="217"/>
                    </a:lnTo>
                    <a:lnTo>
                      <a:pt x="80" y="217"/>
                    </a:lnTo>
                    <a:lnTo>
                      <a:pt x="64" y="209"/>
                    </a:lnTo>
                    <a:lnTo>
                      <a:pt x="56" y="193"/>
                    </a:lnTo>
                    <a:lnTo>
                      <a:pt x="48" y="177"/>
                    </a:lnTo>
                    <a:lnTo>
                      <a:pt x="40" y="161"/>
                    </a:lnTo>
                    <a:lnTo>
                      <a:pt x="40" y="144"/>
                    </a:lnTo>
                    <a:lnTo>
                      <a:pt x="40" y="128"/>
                    </a:lnTo>
                    <a:lnTo>
                      <a:pt x="40" y="112"/>
                    </a:lnTo>
                    <a:lnTo>
                      <a:pt x="40" y="96"/>
                    </a:lnTo>
                    <a:lnTo>
                      <a:pt x="40" y="80"/>
                    </a:lnTo>
                    <a:lnTo>
                      <a:pt x="40" y="64"/>
                    </a:lnTo>
                    <a:lnTo>
                      <a:pt x="40" y="48"/>
                    </a:lnTo>
                    <a:lnTo>
                      <a:pt x="40" y="32"/>
                    </a:lnTo>
                    <a:lnTo>
                      <a:pt x="32" y="16"/>
                    </a:lnTo>
                    <a:lnTo>
                      <a:pt x="24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383" name="Rectangle 204"/>
            <p:cNvSpPr>
              <a:spLocks noChangeArrowheads="1"/>
            </p:cNvSpPr>
            <p:nvPr/>
          </p:nvSpPr>
          <p:spPr bwMode="auto">
            <a:xfrm>
              <a:off x="256593" y="2770788"/>
              <a:ext cx="4103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2xIDE/ 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84" name="Rectangle 205"/>
            <p:cNvSpPr>
              <a:spLocks noChangeArrowheads="1"/>
            </p:cNvSpPr>
            <p:nvPr/>
          </p:nvSpPr>
          <p:spPr bwMode="auto">
            <a:xfrm>
              <a:off x="1451395" y="3295004"/>
              <a:ext cx="60433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2x/4x USB 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85" name="Rectangle 206"/>
            <p:cNvSpPr>
              <a:spLocks noChangeArrowheads="1"/>
            </p:cNvSpPr>
            <p:nvPr/>
          </p:nvSpPr>
          <p:spPr bwMode="auto">
            <a:xfrm>
              <a:off x="3395000" y="2509655"/>
              <a:ext cx="70532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Hub interface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86" name="Rectangle 207"/>
            <p:cNvSpPr>
              <a:spLocks noChangeArrowheads="1"/>
            </p:cNvSpPr>
            <p:nvPr/>
          </p:nvSpPr>
          <p:spPr bwMode="auto">
            <a:xfrm>
              <a:off x="58130" y="2929619"/>
              <a:ext cx="81592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ATA 33/66/100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87" name="Group 216"/>
            <p:cNvGrpSpPr>
              <a:grpSpLocks/>
            </p:cNvGrpSpPr>
            <p:nvPr/>
          </p:nvGrpSpPr>
          <p:grpSpPr bwMode="auto">
            <a:xfrm>
              <a:off x="3222625" y="3525838"/>
              <a:ext cx="133350" cy="488950"/>
              <a:chOff x="2030" y="2221"/>
              <a:chExt cx="84" cy="308"/>
            </a:xfrm>
          </p:grpSpPr>
          <p:sp>
            <p:nvSpPr>
              <p:cNvPr id="14454" name="Line 208"/>
              <p:cNvSpPr>
                <a:spLocks noChangeShapeType="1"/>
              </p:cNvSpPr>
              <p:nvPr/>
            </p:nvSpPr>
            <p:spPr bwMode="auto">
              <a:xfrm>
                <a:off x="2090" y="2287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55" name="Line 209"/>
              <p:cNvSpPr>
                <a:spLocks noChangeShapeType="1"/>
              </p:cNvSpPr>
              <p:nvPr/>
            </p:nvSpPr>
            <p:spPr bwMode="auto">
              <a:xfrm>
                <a:off x="2052" y="2287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56" name="Group 212"/>
              <p:cNvGrpSpPr>
                <a:grpSpLocks/>
              </p:cNvGrpSpPr>
              <p:nvPr/>
            </p:nvGrpSpPr>
            <p:grpSpPr bwMode="auto">
              <a:xfrm>
                <a:off x="2030" y="2221"/>
                <a:ext cx="84" cy="116"/>
                <a:chOff x="2030" y="2221"/>
                <a:chExt cx="84" cy="116"/>
              </a:xfrm>
            </p:grpSpPr>
            <p:sp>
              <p:nvSpPr>
                <p:cNvPr id="14460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030" y="2221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61" name="Line 211"/>
                <p:cNvSpPr>
                  <a:spLocks noChangeShapeType="1"/>
                </p:cNvSpPr>
                <p:nvPr/>
              </p:nvSpPr>
              <p:spPr bwMode="auto">
                <a:xfrm flipH="1" flipV="1">
                  <a:off x="2070" y="2221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57" name="Group 215"/>
              <p:cNvGrpSpPr>
                <a:grpSpLocks/>
              </p:cNvGrpSpPr>
              <p:nvPr/>
            </p:nvGrpSpPr>
            <p:grpSpPr bwMode="auto">
              <a:xfrm>
                <a:off x="2030" y="2413"/>
                <a:ext cx="84" cy="116"/>
                <a:chOff x="2030" y="2413"/>
                <a:chExt cx="84" cy="116"/>
              </a:xfrm>
            </p:grpSpPr>
            <p:sp>
              <p:nvSpPr>
                <p:cNvPr id="14458" name="Line 213"/>
                <p:cNvSpPr>
                  <a:spLocks noChangeShapeType="1"/>
                </p:cNvSpPr>
                <p:nvPr/>
              </p:nvSpPr>
              <p:spPr bwMode="auto">
                <a:xfrm>
                  <a:off x="2030" y="2413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59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2070" y="2413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88" name="Rectangle 217"/>
            <p:cNvSpPr>
              <a:spLocks noChangeArrowheads="1"/>
            </p:cNvSpPr>
            <p:nvPr/>
          </p:nvSpPr>
          <p:spPr bwMode="auto">
            <a:xfrm>
              <a:off x="2868613" y="4575175"/>
              <a:ext cx="866775" cy="382588"/>
            </a:xfrm>
            <a:prstGeom prst="rect">
              <a:avLst/>
            </a:prstGeom>
            <a:solidFill>
              <a:srgbClr val="FFBDDE"/>
            </a:solidFill>
            <a:ln w="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89" name="Rectangle 218"/>
            <p:cNvSpPr>
              <a:spLocks noChangeArrowheads="1"/>
            </p:cNvSpPr>
            <p:nvPr/>
          </p:nvSpPr>
          <p:spPr bwMode="auto">
            <a:xfrm>
              <a:off x="2994706" y="4617396"/>
              <a:ext cx="60112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PCI to ISA 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90" name="Rectangle 219"/>
            <p:cNvSpPr>
              <a:spLocks noChangeArrowheads="1"/>
            </p:cNvSpPr>
            <p:nvPr/>
          </p:nvSpPr>
          <p:spPr bwMode="auto">
            <a:xfrm>
              <a:off x="3114232" y="4736272"/>
              <a:ext cx="32861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bridge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91" name="Group 228"/>
            <p:cNvGrpSpPr>
              <a:grpSpLocks/>
            </p:cNvGrpSpPr>
            <p:nvPr/>
          </p:nvGrpSpPr>
          <p:grpSpPr bwMode="auto">
            <a:xfrm>
              <a:off x="3216275" y="4949825"/>
              <a:ext cx="133350" cy="490538"/>
              <a:chOff x="2026" y="3118"/>
              <a:chExt cx="84" cy="309"/>
            </a:xfrm>
          </p:grpSpPr>
          <p:sp>
            <p:nvSpPr>
              <p:cNvPr id="14446" name="Line 220"/>
              <p:cNvSpPr>
                <a:spLocks noChangeShapeType="1"/>
              </p:cNvSpPr>
              <p:nvPr/>
            </p:nvSpPr>
            <p:spPr bwMode="auto">
              <a:xfrm>
                <a:off x="2086" y="3185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47" name="Line 221"/>
              <p:cNvSpPr>
                <a:spLocks noChangeShapeType="1"/>
              </p:cNvSpPr>
              <p:nvPr/>
            </p:nvSpPr>
            <p:spPr bwMode="auto">
              <a:xfrm>
                <a:off x="2048" y="3185"/>
                <a:ext cx="1" cy="1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48" name="Group 224"/>
              <p:cNvGrpSpPr>
                <a:grpSpLocks/>
              </p:cNvGrpSpPr>
              <p:nvPr/>
            </p:nvGrpSpPr>
            <p:grpSpPr bwMode="auto">
              <a:xfrm>
                <a:off x="2026" y="3118"/>
                <a:ext cx="84" cy="117"/>
                <a:chOff x="2026" y="3118"/>
                <a:chExt cx="84" cy="117"/>
              </a:xfrm>
            </p:grpSpPr>
            <p:sp>
              <p:nvSpPr>
                <p:cNvPr id="14452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2026" y="3118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53" name="Line 223"/>
                <p:cNvSpPr>
                  <a:spLocks noChangeShapeType="1"/>
                </p:cNvSpPr>
                <p:nvPr/>
              </p:nvSpPr>
              <p:spPr bwMode="auto">
                <a:xfrm flipH="1" flipV="1">
                  <a:off x="2066" y="3118"/>
                  <a:ext cx="44" cy="11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49" name="Group 227"/>
              <p:cNvGrpSpPr>
                <a:grpSpLocks/>
              </p:cNvGrpSpPr>
              <p:nvPr/>
            </p:nvGrpSpPr>
            <p:grpSpPr bwMode="auto">
              <a:xfrm>
                <a:off x="2026" y="3311"/>
                <a:ext cx="84" cy="116"/>
                <a:chOff x="2026" y="3311"/>
                <a:chExt cx="84" cy="116"/>
              </a:xfrm>
            </p:grpSpPr>
            <p:sp>
              <p:nvSpPr>
                <p:cNvPr id="14450" name="Line 225"/>
                <p:cNvSpPr>
                  <a:spLocks noChangeShapeType="1"/>
                </p:cNvSpPr>
                <p:nvPr/>
              </p:nvSpPr>
              <p:spPr bwMode="auto">
                <a:xfrm>
                  <a:off x="2026" y="3311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51" name="Line 226"/>
                <p:cNvSpPr>
                  <a:spLocks noChangeShapeType="1"/>
                </p:cNvSpPr>
                <p:nvPr/>
              </p:nvSpPr>
              <p:spPr bwMode="auto">
                <a:xfrm flipH="1">
                  <a:off x="2066" y="3311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92" name="Group 237"/>
            <p:cNvGrpSpPr>
              <a:grpSpLocks/>
            </p:cNvGrpSpPr>
            <p:nvPr/>
          </p:nvGrpSpPr>
          <p:grpSpPr bwMode="auto">
            <a:xfrm>
              <a:off x="3719513" y="3009900"/>
              <a:ext cx="490537" cy="133350"/>
              <a:chOff x="2343" y="1896"/>
              <a:chExt cx="309" cy="84"/>
            </a:xfrm>
          </p:grpSpPr>
          <p:sp>
            <p:nvSpPr>
              <p:cNvPr id="14438" name="Line 229"/>
              <p:cNvSpPr>
                <a:spLocks noChangeShapeType="1"/>
              </p:cNvSpPr>
              <p:nvPr/>
            </p:nvSpPr>
            <p:spPr bwMode="auto">
              <a:xfrm>
                <a:off x="2409" y="1920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39" name="Line 230"/>
              <p:cNvSpPr>
                <a:spLocks noChangeShapeType="1"/>
              </p:cNvSpPr>
              <p:nvPr/>
            </p:nvSpPr>
            <p:spPr bwMode="auto">
              <a:xfrm>
                <a:off x="2409" y="1958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40" name="Group 233"/>
              <p:cNvGrpSpPr>
                <a:grpSpLocks/>
              </p:cNvGrpSpPr>
              <p:nvPr/>
            </p:nvGrpSpPr>
            <p:grpSpPr bwMode="auto">
              <a:xfrm>
                <a:off x="2343" y="1896"/>
                <a:ext cx="116" cy="84"/>
                <a:chOff x="2343" y="1896"/>
                <a:chExt cx="116" cy="84"/>
              </a:xfrm>
            </p:grpSpPr>
            <p:sp>
              <p:nvSpPr>
                <p:cNvPr id="14444" name="Line 231"/>
                <p:cNvSpPr>
                  <a:spLocks noChangeShapeType="1"/>
                </p:cNvSpPr>
                <p:nvPr/>
              </p:nvSpPr>
              <p:spPr bwMode="auto">
                <a:xfrm flipH="1" flipV="1">
                  <a:off x="2343" y="1936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45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2343" y="1896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41" name="Group 236"/>
              <p:cNvGrpSpPr>
                <a:grpSpLocks/>
              </p:cNvGrpSpPr>
              <p:nvPr/>
            </p:nvGrpSpPr>
            <p:grpSpPr bwMode="auto">
              <a:xfrm>
                <a:off x="2535" y="1896"/>
                <a:ext cx="117" cy="84"/>
                <a:chOff x="2535" y="1896"/>
                <a:chExt cx="117" cy="84"/>
              </a:xfrm>
            </p:grpSpPr>
            <p:sp>
              <p:nvSpPr>
                <p:cNvPr id="14442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2535" y="1936"/>
                  <a:ext cx="117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43" name="Line 235"/>
                <p:cNvSpPr>
                  <a:spLocks noChangeShapeType="1"/>
                </p:cNvSpPr>
                <p:nvPr/>
              </p:nvSpPr>
              <p:spPr bwMode="auto">
                <a:xfrm>
                  <a:off x="2535" y="1896"/>
                  <a:ext cx="117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93" name="Group 246"/>
            <p:cNvGrpSpPr>
              <a:grpSpLocks/>
            </p:cNvGrpSpPr>
            <p:nvPr/>
          </p:nvGrpSpPr>
          <p:grpSpPr bwMode="auto">
            <a:xfrm>
              <a:off x="3725863" y="3200400"/>
              <a:ext cx="490537" cy="134938"/>
              <a:chOff x="2347" y="2016"/>
              <a:chExt cx="309" cy="85"/>
            </a:xfrm>
          </p:grpSpPr>
          <p:sp>
            <p:nvSpPr>
              <p:cNvPr id="14430" name="Line 238"/>
              <p:cNvSpPr>
                <a:spLocks noChangeShapeType="1"/>
              </p:cNvSpPr>
              <p:nvPr/>
            </p:nvSpPr>
            <p:spPr bwMode="auto">
              <a:xfrm>
                <a:off x="2413" y="2040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31" name="Line 239"/>
              <p:cNvSpPr>
                <a:spLocks noChangeShapeType="1"/>
              </p:cNvSpPr>
              <p:nvPr/>
            </p:nvSpPr>
            <p:spPr bwMode="auto">
              <a:xfrm>
                <a:off x="2413" y="2079"/>
                <a:ext cx="18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432" name="Group 242"/>
              <p:cNvGrpSpPr>
                <a:grpSpLocks/>
              </p:cNvGrpSpPr>
              <p:nvPr/>
            </p:nvGrpSpPr>
            <p:grpSpPr bwMode="auto">
              <a:xfrm>
                <a:off x="2347" y="2016"/>
                <a:ext cx="116" cy="85"/>
                <a:chOff x="2347" y="2016"/>
                <a:chExt cx="116" cy="85"/>
              </a:xfrm>
            </p:grpSpPr>
            <p:sp>
              <p:nvSpPr>
                <p:cNvPr id="14436" name="Line 240"/>
                <p:cNvSpPr>
                  <a:spLocks noChangeShapeType="1"/>
                </p:cNvSpPr>
                <p:nvPr/>
              </p:nvSpPr>
              <p:spPr bwMode="auto">
                <a:xfrm flipH="1" flipV="1">
                  <a:off x="2347" y="2056"/>
                  <a:ext cx="116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37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2347" y="2016"/>
                  <a:ext cx="116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33" name="Group 245"/>
              <p:cNvGrpSpPr>
                <a:grpSpLocks/>
              </p:cNvGrpSpPr>
              <p:nvPr/>
            </p:nvGrpSpPr>
            <p:grpSpPr bwMode="auto">
              <a:xfrm>
                <a:off x="2539" y="2016"/>
                <a:ext cx="117" cy="85"/>
                <a:chOff x="2539" y="2016"/>
                <a:chExt cx="117" cy="85"/>
              </a:xfrm>
            </p:grpSpPr>
            <p:sp>
              <p:nvSpPr>
                <p:cNvPr id="14434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2539" y="2056"/>
                  <a:ext cx="117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35" name="Line 244"/>
                <p:cNvSpPr>
                  <a:spLocks noChangeShapeType="1"/>
                </p:cNvSpPr>
                <p:nvPr/>
              </p:nvSpPr>
              <p:spPr bwMode="auto">
                <a:xfrm>
                  <a:off x="2539" y="2016"/>
                  <a:ext cx="117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394" name="Rectangle 247"/>
            <p:cNvSpPr>
              <a:spLocks noChangeArrowheads="1"/>
            </p:cNvSpPr>
            <p:nvPr/>
          </p:nvSpPr>
          <p:spPr bwMode="auto">
            <a:xfrm>
              <a:off x="3864316" y="2850687"/>
              <a:ext cx="23403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LPC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95" name="Rectangle 248"/>
            <p:cNvSpPr>
              <a:spLocks noChangeArrowheads="1"/>
            </p:cNvSpPr>
            <p:nvPr/>
          </p:nvSpPr>
          <p:spPr bwMode="auto">
            <a:xfrm>
              <a:off x="4454047" y="2971820"/>
              <a:ext cx="197169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Super I/O (KBD, MS, FD, SP, PP, IR)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96" name="Rectangle 249"/>
            <p:cNvSpPr>
              <a:spLocks noChangeArrowheads="1"/>
            </p:cNvSpPr>
            <p:nvPr/>
          </p:nvSpPr>
          <p:spPr bwMode="auto">
            <a:xfrm>
              <a:off x="4478323" y="3181266"/>
              <a:ext cx="32861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AC'97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397" name="Group 254"/>
            <p:cNvGrpSpPr>
              <a:grpSpLocks/>
            </p:cNvGrpSpPr>
            <p:nvPr/>
          </p:nvGrpSpPr>
          <p:grpSpPr bwMode="auto">
            <a:xfrm>
              <a:off x="5084763" y="4721225"/>
              <a:ext cx="338137" cy="95250"/>
              <a:chOff x="3203" y="2974"/>
              <a:chExt cx="213" cy="60"/>
            </a:xfrm>
          </p:grpSpPr>
          <p:sp>
            <p:nvSpPr>
              <p:cNvPr id="14426" name="Line 250"/>
              <p:cNvSpPr>
                <a:spLocks noChangeShapeType="1"/>
              </p:cNvSpPr>
              <p:nvPr/>
            </p:nvSpPr>
            <p:spPr bwMode="auto">
              <a:xfrm>
                <a:off x="3203" y="3002"/>
                <a:ext cx="2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7" name="Rectangle 251"/>
              <p:cNvSpPr>
                <a:spLocks noChangeArrowheads="1"/>
              </p:cNvSpPr>
              <p:nvPr/>
            </p:nvSpPr>
            <p:spPr bwMode="auto">
              <a:xfrm>
                <a:off x="3235" y="2978"/>
                <a:ext cx="28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8" name="Rectangle 252"/>
              <p:cNvSpPr>
                <a:spLocks noChangeArrowheads="1"/>
              </p:cNvSpPr>
              <p:nvPr/>
            </p:nvSpPr>
            <p:spPr bwMode="auto">
              <a:xfrm>
                <a:off x="3299" y="2978"/>
                <a:ext cx="28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9" name="Rectangle 253"/>
              <p:cNvSpPr>
                <a:spLocks noChangeArrowheads="1"/>
              </p:cNvSpPr>
              <p:nvPr/>
            </p:nvSpPr>
            <p:spPr bwMode="auto">
              <a:xfrm>
                <a:off x="3359" y="2974"/>
                <a:ext cx="29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398" name="Oval 255"/>
            <p:cNvSpPr>
              <a:spLocks noChangeArrowheads="1"/>
            </p:cNvSpPr>
            <p:nvPr/>
          </p:nvSpPr>
          <p:spPr bwMode="auto">
            <a:xfrm>
              <a:off x="2206625" y="3367088"/>
              <a:ext cx="176213" cy="1587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99" name="Oval 256"/>
            <p:cNvSpPr>
              <a:spLocks noChangeArrowheads="1"/>
            </p:cNvSpPr>
            <p:nvPr/>
          </p:nvSpPr>
          <p:spPr bwMode="auto">
            <a:xfrm>
              <a:off x="2212975" y="3187700"/>
              <a:ext cx="176213" cy="1603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400" name="Oval 257"/>
            <p:cNvSpPr>
              <a:spLocks noChangeArrowheads="1"/>
            </p:cNvSpPr>
            <p:nvPr/>
          </p:nvSpPr>
          <p:spPr bwMode="auto">
            <a:xfrm>
              <a:off x="4225925" y="3181350"/>
              <a:ext cx="176213" cy="1603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401" name="Oval 258"/>
            <p:cNvSpPr>
              <a:spLocks noChangeArrowheads="1"/>
            </p:cNvSpPr>
            <p:nvPr/>
          </p:nvSpPr>
          <p:spPr bwMode="auto">
            <a:xfrm>
              <a:off x="4225925" y="2984500"/>
              <a:ext cx="176213" cy="16033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402" name="Oval 259"/>
            <p:cNvSpPr>
              <a:spLocks noChangeArrowheads="1"/>
            </p:cNvSpPr>
            <p:nvPr/>
          </p:nvSpPr>
          <p:spPr bwMode="auto">
            <a:xfrm>
              <a:off x="2212975" y="2036763"/>
              <a:ext cx="176213" cy="16033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403" name="Rectangle 260"/>
            <p:cNvSpPr>
              <a:spLocks noChangeArrowheads="1"/>
            </p:cNvSpPr>
            <p:nvPr/>
          </p:nvSpPr>
          <p:spPr bwMode="auto">
            <a:xfrm>
              <a:off x="5474099" y="5997310"/>
              <a:ext cx="7838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(Legacy and/or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404" name="Rectangle 261"/>
            <p:cNvSpPr>
              <a:spLocks noChangeArrowheads="1"/>
            </p:cNvSpPr>
            <p:nvPr/>
          </p:nvSpPr>
          <p:spPr bwMode="auto">
            <a:xfrm>
              <a:off x="5548130" y="6133557"/>
              <a:ext cx="70371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slow devices)</a:t>
              </a:r>
              <a:endPara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4405" name="Group 266"/>
            <p:cNvGrpSpPr>
              <a:grpSpLocks/>
            </p:cNvGrpSpPr>
            <p:nvPr/>
          </p:nvGrpSpPr>
          <p:grpSpPr bwMode="auto">
            <a:xfrm>
              <a:off x="5084763" y="6121400"/>
              <a:ext cx="338137" cy="95250"/>
              <a:chOff x="3203" y="3856"/>
              <a:chExt cx="213" cy="60"/>
            </a:xfrm>
          </p:grpSpPr>
          <p:sp>
            <p:nvSpPr>
              <p:cNvPr id="14422" name="Line 262"/>
              <p:cNvSpPr>
                <a:spLocks noChangeShapeType="1"/>
              </p:cNvSpPr>
              <p:nvPr/>
            </p:nvSpPr>
            <p:spPr bwMode="auto">
              <a:xfrm>
                <a:off x="3203" y="3884"/>
                <a:ext cx="2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3" name="Rectangle 263"/>
              <p:cNvSpPr>
                <a:spLocks noChangeArrowheads="1"/>
              </p:cNvSpPr>
              <p:nvPr/>
            </p:nvSpPr>
            <p:spPr bwMode="auto">
              <a:xfrm>
                <a:off x="3235" y="3860"/>
                <a:ext cx="28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4" name="Rectangle 264"/>
              <p:cNvSpPr>
                <a:spLocks noChangeArrowheads="1"/>
              </p:cNvSpPr>
              <p:nvPr/>
            </p:nvSpPr>
            <p:spPr bwMode="auto">
              <a:xfrm>
                <a:off x="3299" y="3860"/>
                <a:ext cx="28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5" name="Rectangle 265"/>
              <p:cNvSpPr>
                <a:spLocks noChangeArrowheads="1"/>
              </p:cNvSpPr>
              <p:nvPr/>
            </p:nvSpPr>
            <p:spPr bwMode="auto">
              <a:xfrm>
                <a:off x="3359" y="3856"/>
                <a:ext cx="29" cy="56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406" name="Group 281"/>
            <p:cNvGrpSpPr>
              <a:grpSpLocks/>
            </p:cNvGrpSpPr>
            <p:nvPr/>
          </p:nvGrpSpPr>
          <p:grpSpPr bwMode="auto">
            <a:xfrm>
              <a:off x="2640013" y="1662113"/>
              <a:ext cx="1338262" cy="2093912"/>
              <a:chOff x="1663" y="1047"/>
              <a:chExt cx="843" cy="1319"/>
            </a:xfrm>
          </p:grpSpPr>
          <p:sp>
            <p:nvSpPr>
              <p:cNvPr id="14408" name="Line 267"/>
              <p:cNvSpPr>
                <a:spLocks noChangeShapeType="1"/>
              </p:cNvSpPr>
              <p:nvPr/>
            </p:nvSpPr>
            <p:spPr bwMode="auto">
              <a:xfrm>
                <a:off x="2092" y="1047"/>
                <a:ext cx="4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09" name="Line 268"/>
              <p:cNvSpPr>
                <a:spLocks noChangeShapeType="1"/>
              </p:cNvSpPr>
              <p:nvPr/>
            </p:nvSpPr>
            <p:spPr bwMode="auto">
              <a:xfrm>
                <a:off x="2505" y="1047"/>
                <a:ext cx="1" cy="2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0" name="Line 269"/>
              <p:cNvSpPr>
                <a:spLocks noChangeShapeType="1"/>
              </p:cNvSpPr>
              <p:nvPr/>
            </p:nvSpPr>
            <p:spPr bwMode="auto">
              <a:xfrm>
                <a:off x="2505" y="1351"/>
                <a:ext cx="1" cy="5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1" name="Line 270"/>
              <p:cNvSpPr>
                <a:spLocks noChangeShapeType="1"/>
              </p:cNvSpPr>
              <p:nvPr/>
            </p:nvSpPr>
            <p:spPr bwMode="auto">
              <a:xfrm>
                <a:off x="2505" y="1960"/>
                <a:ext cx="1" cy="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2" name="Line 271"/>
              <p:cNvSpPr>
                <a:spLocks noChangeShapeType="1"/>
              </p:cNvSpPr>
              <p:nvPr/>
            </p:nvSpPr>
            <p:spPr bwMode="auto">
              <a:xfrm>
                <a:off x="2505" y="2081"/>
                <a:ext cx="1" cy="2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3" name="Line 272"/>
              <p:cNvSpPr>
                <a:spLocks noChangeShapeType="1"/>
              </p:cNvSpPr>
              <p:nvPr/>
            </p:nvSpPr>
            <p:spPr bwMode="auto">
              <a:xfrm flipH="1">
                <a:off x="2092" y="2365"/>
                <a:ext cx="4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4" name="Line 273"/>
              <p:cNvSpPr>
                <a:spLocks noChangeShapeType="1"/>
              </p:cNvSpPr>
              <p:nvPr/>
            </p:nvSpPr>
            <p:spPr bwMode="auto">
              <a:xfrm flipH="1">
                <a:off x="1663" y="1047"/>
                <a:ext cx="38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5" name="Line 274"/>
              <p:cNvSpPr>
                <a:spLocks noChangeShapeType="1"/>
              </p:cNvSpPr>
              <p:nvPr/>
            </p:nvSpPr>
            <p:spPr bwMode="auto">
              <a:xfrm>
                <a:off x="1663" y="1047"/>
                <a:ext cx="1" cy="2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6" name="Line 275"/>
              <p:cNvSpPr>
                <a:spLocks noChangeShapeType="1"/>
              </p:cNvSpPr>
              <p:nvPr/>
            </p:nvSpPr>
            <p:spPr bwMode="auto">
              <a:xfrm>
                <a:off x="1663" y="1351"/>
                <a:ext cx="1" cy="4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7" name="Line 276"/>
              <p:cNvSpPr>
                <a:spLocks noChangeShapeType="1"/>
              </p:cNvSpPr>
              <p:nvPr/>
            </p:nvSpPr>
            <p:spPr bwMode="auto">
              <a:xfrm>
                <a:off x="1663" y="1832"/>
                <a:ext cx="1" cy="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8" name="Line 277"/>
              <p:cNvSpPr>
                <a:spLocks noChangeShapeType="1"/>
              </p:cNvSpPr>
              <p:nvPr/>
            </p:nvSpPr>
            <p:spPr bwMode="auto">
              <a:xfrm>
                <a:off x="1663" y="1952"/>
                <a:ext cx="1" cy="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19" name="Line 278"/>
              <p:cNvSpPr>
                <a:spLocks noChangeShapeType="1"/>
              </p:cNvSpPr>
              <p:nvPr/>
            </p:nvSpPr>
            <p:spPr bwMode="auto">
              <a:xfrm>
                <a:off x="1663" y="2081"/>
                <a:ext cx="1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0" name="Line 279"/>
              <p:cNvSpPr>
                <a:spLocks noChangeShapeType="1"/>
              </p:cNvSpPr>
              <p:nvPr/>
            </p:nvSpPr>
            <p:spPr bwMode="auto">
              <a:xfrm flipV="1">
                <a:off x="1663" y="2197"/>
                <a:ext cx="1" cy="16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21" name="Line 280"/>
              <p:cNvSpPr>
                <a:spLocks noChangeShapeType="1"/>
              </p:cNvSpPr>
              <p:nvPr/>
            </p:nvSpPr>
            <p:spPr bwMode="auto">
              <a:xfrm>
                <a:off x="1663" y="2365"/>
                <a:ext cx="38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961" y="515386"/>
            <a:ext cx="639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Early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hub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platform with Intel’s 845 chipset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94" y="2156999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82845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813057" y="3109843"/>
            <a:ext cx="1066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ICH2-5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12441" y="3292390"/>
            <a:ext cx="2700115" cy="66902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245275" y="2586286"/>
            <a:ext cx="919163" cy="25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1805" y="1968960"/>
            <a:ext cx="23968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controller renamed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 (Memory Controller Hub)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as North Bridge)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6212" y="2640706"/>
            <a:ext cx="22317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Peripheral Controller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ICH (I/O Controller Hub)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as South Bridge)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299974" y="1936869"/>
            <a:ext cx="2722688" cy="133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739084" y="1803547"/>
            <a:ext cx="172034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Intra-processor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812936" y="1814414"/>
            <a:ext cx="147348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50581" y="1119214"/>
            <a:ext cx="5950439" cy="662926"/>
            <a:chOff x="1450581" y="1119214"/>
            <a:chExt cx="5950439" cy="662926"/>
          </a:xfrm>
        </p:grpSpPr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2017619" y="1119214"/>
              <a:ext cx="5017008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Functional classification of interconnects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450581" y="1524086"/>
              <a:ext cx="5950439" cy="258054"/>
              <a:chOff x="1845211" y="1416969"/>
              <a:chExt cx="5950439" cy="258054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1866902" y="1417556"/>
                <a:ext cx="3059730" cy="2050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4918764" y="1416969"/>
                <a:ext cx="2853636" cy="2173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Oval 13"/>
              <p:cNvSpPr>
                <a:spLocks noChangeArrowheads="1"/>
              </p:cNvSpPr>
              <p:nvPr/>
            </p:nvSpPr>
            <p:spPr bwMode="auto">
              <a:xfrm>
                <a:off x="7730563" y="1598777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H="1">
                <a:off x="4918764" y="1416969"/>
                <a:ext cx="7868" cy="23486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Oval 13"/>
              <p:cNvSpPr>
                <a:spLocks noChangeArrowheads="1"/>
              </p:cNvSpPr>
              <p:nvPr/>
            </p:nvSpPr>
            <p:spPr bwMode="auto">
              <a:xfrm>
                <a:off x="4883304" y="1614698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1845211" y="159184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41071" y="1836770"/>
            <a:ext cx="16626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6988" y="3905609"/>
            <a:ext cx="2664000" cy="1872000"/>
            <a:chOff x="216988" y="3692619"/>
            <a:chExt cx="3132000" cy="2012217"/>
          </a:xfrm>
        </p:grpSpPr>
        <p:sp>
          <p:nvSpPr>
            <p:cNvPr id="17" name="Ellipszis 3"/>
            <p:cNvSpPr/>
            <p:nvPr/>
          </p:nvSpPr>
          <p:spPr>
            <a:xfrm>
              <a:off x="1479546" y="4303019"/>
              <a:ext cx="546173" cy="52703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8" name="Téglalap 6"/>
            <p:cNvSpPr/>
            <p:nvPr/>
          </p:nvSpPr>
          <p:spPr>
            <a:xfrm>
              <a:off x="2041389" y="4861847"/>
              <a:ext cx="592541" cy="3952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7"/>
            <p:cNvSpPr/>
            <p:nvPr/>
          </p:nvSpPr>
          <p:spPr>
            <a:xfrm>
              <a:off x="742809" y="4082791"/>
              <a:ext cx="592541" cy="3952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0" name="Téglalap 8"/>
            <p:cNvSpPr/>
            <p:nvPr/>
          </p:nvSpPr>
          <p:spPr>
            <a:xfrm>
              <a:off x="742805" y="4754267"/>
              <a:ext cx="550216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Disp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églalap 9"/>
            <p:cNvSpPr/>
            <p:nvPr/>
          </p:nvSpPr>
          <p:spPr>
            <a:xfrm>
              <a:off x="2222684" y="4078978"/>
              <a:ext cx="592541" cy="3952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2" name="Cloud 21"/>
            <p:cNvSpPr/>
            <p:nvPr/>
          </p:nvSpPr>
          <p:spPr bwMode="auto">
            <a:xfrm rot="203832">
              <a:off x="216988" y="3692619"/>
              <a:ext cx="3132000" cy="2012217"/>
            </a:xfrm>
            <a:prstGeom prst="cloud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7211" y="4831342"/>
              <a:ext cx="271762" cy="264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t="17210" r="42842"/>
          <a:stretch/>
        </p:blipFill>
        <p:spPr>
          <a:xfrm>
            <a:off x="5779086" y="3348940"/>
            <a:ext cx="3341449" cy="2675955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3" b="54640"/>
          <a:stretch/>
        </p:blipFill>
        <p:spPr bwMode="auto">
          <a:xfrm>
            <a:off x="3070452" y="3633342"/>
            <a:ext cx="2714328" cy="224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interconnects </a:t>
            </a:r>
            <a:r>
              <a:rPr lang="en-US" kern="1200" dirty="0" smtClean="0">
                <a:solidFill>
                  <a:srgbClr val="FFFFFF"/>
                </a:solidFill>
              </a:rPr>
              <a:t>(2)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738" y="519766"/>
            <a:ext cx="49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classification of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8385" y="2425569"/>
            <a:ext cx="25458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the functional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units of a processor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90437" y="2423965"/>
            <a:ext cx="23455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processors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DP/MP servers)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93303" y="2435191"/>
            <a:ext cx="22662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nodes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2P/4P servers) of a processor cluster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32" grpId="0"/>
      <p:bldP spid="33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63352" y="560415"/>
            <a:ext cx="1817296" cy="197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829" tIns="899829" rIns="899829" bIns="899829" anchor="ctr"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225" y="515288"/>
            <a:ext cx="880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e) Advanced hub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system </a:t>
            </a: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architecture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with Intel 915xx chipset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   replacing the parallel PCI bus by the serial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PCIe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 bus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8903" y="1493077"/>
            <a:ext cx="5218112" cy="5145833"/>
            <a:chOff x="2198688" y="1098443"/>
            <a:chExt cx="5218112" cy="5145833"/>
          </a:xfrm>
        </p:grpSpPr>
        <p:grpSp>
          <p:nvGrpSpPr>
            <p:cNvPr id="4" name="Group 3"/>
            <p:cNvGrpSpPr/>
            <p:nvPr/>
          </p:nvGrpSpPr>
          <p:grpSpPr>
            <a:xfrm>
              <a:off x="2198688" y="1098443"/>
              <a:ext cx="5218112" cy="5145833"/>
              <a:chOff x="2198688" y="732681"/>
              <a:chExt cx="5218112" cy="5145833"/>
            </a:xfrm>
          </p:grpSpPr>
          <p:sp>
            <p:nvSpPr>
              <p:cNvPr id="15364" name="Rectangle 4"/>
              <p:cNvSpPr>
                <a:spLocks noChangeArrowheads="1"/>
              </p:cNvSpPr>
              <p:nvPr/>
            </p:nvSpPr>
            <p:spPr bwMode="auto">
              <a:xfrm>
                <a:off x="4571967" y="837456"/>
                <a:ext cx="65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65" name="Rectangle 5"/>
              <p:cNvSpPr>
                <a:spLocks noChangeArrowheads="1"/>
              </p:cNvSpPr>
              <p:nvPr/>
            </p:nvSpPr>
            <p:spPr bwMode="auto">
              <a:xfrm>
                <a:off x="4571967" y="732681"/>
                <a:ext cx="65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69" name="Rectangle 9"/>
              <p:cNvSpPr>
                <a:spLocks noChangeArrowheads="1"/>
              </p:cNvSpPr>
              <p:nvPr/>
            </p:nvSpPr>
            <p:spPr bwMode="auto">
              <a:xfrm>
                <a:off x="4110038" y="2179638"/>
                <a:ext cx="866775" cy="382588"/>
              </a:xfrm>
              <a:prstGeom prst="rect">
                <a:avLst/>
              </a:prstGeom>
              <a:solidFill>
                <a:srgbClr val="FFFF79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70" name="Rectangle 10"/>
              <p:cNvSpPr>
                <a:spLocks noChangeArrowheads="1"/>
              </p:cNvSpPr>
              <p:nvPr/>
            </p:nvSpPr>
            <p:spPr bwMode="auto">
              <a:xfrm>
                <a:off x="4382000" y="2296226"/>
                <a:ext cx="29174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MCH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372" name="Group 12"/>
              <p:cNvGrpSpPr>
                <a:grpSpLocks/>
              </p:cNvGrpSpPr>
              <p:nvPr/>
            </p:nvGrpSpPr>
            <p:grpSpPr bwMode="auto">
              <a:xfrm>
                <a:off x="4460875" y="5005388"/>
                <a:ext cx="133350" cy="490538"/>
                <a:chOff x="2866" y="2577"/>
                <a:chExt cx="84" cy="309"/>
              </a:xfrm>
            </p:grpSpPr>
            <p:sp>
              <p:nvSpPr>
                <p:cNvPr id="15617" name="Line 13"/>
                <p:cNvSpPr>
                  <a:spLocks noChangeShapeType="1"/>
                </p:cNvSpPr>
                <p:nvPr/>
              </p:nvSpPr>
              <p:spPr bwMode="auto">
                <a:xfrm>
                  <a:off x="2926" y="2644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18" name="Line 14"/>
                <p:cNvSpPr>
                  <a:spLocks noChangeShapeType="1"/>
                </p:cNvSpPr>
                <p:nvPr/>
              </p:nvSpPr>
              <p:spPr bwMode="auto">
                <a:xfrm>
                  <a:off x="2888" y="2644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619" name="Group 15"/>
                <p:cNvGrpSpPr>
                  <a:grpSpLocks/>
                </p:cNvGrpSpPr>
                <p:nvPr/>
              </p:nvGrpSpPr>
              <p:grpSpPr bwMode="auto">
                <a:xfrm>
                  <a:off x="2866" y="2577"/>
                  <a:ext cx="84" cy="117"/>
                  <a:chOff x="2866" y="2577"/>
                  <a:chExt cx="84" cy="117"/>
                </a:xfrm>
              </p:grpSpPr>
              <p:sp>
                <p:nvSpPr>
                  <p:cNvPr id="15623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66" y="2577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24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906" y="2577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20" name="Group 18"/>
                <p:cNvGrpSpPr>
                  <a:grpSpLocks/>
                </p:cNvGrpSpPr>
                <p:nvPr/>
              </p:nvGrpSpPr>
              <p:grpSpPr bwMode="auto">
                <a:xfrm>
                  <a:off x="2866" y="2770"/>
                  <a:ext cx="84" cy="116"/>
                  <a:chOff x="2866" y="2770"/>
                  <a:chExt cx="84" cy="116"/>
                </a:xfrm>
              </p:grpSpPr>
              <p:sp>
                <p:nvSpPr>
                  <p:cNvPr id="1562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866" y="2770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22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06" y="2770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73" name="Group 21"/>
              <p:cNvGrpSpPr>
                <a:grpSpLocks/>
              </p:cNvGrpSpPr>
              <p:nvPr/>
            </p:nvGrpSpPr>
            <p:grpSpPr bwMode="auto">
              <a:xfrm>
                <a:off x="4454525" y="2554288"/>
                <a:ext cx="133350" cy="490538"/>
                <a:chOff x="2022" y="1447"/>
                <a:chExt cx="84" cy="309"/>
              </a:xfrm>
            </p:grpSpPr>
            <p:sp>
              <p:nvSpPr>
                <p:cNvPr id="15609" name="Line 22"/>
                <p:cNvSpPr>
                  <a:spLocks noChangeShapeType="1"/>
                </p:cNvSpPr>
                <p:nvPr/>
              </p:nvSpPr>
              <p:spPr bwMode="auto">
                <a:xfrm>
                  <a:off x="2082" y="1514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10" name="Line 23"/>
                <p:cNvSpPr>
                  <a:spLocks noChangeShapeType="1"/>
                </p:cNvSpPr>
                <p:nvPr/>
              </p:nvSpPr>
              <p:spPr bwMode="auto">
                <a:xfrm>
                  <a:off x="2044" y="1514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611" name="Group 24"/>
                <p:cNvGrpSpPr>
                  <a:grpSpLocks/>
                </p:cNvGrpSpPr>
                <p:nvPr/>
              </p:nvGrpSpPr>
              <p:grpSpPr bwMode="auto">
                <a:xfrm>
                  <a:off x="2022" y="1447"/>
                  <a:ext cx="84" cy="117"/>
                  <a:chOff x="2022" y="1447"/>
                  <a:chExt cx="84" cy="117"/>
                </a:xfrm>
              </p:grpSpPr>
              <p:sp>
                <p:nvSpPr>
                  <p:cNvPr id="15615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22" y="1447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16" name="Line 2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62" y="1447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12" name="Group 27"/>
                <p:cNvGrpSpPr>
                  <a:grpSpLocks/>
                </p:cNvGrpSpPr>
                <p:nvPr/>
              </p:nvGrpSpPr>
              <p:grpSpPr bwMode="auto">
                <a:xfrm>
                  <a:off x="2022" y="1640"/>
                  <a:ext cx="84" cy="116"/>
                  <a:chOff x="2022" y="1640"/>
                  <a:chExt cx="84" cy="116"/>
                </a:xfrm>
              </p:grpSpPr>
              <p:sp>
                <p:nvSpPr>
                  <p:cNvPr id="1561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022" y="1640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14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62" y="1640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74" name="Group 30"/>
              <p:cNvGrpSpPr>
                <a:grpSpLocks/>
              </p:cNvGrpSpPr>
              <p:nvPr/>
            </p:nvGrpSpPr>
            <p:grpSpPr bwMode="auto">
              <a:xfrm>
                <a:off x="4460875" y="1701801"/>
                <a:ext cx="133350" cy="490538"/>
                <a:chOff x="2026" y="910"/>
                <a:chExt cx="84" cy="309"/>
              </a:xfrm>
            </p:grpSpPr>
            <p:sp>
              <p:nvSpPr>
                <p:cNvPr id="15601" name="Line 31"/>
                <p:cNvSpPr>
                  <a:spLocks noChangeShapeType="1"/>
                </p:cNvSpPr>
                <p:nvPr/>
              </p:nvSpPr>
              <p:spPr bwMode="auto">
                <a:xfrm>
                  <a:off x="2086" y="977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02" name="Line 32"/>
                <p:cNvSpPr>
                  <a:spLocks noChangeShapeType="1"/>
                </p:cNvSpPr>
                <p:nvPr/>
              </p:nvSpPr>
              <p:spPr bwMode="auto">
                <a:xfrm>
                  <a:off x="2048" y="977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603" name="Group 33"/>
                <p:cNvGrpSpPr>
                  <a:grpSpLocks/>
                </p:cNvGrpSpPr>
                <p:nvPr/>
              </p:nvGrpSpPr>
              <p:grpSpPr bwMode="auto">
                <a:xfrm>
                  <a:off x="2026" y="910"/>
                  <a:ext cx="84" cy="117"/>
                  <a:chOff x="2026" y="910"/>
                  <a:chExt cx="84" cy="117"/>
                </a:xfrm>
              </p:grpSpPr>
              <p:sp>
                <p:nvSpPr>
                  <p:cNvPr id="15607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26" y="910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08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66" y="910"/>
                    <a:ext cx="44" cy="11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04" name="Group 36"/>
                <p:cNvGrpSpPr>
                  <a:grpSpLocks/>
                </p:cNvGrpSpPr>
                <p:nvPr/>
              </p:nvGrpSpPr>
              <p:grpSpPr bwMode="auto">
                <a:xfrm>
                  <a:off x="2026" y="1103"/>
                  <a:ext cx="84" cy="116"/>
                  <a:chOff x="2026" y="1103"/>
                  <a:chExt cx="84" cy="116"/>
                </a:xfrm>
              </p:grpSpPr>
              <p:sp>
                <p:nvSpPr>
                  <p:cNvPr id="1560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026" y="1103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06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66" y="1103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75" name="Group 39"/>
              <p:cNvGrpSpPr>
                <a:grpSpLocks/>
              </p:cNvGrpSpPr>
              <p:nvPr/>
            </p:nvGrpSpPr>
            <p:grpSpPr bwMode="auto">
              <a:xfrm>
                <a:off x="4964113" y="2300288"/>
                <a:ext cx="490537" cy="133350"/>
                <a:chOff x="2343" y="1287"/>
                <a:chExt cx="309" cy="84"/>
              </a:xfrm>
            </p:grpSpPr>
            <p:sp>
              <p:nvSpPr>
                <p:cNvPr id="15593" name="Line 40"/>
                <p:cNvSpPr>
                  <a:spLocks noChangeShapeType="1"/>
                </p:cNvSpPr>
                <p:nvPr/>
              </p:nvSpPr>
              <p:spPr bwMode="auto">
                <a:xfrm>
                  <a:off x="2409" y="1311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94" name="Line 41"/>
                <p:cNvSpPr>
                  <a:spLocks noChangeShapeType="1"/>
                </p:cNvSpPr>
                <p:nvPr/>
              </p:nvSpPr>
              <p:spPr bwMode="auto">
                <a:xfrm>
                  <a:off x="2409" y="1349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95" name="Group 42"/>
                <p:cNvGrpSpPr>
                  <a:grpSpLocks/>
                </p:cNvGrpSpPr>
                <p:nvPr/>
              </p:nvGrpSpPr>
              <p:grpSpPr bwMode="auto">
                <a:xfrm>
                  <a:off x="2343" y="1287"/>
                  <a:ext cx="116" cy="84"/>
                  <a:chOff x="2343" y="1287"/>
                  <a:chExt cx="116" cy="84"/>
                </a:xfrm>
              </p:grpSpPr>
              <p:sp>
                <p:nvSpPr>
                  <p:cNvPr id="15599" name="Line 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3" y="132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00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3" y="128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96" name="Group 45"/>
                <p:cNvGrpSpPr>
                  <a:grpSpLocks/>
                </p:cNvGrpSpPr>
                <p:nvPr/>
              </p:nvGrpSpPr>
              <p:grpSpPr bwMode="auto">
                <a:xfrm>
                  <a:off x="2535" y="1287"/>
                  <a:ext cx="117" cy="84"/>
                  <a:chOff x="2535" y="1287"/>
                  <a:chExt cx="117" cy="84"/>
                </a:xfrm>
              </p:grpSpPr>
              <p:sp>
                <p:nvSpPr>
                  <p:cNvPr id="15597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5" y="1327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98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535" y="1287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76" name="Group 48"/>
              <p:cNvGrpSpPr>
                <a:grpSpLocks/>
              </p:cNvGrpSpPr>
              <p:nvPr/>
            </p:nvGrpSpPr>
            <p:grpSpPr bwMode="auto">
              <a:xfrm>
                <a:off x="3627438" y="2300288"/>
                <a:ext cx="488950" cy="133350"/>
                <a:chOff x="1501" y="1287"/>
                <a:chExt cx="308" cy="84"/>
              </a:xfrm>
            </p:grpSpPr>
            <p:sp>
              <p:nvSpPr>
                <p:cNvPr id="15585" name="Line 49"/>
                <p:cNvSpPr>
                  <a:spLocks noChangeShapeType="1"/>
                </p:cNvSpPr>
                <p:nvPr/>
              </p:nvSpPr>
              <p:spPr bwMode="auto">
                <a:xfrm>
                  <a:off x="1567" y="1311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86" name="Line 50"/>
                <p:cNvSpPr>
                  <a:spLocks noChangeShapeType="1"/>
                </p:cNvSpPr>
                <p:nvPr/>
              </p:nvSpPr>
              <p:spPr bwMode="auto">
                <a:xfrm>
                  <a:off x="1567" y="1349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87" name="Group 51"/>
                <p:cNvGrpSpPr>
                  <a:grpSpLocks/>
                </p:cNvGrpSpPr>
                <p:nvPr/>
              </p:nvGrpSpPr>
              <p:grpSpPr bwMode="auto">
                <a:xfrm>
                  <a:off x="1501" y="1287"/>
                  <a:ext cx="116" cy="84"/>
                  <a:chOff x="1501" y="1287"/>
                  <a:chExt cx="116" cy="84"/>
                </a:xfrm>
              </p:grpSpPr>
              <p:sp>
                <p:nvSpPr>
                  <p:cNvPr id="15591" name="Line 5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01" y="132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92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01" y="128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88" name="Group 54"/>
                <p:cNvGrpSpPr>
                  <a:grpSpLocks/>
                </p:cNvGrpSpPr>
                <p:nvPr/>
              </p:nvGrpSpPr>
              <p:grpSpPr bwMode="auto">
                <a:xfrm>
                  <a:off x="1693" y="1287"/>
                  <a:ext cx="116" cy="84"/>
                  <a:chOff x="1693" y="1287"/>
                  <a:chExt cx="116" cy="84"/>
                </a:xfrm>
              </p:grpSpPr>
              <p:sp>
                <p:nvSpPr>
                  <p:cNvPr id="15589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3" y="132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90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287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77" name="Group 57"/>
              <p:cNvGrpSpPr>
                <a:grpSpLocks/>
              </p:cNvGrpSpPr>
              <p:nvPr/>
            </p:nvGrpSpPr>
            <p:grpSpPr bwMode="auto">
              <a:xfrm>
                <a:off x="2858169" y="4916588"/>
                <a:ext cx="3246437" cy="139700"/>
                <a:chOff x="1168" y="2509"/>
                <a:chExt cx="2045" cy="88"/>
              </a:xfrm>
            </p:grpSpPr>
            <p:grpSp>
              <p:nvGrpSpPr>
                <p:cNvPr id="15576" name="Group 58"/>
                <p:cNvGrpSpPr>
                  <a:grpSpLocks/>
                </p:cNvGrpSpPr>
                <p:nvPr/>
              </p:nvGrpSpPr>
              <p:grpSpPr bwMode="auto">
                <a:xfrm>
                  <a:off x="1228" y="2533"/>
                  <a:ext cx="1921" cy="41"/>
                  <a:chOff x="1228" y="2533"/>
                  <a:chExt cx="1921" cy="41"/>
                </a:xfrm>
              </p:grpSpPr>
              <p:sp>
                <p:nvSpPr>
                  <p:cNvPr id="15583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228" y="2533"/>
                    <a:ext cx="1921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8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228" y="2573"/>
                    <a:ext cx="1921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77" name="Group 61"/>
                <p:cNvGrpSpPr>
                  <a:grpSpLocks/>
                </p:cNvGrpSpPr>
                <p:nvPr/>
              </p:nvGrpSpPr>
              <p:grpSpPr bwMode="auto">
                <a:xfrm>
                  <a:off x="1168" y="2513"/>
                  <a:ext cx="116" cy="84"/>
                  <a:chOff x="1168" y="2513"/>
                  <a:chExt cx="116" cy="84"/>
                </a:xfrm>
              </p:grpSpPr>
              <p:sp>
                <p:nvSpPr>
                  <p:cNvPr id="15581" name="Line 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68" y="2553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82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68" y="2513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78" name="Group 64"/>
                <p:cNvGrpSpPr>
                  <a:grpSpLocks/>
                </p:cNvGrpSpPr>
                <p:nvPr/>
              </p:nvGrpSpPr>
              <p:grpSpPr bwMode="auto">
                <a:xfrm>
                  <a:off x="3097" y="2509"/>
                  <a:ext cx="116" cy="84"/>
                  <a:chOff x="3097" y="2509"/>
                  <a:chExt cx="116" cy="84"/>
                </a:xfrm>
              </p:grpSpPr>
              <p:sp>
                <p:nvSpPr>
                  <p:cNvPr id="15579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7" y="2549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80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097" y="2509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378" name="Rectangle 67"/>
              <p:cNvSpPr>
                <a:spLocks noChangeArrowheads="1"/>
              </p:cNvSpPr>
              <p:nvPr/>
            </p:nvSpPr>
            <p:spPr bwMode="auto">
              <a:xfrm>
                <a:off x="6250657" y="4946751"/>
                <a:ext cx="407987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bus</a:t>
                </a: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379" name="Group 68"/>
              <p:cNvGrpSpPr>
                <a:grpSpLocks/>
              </p:cNvGrpSpPr>
              <p:nvPr/>
            </p:nvGrpSpPr>
            <p:grpSpPr bwMode="auto">
              <a:xfrm>
                <a:off x="2758643" y="1568451"/>
                <a:ext cx="3246437" cy="139700"/>
                <a:chOff x="1172" y="826"/>
                <a:chExt cx="2045" cy="88"/>
              </a:xfrm>
            </p:grpSpPr>
            <p:grpSp>
              <p:nvGrpSpPr>
                <p:cNvPr id="15567" name="Group 69"/>
                <p:cNvGrpSpPr>
                  <a:grpSpLocks/>
                </p:cNvGrpSpPr>
                <p:nvPr/>
              </p:nvGrpSpPr>
              <p:grpSpPr bwMode="auto">
                <a:xfrm>
                  <a:off x="1232" y="850"/>
                  <a:ext cx="1921" cy="41"/>
                  <a:chOff x="1232" y="850"/>
                  <a:chExt cx="1921" cy="41"/>
                </a:xfrm>
              </p:grpSpPr>
              <p:sp>
                <p:nvSpPr>
                  <p:cNvPr id="15574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232" y="850"/>
                    <a:ext cx="1921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7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232" y="890"/>
                    <a:ext cx="1921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68" name="Group 72"/>
                <p:cNvGrpSpPr>
                  <a:grpSpLocks/>
                </p:cNvGrpSpPr>
                <p:nvPr/>
              </p:nvGrpSpPr>
              <p:grpSpPr bwMode="auto">
                <a:xfrm>
                  <a:off x="1172" y="830"/>
                  <a:ext cx="116" cy="84"/>
                  <a:chOff x="1172" y="830"/>
                  <a:chExt cx="116" cy="84"/>
                </a:xfrm>
              </p:grpSpPr>
              <p:sp>
                <p:nvSpPr>
                  <p:cNvPr id="15572" name="Line 7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72" y="870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73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72" y="830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69" name="Group 75"/>
                <p:cNvGrpSpPr>
                  <a:grpSpLocks/>
                </p:cNvGrpSpPr>
                <p:nvPr/>
              </p:nvGrpSpPr>
              <p:grpSpPr bwMode="auto">
                <a:xfrm>
                  <a:off x="3101" y="826"/>
                  <a:ext cx="116" cy="84"/>
                  <a:chOff x="3101" y="826"/>
                  <a:chExt cx="116" cy="84"/>
                </a:xfrm>
              </p:grpSpPr>
              <p:sp>
                <p:nvSpPr>
                  <p:cNvPr id="15570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01" y="866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7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101" y="826"/>
                    <a:ext cx="116" cy="44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380" name="Line 79"/>
              <p:cNvSpPr>
                <a:spLocks noChangeShapeType="1"/>
              </p:cNvSpPr>
              <p:nvPr/>
            </p:nvSpPr>
            <p:spPr bwMode="auto">
              <a:xfrm>
                <a:off x="4549775" y="1222376"/>
                <a:ext cx="1587" cy="2905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1" name="Line 80"/>
              <p:cNvSpPr>
                <a:spLocks noChangeShapeType="1"/>
              </p:cNvSpPr>
              <p:nvPr/>
            </p:nvSpPr>
            <p:spPr bwMode="auto">
              <a:xfrm>
                <a:off x="4489450" y="1222376"/>
                <a:ext cx="1587" cy="2905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382" name="Group 81"/>
              <p:cNvGrpSpPr>
                <a:grpSpLocks/>
              </p:cNvGrpSpPr>
              <p:nvPr/>
            </p:nvGrpSpPr>
            <p:grpSpPr bwMode="auto">
              <a:xfrm>
                <a:off x="4454525" y="1117601"/>
                <a:ext cx="133350" cy="184150"/>
                <a:chOff x="2022" y="542"/>
                <a:chExt cx="84" cy="116"/>
              </a:xfrm>
            </p:grpSpPr>
            <p:sp>
              <p:nvSpPr>
                <p:cNvPr id="15565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022" y="542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66" name="Line 83"/>
                <p:cNvSpPr>
                  <a:spLocks noChangeShapeType="1"/>
                </p:cNvSpPr>
                <p:nvPr/>
              </p:nvSpPr>
              <p:spPr bwMode="auto">
                <a:xfrm flipH="1" flipV="1">
                  <a:off x="2062" y="542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3" name="Group 84"/>
              <p:cNvGrpSpPr>
                <a:grpSpLocks/>
              </p:cNvGrpSpPr>
              <p:nvPr/>
            </p:nvGrpSpPr>
            <p:grpSpPr bwMode="auto">
              <a:xfrm>
                <a:off x="4444902" y="1422401"/>
                <a:ext cx="133350" cy="184150"/>
                <a:chOff x="2022" y="734"/>
                <a:chExt cx="84" cy="116"/>
              </a:xfrm>
            </p:grpSpPr>
            <p:sp>
              <p:nvSpPr>
                <p:cNvPr id="15563" name="Line 85"/>
                <p:cNvSpPr>
                  <a:spLocks noChangeShapeType="1"/>
                </p:cNvSpPr>
                <p:nvPr/>
              </p:nvSpPr>
              <p:spPr bwMode="auto">
                <a:xfrm>
                  <a:off x="2022" y="73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6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062" y="734"/>
                  <a:ext cx="44" cy="11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84" name="Rectangle 87"/>
              <p:cNvSpPr>
                <a:spLocks noChangeArrowheads="1"/>
              </p:cNvSpPr>
              <p:nvPr/>
            </p:nvSpPr>
            <p:spPr bwMode="auto">
              <a:xfrm>
                <a:off x="6132081" y="1573213"/>
                <a:ext cx="709612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Processor bus</a:t>
                </a: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5" name="Rectangle 88"/>
              <p:cNvSpPr>
                <a:spLocks noChangeArrowheads="1"/>
              </p:cNvSpPr>
              <p:nvPr/>
            </p:nvSpPr>
            <p:spPr bwMode="auto">
              <a:xfrm>
                <a:off x="5467350" y="2179638"/>
                <a:ext cx="865187" cy="382588"/>
              </a:xfrm>
              <a:prstGeom prst="rect">
                <a:avLst/>
              </a:prstGeom>
              <a:solidFill>
                <a:srgbClr val="AFE1FF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6" name="Rectangle 89"/>
              <p:cNvSpPr>
                <a:spLocks noChangeArrowheads="1"/>
              </p:cNvSpPr>
              <p:nvPr/>
            </p:nvSpPr>
            <p:spPr bwMode="auto">
              <a:xfrm>
                <a:off x="5529263" y="2206426"/>
                <a:ext cx="730969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Main memory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7" name="Rectangle 90"/>
              <p:cNvSpPr>
                <a:spLocks noChangeArrowheads="1"/>
              </p:cNvSpPr>
              <p:nvPr/>
            </p:nvSpPr>
            <p:spPr bwMode="auto">
              <a:xfrm>
                <a:off x="5132549" y="2355651"/>
                <a:ext cx="1176604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        </a:t>
                </a: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(DDR/DDR2)</a:t>
                </a: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8" name="Rectangle 91"/>
              <p:cNvSpPr>
                <a:spLocks noChangeArrowheads="1"/>
              </p:cNvSpPr>
              <p:nvPr/>
            </p:nvSpPr>
            <p:spPr bwMode="auto">
              <a:xfrm>
                <a:off x="4110038" y="3038476"/>
                <a:ext cx="869950" cy="1417638"/>
              </a:xfrm>
              <a:prstGeom prst="rect">
                <a:avLst/>
              </a:prstGeom>
              <a:solidFill>
                <a:srgbClr val="99FF99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89" name="Rectangle 92"/>
              <p:cNvSpPr>
                <a:spLocks noChangeArrowheads="1"/>
              </p:cNvSpPr>
              <p:nvPr/>
            </p:nvSpPr>
            <p:spPr bwMode="auto">
              <a:xfrm>
                <a:off x="4420349" y="3578243"/>
                <a:ext cx="22923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IOH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391" name="Group 94"/>
              <p:cNvGrpSpPr>
                <a:grpSpLocks/>
              </p:cNvGrpSpPr>
              <p:nvPr/>
            </p:nvGrpSpPr>
            <p:grpSpPr bwMode="auto">
              <a:xfrm>
                <a:off x="4137025" y="5495926"/>
                <a:ext cx="865187" cy="382588"/>
                <a:chOff x="2662" y="2886"/>
                <a:chExt cx="545" cy="241"/>
              </a:xfrm>
            </p:grpSpPr>
            <p:sp>
              <p:nvSpPr>
                <p:cNvPr id="15560" name="Rectangle 95"/>
                <p:cNvSpPr>
                  <a:spLocks noChangeArrowheads="1"/>
                </p:cNvSpPr>
                <p:nvPr/>
              </p:nvSpPr>
              <p:spPr bwMode="auto">
                <a:xfrm>
                  <a:off x="2662" y="2886"/>
                  <a:ext cx="545" cy="241"/>
                </a:xfrm>
                <a:prstGeom prst="rect">
                  <a:avLst/>
                </a:prstGeom>
                <a:solidFill>
                  <a:srgbClr val="FFFFA3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61" name="Rectangle 96"/>
                <p:cNvSpPr>
                  <a:spLocks noChangeArrowheads="1"/>
                </p:cNvSpPr>
                <p:nvPr/>
              </p:nvSpPr>
              <p:spPr bwMode="auto">
                <a:xfrm>
                  <a:off x="2766" y="2917"/>
                  <a:ext cx="378" cy="97"/>
                </a:xfrm>
                <a:prstGeom prst="rect">
                  <a:avLst/>
                </a:prstGeom>
                <a:solidFill>
                  <a:srgbClr val="FF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PCI device </a:t>
                  </a:r>
                  <a:endPara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62" name="Rectangle 97"/>
                <p:cNvSpPr>
                  <a:spLocks noChangeArrowheads="1"/>
                </p:cNvSpPr>
                <p:nvPr/>
              </p:nvSpPr>
              <p:spPr bwMode="auto">
                <a:xfrm>
                  <a:off x="2802" y="3001"/>
                  <a:ext cx="260" cy="97"/>
                </a:xfrm>
                <a:prstGeom prst="rect">
                  <a:avLst/>
                </a:prstGeom>
                <a:solidFill>
                  <a:srgbClr val="FF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1pPr>
                  <a:lvl2pPr marL="742950" indent="-28575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2pPr>
                  <a:lvl3pPr marL="11430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3pPr>
                  <a:lvl4pPr marL="16002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4pPr>
                  <a:lvl5pPr marL="2057400" indent="-228600" algn="ctr"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000000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 adapter</a:t>
                  </a:r>
                  <a:endPara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92" name="Group 98"/>
              <p:cNvGrpSpPr>
                <a:grpSpLocks/>
              </p:cNvGrpSpPr>
              <p:nvPr/>
            </p:nvGrpSpPr>
            <p:grpSpPr bwMode="auto">
              <a:xfrm>
                <a:off x="3627438" y="3063876"/>
                <a:ext cx="488950" cy="133350"/>
                <a:chOff x="1501" y="1768"/>
                <a:chExt cx="308" cy="84"/>
              </a:xfrm>
            </p:grpSpPr>
            <p:sp>
              <p:nvSpPr>
                <p:cNvPr id="15552" name="Line 99"/>
                <p:cNvSpPr>
                  <a:spLocks noChangeShapeType="1"/>
                </p:cNvSpPr>
                <p:nvPr/>
              </p:nvSpPr>
              <p:spPr bwMode="auto">
                <a:xfrm>
                  <a:off x="1567" y="1792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53" name="Line 100"/>
                <p:cNvSpPr>
                  <a:spLocks noChangeShapeType="1"/>
                </p:cNvSpPr>
                <p:nvPr/>
              </p:nvSpPr>
              <p:spPr bwMode="auto">
                <a:xfrm>
                  <a:off x="1567" y="183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54" name="Group 101"/>
                <p:cNvGrpSpPr>
                  <a:grpSpLocks/>
                </p:cNvGrpSpPr>
                <p:nvPr/>
              </p:nvGrpSpPr>
              <p:grpSpPr bwMode="auto">
                <a:xfrm>
                  <a:off x="1501" y="1768"/>
                  <a:ext cx="116" cy="84"/>
                  <a:chOff x="1501" y="1768"/>
                  <a:chExt cx="116" cy="84"/>
                </a:xfrm>
              </p:grpSpPr>
              <p:sp>
                <p:nvSpPr>
                  <p:cNvPr id="15558" name="Line 1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01" y="180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59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01" y="176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55" name="Group 104"/>
                <p:cNvGrpSpPr>
                  <a:grpSpLocks/>
                </p:cNvGrpSpPr>
                <p:nvPr/>
              </p:nvGrpSpPr>
              <p:grpSpPr bwMode="auto">
                <a:xfrm>
                  <a:off x="1693" y="1768"/>
                  <a:ext cx="116" cy="84"/>
                  <a:chOff x="1693" y="1768"/>
                  <a:chExt cx="116" cy="84"/>
                </a:xfrm>
              </p:grpSpPr>
              <p:sp>
                <p:nvSpPr>
                  <p:cNvPr id="15556" name="Line 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3" y="180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57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76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93" name="Group 107"/>
              <p:cNvGrpSpPr>
                <a:grpSpLocks/>
              </p:cNvGrpSpPr>
              <p:nvPr/>
            </p:nvGrpSpPr>
            <p:grpSpPr bwMode="auto">
              <a:xfrm>
                <a:off x="3621088" y="3254376"/>
                <a:ext cx="488950" cy="133350"/>
                <a:chOff x="1497" y="1888"/>
                <a:chExt cx="308" cy="84"/>
              </a:xfrm>
            </p:grpSpPr>
            <p:sp>
              <p:nvSpPr>
                <p:cNvPr id="15544" name="Line 108"/>
                <p:cNvSpPr>
                  <a:spLocks noChangeShapeType="1"/>
                </p:cNvSpPr>
                <p:nvPr/>
              </p:nvSpPr>
              <p:spPr bwMode="auto">
                <a:xfrm>
                  <a:off x="1563" y="1912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45" name="Line 109"/>
                <p:cNvSpPr>
                  <a:spLocks noChangeShapeType="1"/>
                </p:cNvSpPr>
                <p:nvPr/>
              </p:nvSpPr>
              <p:spPr bwMode="auto">
                <a:xfrm>
                  <a:off x="1563" y="195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46" name="Group 110"/>
                <p:cNvGrpSpPr>
                  <a:grpSpLocks/>
                </p:cNvGrpSpPr>
                <p:nvPr/>
              </p:nvGrpSpPr>
              <p:grpSpPr bwMode="auto">
                <a:xfrm>
                  <a:off x="1497" y="1888"/>
                  <a:ext cx="116" cy="84"/>
                  <a:chOff x="1497" y="1888"/>
                  <a:chExt cx="116" cy="84"/>
                </a:xfrm>
              </p:grpSpPr>
              <p:sp>
                <p:nvSpPr>
                  <p:cNvPr id="15550" name="Line 1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97" y="192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51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7" y="188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47" name="Group 113"/>
                <p:cNvGrpSpPr>
                  <a:grpSpLocks/>
                </p:cNvGrpSpPr>
                <p:nvPr/>
              </p:nvGrpSpPr>
              <p:grpSpPr bwMode="auto">
                <a:xfrm>
                  <a:off x="1689" y="1888"/>
                  <a:ext cx="116" cy="84"/>
                  <a:chOff x="1689" y="1888"/>
                  <a:chExt cx="116" cy="84"/>
                </a:xfrm>
              </p:grpSpPr>
              <p:sp>
                <p:nvSpPr>
                  <p:cNvPr id="15548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9" y="192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49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188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394" name="Oval 116"/>
              <p:cNvSpPr>
                <a:spLocks noChangeArrowheads="1"/>
              </p:cNvSpPr>
              <p:nvPr/>
            </p:nvSpPr>
            <p:spPr bwMode="auto">
              <a:xfrm>
                <a:off x="3190875" y="3032126"/>
                <a:ext cx="425450" cy="17621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95" name="Rectangle 117"/>
              <p:cNvSpPr>
                <a:spLocks noChangeArrowheads="1"/>
              </p:cNvSpPr>
              <p:nvPr/>
            </p:nvSpPr>
            <p:spPr bwMode="auto">
              <a:xfrm>
                <a:off x="4110038" y="735013"/>
                <a:ext cx="866775" cy="382588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96" name="Rectangle 118"/>
              <p:cNvSpPr>
                <a:spLocks noChangeArrowheads="1"/>
              </p:cNvSpPr>
              <p:nvPr/>
            </p:nvSpPr>
            <p:spPr bwMode="auto">
              <a:xfrm>
                <a:off x="4276025" y="756037"/>
                <a:ext cx="522579" cy="307777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Pentium</a:t>
                </a: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4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(Prescott)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397" name="Rectangle 119"/>
              <p:cNvSpPr>
                <a:spLocks noChangeArrowheads="1"/>
              </p:cNvSpPr>
              <p:nvPr/>
            </p:nvSpPr>
            <p:spPr bwMode="auto">
              <a:xfrm>
                <a:off x="2882900" y="2298701"/>
                <a:ext cx="5334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E.x16</a:t>
                </a: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398" name="Group 120"/>
              <p:cNvGrpSpPr>
                <a:grpSpLocks/>
              </p:cNvGrpSpPr>
              <p:nvPr/>
            </p:nvGrpSpPr>
            <p:grpSpPr bwMode="auto">
              <a:xfrm>
                <a:off x="3627438" y="3457576"/>
                <a:ext cx="488950" cy="134938"/>
                <a:chOff x="1501" y="2016"/>
                <a:chExt cx="308" cy="85"/>
              </a:xfrm>
            </p:grpSpPr>
            <p:sp>
              <p:nvSpPr>
                <p:cNvPr id="15536" name="Line 121"/>
                <p:cNvSpPr>
                  <a:spLocks noChangeShapeType="1"/>
                </p:cNvSpPr>
                <p:nvPr/>
              </p:nvSpPr>
              <p:spPr bwMode="auto">
                <a:xfrm>
                  <a:off x="1567" y="204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37" name="Line 122"/>
                <p:cNvSpPr>
                  <a:spLocks noChangeShapeType="1"/>
                </p:cNvSpPr>
                <p:nvPr/>
              </p:nvSpPr>
              <p:spPr bwMode="auto">
                <a:xfrm>
                  <a:off x="1567" y="2079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38" name="Group 123"/>
                <p:cNvGrpSpPr>
                  <a:grpSpLocks/>
                </p:cNvGrpSpPr>
                <p:nvPr/>
              </p:nvGrpSpPr>
              <p:grpSpPr bwMode="auto">
                <a:xfrm>
                  <a:off x="1501" y="2016"/>
                  <a:ext cx="116" cy="85"/>
                  <a:chOff x="1501" y="2016"/>
                  <a:chExt cx="116" cy="85"/>
                </a:xfrm>
              </p:grpSpPr>
              <p:sp>
                <p:nvSpPr>
                  <p:cNvPr id="15542" name="Line 1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01" y="2056"/>
                    <a:ext cx="11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43" name="Line 1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01" y="201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39" name="Group 126"/>
                <p:cNvGrpSpPr>
                  <a:grpSpLocks/>
                </p:cNvGrpSpPr>
                <p:nvPr/>
              </p:nvGrpSpPr>
              <p:grpSpPr bwMode="auto">
                <a:xfrm>
                  <a:off x="1693" y="2016"/>
                  <a:ext cx="116" cy="85"/>
                  <a:chOff x="1693" y="2016"/>
                  <a:chExt cx="116" cy="85"/>
                </a:xfrm>
              </p:grpSpPr>
              <p:sp>
                <p:nvSpPr>
                  <p:cNvPr id="15540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3" y="2056"/>
                    <a:ext cx="11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41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201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399" name="Group 129"/>
              <p:cNvGrpSpPr>
                <a:grpSpLocks/>
              </p:cNvGrpSpPr>
              <p:nvPr/>
            </p:nvGrpSpPr>
            <p:grpSpPr bwMode="auto">
              <a:xfrm>
                <a:off x="3621088" y="3643313"/>
                <a:ext cx="488950" cy="133350"/>
                <a:chOff x="1497" y="2133"/>
                <a:chExt cx="308" cy="84"/>
              </a:xfrm>
            </p:grpSpPr>
            <p:sp>
              <p:nvSpPr>
                <p:cNvPr id="15528" name="Line 130"/>
                <p:cNvSpPr>
                  <a:spLocks noChangeShapeType="1"/>
                </p:cNvSpPr>
                <p:nvPr/>
              </p:nvSpPr>
              <p:spPr bwMode="auto">
                <a:xfrm>
                  <a:off x="1563" y="2157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29" name="Line 131"/>
                <p:cNvSpPr>
                  <a:spLocks noChangeShapeType="1"/>
                </p:cNvSpPr>
                <p:nvPr/>
              </p:nvSpPr>
              <p:spPr bwMode="auto">
                <a:xfrm>
                  <a:off x="1563" y="2195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30" name="Group 132"/>
                <p:cNvGrpSpPr>
                  <a:grpSpLocks/>
                </p:cNvGrpSpPr>
                <p:nvPr/>
              </p:nvGrpSpPr>
              <p:grpSpPr bwMode="auto">
                <a:xfrm>
                  <a:off x="1497" y="2133"/>
                  <a:ext cx="116" cy="84"/>
                  <a:chOff x="1497" y="2133"/>
                  <a:chExt cx="116" cy="84"/>
                </a:xfrm>
              </p:grpSpPr>
              <p:sp>
                <p:nvSpPr>
                  <p:cNvPr id="15534" name="Line 1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97" y="2173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35" name="Line 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7" y="2133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31" name="Group 135"/>
                <p:cNvGrpSpPr>
                  <a:grpSpLocks/>
                </p:cNvGrpSpPr>
                <p:nvPr/>
              </p:nvGrpSpPr>
              <p:grpSpPr bwMode="auto">
                <a:xfrm>
                  <a:off x="1689" y="2133"/>
                  <a:ext cx="116" cy="84"/>
                  <a:chOff x="1689" y="2133"/>
                  <a:chExt cx="116" cy="84"/>
                </a:xfrm>
              </p:grpSpPr>
              <p:sp>
                <p:nvSpPr>
                  <p:cNvPr id="15532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9" y="2173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33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2133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00" name="Oval 138"/>
              <p:cNvSpPr>
                <a:spLocks noChangeArrowheads="1"/>
              </p:cNvSpPr>
              <p:nvPr/>
            </p:nvSpPr>
            <p:spPr bwMode="auto">
              <a:xfrm>
                <a:off x="3190875" y="3228976"/>
                <a:ext cx="425450" cy="17780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01" name="Group 139"/>
              <p:cNvGrpSpPr>
                <a:grpSpLocks/>
              </p:cNvGrpSpPr>
              <p:nvPr/>
            </p:nvGrpSpPr>
            <p:grpSpPr bwMode="auto">
              <a:xfrm>
                <a:off x="3067050" y="3038476"/>
                <a:ext cx="88900" cy="349250"/>
                <a:chOff x="560" y="1740"/>
                <a:chExt cx="56" cy="220"/>
              </a:xfrm>
            </p:grpSpPr>
            <p:sp>
              <p:nvSpPr>
                <p:cNvPr id="15526" name="Freeform 140"/>
                <p:cNvSpPr>
                  <a:spLocks/>
                </p:cNvSpPr>
                <p:nvPr/>
              </p:nvSpPr>
              <p:spPr bwMode="auto">
                <a:xfrm>
                  <a:off x="560" y="1740"/>
                  <a:ext cx="56" cy="108"/>
                </a:xfrm>
                <a:custGeom>
                  <a:avLst/>
                  <a:gdLst>
                    <a:gd name="T0" fmla="*/ 56 w 113"/>
                    <a:gd name="T1" fmla="*/ 0 h 216"/>
                    <a:gd name="T2" fmla="*/ 48 w 113"/>
                    <a:gd name="T3" fmla="*/ 0 h 216"/>
                    <a:gd name="T4" fmla="*/ 40 w 113"/>
                    <a:gd name="T5" fmla="*/ 0 h 216"/>
                    <a:gd name="T6" fmla="*/ 32 w 113"/>
                    <a:gd name="T7" fmla="*/ 4 h 216"/>
                    <a:gd name="T8" fmla="*/ 28 w 113"/>
                    <a:gd name="T9" fmla="*/ 12 h 216"/>
                    <a:gd name="T10" fmla="*/ 24 w 113"/>
                    <a:gd name="T11" fmla="*/ 20 h 216"/>
                    <a:gd name="T12" fmla="*/ 20 w 113"/>
                    <a:gd name="T13" fmla="*/ 28 h 216"/>
                    <a:gd name="T14" fmla="*/ 20 w 113"/>
                    <a:gd name="T15" fmla="*/ 36 h 216"/>
                    <a:gd name="T16" fmla="*/ 20 w 113"/>
                    <a:gd name="T17" fmla="*/ 44 h 216"/>
                    <a:gd name="T18" fmla="*/ 20 w 113"/>
                    <a:gd name="T19" fmla="*/ 52 h 216"/>
                    <a:gd name="T20" fmla="*/ 20 w 113"/>
                    <a:gd name="T21" fmla="*/ 60 h 216"/>
                    <a:gd name="T22" fmla="*/ 20 w 113"/>
                    <a:gd name="T23" fmla="*/ 68 h 216"/>
                    <a:gd name="T24" fmla="*/ 20 w 113"/>
                    <a:gd name="T25" fmla="*/ 76 h 216"/>
                    <a:gd name="T26" fmla="*/ 20 w 113"/>
                    <a:gd name="T27" fmla="*/ 84 h 216"/>
                    <a:gd name="T28" fmla="*/ 20 w 113"/>
                    <a:gd name="T29" fmla="*/ 92 h 216"/>
                    <a:gd name="T30" fmla="*/ 16 w 113"/>
                    <a:gd name="T31" fmla="*/ 100 h 216"/>
                    <a:gd name="T32" fmla="*/ 12 w 113"/>
                    <a:gd name="T33" fmla="*/ 108 h 216"/>
                    <a:gd name="T34" fmla="*/ 4 w 113"/>
                    <a:gd name="T35" fmla="*/ 108 h 216"/>
                    <a:gd name="T36" fmla="*/ 0 w 113"/>
                    <a:gd name="T37" fmla="*/ 108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6">
                      <a:moveTo>
                        <a:pt x="113" y="0"/>
                      </a:moveTo>
                      <a:lnTo>
                        <a:pt x="97" y="0"/>
                      </a:lnTo>
                      <a:lnTo>
                        <a:pt x="81" y="0"/>
                      </a:lnTo>
                      <a:lnTo>
                        <a:pt x="64" y="8"/>
                      </a:lnTo>
                      <a:lnTo>
                        <a:pt x="56" y="24"/>
                      </a:ln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40" y="72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40" y="120"/>
                      </a:lnTo>
                      <a:lnTo>
                        <a:pt x="40" y="136"/>
                      </a:lnTo>
                      <a:lnTo>
                        <a:pt x="40" y="152"/>
                      </a:lnTo>
                      <a:lnTo>
                        <a:pt x="40" y="168"/>
                      </a:lnTo>
                      <a:lnTo>
                        <a:pt x="40" y="184"/>
                      </a:lnTo>
                      <a:lnTo>
                        <a:pt x="32" y="200"/>
                      </a:lnTo>
                      <a:lnTo>
                        <a:pt x="24" y="216"/>
                      </a:lnTo>
                      <a:lnTo>
                        <a:pt x="8" y="216"/>
                      </a:lnTo>
                      <a:lnTo>
                        <a:pt x="0" y="2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27" name="Freeform 141"/>
                <p:cNvSpPr>
                  <a:spLocks/>
                </p:cNvSpPr>
                <p:nvPr/>
              </p:nvSpPr>
              <p:spPr bwMode="auto">
                <a:xfrm>
                  <a:off x="560" y="1852"/>
                  <a:ext cx="56" cy="108"/>
                </a:xfrm>
                <a:custGeom>
                  <a:avLst/>
                  <a:gdLst>
                    <a:gd name="T0" fmla="*/ 56 w 113"/>
                    <a:gd name="T1" fmla="*/ 108 h 217"/>
                    <a:gd name="T2" fmla="*/ 48 w 113"/>
                    <a:gd name="T3" fmla="*/ 108 h 217"/>
                    <a:gd name="T4" fmla="*/ 40 w 113"/>
                    <a:gd name="T5" fmla="*/ 108 h 217"/>
                    <a:gd name="T6" fmla="*/ 32 w 113"/>
                    <a:gd name="T7" fmla="*/ 104 h 217"/>
                    <a:gd name="T8" fmla="*/ 28 w 113"/>
                    <a:gd name="T9" fmla="*/ 96 h 217"/>
                    <a:gd name="T10" fmla="*/ 24 w 113"/>
                    <a:gd name="T11" fmla="*/ 88 h 217"/>
                    <a:gd name="T12" fmla="*/ 20 w 113"/>
                    <a:gd name="T13" fmla="*/ 80 h 217"/>
                    <a:gd name="T14" fmla="*/ 20 w 113"/>
                    <a:gd name="T15" fmla="*/ 72 h 217"/>
                    <a:gd name="T16" fmla="*/ 20 w 113"/>
                    <a:gd name="T17" fmla="*/ 64 h 217"/>
                    <a:gd name="T18" fmla="*/ 20 w 113"/>
                    <a:gd name="T19" fmla="*/ 56 h 217"/>
                    <a:gd name="T20" fmla="*/ 20 w 113"/>
                    <a:gd name="T21" fmla="*/ 48 h 217"/>
                    <a:gd name="T22" fmla="*/ 20 w 113"/>
                    <a:gd name="T23" fmla="*/ 40 h 217"/>
                    <a:gd name="T24" fmla="*/ 20 w 113"/>
                    <a:gd name="T25" fmla="*/ 32 h 217"/>
                    <a:gd name="T26" fmla="*/ 20 w 113"/>
                    <a:gd name="T27" fmla="*/ 24 h 217"/>
                    <a:gd name="T28" fmla="*/ 20 w 113"/>
                    <a:gd name="T29" fmla="*/ 16 h 217"/>
                    <a:gd name="T30" fmla="*/ 16 w 113"/>
                    <a:gd name="T31" fmla="*/ 8 h 217"/>
                    <a:gd name="T32" fmla="*/ 12 w 113"/>
                    <a:gd name="T33" fmla="*/ 0 h 217"/>
                    <a:gd name="T34" fmla="*/ 4 w 113"/>
                    <a:gd name="T35" fmla="*/ 0 h 217"/>
                    <a:gd name="T36" fmla="*/ 0 w 113"/>
                    <a:gd name="T37" fmla="*/ 0 h 2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7">
                      <a:moveTo>
                        <a:pt x="113" y="217"/>
                      </a:moveTo>
                      <a:lnTo>
                        <a:pt x="97" y="217"/>
                      </a:lnTo>
                      <a:lnTo>
                        <a:pt x="81" y="217"/>
                      </a:lnTo>
                      <a:lnTo>
                        <a:pt x="64" y="209"/>
                      </a:lnTo>
                      <a:lnTo>
                        <a:pt x="56" y="193"/>
                      </a:lnTo>
                      <a:lnTo>
                        <a:pt x="48" y="177"/>
                      </a:lnTo>
                      <a:lnTo>
                        <a:pt x="40" y="161"/>
                      </a:lnTo>
                      <a:lnTo>
                        <a:pt x="40" y="144"/>
                      </a:lnTo>
                      <a:lnTo>
                        <a:pt x="40" y="128"/>
                      </a:lnTo>
                      <a:lnTo>
                        <a:pt x="40" y="112"/>
                      </a:lnTo>
                      <a:lnTo>
                        <a:pt x="40" y="96"/>
                      </a:lnTo>
                      <a:lnTo>
                        <a:pt x="40" y="80"/>
                      </a:lnTo>
                      <a:lnTo>
                        <a:pt x="40" y="64"/>
                      </a:lnTo>
                      <a:lnTo>
                        <a:pt x="40" y="48"/>
                      </a:lnTo>
                      <a:lnTo>
                        <a:pt x="40" y="32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02" name="Group 142"/>
              <p:cNvGrpSpPr>
                <a:grpSpLocks/>
              </p:cNvGrpSpPr>
              <p:nvPr/>
            </p:nvGrpSpPr>
            <p:grpSpPr bwMode="auto">
              <a:xfrm>
                <a:off x="2774950" y="3413126"/>
                <a:ext cx="88900" cy="350838"/>
                <a:chOff x="1318" y="2012"/>
                <a:chExt cx="56" cy="221"/>
              </a:xfrm>
            </p:grpSpPr>
            <p:sp>
              <p:nvSpPr>
                <p:cNvPr id="15524" name="Freeform 143"/>
                <p:cNvSpPr>
                  <a:spLocks/>
                </p:cNvSpPr>
                <p:nvPr/>
              </p:nvSpPr>
              <p:spPr bwMode="auto">
                <a:xfrm>
                  <a:off x="1318" y="2012"/>
                  <a:ext cx="56" cy="109"/>
                </a:xfrm>
                <a:custGeom>
                  <a:avLst/>
                  <a:gdLst>
                    <a:gd name="T0" fmla="*/ 56 w 113"/>
                    <a:gd name="T1" fmla="*/ 0 h 216"/>
                    <a:gd name="T2" fmla="*/ 48 w 113"/>
                    <a:gd name="T3" fmla="*/ 0 h 216"/>
                    <a:gd name="T4" fmla="*/ 40 w 113"/>
                    <a:gd name="T5" fmla="*/ 0 h 216"/>
                    <a:gd name="T6" fmla="*/ 32 w 113"/>
                    <a:gd name="T7" fmla="*/ 4 h 216"/>
                    <a:gd name="T8" fmla="*/ 28 w 113"/>
                    <a:gd name="T9" fmla="*/ 12 h 216"/>
                    <a:gd name="T10" fmla="*/ 24 w 113"/>
                    <a:gd name="T11" fmla="*/ 20 h 216"/>
                    <a:gd name="T12" fmla="*/ 20 w 113"/>
                    <a:gd name="T13" fmla="*/ 28 h 216"/>
                    <a:gd name="T14" fmla="*/ 20 w 113"/>
                    <a:gd name="T15" fmla="*/ 36 h 216"/>
                    <a:gd name="T16" fmla="*/ 20 w 113"/>
                    <a:gd name="T17" fmla="*/ 44 h 216"/>
                    <a:gd name="T18" fmla="*/ 20 w 113"/>
                    <a:gd name="T19" fmla="*/ 52 h 216"/>
                    <a:gd name="T20" fmla="*/ 20 w 113"/>
                    <a:gd name="T21" fmla="*/ 61 h 216"/>
                    <a:gd name="T22" fmla="*/ 20 w 113"/>
                    <a:gd name="T23" fmla="*/ 69 h 216"/>
                    <a:gd name="T24" fmla="*/ 20 w 113"/>
                    <a:gd name="T25" fmla="*/ 77 h 216"/>
                    <a:gd name="T26" fmla="*/ 20 w 113"/>
                    <a:gd name="T27" fmla="*/ 85 h 216"/>
                    <a:gd name="T28" fmla="*/ 20 w 113"/>
                    <a:gd name="T29" fmla="*/ 93 h 216"/>
                    <a:gd name="T30" fmla="*/ 16 w 113"/>
                    <a:gd name="T31" fmla="*/ 101 h 216"/>
                    <a:gd name="T32" fmla="*/ 12 w 113"/>
                    <a:gd name="T33" fmla="*/ 109 h 216"/>
                    <a:gd name="T34" fmla="*/ 4 w 113"/>
                    <a:gd name="T35" fmla="*/ 109 h 216"/>
                    <a:gd name="T36" fmla="*/ 0 w 113"/>
                    <a:gd name="T37" fmla="*/ 109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6">
                      <a:moveTo>
                        <a:pt x="113" y="0"/>
                      </a:moveTo>
                      <a:lnTo>
                        <a:pt x="97" y="0"/>
                      </a:lnTo>
                      <a:lnTo>
                        <a:pt x="80" y="0"/>
                      </a:lnTo>
                      <a:lnTo>
                        <a:pt x="64" y="8"/>
                      </a:lnTo>
                      <a:lnTo>
                        <a:pt x="56" y="24"/>
                      </a:ln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40" y="72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40" y="120"/>
                      </a:lnTo>
                      <a:lnTo>
                        <a:pt x="40" y="136"/>
                      </a:lnTo>
                      <a:lnTo>
                        <a:pt x="40" y="152"/>
                      </a:lnTo>
                      <a:lnTo>
                        <a:pt x="40" y="168"/>
                      </a:lnTo>
                      <a:lnTo>
                        <a:pt x="40" y="184"/>
                      </a:lnTo>
                      <a:lnTo>
                        <a:pt x="32" y="200"/>
                      </a:lnTo>
                      <a:lnTo>
                        <a:pt x="24" y="216"/>
                      </a:lnTo>
                      <a:lnTo>
                        <a:pt x="8" y="216"/>
                      </a:lnTo>
                      <a:lnTo>
                        <a:pt x="0" y="2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25" name="Freeform 144"/>
                <p:cNvSpPr>
                  <a:spLocks/>
                </p:cNvSpPr>
                <p:nvPr/>
              </p:nvSpPr>
              <p:spPr bwMode="auto">
                <a:xfrm>
                  <a:off x="1318" y="2125"/>
                  <a:ext cx="56" cy="108"/>
                </a:xfrm>
                <a:custGeom>
                  <a:avLst/>
                  <a:gdLst>
                    <a:gd name="T0" fmla="*/ 56 w 113"/>
                    <a:gd name="T1" fmla="*/ 108 h 217"/>
                    <a:gd name="T2" fmla="*/ 48 w 113"/>
                    <a:gd name="T3" fmla="*/ 108 h 217"/>
                    <a:gd name="T4" fmla="*/ 40 w 113"/>
                    <a:gd name="T5" fmla="*/ 108 h 217"/>
                    <a:gd name="T6" fmla="*/ 32 w 113"/>
                    <a:gd name="T7" fmla="*/ 104 h 217"/>
                    <a:gd name="T8" fmla="*/ 28 w 113"/>
                    <a:gd name="T9" fmla="*/ 96 h 217"/>
                    <a:gd name="T10" fmla="*/ 24 w 113"/>
                    <a:gd name="T11" fmla="*/ 88 h 217"/>
                    <a:gd name="T12" fmla="*/ 20 w 113"/>
                    <a:gd name="T13" fmla="*/ 80 h 217"/>
                    <a:gd name="T14" fmla="*/ 20 w 113"/>
                    <a:gd name="T15" fmla="*/ 72 h 217"/>
                    <a:gd name="T16" fmla="*/ 20 w 113"/>
                    <a:gd name="T17" fmla="*/ 64 h 217"/>
                    <a:gd name="T18" fmla="*/ 20 w 113"/>
                    <a:gd name="T19" fmla="*/ 56 h 217"/>
                    <a:gd name="T20" fmla="*/ 20 w 113"/>
                    <a:gd name="T21" fmla="*/ 48 h 217"/>
                    <a:gd name="T22" fmla="*/ 20 w 113"/>
                    <a:gd name="T23" fmla="*/ 40 h 217"/>
                    <a:gd name="T24" fmla="*/ 20 w 113"/>
                    <a:gd name="T25" fmla="*/ 32 h 217"/>
                    <a:gd name="T26" fmla="*/ 20 w 113"/>
                    <a:gd name="T27" fmla="*/ 24 h 217"/>
                    <a:gd name="T28" fmla="*/ 20 w 113"/>
                    <a:gd name="T29" fmla="*/ 16 h 217"/>
                    <a:gd name="T30" fmla="*/ 16 w 113"/>
                    <a:gd name="T31" fmla="*/ 8 h 217"/>
                    <a:gd name="T32" fmla="*/ 12 w 113"/>
                    <a:gd name="T33" fmla="*/ 0 h 217"/>
                    <a:gd name="T34" fmla="*/ 4 w 113"/>
                    <a:gd name="T35" fmla="*/ 0 h 217"/>
                    <a:gd name="T36" fmla="*/ 0 w 113"/>
                    <a:gd name="T37" fmla="*/ 0 h 2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7">
                      <a:moveTo>
                        <a:pt x="113" y="217"/>
                      </a:moveTo>
                      <a:lnTo>
                        <a:pt x="97" y="217"/>
                      </a:lnTo>
                      <a:lnTo>
                        <a:pt x="80" y="217"/>
                      </a:lnTo>
                      <a:lnTo>
                        <a:pt x="64" y="209"/>
                      </a:lnTo>
                      <a:lnTo>
                        <a:pt x="56" y="193"/>
                      </a:lnTo>
                      <a:lnTo>
                        <a:pt x="48" y="177"/>
                      </a:lnTo>
                      <a:lnTo>
                        <a:pt x="40" y="161"/>
                      </a:lnTo>
                      <a:lnTo>
                        <a:pt x="40" y="144"/>
                      </a:lnTo>
                      <a:lnTo>
                        <a:pt x="40" y="128"/>
                      </a:lnTo>
                      <a:lnTo>
                        <a:pt x="40" y="112"/>
                      </a:lnTo>
                      <a:lnTo>
                        <a:pt x="40" y="96"/>
                      </a:lnTo>
                      <a:lnTo>
                        <a:pt x="40" y="80"/>
                      </a:lnTo>
                      <a:lnTo>
                        <a:pt x="40" y="64"/>
                      </a:lnTo>
                      <a:lnTo>
                        <a:pt x="40" y="48"/>
                      </a:lnTo>
                      <a:lnTo>
                        <a:pt x="40" y="32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403" name="Rectangle 145"/>
              <p:cNvSpPr>
                <a:spLocks noChangeArrowheads="1"/>
              </p:cNvSpPr>
              <p:nvPr/>
            </p:nvSpPr>
            <p:spPr bwMode="auto">
              <a:xfrm>
                <a:off x="2379663" y="3036888"/>
                <a:ext cx="411162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  <a:r>
                  <a:rPr kumimoji="0" lang="en-US" altLang="en-US" sz="1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xIDE</a:t>
                </a: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/ 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04" name="Rectangle 146"/>
              <p:cNvSpPr>
                <a:spLocks noChangeArrowheads="1"/>
              </p:cNvSpPr>
              <p:nvPr/>
            </p:nvSpPr>
            <p:spPr bwMode="auto">
              <a:xfrm>
                <a:off x="2300288" y="3514726"/>
                <a:ext cx="441325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</a:t>
                </a: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x USB 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05" name="Rectangle 147"/>
              <p:cNvSpPr>
                <a:spLocks noChangeArrowheads="1"/>
              </p:cNvSpPr>
              <p:nvPr/>
            </p:nvSpPr>
            <p:spPr bwMode="auto">
              <a:xfrm>
                <a:off x="4664075" y="2764138"/>
                <a:ext cx="70485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Hub interface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06" name="Rectangle 148"/>
              <p:cNvSpPr>
                <a:spLocks noChangeArrowheads="1"/>
              </p:cNvSpPr>
              <p:nvPr/>
            </p:nvSpPr>
            <p:spPr bwMode="auto">
              <a:xfrm>
                <a:off x="2198688" y="3192463"/>
                <a:ext cx="815975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ATA 33/66/100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07" name="Group 149"/>
              <p:cNvGrpSpPr>
                <a:grpSpLocks/>
              </p:cNvGrpSpPr>
              <p:nvPr/>
            </p:nvGrpSpPr>
            <p:grpSpPr bwMode="auto">
              <a:xfrm>
                <a:off x="4467225" y="4449763"/>
                <a:ext cx="133350" cy="488950"/>
                <a:chOff x="2030" y="2221"/>
                <a:chExt cx="84" cy="308"/>
              </a:xfrm>
            </p:grpSpPr>
            <p:sp>
              <p:nvSpPr>
                <p:cNvPr id="15516" name="Line 150"/>
                <p:cNvSpPr>
                  <a:spLocks noChangeShapeType="1"/>
                </p:cNvSpPr>
                <p:nvPr/>
              </p:nvSpPr>
              <p:spPr bwMode="auto">
                <a:xfrm>
                  <a:off x="2090" y="2287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17" name="Line 151"/>
                <p:cNvSpPr>
                  <a:spLocks noChangeShapeType="1"/>
                </p:cNvSpPr>
                <p:nvPr/>
              </p:nvSpPr>
              <p:spPr bwMode="auto">
                <a:xfrm>
                  <a:off x="2052" y="2287"/>
                  <a:ext cx="1" cy="1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18" name="Group 152"/>
                <p:cNvGrpSpPr>
                  <a:grpSpLocks/>
                </p:cNvGrpSpPr>
                <p:nvPr/>
              </p:nvGrpSpPr>
              <p:grpSpPr bwMode="auto">
                <a:xfrm>
                  <a:off x="2030" y="2221"/>
                  <a:ext cx="84" cy="116"/>
                  <a:chOff x="2030" y="2221"/>
                  <a:chExt cx="84" cy="116"/>
                </a:xfrm>
              </p:grpSpPr>
              <p:sp>
                <p:nvSpPr>
                  <p:cNvPr id="15522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0" y="2221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23" name="Line 1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70" y="2221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19" name="Group 155"/>
                <p:cNvGrpSpPr>
                  <a:grpSpLocks/>
                </p:cNvGrpSpPr>
                <p:nvPr/>
              </p:nvGrpSpPr>
              <p:grpSpPr bwMode="auto">
                <a:xfrm>
                  <a:off x="2030" y="2413"/>
                  <a:ext cx="84" cy="116"/>
                  <a:chOff x="2030" y="2413"/>
                  <a:chExt cx="84" cy="116"/>
                </a:xfrm>
              </p:grpSpPr>
              <p:sp>
                <p:nvSpPr>
                  <p:cNvPr id="1552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2030" y="2413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21" name="Line 1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0" y="2413"/>
                    <a:ext cx="44" cy="11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408" name="Group 158"/>
              <p:cNvGrpSpPr>
                <a:grpSpLocks/>
              </p:cNvGrpSpPr>
              <p:nvPr/>
            </p:nvGrpSpPr>
            <p:grpSpPr bwMode="auto">
              <a:xfrm>
                <a:off x="4973638" y="3657601"/>
                <a:ext cx="490537" cy="133350"/>
                <a:chOff x="2343" y="1896"/>
                <a:chExt cx="309" cy="84"/>
              </a:xfrm>
            </p:grpSpPr>
            <p:sp>
              <p:nvSpPr>
                <p:cNvPr id="15508" name="Line 159"/>
                <p:cNvSpPr>
                  <a:spLocks noChangeShapeType="1"/>
                </p:cNvSpPr>
                <p:nvPr/>
              </p:nvSpPr>
              <p:spPr bwMode="auto">
                <a:xfrm>
                  <a:off x="2409" y="192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09" name="Line 160"/>
                <p:cNvSpPr>
                  <a:spLocks noChangeShapeType="1"/>
                </p:cNvSpPr>
                <p:nvPr/>
              </p:nvSpPr>
              <p:spPr bwMode="auto">
                <a:xfrm>
                  <a:off x="2409" y="1958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10" name="Group 161"/>
                <p:cNvGrpSpPr>
                  <a:grpSpLocks/>
                </p:cNvGrpSpPr>
                <p:nvPr/>
              </p:nvGrpSpPr>
              <p:grpSpPr bwMode="auto">
                <a:xfrm>
                  <a:off x="2343" y="1896"/>
                  <a:ext cx="116" cy="84"/>
                  <a:chOff x="2343" y="1896"/>
                  <a:chExt cx="116" cy="84"/>
                </a:xfrm>
              </p:grpSpPr>
              <p:sp>
                <p:nvSpPr>
                  <p:cNvPr id="15514" name="Line 1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3" y="193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15" name="Line 1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3" y="189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11" name="Group 164"/>
                <p:cNvGrpSpPr>
                  <a:grpSpLocks/>
                </p:cNvGrpSpPr>
                <p:nvPr/>
              </p:nvGrpSpPr>
              <p:grpSpPr bwMode="auto">
                <a:xfrm>
                  <a:off x="2535" y="1896"/>
                  <a:ext cx="117" cy="84"/>
                  <a:chOff x="2535" y="1896"/>
                  <a:chExt cx="117" cy="84"/>
                </a:xfrm>
              </p:grpSpPr>
              <p:sp>
                <p:nvSpPr>
                  <p:cNvPr id="15512" name="Line 1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5" y="193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13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535" y="189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409" name="Group 167"/>
              <p:cNvGrpSpPr>
                <a:grpSpLocks/>
              </p:cNvGrpSpPr>
              <p:nvPr/>
            </p:nvGrpSpPr>
            <p:grpSpPr bwMode="auto">
              <a:xfrm>
                <a:off x="4970463" y="3876676"/>
                <a:ext cx="490537" cy="134938"/>
                <a:chOff x="2347" y="2016"/>
                <a:chExt cx="309" cy="85"/>
              </a:xfrm>
            </p:grpSpPr>
            <p:sp>
              <p:nvSpPr>
                <p:cNvPr id="15500" name="Line 168"/>
                <p:cNvSpPr>
                  <a:spLocks noChangeShapeType="1"/>
                </p:cNvSpPr>
                <p:nvPr/>
              </p:nvSpPr>
              <p:spPr bwMode="auto">
                <a:xfrm>
                  <a:off x="2413" y="204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01" name="Line 169"/>
                <p:cNvSpPr>
                  <a:spLocks noChangeShapeType="1"/>
                </p:cNvSpPr>
                <p:nvPr/>
              </p:nvSpPr>
              <p:spPr bwMode="auto">
                <a:xfrm>
                  <a:off x="2413" y="2079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02" name="Group 170"/>
                <p:cNvGrpSpPr>
                  <a:grpSpLocks/>
                </p:cNvGrpSpPr>
                <p:nvPr/>
              </p:nvGrpSpPr>
              <p:grpSpPr bwMode="auto">
                <a:xfrm>
                  <a:off x="2347" y="2016"/>
                  <a:ext cx="116" cy="85"/>
                  <a:chOff x="2347" y="2016"/>
                  <a:chExt cx="116" cy="85"/>
                </a:xfrm>
              </p:grpSpPr>
              <p:sp>
                <p:nvSpPr>
                  <p:cNvPr id="15506" name="Line 1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7" y="2056"/>
                    <a:ext cx="11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07" name="Line 1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7" y="201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03" name="Group 173"/>
                <p:cNvGrpSpPr>
                  <a:grpSpLocks/>
                </p:cNvGrpSpPr>
                <p:nvPr/>
              </p:nvGrpSpPr>
              <p:grpSpPr bwMode="auto">
                <a:xfrm>
                  <a:off x="2539" y="2016"/>
                  <a:ext cx="117" cy="85"/>
                  <a:chOff x="2539" y="2016"/>
                  <a:chExt cx="117" cy="85"/>
                </a:xfrm>
              </p:grpSpPr>
              <p:sp>
                <p:nvSpPr>
                  <p:cNvPr id="15504" name="Line 1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9" y="2056"/>
                    <a:ext cx="117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05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2539" y="201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10" name="Rectangle 176"/>
              <p:cNvSpPr>
                <a:spLocks noChangeArrowheads="1"/>
              </p:cNvSpPr>
              <p:nvPr/>
            </p:nvSpPr>
            <p:spPr bwMode="auto">
              <a:xfrm>
                <a:off x="5715000" y="3668713"/>
                <a:ext cx="17018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LPC</a:t>
                </a: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(KBD, MS, FD, SP, PP, IR)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1" name="Rectangle 177"/>
              <p:cNvSpPr>
                <a:spLocks noChangeArrowheads="1"/>
              </p:cNvSpPr>
              <p:nvPr/>
            </p:nvSpPr>
            <p:spPr bwMode="auto">
              <a:xfrm>
                <a:off x="5716588" y="3889376"/>
                <a:ext cx="328612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AC'97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2" name="Oval 178"/>
              <p:cNvSpPr>
                <a:spLocks noChangeArrowheads="1"/>
              </p:cNvSpPr>
              <p:nvPr/>
            </p:nvSpPr>
            <p:spPr bwMode="auto">
              <a:xfrm>
                <a:off x="3451225" y="3624263"/>
                <a:ext cx="176212" cy="15875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3" name="Oval 179"/>
              <p:cNvSpPr>
                <a:spLocks noChangeArrowheads="1"/>
              </p:cNvSpPr>
              <p:nvPr/>
            </p:nvSpPr>
            <p:spPr bwMode="auto">
              <a:xfrm>
                <a:off x="3457575" y="3444876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4" name="Oval 180"/>
              <p:cNvSpPr>
                <a:spLocks noChangeArrowheads="1"/>
              </p:cNvSpPr>
              <p:nvPr/>
            </p:nvSpPr>
            <p:spPr bwMode="auto">
              <a:xfrm>
                <a:off x="5470525" y="3857626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5" name="Oval 181"/>
              <p:cNvSpPr>
                <a:spLocks noChangeArrowheads="1"/>
              </p:cNvSpPr>
              <p:nvPr/>
            </p:nvSpPr>
            <p:spPr bwMode="auto">
              <a:xfrm>
                <a:off x="5480050" y="3632201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16" name="Oval 182"/>
              <p:cNvSpPr>
                <a:spLocks noChangeArrowheads="1"/>
              </p:cNvSpPr>
              <p:nvPr/>
            </p:nvSpPr>
            <p:spPr bwMode="auto">
              <a:xfrm>
                <a:off x="3457575" y="2293938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17" name="Group 183"/>
              <p:cNvGrpSpPr>
                <a:grpSpLocks/>
              </p:cNvGrpSpPr>
              <p:nvPr/>
            </p:nvGrpSpPr>
            <p:grpSpPr bwMode="auto">
              <a:xfrm>
                <a:off x="3884613" y="1919288"/>
                <a:ext cx="1338262" cy="2728913"/>
                <a:chOff x="1663" y="1047"/>
                <a:chExt cx="843" cy="1319"/>
              </a:xfrm>
            </p:grpSpPr>
            <p:sp>
              <p:nvSpPr>
                <p:cNvPr id="15486" name="Line 184"/>
                <p:cNvSpPr>
                  <a:spLocks noChangeShapeType="1"/>
                </p:cNvSpPr>
                <p:nvPr/>
              </p:nvSpPr>
              <p:spPr bwMode="auto">
                <a:xfrm>
                  <a:off x="2092" y="1047"/>
                  <a:ext cx="41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87" name="Line 185"/>
                <p:cNvSpPr>
                  <a:spLocks noChangeShapeType="1"/>
                </p:cNvSpPr>
                <p:nvPr/>
              </p:nvSpPr>
              <p:spPr bwMode="auto">
                <a:xfrm>
                  <a:off x="2505" y="1047"/>
                  <a:ext cx="1" cy="26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88" name="Line 186"/>
                <p:cNvSpPr>
                  <a:spLocks noChangeShapeType="1"/>
                </p:cNvSpPr>
                <p:nvPr/>
              </p:nvSpPr>
              <p:spPr bwMode="auto">
                <a:xfrm>
                  <a:off x="2505" y="1351"/>
                  <a:ext cx="1" cy="56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89" name="Line 187"/>
                <p:cNvSpPr>
                  <a:spLocks noChangeShapeType="1"/>
                </p:cNvSpPr>
                <p:nvPr/>
              </p:nvSpPr>
              <p:spPr bwMode="auto">
                <a:xfrm>
                  <a:off x="2505" y="1960"/>
                  <a:ext cx="1" cy="8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0" name="Line 188"/>
                <p:cNvSpPr>
                  <a:spLocks noChangeShapeType="1"/>
                </p:cNvSpPr>
                <p:nvPr/>
              </p:nvSpPr>
              <p:spPr bwMode="auto">
                <a:xfrm>
                  <a:off x="2505" y="2081"/>
                  <a:ext cx="1" cy="28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1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2092" y="2365"/>
                  <a:ext cx="41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2" name="Line 190"/>
                <p:cNvSpPr>
                  <a:spLocks noChangeShapeType="1"/>
                </p:cNvSpPr>
                <p:nvPr/>
              </p:nvSpPr>
              <p:spPr bwMode="auto">
                <a:xfrm flipH="1">
                  <a:off x="1663" y="1047"/>
                  <a:ext cx="38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3" name="Line 191"/>
                <p:cNvSpPr>
                  <a:spLocks noChangeShapeType="1"/>
                </p:cNvSpPr>
                <p:nvPr/>
              </p:nvSpPr>
              <p:spPr bwMode="auto">
                <a:xfrm>
                  <a:off x="1663" y="1047"/>
                  <a:ext cx="1" cy="2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4" name="Line 192"/>
                <p:cNvSpPr>
                  <a:spLocks noChangeShapeType="1"/>
                </p:cNvSpPr>
                <p:nvPr/>
              </p:nvSpPr>
              <p:spPr bwMode="auto">
                <a:xfrm>
                  <a:off x="1663" y="1351"/>
                  <a:ext cx="1" cy="44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5" name="Line 193"/>
                <p:cNvSpPr>
                  <a:spLocks noChangeShapeType="1"/>
                </p:cNvSpPr>
                <p:nvPr/>
              </p:nvSpPr>
              <p:spPr bwMode="auto">
                <a:xfrm>
                  <a:off x="1663" y="1832"/>
                  <a:ext cx="1" cy="8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6" name="Line 194"/>
                <p:cNvSpPr>
                  <a:spLocks noChangeShapeType="1"/>
                </p:cNvSpPr>
                <p:nvPr/>
              </p:nvSpPr>
              <p:spPr bwMode="auto">
                <a:xfrm>
                  <a:off x="1663" y="1952"/>
                  <a:ext cx="1" cy="8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7" name="Line 195"/>
                <p:cNvSpPr>
                  <a:spLocks noChangeShapeType="1"/>
                </p:cNvSpPr>
                <p:nvPr/>
              </p:nvSpPr>
              <p:spPr bwMode="auto">
                <a:xfrm>
                  <a:off x="1663" y="2081"/>
                  <a:ext cx="1" cy="7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8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663" y="2197"/>
                  <a:ext cx="1" cy="16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99" name="Line 197"/>
                <p:cNvSpPr>
                  <a:spLocks noChangeShapeType="1"/>
                </p:cNvSpPr>
                <p:nvPr/>
              </p:nvSpPr>
              <p:spPr bwMode="auto">
                <a:xfrm>
                  <a:off x="1663" y="2365"/>
                  <a:ext cx="38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18" name="Group 198"/>
              <p:cNvGrpSpPr>
                <a:grpSpLocks/>
              </p:cNvGrpSpPr>
              <p:nvPr/>
            </p:nvGrpSpPr>
            <p:grpSpPr bwMode="auto">
              <a:xfrm>
                <a:off x="3009900" y="3957638"/>
                <a:ext cx="88900" cy="450850"/>
                <a:chOff x="560" y="1740"/>
                <a:chExt cx="56" cy="220"/>
              </a:xfrm>
            </p:grpSpPr>
            <p:sp>
              <p:nvSpPr>
                <p:cNvPr id="15484" name="Freeform 199"/>
                <p:cNvSpPr>
                  <a:spLocks/>
                </p:cNvSpPr>
                <p:nvPr/>
              </p:nvSpPr>
              <p:spPr bwMode="auto">
                <a:xfrm>
                  <a:off x="560" y="1740"/>
                  <a:ext cx="56" cy="108"/>
                </a:xfrm>
                <a:custGeom>
                  <a:avLst/>
                  <a:gdLst>
                    <a:gd name="T0" fmla="*/ 56 w 113"/>
                    <a:gd name="T1" fmla="*/ 0 h 216"/>
                    <a:gd name="T2" fmla="*/ 48 w 113"/>
                    <a:gd name="T3" fmla="*/ 0 h 216"/>
                    <a:gd name="T4" fmla="*/ 40 w 113"/>
                    <a:gd name="T5" fmla="*/ 0 h 216"/>
                    <a:gd name="T6" fmla="*/ 32 w 113"/>
                    <a:gd name="T7" fmla="*/ 4 h 216"/>
                    <a:gd name="T8" fmla="*/ 28 w 113"/>
                    <a:gd name="T9" fmla="*/ 12 h 216"/>
                    <a:gd name="T10" fmla="*/ 24 w 113"/>
                    <a:gd name="T11" fmla="*/ 20 h 216"/>
                    <a:gd name="T12" fmla="*/ 20 w 113"/>
                    <a:gd name="T13" fmla="*/ 28 h 216"/>
                    <a:gd name="T14" fmla="*/ 20 w 113"/>
                    <a:gd name="T15" fmla="*/ 36 h 216"/>
                    <a:gd name="T16" fmla="*/ 20 w 113"/>
                    <a:gd name="T17" fmla="*/ 44 h 216"/>
                    <a:gd name="T18" fmla="*/ 20 w 113"/>
                    <a:gd name="T19" fmla="*/ 52 h 216"/>
                    <a:gd name="T20" fmla="*/ 20 w 113"/>
                    <a:gd name="T21" fmla="*/ 60 h 216"/>
                    <a:gd name="T22" fmla="*/ 20 w 113"/>
                    <a:gd name="T23" fmla="*/ 68 h 216"/>
                    <a:gd name="T24" fmla="*/ 20 w 113"/>
                    <a:gd name="T25" fmla="*/ 76 h 216"/>
                    <a:gd name="T26" fmla="*/ 20 w 113"/>
                    <a:gd name="T27" fmla="*/ 84 h 216"/>
                    <a:gd name="T28" fmla="*/ 20 w 113"/>
                    <a:gd name="T29" fmla="*/ 92 h 216"/>
                    <a:gd name="T30" fmla="*/ 16 w 113"/>
                    <a:gd name="T31" fmla="*/ 100 h 216"/>
                    <a:gd name="T32" fmla="*/ 12 w 113"/>
                    <a:gd name="T33" fmla="*/ 108 h 216"/>
                    <a:gd name="T34" fmla="*/ 4 w 113"/>
                    <a:gd name="T35" fmla="*/ 108 h 216"/>
                    <a:gd name="T36" fmla="*/ 0 w 113"/>
                    <a:gd name="T37" fmla="*/ 108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6">
                      <a:moveTo>
                        <a:pt x="113" y="0"/>
                      </a:moveTo>
                      <a:lnTo>
                        <a:pt x="97" y="0"/>
                      </a:lnTo>
                      <a:lnTo>
                        <a:pt x="81" y="0"/>
                      </a:lnTo>
                      <a:lnTo>
                        <a:pt x="64" y="8"/>
                      </a:lnTo>
                      <a:lnTo>
                        <a:pt x="56" y="24"/>
                      </a:ln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40" y="72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40" y="120"/>
                      </a:lnTo>
                      <a:lnTo>
                        <a:pt x="40" y="136"/>
                      </a:lnTo>
                      <a:lnTo>
                        <a:pt x="40" y="152"/>
                      </a:lnTo>
                      <a:lnTo>
                        <a:pt x="40" y="168"/>
                      </a:lnTo>
                      <a:lnTo>
                        <a:pt x="40" y="184"/>
                      </a:lnTo>
                      <a:lnTo>
                        <a:pt x="32" y="200"/>
                      </a:lnTo>
                      <a:lnTo>
                        <a:pt x="24" y="216"/>
                      </a:lnTo>
                      <a:lnTo>
                        <a:pt x="8" y="216"/>
                      </a:lnTo>
                      <a:lnTo>
                        <a:pt x="0" y="2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85" name="Freeform 200"/>
                <p:cNvSpPr>
                  <a:spLocks/>
                </p:cNvSpPr>
                <p:nvPr/>
              </p:nvSpPr>
              <p:spPr bwMode="auto">
                <a:xfrm>
                  <a:off x="560" y="1852"/>
                  <a:ext cx="56" cy="108"/>
                </a:xfrm>
                <a:custGeom>
                  <a:avLst/>
                  <a:gdLst>
                    <a:gd name="T0" fmla="*/ 56 w 113"/>
                    <a:gd name="T1" fmla="*/ 108 h 217"/>
                    <a:gd name="T2" fmla="*/ 48 w 113"/>
                    <a:gd name="T3" fmla="*/ 108 h 217"/>
                    <a:gd name="T4" fmla="*/ 40 w 113"/>
                    <a:gd name="T5" fmla="*/ 108 h 217"/>
                    <a:gd name="T6" fmla="*/ 32 w 113"/>
                    <a:gd name="T7" fmla="*/ 104 h 217"/>
                    <a:gd name="T8" fmla="*/ 28 w 113"/>
                    <a:gd name="T9" fmla="*/ 96 h 217"/>
                    <a:gd name="T10" fmla="*/ 24 w 113"/>
                    <a:gd name="T11" fmla="*/ 88 h 217"/>
                    <a:gd name="T12" fmla="*/ 20 w 113"/>
                    <a:gd name="T13" fmla="*/ 80 h 217"/>
                    <a:gd name="T14" fmla="*/ 20 w 113"/>
                    <a:gd name="T15" fmla="*/ 72 h 217"/>
                    <a:gd name="T16" fmla="*/ 20 w 113"/>
                    <a:gd name="T17" fmla="*/ 64 h 217"/>
                    <a:gd name="T18" fmla="*/ 20 w 113"/>
                    <a:gd name="T19" fmla="*/ 56 h 217"/>
                    <a:gd name="T20" fmla="*/ 20 w 113"/>
                    <a:gd name="T21" fmla="*/ 48 h 217"/>
                    <a:gd name="T22" fmla="*/ 20 w 113"/>
                    <a:gd name="T23" fmla="*/ 40 h 217"/>
                    <a:gd name="T24" fmla="*/ 20 w 113"/>
                    <a:gd name="T25" fmla="*/ 32 h 217"/>
                    <a:gd name="T26" fmla="*/ 20 w 113"/>
                    <a:gd name="T27" fmla="*/ 24 h 217"/>
                    <a:gd name="T28" fmla="*/ 20 w 113"/>
                    <a:gd name="T29" fmla="*/ 16 h 217"/>
                    <a:gd name="T30" fmla="*/ 16 w 113"/>
                    <a:gd name="T31" fmla="*/ 8 h 217"/>
                    <a:gd name="T32" fmla="*/ 12 w 113"/>
                    <a:gd name="T33" fmla="*/ 0 h 217"/>
                    <a:gd name="T34" fmla="*/ 4 w 113"/>
                    <a:gd name="T35" fmla="*/ 0 h 217"/>
                    <a:gd name="T36" fmla="*/ 0 w 113"/>
                    <a:gd name="T37" fmla="*/ 0 h 2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217">
                      <a:moveTo>
                        <a:pt x="113" y="217"/>
                      </a:moveTo>
                      <a:lnTo>
                        <a:pt x="97" y="217"/>
                      </a:lnTo>
                      <a:lnTo>
                        <a:pt x="81" y="217"/>
                      </a:lnTo>
                      <a:lnTo>
                        <a:pt x="64" y="209"/>
                      </a:lnTo>
                      <a:lnTo>
                        <a:pt x="56" y="193"/>
                      </a:lnTo>
                      <a:lnTo>
                        <a:pt x="48" y="177"/>
                      </a:lnTo>
                      <a:lnTo>
                        <a:pt x="40" y="161"/>
                      </a:lnTo>
                      <a:lnTo>
                        <a:pt x="40" y="144"/>
                      </a:lnTo>
                      <a:lnTo>
                        <a:pt x="40" y="128"/>
                      </a:lnTo>
                      <a:lnTo>
                        <a:pt x="40" y="112"/>
                      </a:lnTo>
                      <a:lnTo>
                        <a:pt x="40" y="96"/>
                      </a:lnTo>
                      <a:lnTo>
                        <a:pt x="40" y="80"/>
                      </a:lnTo>
                      <a:lnTo>
                        <a:pt x="40" y="64"/>
                      </a:lnTo>
                      <a:lnTo>
                        <a:pt x="40" y="48"/>
                      </a:lnTo>
                      <a:lnTo>
                        <a:pt x="40" y="32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419" name="Oval 201"/>
              <p:cNvSpPr>
                <a:spLocks noChangeArrowheads="1"/>
              </p:cNvSpPr>
              <p:nvPr/>
            </p:nvSpPr>
            <p:spPr bwMode="auto">
              <a:xfrm>
                <a:off x="3249613" y="3622676"/>
                <a:ext cx="176212" cy="15875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0" name="Oval 202"/>
              <p:cNvSpPr>
                <a:spLocks noChangeArrowheads="1"/>
              </p:cNvSpPr>
              <p:nvPr/>
            </p:nvSpPr>
            <p:spPr bwMode="auto">
              <a:xfrm>
                <a:off x="3255963" y="3443288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1" name="Oval 203"/>
              <p:cNvSpPr>
                <a:spLocks noChangeArrowheads="1"/>
              </p:cNvSpPr>
              <p:nvPr/>
            </p:nvSpPr>
            <p:spPr bwMode="auto">
              <a:xfrm>
                <a:off x="3059113" y="3632201"/>
                <a:ext cx="176212" cy="15875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2" name="Oval 204"/>
              <p:cNvSpPr>
                <a:spLocks noChangeArrowheads="1"/>
              </p:cNvSpPr>
              <p:nvPr/>
            </p:nvSpPr>
            <p:spPr bwMode="auto">
              <a:xfrm>
                <a:off x="3065463" y="3452813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3" name="Oval 205"/>
              <p:cNvSpPr>
                <a:spLocks noChangeArrowheads="1"/>
              </p:cNvSpPr>
              <p:nvPr/>
            </p:nvSpPr>
            <p:spPr bwMode="auto">
              <a:xfrm>
                <a:off x="2857500" y="3630613"/>
                <a:ext cx="176212" cy="15875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4" name="Oval 206"/>
              <p:cNvSpPr>
                <a:spLocks noChangeArrowheads="1"/>
              </p:cNvSpPr>
              <p:nvPr/>
            </p:nvSpPr>
            <p:spPr bwMode="auto">
              <a:xfrm>
                <a:off x="2863850" y="3451226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25" name="Group 207"/>
              <p:cNvGrpSpPr>
                <a:grpSpLocks/>
              </p:cNvGrpSpPr>
              <p:nvPr/>
            </p:nvGrpSpPr>
            <p:grpSpPr bwMode="auto">
              <a:xfrm>
                <a:off x="3606800" y="3919538"/>
                <a:ext cx="488950" cy="133350"/>
                <a:chOff x="1501" y="1768"/>
                <a:chExt cx="308" cy="84"/>
              </a:xfrm>
            </p:grpSpPr>
            <p:sp>
              <p:nvSpPr>
                <p:cNvPr id="15476" name="Line 208"/>
                <p:cNvSpPr>
                  <a:spLocks noChangeShapeType="1"/>
                </p:cNvSpPr>
                <p:nvPr/>
              </p:nvSpPr>
              <p:spPr bwMode="auto">
                <a:xfrm>
                  <a:off x="1567" y="1792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77" name="Line 209"/>
                <p:cNvSpPr>
                  <a:spLocks noChangeShapeType="1"/>
                </p:cNvSpPr>
                <p:nvPr/>
              </p:nvSpPr>
              <p:spPr bwMode="auto">
                <a:xfrm>
                  <a:off x="1567" y="183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78" name="Group 210"/>
                <p:cNvGrpSpPr>
                  <a:grpSpLocks/>
                </p:cNvGrpSpPr>
                <p:nvPr/>
              </p:nvGrpSpPr>
              <p:grpSpPr bwMode="auto">
                <a:xfrm>
                  <a:off x="1501" y="1768"/>
                  <a:ext cx="116" cy="84"/>
                  <a:chOff x="1501" y="1768"/>
                  <a:chExt cx="116" cy="84"/>
                </a:xfrm>
              </p:grpSpPr>
              <p:sp>
                <p:nvSpPr>
                  <p:cNvPr id="15482" name="Line 2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01" y="180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83" name="Line 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01" y="176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479" name="Group 213"/>
                <p:cNvGrpSpPr>
                  <a:grpSpLocks/>
                </p:cNvGrpSpPr>
                <p:nvPr/>
              </p:nvGrpSpPr>
              <p:grpSpPr bwMode="auto">
                <a:xfrm>
                  <a:off x="1693" y="1768"/>
                  <a:ext cx="116" cy="84"/>
                  <a:chOff x="1693" y="1768"/>
                  <a:chExt cx="116" cy="84"/>
                </a:xfrm>
              </p:grpSpPr>
              <p:sp>
                <p:nvSpPr>
                  <p:cNvPr id="15480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3" y="180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81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1693" y="176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426" name="Group 216"/>
              <p:cNvGrpSpPr>
                <a:grpSpLocks/>
              </p:cNvGrpSpPr>
              <p:nvPr/>
            </p:nvGrpSpPr>
            <p:grpSpPr bwMode="auto">
              <a:xfrm>
                <a:off x="3600450" y="4338638"/>
                <a:ext cx="488950" cy="133350"/>
                <a:chOff x="1497" y="1888"/>
                <a:chExt cx="308" cy="84"/>
              </a:xfrm>
            </p:grpSpPr>
            <p:sp>
              <p:nvSpPr>
                <p:cNvPr id="15468" name="Line 217"/>
                <p:cNvSpPr>
                  <a:spLocks noChangeShapeType="1"/>
                </p:cNvSpPr>
                <p:nvPr/>
              </p:nvSpPr>
              <p:spPr bwMode="auto">
                <a:xfrm>
                  <a:off x="1563" y="1912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69" name="Line 218"/>
                <p:cNvSpPr>
                  <a:spLocks noChangeShapeType="1"/>
                </p:cNvSpPr>
                <p:nvPr/>
              </p:nvSpPr>
              <p:spPr bwMode="auto">
                <a:xfrm>
                  <a:off x="1563" y="195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70" name="Group 219"/>
                <p:cNvGrpSpPr>
                  <a:grpSpLocks/>
                </p:cNvGrpSpPr>
                <p:nvPr/>
              </p:nvGrpSpPr>
              <p:grpSpPr bwMode="auto">
                <a:xfrm>
                  <a:off x="1497" y="1888"/>
                  <a:ext cx="116" cy="84"/>
                  <a:chOff x="1497" y="1888"/>
                  <a:chExt cx="116" cy="84"/>
                </a:xfrm>
              </p:grpSpPr>
              <p:sp>
                <p:nvSpPr>
                  <p:cNvPr id="15474" name="Line 2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97" y="192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75" name="Line 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7" y="188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471" name="Group 222"/>
                <p:cNvGrpSpPr>
                  <a:grpSpLocks/>
                </p:cNvGrpSpPr>
                <p:nvPr/>
              </p:nvGrpSpPr>
              <p:grpSpPr bwMode="auto">
                <a:xfrm>
                  <a:off x="1689" y="1888"/>
                  <a:ext cx="116" cy="84"/>
                  <a:chOff x="1689" y="1888"/>
                  <a:chExt cx="116" cy="84"/>
                </a:xfrm>
              </p:grpSpPr>
              <p:sp>
                <p:nvSpPr>
                  <p:cNvPr id="15472" name="Line 2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9" y="192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73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1689" y="1888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27" name="Oval 225"/>
              <p:cNvSpPr>
                <a:spLocks noChangeArrowheads="1"/>
              </p:cNvSpPr>
              <p:nvPr/>
            </p:nvSpPr>
            <p:spPr bwMode="auto">
              <a:xfrm>
                <a:off x="3170238" y="3887788"/>
                <a:ext cx="425450" cy="17621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8" name="Oval 226"/>
              <p:cNvSpPr>
                <a:spLocks noChangeArrowheads="1"/>
              </p:cNvSpPr>
              <p:nvPr/>
            </p:nvSpPr>
            <p:spPr bwMode="auto">
              <a:xfrm>
                <a:off x="3170238" y="4313238"/>
                <a:ext cx="425450" cy="177800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29" name="Rectangle 247"/>
              <p:cNvSpPr>
                <a:spLocks noChangeArrowheads="1"/>
              </p:cNvSpPr>
              <p:nvPr/>
            </p:nvSpPr>
            <p:spPr bwMode="auto">
              <a:xfrm>
                <a:off x="2463800" y="4106863"/>
                <a:ext cx="49530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4x SATA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5430" name="Group 248"/>
              <p:cNvGrpSpPr>
                <a:grpSpLocks/>
              </p:cNvGrpSpPr>
              <p:nvPr/>
            </p:nvGrpSpPr>
            <p:grpSpPr bwMode="auto">
              <a:xfrm>
                <a:off x="4953000" y="3132138"/>
                <a:ext cx="490537" cy="133350"/>
                <a:chOff x="2343" y="1896"/>
                <a:chExt cx="309" cy="84"/>
              </a:xfrm>
            </p:grpSpPr>
            <p:sp>
              <p:nvSpPr>
                <p:cNvPr id="15460" name="Line 249"/>
                <p:cNvSpPr>
                  <a:spLocks noChangeShapeType="1"/>
                </p:cNvSpPr>
                <p:nvPr/>
              </p:nvSpPr>
              <p:spPr bwMode="auto">
                <a:xfrm>
                  <a:off x="2409" y="192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61" name="Line 250"/>
                <p:cNvSpPr>
                  <a:spLocks noChangeShapeType="1"/>
                </p:cNvSpPr>
                <p:nvPr/>
              </p:nvSpPr>
              <p:spPr bwMode="auto">
                <a:xfrm>
                  <a:off x="2409" y="1958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62" name="Group 251"/>
                <p:cNvGrpSpPr>
                  <a:grpSpLocks/>
                </p:cNvGrpSpPr>
                <p:nvPr/>
              </p:nvGrpSpPr>
              <p:grpSpPr bwMode="auto">
                <a:xfrm>
                  <a:off x="2343" y="1896"/>
                  <a:ext cx="116" cy="84"/>
                  <a:chOff x="2343" y="1896"/>
                  <a:chExt cx="116" cy="84"/>
                </a:xfrm>
              </p:grpSpPr>
              <p:sp>
                <p:nvSpPr>
                  <p:cNvPr id="15466" name="Line 25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3" y="193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67" name="Line 2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3" y="189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463" name="Group 254"/>
                <p:cNvGrpSpPr>
                  <a:grpSpLocks/>
                </p:cNvGrpSpPr>
                <p:nvPr/>
              </p:nvGrpSpPr>
              <p:grpSpPr bwMode="auto">
                <a:xfrm>
                  <a:off x="2535" y="1896"/>
                  <a:ext cx="117" cy="84"/>
                  <a:chOff x="2535" y="1896"/>
                  <a:chExt cx="117" cy="84"/>
                </a:xfrm>
              </p:grpSpPr>
              <p:sp>
                <p:nvSpPr>
                  <p:cNvPr id="15464" name="Line 2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5" y="193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65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2535" y="189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31" name="Oval 257"/>
              <p:cNvSpPr>
                <a:spLocks noChangeArrowheads="1"/>
              </p:cNvSpPr>
              <p:nvPr/>
            </p:nvSpPr>
            <p:spPr bwMode="auto">
              <a:xfrm>
                <a:off x="5459413" y="3106738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32" name="Group 258"/>
              <p:cNvGrpSpPr>
                <a:grpSpLocks/>
              </p:cNvGrpSpPr>
              <p:nvPr/>
            </p:nvGrpSpPr>
            <p:grpSpPr bwMode="auto">
              <a:xfrm>
                <a:off x="4960938" y="3387726"/>
                <a:ext cx="490537" cy="133350"/>
                <a:chOff x="2343" y="1896"/>
                <a:chExt cx="309" cy="84"/>
              </a:xfrm>
            </p:grpSpPr>
            <p:sp>
              <p:nvSpPr>
                <p:cNvPr id="15452" name="Line 259"/>
                <p:cNvSpPr>
                  <a:spLocks noChangeShapeType="1"/>
                </p:cNvSpPr>
                <p:nvPr/>
              </p:nvSpPr>
              <p:spPr bwMode="auto">
                <a:xfrm>
                  <a:off x="2409" y="192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53" name="Line 260"/>
                <p:cNvSpPr>
                  <a:spLocks noChangeShapeType="1"/>
                </p:cNvSpPr>
                <p:nvPr/>
              </p:nvSpPr>
              <p:spPr bwMode="auto">
                <a:xfrm>
                  <a:off x="2409" y="1958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54" name="Group 261"/>
                <p:cNvGrpSpPr>
                  <a:grpSpLocks/>
                </p:cNvGrpSpPr>
                <p:nvPr/>
              </p:nvGrpSpPr>
              <p:grpSpPr bwMode="auto">
                <a:xfrm>
                  <a:off x="2343" y="1896"/>
                  <a:ext cx="116" cy="84"/>
                  <a:chOff x="2343" y="1896"/>
                  <a:chExt cx="116" cy="84"/>
                </a:xfrm>
              </p:grpSpPr>
              <p:sp>
                <p:nvSpPr>
                  <p:cNvPr id="15458" name="Line 2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3" y="193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59" name="Line 2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3" y="189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455" name="Group 264"/>
                <p:cNvGrpSpPr>
                  <a:grpSpLocks/>
                </p:cNvGrpSpPr>
                <p:nvPr/>
              </p:nvGrpSpPr>
              <p:grpSpPr bwMode="auto">
                <a:xfrm>
                  <a:off x="2535" y="1896"/>
                  <a:ext cx="117" cy="84"/>
                  <a:chOff x="2535" y="1896"/>
                  <a:chExt cx="117" cy="84"/>
                </a:xfrm>
              </p:grpSpPr>
              <p:sp>
                <p:nvSpPr>
                  <p:cNvPr id="15456" name="Line 2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5" y="193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57" name="Line 266"/>
                  <p:cNvSpPr>
                    <a:spLocks noChangeShapeType="1"/>
                  </p:cNvSpPr>
                  <p:nvPr/>
                </p:nvSpPr>
                <p:spPr bwMode="auto">
                  <a:xfrm>
                    <a:off x="2535" y="189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33" name="Oval 267"/>
              <p:cNvSpPr>
                <a:spLocks noChangeArrowheads="1"/>
              </p:cNvSpPr>
              <p:nvPr/>
            </p:nvSpPr>
            <p:spPr bwMode="auto">
              <a:xfrm>
                <a:off x="5467350" y="3362326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34" name="Rectangle 268"/>
              <p:cNvSpPr>
                <a:spLocks noChangeArrowheads="1"/>
              </p:cNvSpPr>
              <p:nvPr/>
            </p:nvSpPr>
            <p:spPr bwMode="auto">
              <a:xfrm>
                <a:off x="5694363" y="3114676"/>
                <a:ext cx="879475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PCI E.x1 (1x/2x)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35" name="Rectangle 269"/>
              <p:cNvSpPr>
                <a:spLocks noChangeArrowheads="1"/>
              </p:cNvSpPr>
              <p:nvPr/>
            </p:nvSpPr>
            <p:spPr bwMode="auto">
              <a:xfrm>
                <a:off x="5708650" y="3379788"/>
                <a:ext cx="652462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LAN 10/100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436" name="Group 270"/>
              <p:cNvGrpSpPr>
                <a:grpSpLocks/>
              </p:cNvGrpSpPr>
              <p:nvPr/>
            </p:nvGrpSpPr>
            <p:grpSpPr bwMode="auto">
              <a:xfrm>
                <a:off x="4978400" y="4160838"/>
                <a:ext cx="490537" cy="134938"/>
                <a:chOff x="2347" y="2016"/>
                <a:chExt cx="309" cy="85"/>
              </a:xfrm>
            </p:grpSpPr>
            <p:sp>
              <p:nvSpPr>
                <p:cNvPr id="15444" name="Line 271"/>
                <p:cNvSpPr>
                  <a:spLocks noChangeShapeType="1"/>
                </p:cNvSpPr>
                <p:nvPr/>
              </p:nvSpPr>
              <p:spPr bwMode="auto">
                <a:xfrm>
                  <a:off x="2413" y="2040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45" name="Line 272"/>
                <p:cNvSpPr>
                  <a:spLocks noChangeShapeType="1"/>
                </p:cNvSpPr>
                <p:nvPr/>
              </p:nvSpPr>
              <p:spPr bwMode="auto">
                <a:xfrm>
                  <a:off x="2413" y="2079"/>
                  <a:ext cx="18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46" name="Group 273"/>
                <p:cNvGrpSpPr>
                  <a:grpSpLocks/>
                </p:cNvGrpSpPr>
                <p:nvPr/>
              </p:nvGrpSpPr>
              <p:grpSpPr bwMode="auto">
                <a:xfrm>
                  <a:off x="2347" y="2016"/>
                  <a:ext cx="116" cy="85"/>
                  <a:chOff x="2347" y="2016"/>
                  <a:chExt cx="116" cy="85"/>
                </a:xfrm>
              </p:grpSpPr>
              <p:sp>
                <p:nvSpPr>
                  <p:cNvPr id="15450" name="Line 2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47" y="2056"/>
                    <a:ext cx="11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51" name="Line 2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7" y="2016"/>
                    <a:ext cx="116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447" name="Group 276"/>
                <p:cNvGrpSpPr>
                  <a:grpSpLocks/>
                </p:cNvGrpSpPr>
                <p:nvPr/>
              </p:nvGrpSpPr>
              <p:grpSpPr bwMode="auto">
                <a:xfrm>
                  <a:off x="2539" y="2016"/>
                  <a:ext cx="117" cy="85"/>
                  <a:chOff x="2539" y="2016"/>
                  <a:chExt cx="117" cy="85"/>
                </a:xfrm>
              </p:grpSpPr>
              <p:sp>
                <p:nvSpPr>
                  <p:cNvPr id="15448" name="Line 2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9" y="2056"/>
                    <a:ext cx="117" cy="4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49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2539" y="2016"/>
                    <a:ext cx="117" cy="4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37" name="Rectangle 279"/>
              <p:cNvSpPr>
                <a:spLocks noChangeArrowheads="1"/>
              </p:cNvSpPr>
              <p:nvPr/>
            </p:nvSpPr>
            <p:spPr bwMode="auto">
              <a:xfrm>
                <a:off x="5719763" y="4135438"/>
                <a:ext cx="322262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HDAI</a:t>
                </a:r>
                <a:endPara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438" name="Oval 280"/>
              <p:cNvSpPr>
                <a:spLocks noChangeArrowheads="1"/>
              </p:cNvSpPr>
              <p:nvPr/>
            </p:nvSpPr>
            <p:spPr bwMode="auto">
              <a:xfrm>
                <a:off x="5478463" y="4141788"/>
                <a:ext cx="176212" cy="16033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39" name="Line 281"/>
              <p:cNvSpPr>
                <a:spLocks noChangeShapeType="1"/>
              </p:cNvSpPr>
              <p:nvPr/>
            </p:nvSpPr>
            <p:spPr bwMode="auto">
              <a:xfrm>
                <a:off x="5093700" y="5695951"/>
                <a:ext cx="3619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40" name="Line 283"/>
              <p:cNvSpPr>
                <a:spLocks noChangeShapeType="1"/>
              </p:cNvSpPr>
              <p:nvPr/>
            </p:nvSpPr>
            <p:spPr bwMode="auto">
              <a:xfrm>
                <a:off x="3373438" y="4113213"/>
                <a:ext cx="0" cy="301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41" name="Line 284"/>
              <p:cNvSpPr>
                <a:spLocks noChangeShapeType="1"/>
              </p:cNvSpPr>
              <p:nvPr/>
            </p:nvSpPr>
            <p:spPr bwMode="auto">
              <a:xfrm>
                <a:off x="3375025" y="4178301"/>
                <a:ext cx="0" cy="301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42" name="Line 285"/>
              <p:cNvSpPr>
                <a:spLocks noChangeShapeType="1"/>
              </p:cNvSpPr>
              <p:nvPr/>
            </p:nvSpPr>
            <p:spPr bwMode="auto">
              <a:xfrm>
                <a:off x="3375025" y="4241801"/>
                <a:ext cx="0" cy="301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443" name="Rectangle 286"/>
              <p:cNvSpPr>
                <a:spLocks noChangeArrowheads="1"/>
              </p:cNvSpPr>
              <p:nvPr/>
            </p:nvSpPr>
            <p:spPr bwMode="auto">
              <a:xfrm>
                <a:off x="2641600" y="4286251"/>
                <a:ext cx="0" cy="15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96966" y="2270012"/>
              <a:ext cx="9664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829xx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5763" y="3081756"/>
              <a:ext cx="6912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ICH6/7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720143" y="2572188"/>
              <a:ext cx="1052945" cy="34181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 bwMode="auto">
            <a:xfrm>
              <a:off x="2300288" y="4370512"/>
              <a:ext cx="845549" cy="35720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587300" y="3397888"/>
              <a:ext cx="1083009" cy="31432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81030" y="3615310"/>
            <a:ext cx="279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Used typically in  Pentium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 (Prescott)-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based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platforms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with Intel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’s 9xx chipsets (2004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2.2.2 </a:t>
            </a:r>
            <a:r>
              <a:rPr lang="en-US" kern="1200" dirty="0">
                <a:solidFill>
                  <a:srgbClr val="FFFFFF"/>
                </a:solidFill>
              </a:rPr>
              <a:t>Bus-based off-die interconnects (10)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238" y="515121"/>
            <a:ext cx="463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Chipset-based </a:t>
            </a:r>
            <a:r>
              <a:rPr lang="en-US" dirty="0" smtClean="0">
                <a:solidFill>
                  <a:schemeClr val="accent6"/>
                </a:solidFill>
              </a:rPr>
              <a:t>off-die interconnects 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869" y="880709"/>
            <a:ext cx="836036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Chipsets provide a </a:t>
            </a:r>
            <a:r>
              <a:rPr lang="en-US" sz="1600" dirty="0">
                <a:solidFill>
                  <a:srgbClr val="0070C0"/>
                </a:solidFill>
              </a:rPr>
              <a:t>set of dedicated point-to-point interconnections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They allow </a:t>
            </a:r>
            <a:r>
              <a:rPr lang="en-US" sz="1600" dirty="0">
                <a:solidFill>
                  <a:srgbClr val="0070C0"/>
                </a:solidFill>
              </a:rPr>
              <a:t>multiple transactions at a time </a:t>
            </a:r>
            <a:r>
              <a:rPr lang="en-US" sz="1600" dirty="0">
                <a:solidFill>
                  <a:srgbClr val="000000"/>
                </a:solidFill>
              </a:rPr>
              <a:t>on different point-to-point paths. </a:t>
            </a:r>
          </a:p>
        </p:txBody>
      </p:sp>
    </p:spTree>
    <p:extLst>
      <p:ext uri="{BB962C8B-B14F-4D97-AF65-F5344CB8AC3E}">
        <p14:creationId xmlns:p14="http://schemas.microsoft.com/office/powerpoint/2010/main" val="1125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42992" y="1421535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2.2.3 Chipset-based off-die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4187" y="2736737"/>
            <a:ext cx="8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Discrete</a:t>
            </a:r>
          </a:p>
          <a:p>
            <a:pPr algn="ctr"/>
            <a:r>
              <a:rPr lang="en-US" sz="1200" dirty="0" smtClean="0"/>
              <a:t>graphics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119232" y="3312648"/>
            <a:ext cx="9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Integrated</a:t>
            </a:r>
          </a:p>
          <a:p>
            <a:pPr algn="ctr"/>
            <a:r>
              <a:rPr lang="en-US" sz="1200" dirty="0" smtClean="0"/>
              <a:t>graphics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444819" y="3111212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21566" y="1968066"/>
            <a:ext cx="2675545" cy="3267186"/>
            <a:chOff x="1200261" y="1650427"/>
            <a:chExt cx="2675545" cy="3267186"/>
          </a:xfrm>
        </p:grpSpPr>
        <p:sp>
          <p:nvSpPr>
            <p:cNvPr id="10" name="Téglalap 7"/>
            <p:cNvSpPr/>
            <p:nvPr/>
          </p:nvSpPr>
          <p:spPr>
            <a:xfrm>
              <a:off x="1200261" y="2420996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Egyenes összekötő nyíllal 15"/>
            <p:cNvCxnSpPr>
              <a:stCxn id="10" idx="3"/>
            </p:cNvCxnSpPr>
            <p:nvPr/>
          </p:nvCxnSpPr>
          <p:spPr>
            <a:xfrm>
              <a:off x="1818367" y="2643759"/>
              <a:ext cx="409784" cy="1834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églalap 6"/>
            <p:cNvSpPr/>
            <p:nvPr/>
          </p:nvSpPr>
          <p:spPr>
            <a:xfrm>
              <a:off x="1208933" y="2986082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" name="Egyenes összekötő nyíllal 15"/>
            <p:cNvCxnSpPr/>
            <p:nvPr/>
          </p:nvCxnSpPr>
          <p:spPr>
            <a:xfrm flipV="1">
              <a:off x="1835346" y="3049961"/>
              <a:ext cx="385446" cy="14083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zis 3"/>
            <p:cNvSpPr/>
            <p:nvPr/>
          </p:nvSpPr>
          <p:spPr>
            <a:xfrm>
              <a:off x="2229810" y="1650427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5" name="Téglalap 4"/>
            <p:cNvSpPr/>
            <p:nvPr/>
          </p:nvSpPr>
          <p:spPr>
            <a:xfrm>
              <a:off x="2228128" y="2689986"/>
              <a:ext cx="648000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  <a:endPara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05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w/GPU</a:t>
              </a:r>
              <a:endParaRPr lang="hu-HU" sz="105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églalap 5"/>
            <p:cNvSpPr/>
            <p:nvPr/>
          </p:nvSpPr>
          <p:spPr>
            <a:xfrm>
              <a:off x="2228128" y="3581037"/>
              <a:ext cx="648000" cy="445525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17" name="Téglalap 6"/>
            <p:cNvSpPr/>
            <p:nvPr/>
          </p:nvSpPr>
          <p:spPr>
            <a:xfrm>
              <a:off x="2228128" y="4472088"/>
              <a:ext cx="648000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Téglalap 8"/>
            <p:cNvSpPr/>
            <p:nvPr/>
          </p:nvSpPr>
          <p:spPr>
            <a:xfrm>
              <a:off x="1217951" y="358708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Per./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9"/>
            <p:cNvSpPr/>
            <p:nvPr/>
          </p:nvSpPr>
          <p:spPr>
            <a:xfrm>
              <a:off x="3257700" y="2689986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0" name="Téglalap 10"/>
            <p:cNvSpPr/>
            <p:nvPr/>
          </p:nvSpPr>
          <p:spPr>
            <a:xfrm>
              <a:off x="3257700" y="3581037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nyíllal 12"/>
            <p:cNvCxnSpPr>
              <a:stCxn id="14" idx="4"/>
              <a:endCxn id="15" idx="0"/>
            </p:cNvCxnSpPr>
            <p:nvPr/>
          </p:nvCxnSpPr>
          <p:spPr>
            <a:xfrm>
              <a:off x="2538863" y="2244461"/>
              <a:ext cx="13265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13"/>
            <p:cNvCxnSpPr/>
            <p:nvPr/>
          </p:nvCxnSpPr>
          <p:spPr>
            <a:xfrm flipH="1">
              <a:off x="2538863" y="3135512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14"/>
            <p:cNvCxnSpPr/>
            <p:nvPr/>
          </p:nvCxnSpPr>
          <p:spPr>
            <a:xfrm flipH="1">
              <a:off x="2535500" y="4026562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17"/>
            <p:cNvCxnSpPr/>
            <p:nvPr/>
          </p:nvCxnSpPr>
          <p:spPr>
            <a:xfrm>
              <a:off x="1836057" y="3822350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18"/>
            <p:cNvCxnSpPr/>
            <p:nvPr/>
          </p:nvCxnSpPr>
          <p:spPr>
            <a:xfrm>
              <a:off x="2847916" y="2907008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19"/>
            <p:cNvCxnSpPr/>
            <p:nvPr/>
          </p:nvCxnSpPr>
          <p:spPr>
            <a:xfrm>
              <a:off x="2847916" y="3819653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836788" y="4519137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0632" y="4519071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 rot="1470269">
            <a:off x="3784237" y="2747692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PCIe</a:t>
            </a:r>
            <a:endParaRPr lang="en-US" sz="1300" dirty="0"/>
          </a:p>
        </p:txBody>
      </p:sp>
      <p:sp>
        <p:nvSpPr>
          <p:cNvPr id="32" name="Rounded Rectangle 31"/>
          <p:cNvSpPr/>
          <p:nvPr/>
        </p:nvSpPr>
        <p:spPr bwMode="auto">
          <a:xfrm>
            <a:off x="4013735" y="2774148"/>
            <a:ext cx="1068404" cy="17593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363" y="884908"/>
            <a:ext cx="8614218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accent6"/>
                </a:solidFill>
              </a:rPr>
              <a:t>Example of a chipset-based interconnect</a:t>
            </a:r>
          </a:p>
          <a:p>
            <a:r>
              <a:rPr lang="en-US" sz="1600" dirty="0" smtClean="0"/>
              <a:t>  (actually of a Core 2 based desktop interconnect providing integrated graphics) 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4985885" y="2117561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Core 2 (2006)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357162" y="5630780"/>
            <a:ext cx="6325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Figure: Chipset-based </a:t>
            </a:r>
            <a:r>
              <a:rPr lang="en-US" dirty="0"/>
              <a:t>off-die </a:t>
            </a:r>
            <a:r>
              <a:rPr lang="en-US" dirty="0" smtClean="0"/>
              <a:t>interconnect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337" y="516374"/>
            <a:ext cx="51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2.2.3 </a:t>
            </a:r>
            <a:r>
              <a:rPr lang="en-US" dirty="0">
                <a:solidFill>
                  <a:schemeClr val="accent6"/>
                </a:solidFill>
              </a:rPr>
              <a:t>Chipset-based off-die interconnects</a:t>
            </a:r>
          </a:p>
        </p:txBody>
      </p:sp>
    </p:spTree>
    <p:extLst>
      <p:ext uri="{BB962C8B-B14F-4D97-AF65-F5344CB8AC3E}">
        <p14:creationId xmlns:p14="http://schemas.microsoft.com/office/powerpoint/2010/main" val="879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45" y="519766"/>
            <a:ext cx="463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Chipset-based off-die interconnects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909" y="885522"/>
            <a:ext cx="3821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Chipsets</a:t>
            </a:r>
            <a:r>
              <a:rPr lang="en-US" sz="1600" dirty="0"/>
              <a:t> are </a:t>
            </a:r>
            <a:r>
              <a:rPr lang="en-US" sz="1600" dirty="0">
                <a:solidFill>
                  <a:srgbClr val="0070C0"/>
                </a:solidFill>
              </a:rPr>
              <a:t>parts of platforms</a:t>
            </a:r>
            <a:r>
              <a:rPr lang="en-US" sz="1600" dirty="0"/>
              <a:t>. 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5161" y="1232033"/>
            <a:ext cx="714009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Historically, a number of platform categories evolved.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Recently, the </a:t>
            </a:r>
            <a:r>
              <a:rPr lang="en-US" sz="1600" dirty="0" smtClean="0">
                <a:solidFill>
                  <a:srgbClr val="FF0000"/>
                </a:solidFill>
              </a:rPr>
              <a:t>most important platform categories </a:t>
            </a:r>
            <a:r>
              <a:rPr lang="en-US" sz="1600" dirty="0" smtClean="0"/>
              <a:t>are as follows:</a:t>
            </a:r>
            <a:endParaRPr lang="en-US" sz="16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8179" y="2925145"/>
            <a:ext cx="2147059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496243" y="27457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641079" y="2401028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1383251" y="2583176"/>
            <a:ext cx="64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6534343" y="2578414"/>
            <a:ext cx="1588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643837" y="2758400"/>
            <a:ext cx="6027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673650" y="2583176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60319" y="2114848"/>
            <a:ext cx="4170703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Recent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most important platform categories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21973" y="2927107"/>
            <a:ext cx="161704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Tablets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37171" y="2921876"/>
            <a:ext cx="1272741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Notebooks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47772" y="2927107"/>
            <a:ext cx="2173287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Desktops</a:t>
            </a:r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3946593" y="27599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3979930" y="2584764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177790" y="2925145"/>
            <a:ext cx="928474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HEDs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1346400" y="2752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1379738" y="2577328"/>
            <a:ext cx="0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5227773" y="27675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H="1">
            <a:off x="5265873" y="2586380"/>
            <a:ext cx="1588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7781729" y="275102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H="1">
            <a:off x="7819829" y="2583738"/>
            <a:ext cx="1588" cy="18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000531" y="2925503"/>
            <a:ext cx="1617048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Smartphones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8387" y="4730281"/>
            <a:ext cx="8569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As far as server/HED/desktop and notebook processor families are concerned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recently Intel’s and AMD’s related families dominate the market</a:t>
            </a:r>
            <a:r>
              <a:rPr lang="en-US" sz="1600" dirty="0" smtClean="0">
                <a:solidFill>
                  <a:srgbClr val="000000"/>
                </a:solidFill>
              </a:rPr>
              <a:t>.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387" y="3326604"/>
            <a:ext cx="863249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Further on, typically </a:t>
            </a:r>
            <a:r>
              <a:rPr lang="en-US" sz="1600" dirty="0" smtClean="0">
                <a:solidFill>
                  <a:srgbClr val="0070C0"/>
                </a:solidFill>
              </a:rPr>
              <a:t>in each chipset category dominant processor firms have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their specific chipset families, </a:t>
            </a:r>
            <a:r>
              <a:rPr lang="en-US" sz="1600" dirty="0" smtClean="0"/>
              <a:t>e.g. for the desktop category recently Intel has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its Core 2 based desktop chipset family.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Notable </a:t>
            </a:r>
            <a:r>
              <a:rPr lang="en-US" sz="1600" dirty="0">
                <a:solidFill>
                  <a:srgbClr val="FF0000"/>
                </a:solidFill>
              </a:rPr>
              <a:t>exceptions</a:t>
            </a:r>
            <a:r>
              <a:rPr lang="en-US" sz="1600" dirty="0">
                <a:solidFill>
                  <a:srgbClr val="000000"/>
                </a:solidFill>
              </a:rPr>
              <a:t> are recent </a:t>
            </a:r>
            <a:r>
              <a:rPr lang="en-US" sz="1600" dirty="0">
                <a:solidFill>
                  <a:srgbClr val="0070C0"/>
                </a:solidFill>
              </a:rPr>
              <a:t>tablet- and smartphone platforms</a:t>
            </a:r>
            <a:r>
              <a:rPr lang="en-US" sz="1600" dirty="0">
                <a:solidFill>
                  <a:srgbClr val="000000"/>
                </a:solidFill>
              </a:rPr>
              <a:t> since these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platforms are usually </a:t>
            </a:r>
            <a:r>
              <a:rPr lang="en-US" sz="1600" dirty="0">
                <a:solidFill>
                  <a:srgbClr val="0070C0"/>
                </a:solidFill>
              </a:rPr>
              <a:t>built around </a:t>
            </a:r>
            <a:r>
              <a:rPr lang="en-US" sz="1600" dirty="0" err="1">
                <a:solidFill>
                  <a:srgbClr val="0070C0"/>
                </a:solidFill>
              </a:rPr>
              <a:t>SoC</a:t>
            </a:r>
            <a:r>
              <a:rPr lang="en-US" sz="1600" dirty="0">
                <a:solidFill>
                  <a:srgbClr val="0070C0"/>
                </a:solidFill>
              </a:rPr>
              <a:t> processors </a:t>
            </a:r>
            <a:r>
              <a:rPr lang="en-US" sz="1600" dirty="0"/>
              <a:t>and do not need chipsets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771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649" y="1738453"/>
            <a:ext cx="822616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It is worth discussing the </a:t>
            </a:r>
            <a:r>
              <a:rPr lang="en-US" sz="1600" dirty="0" smtClean="0">
                <a:solidFill>
                  <a:srgbClr val="FF0000"/>
                </a:solidFill>
              </a:rPr>
              <a:t>evolution path </a:t>
            </a:r>
            <a:r>
              <a:rPr lang="en-US" sz="1600" dirty="0" smtClean="0">
                <a:solidFill>
                  <a:srgbClr val="000000"/>
                </a:solidFill>
              </a:rPr>
              <a:t>of this desktop chipset family.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In order to simplify our discussion, however we will </a:t>
            </a:r>
            <a:r>
              <a:rPr lang="en-US" sz="1600" dirty="0" smtClean="0">
                <a:solidFill>
                  <a:srgbClr val="FF0000"/>
                </a:solidFill>
              </a:rPr>
              <a:t>focus on the evolution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of the platform topology </a:t>
            </a:r>
            <a:r>
              <a:rPr lang="en-US" sz="1600" dirty="0" smtClean="0">
                <a:solidFill>
                  <a:srgbClr val="000000"/>
                </a:solidFill>
              </a:rPr>
              <a:t>and do not take into account further issues, like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memory type, memory transfer rate, </a:t>
            </a:r>
            <a:r>
              <a:rPr lang="en-US" sz="1600" dirty="0" err="1" smtClean="0">
                <a:solidFill>
                  <a:srgbClr val="000000"/>
                </a:solidFill>
              </a:rPr>
              <a:t>PCIe</a:t>
            </a:r>
            <a:r>
              <a:rPr lang="en-US" sz="1600" dirty="0" smtClean="0">
                <a:solidFill>
                  <a:srgbClr val="000000"/>
                </a:solidFill>
              </a:rPr>
              <a:t> type etc.</a:t>
            </a:r>
          </a:p>
          <a:p>
            <a:pPr lvl="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048" y="514228"/>
            <a:ext cx="463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Chipset-based </a:t>
            </a:r>
            <a:r>
              <a:rPr lang="en-US" dirty="0" smtClean="0">
                <a:solidFill>
                  <a:schemeClr val="accent6"/>
                </a:solidFill>
              </a:rPr>
              <a:t>off-die interconnects -3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29" y="881803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While discussing chipset based interconnects we will focus on a single example,</a:t>
            </a:r>
          </a:p>
          <a:p>
            <a:r>
              <a:rPr lang="en-US" sz="1600" dirty="0" smtClean="0"/>
              <a:t>      that is on </a:t>
            </a:r>
            <a:r>
              <a:rPr lang="en-US" sz="1600" dirty="0" smtClean="0">
                <a:solidFill>
                  <a:srgbClr val="FF0000"/>
                </a:solidFill>
              </a:rPr>
              <a:t>Intel’s </a:t>
            </a:r>
            <a:r>
              <a:rPr lang="en-US" sz="1600" dirty="0">
                <a:solidFill>
                  <a:srgbClr val="FF0000"/>
                </a:solidFill>
              </a:rPr>
              <a:t>Core </a:t>
            </a:r>
            <a:r>
              <a:rPr lang="en-US" sz="1600" dirty="0" smtClean="0">
                <a:solidFill>
                  <a:srgbClr val="FF0000"/>
                </a:solidFill>
              </a:rPr>
              <a:t>2-based desktop platforms, </a:t>
            </a:r>
            <a:r>
              <a:rPr lang="en-US" sz="1600" dirty="0" smtClean="0"/>
              <a:t>further on we will consider</a:t>
            </a:r>
          </a:p>
          <a:p>
            <a:r>
              <a:rPr lang="en-US" sz="1600" dirty="0" smtClean="0"/>
              <a:t>      the platform option that supports </a:t>
            </a:r>
            <a:r>
              <a:rPr lang="en-US" sz="1600" dirty="0" smtClean="0">
                <a:solidFill>
                  <a:srgbClr val="FF0000"/>
                </a:solidFill>
              </a:rPr>
              <a:t>integrated graphics</a:t>
            </a:r>
            <a:r>
              <a:rPr lang="en-US" sz="1600" dirty="0" smtClean="0"/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>    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06" y="515843"/>
            <a:ext cx="921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the topology of Intel’s Core 2-based desktop platforms with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integrated graphics (strongly simplified) -1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03" y="1177404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Preminilary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note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045" y="1499100"/>
            <a:ext cx="7322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cards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dGPU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provide display output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e.g.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103" y="6093859"/>
            <a:ext cx="79828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graphics card with 16xPCIe 3.0 input and DP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HDMI, DVI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display outputs (actually NVIDIA’s GTX1050)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50" y="2232026"/>
            <a:ext cx="5475369" cy="36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82806" y="5621155"/>
            <a:ext cx="15400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(2006)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 (2007)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754" y="5467143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01928" y="5600303"/>
            <a:ext cx="3341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 1. gen.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6-core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Golfstown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(2010)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3511" y="2284348"/>
            <a:ext cx="8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Discrete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8556" y="2860259"/>
            <a:ext cx="9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4143" y="2658823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231" y="6160174"/>
            <a:ext cx="42402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(Specific NB models support integrated graphics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the one seen above)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55982" y="6168196"/>
            <a:ext cx="35718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an exception no NB model supports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graphics)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440890" y="1515677"/>
            <a:ext cx="3602819" cy="3267186"/>
            <a:chOff x="1200261" y="1650427"/>
            <a:chExt cx="3602819" cy="3267186"/>
          </a:xfrm>
        </p:grpSpPr>
        <p:sp>
          <p:nvSpPr>
            <p:cNvPr id="4" name="Téglalap 7"/>
            <p:cNvSpPr/>
            <p:nvPr/>
          </p:nvSpPr>
          <p:spPr>
            <a:xfrm>
              <a:off x="1200261" y="2420996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" name="Egyenes összekötő nyíllal 15"/>
            <p:cNvCxnSpPr>
              <a:stCxn id="4" idx="3"/>
            </p:cNvCxnSpPr>
            <p:nvPr/>
          </p:nvCxnSpPr>
          <p:spPr>
            <a:xfrm>
              <a:off x="1818367" y="2643759"/>
              <a:ext cx="409784" cy="1834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églalap 6"/>
            <p:cNvSpPr/>
            <p:nvPr/>
          </p:nvSpPr>
          <p:spPr>
            <a:xfrm>
              <a:off x="1208933" y="2986082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" name="Egyenes összekötő nyíllal 15"/>
            <p:cNvCxnSpPr/>
            <p:nvPr/>
          </p:nvCxnSpPr>
          <p:spPr>
            <a:xfrm flipV="1">
              <a:off x="1835346" y="3049961"/>
              <a:ext cx="385446" cy="14083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zis 3"/>
            <p:cNvSpPr/>
            <p:nvPr/>
          </p:nvSpPr>
          <p:spPr>
            <a:xfrm>
              <a:off x="2229810" y="1650427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0" name="Téglalap 4"/>
            <p:cNvSpPr/>
            <p:nvPr/>
          </p:nvSpPr>
          <p:spPr>
            <a:xfrm>
              <a:off x="2228128" y="2689986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 err="1" smtClean="0">
                  <a:solidFill>
                    <a:srgbClr val="000000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wGPU</a:t>
              </a:r>
              <a:endPara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Téglalap 5"/>
            <p:cNvSpPr/>
            <p:nvPr/>
          </p:nvSpPr>
          <p:spPr>
            <a:xfrm>
              <a:off x="2228128" y="3581037"/>
              <a:ext cx="618106" cy="445525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12" name="Téglalap 6"/>
            <p:cNvSpPr/>
            <p:nvPr/>
          </p:nvSpPr>
          <p:spPr>
            <a:xfrm>
              <a:off x="2228128" y="4472088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Téglalap 8"/>
            <p:cNvSpPr/>
            <p:nvPr/>
          </p:nvSpPr>
          <p:spPr>
            <a:xfrm>
              <a:off x="1217951" y="358708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Per./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IO.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Téglalap 9"/>
            <p:cNvSpPr/>
            <p:nvPr/>
          </p:nvSpPr>
          <p:spPr>
            <a:xfrm>
              <a:off x="3257700" y="2689986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16" name="Téglalap 10"/>
            <p:cNvSpPr/>
            <p:nvPr/>
          </p:nvSpPr>
          <p:spPr>
            <a:xfrm>
              <a:off x="3257700" y="3581037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" name="Egyenes összekötő nyíllal 12"/>
            <p:cNvCxnSpPr>
              <a:stCxn id="9" idx="4"/>
              <a:endCxn id="10" idx="0"/>
            </p:cNvCxnSpPr>
            <p:nvPr/>
          </p:nvCxnSpPr>
          <p:spPr>
            <a:xfrm flipH="1">
              <a:off x="2537181" y="2244461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3"/>
            <p:cNvCxnSpPr/>
            <p:nvPr/>
          </p:nvCxnSpPr>
          <p:spPr>
            <a:xfrm flipH="1">
              <a:off x="2538863" y="3135512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4"/>
            <p:cNvCxnSpPr/>
            <p:nvPr/>
          </p:nvCxnSpPr>
          <p:spPr>
            <a:xfrm flipH="1">
              <a:off x="2535500" y="4026562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nyíllal 17"/>
            <p:cNvCxnSpPr/>
            <p:nvPr/>
          </p:nvCxnSpPr>
          <p:spPr>
            <a:xfrm>
              <a:off x="1836057" y="3822350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18"/>
            <p:cNvCxnSpPr/>
            <p:nvPr/>
          </p:nvCxnSpPr>
          <p:spPr>
            <a:xfrm>
              <a:off x="2847916" y="2907008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19"/>
            <p:cNvCxnSpPr/>
            <p:nvPr/>
          </p:nvCxnSpPr>
          <p:spPr>
            <a:xfrm>
              <a:off x="2847916" y="3819653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836788" y="4519137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50632" y="4519071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Right Arrow 53"/>
            <p:cNvSpPr/>
            <p:nvPr/>
          </p:nvSpPr>
          <p:spPr bwMode="auto">
            <a:xfrm>
              <a:off x="4551080" y="2880643"/>
              <a:ext cx="252000" cy="108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398181" y="5231096"/>
            <a:ext cx="29931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Controller placed on-die.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 rot="1470269">
            <a:off x="2003561" y="2295303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587788" y="1494822"/>
            <a:ext cx="2771795" cy="3267186"/>
            <a:chOff x="5587788" y="1494822"/>
            <a:chExt cx="2771795" cy="3267186"/>
          </a:xfrm>
        </p:grpSpPr>
        <p:sp>
          <p:nvSpPr>
            <p:cNvPr id="28" name="Téglalap 7"/>
            <p:cNvSpPr/>
            <p:nvPr/>
          </p:nvSpPr>
          <p:spPr>
            <a:xfrm>
              <a:off x="5587788" y="2541470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9" name="Egyenes összekötő nyíllal 15"/>
            <p:cNvCxnSpPr/>
            <p:nvPr/>
          </p:nvCxnSpPr>
          <p:spPr>
            <a:xfrm flipV="1">
              <a:off x="6215518" y="2757144"/>
              <a:ext cx="450000" cy="7089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zis 3"/>
            <p:cNvSpPr/>
            <p:nvPr/>
          </p:nvSpPr>
          <p:spPr>
            <a:xfrm>
              <a:off x="6675087" y="1494822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33" name="Téglalap 4"/>
            <p:cNvSpPr/>
            <p:nvPr/>
          </p:nvSpPr>
          <p:spPr>
            <a:xfrm>
              <a:off x="6673405" y="2534381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34" name="Téglalap 5"/>
            <p:cNvSpPr/>
            <p:nvPr/>
          </p:nvSpPr>
          <p:spPr>
            <a:xfrm>
              <a:off x="6673405" y="3425432"/>
              <a:ext cx="618106" cy="445525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35" name="Téglalap 6"/>
            <p:cNvSpPr/>
            <p:nvPr/>
          </p:nvSpPr>
          <p:spPr>
            <a:xfrm>
              <a:off x="6673405" y="4316483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Téglalap 8"/>
            <p:cNvSpPr/>
            <p:nvPr/>
          </p:nvSpPr>
          <p:spPr>
            <a:xfrm>
              <a:off x="5595853" y="3431480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Per./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IO.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églalap 9"/>
            <p:cNvSpPr/>
            <p:nvPr/>
          </p:nvSpPr>
          <p:spPr>
            <a:xfrm>
              <a:off x="7741477" y="1571855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38" name="Téglalap 10"/>
            <p:cNvSpPr/>
            <p:nvPr/>
          </p:nvSpPr>
          <p:spPr>
            <a:xfrm>
              <a:off x="7741477" y="3454307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9" name="Egyenes összekötő nyíllal 12"/>
            <p:cNvCxnSpPr>
              <a:stCxn id="32" idx="4"/>
              <a:endCxn id="33" idx="0"/>
            </p:cNvCxnSpPr>
            <p:nvPr/>
          </p:nvCxnSpPr>
          <p:spPr>
            <a:xfrm flipH="1">
              <a:off x="6982458" y="2088856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13"/>
            <p:cNvCxnSpPr/>
            <p:nvPr/>
          </p:nvCxnSpPr>
          <p:spPr>
            <a:xfrm flipH="1">
              <a:off x="6984140" y="2979907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14"/>
            <p:cNvCxnSpPr/>
            <p:nvPr/>
          </p:nvCxnSpPr>
          <p:spPr>
            <a:xfrm flipH="1">
              <a:off x="6980777" y="3870957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nyíllal 17"/>
            <p:cNvCxnSpPr/>
            <p:nvPr/>
          </p:nvCxnSpPr>
          <p:spPr>
            <a:xfrm>
              <a:off x="6213959" y="3666745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18"/>
            <p:cNvCxnSpPr/>
            <p:nvPr/>
          </p:nvCxnSpPr>
          <p:spPr>
            <a:xfrm>
              <a:off x="7293193" y="1779252"/>
              <a:ext cx="43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19"/>
            <p:cNvCxnSpPr/>
            <p:nvPr/>
          </p:nvCxnSpPr>
          <p:spPr>
            <a:xfrm>
              <a:off x="7293193" y="3664048"/>
              <a:ext cx="43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282065" y="436353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95909" y="4363466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53352" y="2438720"/>
              <a:ext cx="57259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PCIe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10506" y="515843"/>
            <a:ext cx="921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topology of Intel’s Core 2-based desktop platforms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integrated graphics -1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74821" y="5230596"/>
            <a:ext cx="33954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Initial Core-2 based desktop platform.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(6)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4291199" y="2822893"/>
            <a:ext cx="252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192" y="5249690"/>
            <a:ext cx="31790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/>
              <a:t>2. </a:t>
            </a:r>
            <a:r>
              <a:rPr lang="en-US" sz="1300" i="1" dirty="0" smtClean="0"/>
              <a:t>gen. </a:t>
            </a:r>
            <a:r>
              <a:rPr lang="en-US" sz="1300" i="1" dirty="0"/>
              <a:t>Nehalem (Lynnfield) (2009</a:t>
            </a:r>
            <a:r>
              <a:rPr lang="en-US" sz="1300" i="1" dirty="0" smtClean="0"/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90637" y="5250106"/>
            <a:ext cx="5006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/>
              <a:t>2-core </a:t>
            </a:r>
            <a:r>
              <a:rPr lang="en-US" sz="1300" i="1" dirty="0" err="1" smtClean="0"/>
              <a:t>Westmere</a:t>
            </a:r>
            <a:r>
              <a:rPr lang="en-US" sz="1300" i="1" dirty="0" smtClean="0"/>
              <a:t> (</a:t>
            </a:r>
            <a:r>
              <a:rPr lang="en-US" sz="1300" i="1" dirty="0" err="1" smtClean="0"/>
              <a:t>Arrandale</a:t>
            </a:r>
            <a:r>
              <a:rPr lang="en-US" sz="1300" i="1" dirty="0" smtClean="0"/>
              <a:t>)</a:t>
            </a:r>
          </a:p>
          <a:p>
            <a:pPr algn="ctr"/>
            <a:r>
              <a:rPr lang="en-US" sz="1300" i="1" dirty="0" smtClean="0"/>
              <a:t>(with in-package integrated graphics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/>
              <a:t>and a PCH model supporting integrated graphics) (2010)</a:t>
            </a:r>
          </a:p>
          <a:p>
            <a:pPr algn="ctr"/>
            <a:r>
              <a:rPr lang="en-US" sz="1300" i="1" dirty="0" smtClean="0"/>
              <a:t>Sandy Bridge (with on-die integrated graphics and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/>
              <a:t>most PCH models supporting integrated graphics) (2011)</a:t>
            </a:r>
          </a:p>
          <a:p>
            <a:pPr algn="ctr"/>
            <a:r>
              <a:rPr lang="en-US" sz="1300" i="1" dirty="0" smtClean="0"/>
              <a:t>Ivy Bridge with on-die integrated graphics and</a:t>
            </a:r>
          </a:p>
          <a:p>
            <a:pPr algn="ctr"/>
            <a:r>
              <a:rPr lang="en-US" sz="1300" i="1" dirty="0" smtClean="0"/>
              <a:t>all PCH models supporting integrated graphics (2012)</a:t>
            </a:r>
            <a:endParaRPr lang="en-US" sz="1300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143118" y="6147268"/>
            <a:ext cx="371608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FDI: Flexible Display Interface</a:t>
            </a:r>
          </a:p>
          <a:p>
            <a:r>
              <a:rPr lang="en-US" sz="1300" dirty="0" smtClean="0"/>
              <a:t>DMI: Direct Media Interface (4x </a:t>
            </a:r>
            <a:r>
              <a:rPr lang="en-US" sz="1300" dirty="0" err="1" smtClean="0"/>
              <a:t>PCIe</a:t>
            </a:r>
            <a:r>
              <a:rPr lang="en-US" sz="1300" dirty="0" smtClean="0"/>
              <a:t> 2.0)</a:t>
            </a:r>
          </a:p>
          <a:p>
            <a:r>
              <a:rPr lang="en-US" sz="1300" dirty="0" smtClean="0"/>
              <a:t>PCH: Periphery Control Hub</a:t>
            </a:r>
            <a:endParaRPr lang="en-US" sz="1300" dirty="0"/>
          </a:p>
        </p:txBody>
      </p:sp>
      <p:sp>
        <p:nvSpPr>
          <p:cNvPr id="81" name="TextBox 80"/>
          <p:cNvSpPr txBox="1"/>
          <p:nvPr/>
        </p:nvSpPr>
        <p:spPr>
          <a:xfrm>
            <a:off x="173254" y="5009468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Examples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97142" y="1540043"/>
            <a:ext cx="3473418" cy="2434489"/>
            <a:chOff x="297142" y="1540043"/>
            <a:chExt cx="3473418" cy="2434489"/>
          </a:xfrm>
        </p:grpSpPr>
        <p:sp>
          <p:nvSpPr>
            <p:cNvPr id="22" name="Right Arrow 21"/>
            <p:cNvSpPr/>
            <p:nvPr/>
          </p:nvSpPr>
          <p:spPr bwMode="auto">
            <a:xfrm>
              <a:off x="297142" y="2805245"/>
              <a:ext cx="252000" cy="108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5" name="Ellipszis 3"/>
            <p:cNvSpPr/>
            <p:nvPr/>
          </p:nvSpPr>
          <p:spPr>
            <a:xfrm>
              <a:off x="2066814" y="1571768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26" name="Téglalap 4"/>
            <p:cNvSpPr/>
            <p:nvPr/>
          </p:nvSpPr>
          <p:spPr>
            <a:xfrm>
              <a:off x="2065132" y="2655492"/>
              <a:ext cx="648000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PCH</a:t>
              </a:r>
            </a:p>
            <a:p>
              <a:pPr algn="ctr"/>
              <a:r>
                <a:rPr lang="en-US" sz="105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w/GPU</a:t>
              </a:r>
              <a:endParaRPr lang="hu-HU" sz="105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églalap 6"/>
            <p:cNvSpPr/>
            <p:nvPr/>
          </p:nvSpPr>
          <p:spPr>
            <a:xfrm>
              <a:off x="2065132" y="3529007"/>
              <a:ext cx="648000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Téglalap 9"/>
            <p:cNvSpPr/>
            <p:nvPr/>
          </p:nvSpPr>
          <p:spPr>
            <a:xfrm>
              <a:off x="3152454" y="1647649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30" name="Téglalap 10"/>
            <p:cNvSpPr/>
            <p:nvPr/>
          </p:nvSpPr>
          <p:spPr>
            <a:xfrm>
              <a:off x="3152454" y="2651739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1" name="Egyenes összekötő nyíllal 13"/>
            <p:cNvCxnSpPr/>
            <p:nvPr/>
          </p:nvCxnSpPr>
          <p:spPr>
            <a:xfrm flipH="1">
              <a:off x="2375867" y="3085727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17"/>
            <p:cNvCxnSpPr/>
            <p:nvPr/>
          </p:nvCxnSpPr>
          <p:spPr>
            <a:xfrm>
              <a:off x="1605686" y="2869340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18"/>
            <p:cNvCxnSpPr/>
            <p:nvPr/>
          </p:nvCxnSpPr>
          <p:spPr>
            <a:xfrm>
              <a:off x="2684920" y="1864671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19"/>
            <p:cNvCxnSpPr/>
            <p:nvPr/>
          </p:nvCxnSpPr>
          <p:spPr>
            <a:xfrm>
              <a:off x="2684920" y="2856718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66680" y="3579066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85425" y="357746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38" name="Téglalap 7"/>
            <p:cNvSpPr/>
            <p:nvPr/>
          </p:nvSpPr>
          <p:spPr>
            <a:xfrm>
              <a:off x="998133" y="1650977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Téglalap 6"/>
            <p:cNvSpPr/>
            <p:nvPr/>
          </p:nvSpPr>
          <p:spPr>
            <a:xfrm>
              <a:off x="1006805" y="2658824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2" name="Egyenes összekötő nyíllal 17"/>
            <p:cNvCxnSpPr/>
            <p:nvPr/>
          </p:nvCxnSpPr>
          <p:spPr>
            <a:xfrm>
              <a:off x="1623332" y="1864706"/>
              <a:ext cx="45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nyíllal 12"/>
            <p:cNvCxnSpPr/>
            <p:nvPr/>
          </p:nvCxnSpPr>
          <p:spPr>
            <a:xfrm flipH="1">
              <a:off x="2265108" y="2140435"/>
              <a:ext cx="1682" cy="504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nyíllal 12"/>
            <p:cNvCxnSpPr/>
            <p:nvPr/>
          </p:nvCxnSpPr>
          <p:spPr>
            <a:xfrm flipH="1">
              <a:off x="2475260" y="2143274"/>
              <a:ext cx="1682" cy="5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170650" y="2131079"/>
              <a:ext cx="1100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FDI</a:t>
              </a:r>
            </a:p>
            <a:p>
              <a:pPr algn="ctr"/>
              <a:r>
                <a:rPr lang="en-US" sz="1300" dirty="0" smtClean="0"/>
                <a:t>(not used)</a:t>
              </a:r>
              <a:endParaRPr lang="en-US" sz="13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89481" y="2268177"/>
              <a:ext cx="5245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DMI</a:t>
              </a:r>
              <a:endParaRPr lang="en-US" sz="13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0055" y="1540043"/>
              <a:ext cx="5725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/>
                <a:t>PCIe</a:t>
              </a:r>
              <a:endParaRPr lang="en-US" sz="13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81402" y="1538438"/>
            <a:ext cx="3487316" cy="2434490"/>
            <a:chOff x="5048777" y="1596188"/>
            <a:chExt cx="3487316" cy="2434490"/>
          </a:xfrm>
        </p:grpSpPr>
        <p:sp>
          <p:nvSpPr>
            <p:cNvPr id="45" name="Right Arrow 44"/>
            <p:cNvSpPr/>
            <p:nvPr/>
          </p:nvSpPr>
          <p:spPr bwMode="auto">
            <a:xfrm>
              <a:off x="8284093" y="2879039"/>
              <a:ext cx="252000" cy="108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Ellipszis 3"/>
            <p:cNvSpPr/>
            <p:nvPr/>
          </p:nvSpPr>
          <p:spPr>
            <a:xfrm>
              <a:off x="6107833" y="1620700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églalap 4"/>
            <p:cNvSpPr/>
            <p:nvPr/>
          </p:nvSpPr>
          <p:spPr>
            <a:xfrm>
              <a:off x="6106151" y="2711638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PCH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églalap 6"/>
            <p:cNvSpPr/>
            <p:nvPr/>
          </p:nvSpPr>
          <p:spPr>
            <a:xfrm>
              <a:off x="6106151" y="3585153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Téglalap 9"/>
            <p:cNvSpPr/>
            <p:nvPr/>
          </p:nvSpPr>
          <p:spPr>
            <a:xfrm>
              <a:off x="7193473" y="1703795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50" name="Téglalap 10"/>
            <p:cNvSpPr/>
            <p:nvPr/>
          </p:nvSpPr>
          <p:spPr>
            <a:xfrm>
              <a:off x="7193473" y="270788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1" name="Egyenes összekötő nyíllal 13"/>
            <p:cNvCxnSpPr/>
            <p:nvPr/>
          </p:nvCxnSpPr>
          <p:spPr>
            <a:xfrm flipH="1">
              <a:off x="6416886" y="3141873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nyíllal 17"/>
            <p:cNvCxnSpPr/>
            <p:nvPr/>
          </p:nvCxnSpPr>
          <p:spPr>
            <a:xfrm>
              <a:off x="5656330" y="2925486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nyíllal 18"/>
            <p:cNvCxnSpPr/>
            <p:nvPr/>
          </p:nvCxnSpPr>
          <p:spPr>
            <a:xfrm>
              <a:off x="6725939" y="1920817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nyíllal 19"/>
            <p:cNvCxnSpPr/>
            <p:nvPr/>
          </p:nvCxnSpPr>
          <p:spPr>
            <a:xfrm>
              <a:off x="6725939" y="2912864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nyíllal 12"/>
            <p:cNvCxnSpPr/>
            <p:nvPr/>
          </p:nvCxnSpPr>
          <p:spPr>
            <a:xfrm flipH="1">
              <a:off x="6318953" y="2199791"/>
              <a:ext cx="1682" cy="504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707699" y="363521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26444" y="3633608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58" name="Téglalap 7"/>
            <p:cNvSpPr/>
            <p:nvPr/>
          </p:nvSpPr>
          <p:spPr>
            <a:xfrm>
              <a:off x="5048777" y="1697498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Téglalap 6"/>
            <p:cNvSpPr/>
            <p:nvPr/>
          </p:nvSpPr>
          <p:spPr>
            <a:xfrm>
              <a:off x="5057449" y="2714970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0" name="Egyenes összekötő nyíllal 17"/>
            <p:cNvCxnSpPr/>
            <p:nvPr/>
          </p:nvCxnSpPr>
          <p:spPr>
            <a:xfrm>
              <a:off x="5673976" y="1920852"/>
              <a:ext cx="39375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133394" y="1660955"/>
              <a:ext cx="575799" cy="543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300" dirty="0" smtClean="0"/>
                <a:t>P</a:t>
              </a:r>
            </a:p>
            <a:p>
              <a:r>
                <a:rPr lang="en-US" sz="1300" b="1" dirty="0" smtClean="0">
                  <a:solidFill>
                    <a:srgbClr val="FF0000"/>
                  </a:solidFill>
                </a:rPr>
                <a:t>GPU</a:t>
              </a:r>
              <a:endParaRPr lang="en-US" sz="13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6113713" y="1917717"/>
              <a:ext cx="602428" cy="122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nyíllal 12"/>
            <p:cNvCxnSpPr/>
            <p:nvPr/>
          </p:nvCxnSpPr>
          <p:spPr>
            <a:xfrm flipH="1">
              <a:off x="6529105" y="2202630"/>
              <a:ext cx="1682" cy="5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836862" y="2325185"/>
              <a:ext cx="47961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FDI</a:t>
              </a:r>
              <a:endParaRPr lang="en-US" sz="13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543326" y="2327533"/>
              <a:ext cx="5245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DMI</a:t>
              </a:r>
              <a:endParaRPr lang="en-US" sz="13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11441" y="1596188"/>
              <a:ext cx="5725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/>
                <a:t>PCIe</a:t>
              </a:r>
              <a:endParaRPr lang="en-US" sz="1300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233729" y="4251914"/>
            <a:ext cx="48176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(In-package or on-die) integrated graphics,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FDI interconnection needed between display and GPU.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0506" y="515843"/>
            <a:ext cx="921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the topology of Intel’s Core 2-based desktop platforms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with integrated graphics -2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3300" y="4253725"/>
            <a:ext cx="422647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err="1" smtClean="0">
                <a:solidFill>
                  <a:srgbClr val="FF0000"/>
                </a:solidFill>
              </a:rPr>
              <a:t>PCIe</a:t>
            </a:r>
            <a:r>
              <a:rPr lang="en-US" sz="1300" dirty="0" smtClean="0">
                <a:solidFill>
                  <a:srgbClr val="FF0000"/>
                </a:solidFill>
              </a:rPr>
              <a:t> interconnection placed on-die.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An extra link (FDI) is provided (but not needed)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as a preparation for (in P) integrated graphics</a:t>
            </a:r>
            <a:endParaRPr lang="en-US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(7)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506" y="515843"/>
            <a:ext cx="921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the topology of Intel’s Core 2-based desktop platforms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with integrated graphics support -3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388" y="5426372"/>
            <a:ext cx="37962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err="1" smtClean="0"/>
              <a:t>Haswell</a:t>
            </a:r>
            <a:r>
              <a:rPr lang="en-US" sz="1300" i="1" dirty="0" smtClean="0"/>
              <a:t>-based desktop platform (2013)</a:t>
            </a:r>
          </a:p>
          <a:p>
            <a:r>
              <a:rPr lang="en-US" sz="1300" i="1" dirty="0" err="1" smtClean="0"/>
              <a:t>Broadwell</a:t>
            </a:r>
            <a:r>
              <a:rPr lang="en-US" sz="1300" i="1" dirty="0" smtClean="0"/>
              <a:t>-based desktop platform (2015)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34754" y="5166486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Examples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64140" y="4588978"/>
            <a:ext cx="43656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Display interconnection placed on-die.</a:t>
            </a:r>
          </a:p>
          <a:p>
            <a:r>
              <a:rPr lang="en-US" sz="1300" dirty="0" smtClean="0">
                <a:solidFill>
                  <a:srgbClr val="FF0000"/>
                </a:solidFill>
              </a:rPr>
              <a:t>PCH provides still VGA, this is why FDI is needed.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4713547" y="2081749"/>
            <a:ext cx="252000" cy="108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21039" y="5415146"/>
            <a:ext cx="43861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From </a:t>
            </a:r>
            <a:r>
              <a:rPr lang="en-US" sz="1300" i="1" dirty="0" err="1" smtClean="0"/>
              <a:t>Skylake</a:t>
            </a:r>
            <a:r>
              <a:rPr lang="en-US" sz="1300" i="1" dirty="0" smtClean="0"/>
              <a:t>-based desktop platform on (2015)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493405" y="5155260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Examples</a:t>
            </a:r>
            <a:endParaRPr lang="en-US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4484289" y="4577752"/>
            <a:ext cx="45304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PCH doesn’t provide any more VGA output, </a:t>
            </a:r>
          </a:p>
          <a:p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FF0000"/>
                </a:solidFill>
              </a:rPr>
              <a:t> this is why no FDI interconnection path is needed.</a:t>
            </a:r>
            <a:endParaRPr lang="en-US" sz="13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28995" y="1580683"/>
            <a:ext cx="2782980" cy="2660439"/>
            <a:chOff x="5328995" y="1580683"/>
            <a:chExt cx="2782980" cy="2660439"/>
          </a:xfrm>
        </p:grpSpPr>
        <p:sp>
          <p:nvSpPr>
            <p:cNvPr id="50" name="Téglalap 4"/>
            <p:cNvSpPr/>
            <p:nvPr/>
          </p:nvSpPr>
          <p:spPr>
            <a:xfrm>
              <a:off x="6416172" y="2906792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PCH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églalap 6"/>
            <p:cNvSpPr/>
            <p:nvPr/>
          </p:nvSpPr>
          <p:spPr>
            <a:xfrm>
              <a:off x="6416172" y="3795597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Téglalap 8"/>
            <p:cNvSpPr/>
            <p:nvPr/>
          </p:nvSpPr>
          <p:spPr>
            <a:xfrm>
              <a:off x="5328995" y="290066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Per./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Téglalap 9"/>
            <p:cNvSpPr/>
            <p:nvPr/>
          </p:nvSpPr>
          <p:spPr>
            <a:xfrm>
              <a:off x="7493869" y="1914239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75" name="Téglalap 10"/>
            <p:cNvSpPr/>
            <p:nvPr/>
          </p:nvSpPr>
          <p:spPr>
            <a:xfrm>
              <a:off x="7493869" y="2884692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6" name="Egyenes összekötő nyíllal 13"/>
            <p:cNvCxnSpPr/>
            <p:nvPr/>
          </p:nvCxnSpPr>
          <p:spPr>
            <a:xfrm flipH="1">
              <a:off x="6726907" y="3352317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nyíllal 17"/>
            <p:cNvCxnSpPr/>
            <p:nvPr/>
          </p:nvCxnSpPr>
          <p:spPr>
            <a:xfrm>
              <a:off x="5947101" y="3135930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nyíllal 18"/>
            <p:cNvCxnSpPr/>
            <p:nvPr/>
          </p:nvCxnSpPr>
          <p:spPr>
            <a:xfrm>
              <a:off x="7035960" y="2131261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nyíllal 19"/>
            <p:cNvCxnSpPr/>
            <p:nvPr/>
          </p:nvCxnSpPr>
          <p:spPr>
            <a:xfrm>
              <a:off x="7035955" y="3123308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017720" y="3845656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36465" y="384405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83" name="Téglalap 7"/>
            <p:cNvSpPr/>
            <p:nvPr/>
          </p:nvSpPr>
          <p:spPr>
            <a:xfrm>
              <a:off x="5339548" y="1580683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84" name="Egyenes összekötő nyíllal 15"/>
            <p:cNvCxnSpPr/>
            <p:nvPr/>
          </p:nvCxnSpPr>
          <p:spPr>
            <a:xfrm>
              <a:off x="5967279" y="1803446"/>
              <a:ext cx="468000" cy="1834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églalap 6"/>
            <p:cNvSpPr/>
            <p:nvPr/>
          </p:nvSpPr>
          <p:spPr>
            <a:xfrm>
              <a:off x="5348220" y="2145769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86" name="Egyenes összekötő nyíllal 15"/>
            <p:cNvCxnSpPr/>
            <p:nvPr/>
          </p:nvCxnSpPr>
          <p:spPr>
            <a:xfrm flipV="1">
              <a:off x="5974633" y="2209648"/>
              <a:ext cx="468000" cy="14083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6414242" y="1850103"/>
              <a:ext cx="618106" cy="594034"/>
              <a:chOff x="2584978" y="1177938"/>
              <a:chExt cx="618106" cy="594034"/>
            </a:xfrm>
          </p:grpSpPr>
          <p:sp>
            <p:nvSpPr>
              <p:cNvPr id="90" name="Ellipszis 3"/>
              <p:cNvSpPr/>
              <p:nvPr/>
            </p:nvSpPr>
            <p:spPr>
              <a:xfrm>
                <a:off x="2584978" y="1177938"/>
                <a:ext cx="618106" cy="59403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610526" y="1218193"/>
                <a:ext cx="537327" cy="518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sz="1300" dirty="0" smtClean="0"/>
                  <a:t>P</a:t>
                </a:r>
              </a:p>
              <a:p>
                <a:r>
                  <a:rPr lang="en-US" sz="1300" dirty="0" smtClean="0"/>
                  <a:t>GPU</a:t>
                </a:r>
                <a:endParaRPr lang="en-US" sz="13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 bwMode="auto">
              <a:xfrm>
                <a:off x="2590858" y="1474955"/>
                <a:ext cx="602428" cy="122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3" name="TextBox 92"/>
            <p:cNvSpPr txBox="1"/>
            <p:nvPr/>
          </p:nvSpPr>
          <p:spPr>
            <a:xfrm rot="1284570">
              <a:off x="6025330" y="1581432"/>
              <a:ext cx="5725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/>
                <a:t>PCIe</a:t>
              </a:r>
              <a:endParaRPr lang="en-US" sz="1300" dirty="0"/>
            </a:p>
          </p:txBody>
        </p:sp>
        <p:cxnSp>
          <p:nvCxnSpPr>
            <p:cNvPr id="95" name="Egyenes összekötő nyíllal 12"/>
            <p:cNvCxnSpPr/>
            <p:nvPr/>
          </p:nvCxnSpPr>
          <p:spPr>
            <a:xfrm flipH="1">
              <a:off x="6739950" y="2431091"/>
              <a:ext cx="1682" cy="46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6757679" y="2533735"/>
              <a:ext cx="58521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DMI</a:t>
              </a:r>
              <a:endParaRPr lang="en-US" sz="13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4896" y="1591909"/>
            <a:ext cx="3398428" cy="2660439"/>
            <a:chOff x="354896" y="1591909"/>
            <a:chExt cx="3398428" cy="2660439"/>
          </a:xfrm>
        </p:grpSpPr>
        <p:sp>
          <p:nvSpPr>
            <p:cNvPr id="72" name="Right Arrow 71"/>
            <p:cNvSpPr/>
            <p:nvPr/>
          </p:nvSpPr>
          <p:spPr bwMode="auto">
            <a:xfrm>
              <a:off x="354896" y="2092975"/>
              <a:ext cx="252000" cy="108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1" name="Téglalap 4"/>
            <p:cNvSpPr/>
            <p:nvPr/>
          </p:nvSpPr>
          <p:spPr>
            <a:xfrm>
              <a:off x="2057521" y="2918018"/>
              <a:ext cx="618106" cy="445525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PCH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églalap 6"/>
            <p:cNvSpPr/>
            <p:nvPr/>
          </p:nvSpPr>
          <p:spPr>
            <a:xfrm>
              <a:off x="2057521" y="3806823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églalap 8"/>
            <p:cNvSpPr/>
            <p:nvPr/>
          </p:nvSpPr>
          <p:spPr>
            <a:xfrm>
              <a:off x="970344" y="2911891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Per./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églalap 9"/>
            <p:cNvSpPr/>
            <p:nvPr/>
          </p:nvSpPr>
          <p:spPr>
            <a:xfrm>
              <a:off x="3135218" y="1925465"/>
              <a:ext cx="618106" cy="4455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7" name="Téglalap 10"/>
            <p:cNvSpPr/>
            <p:nvPr/>
          </p:nvSpPr>
          <p:spPr>
            <a:xfrm>
              <a:off x="3135218" y="2895918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9" name="Egyenes összekötő nyíllal 13"/>
            <p:cNvCxnSpPr/>
            <p:nvPr/>
          </p:nvCxnSpPr>
          <p:spPr>
            <a:xfrm flipH="1">
              <a:off x="2368256" y="3363543"/>
              <a:ext cx="1682" cy="4455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17"/>
            <p:cNvCxnSpPr/>
            <p:nvPr/>
          </p:nvCxnSpPr>
          <p:spPr>
            <a:xfrm>
              <a:off x="1588450" y="3147156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18"/>
            <p:cNvCxnSpPr/>
            <p:nvPr/>
          </p:nvCxnSpPr>
          <p:spPr>
            <a:xfrm>
              <a:off x="2677309" y="2142487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19"/>
            <p:cNvCxnSpPr/>
            <p:nvPr/>
          </p:nvCxnSpPr>
          <p:spPr>
            <a:xfrm>
              <a:off x="2677309" y="3134534"/>
              <a:ext cx="450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12"/>
            <p:cNvCxnSpPr/>
            <p:nvPr/>
          </p:nvCxnSpPr>
          <p:spPr>
            <a:xfrm flipH="1">
              <a:off x="2270020" y="2443919"/>
              <a:ext cx="1682" cy="46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659069" y="3856882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77814" y="3855278"/>
              <a:ext cx="393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--</a:t>
              </a:r>
              <a:endParaRPr lang="en-US" dirty="0"/>
            </a:p>
          </p:txBody>
        </p:sp>
        <p:sp>
          <p:nvSpPr>
            <p:cNvPr id="61" name="Téglalap 7"/>
            <p:cNvSpPr/>
            <p:nvPr/>
          </p:nvSpPr>
          <p:spPr>
            <a:xfrm>
              <a:off x="980897" y="1591909"/>
              <a:ext cx="618106" cy="4455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hu-HU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2" name="Egyenes összekötő nyíllal 15"/>
            <p:cNvCxnSpPr/>
            <p:nvPr/>
          </p:nvCxnSpPr>
          <p:spPr>
            <a:xfrm>
              <a:off x="1608628" y="1814672"/>
              <a:ext cx="468000" cy="1834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églalap 6"/>
            <p:cNvSpPr/>
            <p:nvPr/>
          </p:nvSpPr>
          <p:spPr>
            <a:xfrm>
              <a:off x="989569" y="2156995"/>
              <a:ext cx="618106" cy="445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Displ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5" name="Egyenes összekötő nyíllal 15"/>
            <p:cNvCxnSpPr/>
            <p:nvPr/>
          </p:nvCxnSpPr>
          <p:spPr>
            <a:xfrm flipV="1">
              <a:off x="1615982" y="2220874"/>
              <a:ext cx="468000" cy="14083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2055591" y="1861329"/>
              <a:ext cx="618106" cy="594034"/>
              <a:chOff x="2584978" y="1177938"/>
              <a:chExt cx="618106" cy="594034"/>
            </a:xfrm>
          </p:grpSpPr>
          <p:sp>
            <p:nvSpPr>
              <p:cNvPr id="43" name="Ellipszis 3"/>
              <p:cNvSpPr/>
              <p:nvPr/>
            </p:nvSpPr>
            <p:spPr>
              <a:xfrm>
                <a:off x="2584978" y="1177938"/>
                <a:ext cx="618106" cy="59403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200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610526" y="1218193"/>
                <a:ext cx="537327" cy="518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sz="1300" dirty="0" smtClean="0"/>
                  <a:t>P</a:t>
                </a:r>
              </a:p>
              <a:p>
                <a:r>
                  <a:rPr lang="en-US" sz="1300" dirty="0" smtClean="0"/>
                  <a:t>GPU</a:t>
                </a:r>
                <a:endParaRPr lang="en-US" sz="1300" dirty="0"/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2590858" y="1474955"/>
                <a:ext cx="602428" cy="122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9" name="TextBox 58"/>
            <p:cNvSpPr txBox="1"/>
            <p:nvPr/>
          </p:nvSpPr>
          <p:spPr>
            <a:xfrm rot="1284570">
              <a:off x="1666679" y="1592658"/>
              <a:ext cx="57259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/>
                <a:t>PCIe</a:t>
              </a:r>
              <a:endParaRPr lang="en-US" sz="1300" dirty="0"/>
            </a:p>
          </p:txBody>
        </p:sp>
        <p:cxnSp>
          <p:nvCxnSpPr>
            <p:cNvPr id="64" name="Egyenes összekötő nyíllal 12"/>
            <p:cNvCxnSpPr/>
            <p:nvPr/>
          </p:nvCxnSpPr>
          <p:spPr>
            <a:xfrm flipH="1">
              <a:off x="2487178" y="2451942"/>
              <a:ext cx="1682" cy="46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832745" y="2517690"/>
              <a:ext cx="47961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FDI</a:t>
              </a:r>
              <a:endParaRPr lang="en-US" sz="13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14533" y="2516086"/>
              <a:ext cx="58521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DMI</a:t>
              </a:r>
              <a:endParaRPr lang="en-US" sz="1300" dirty="0"/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1622909" y="2592360"/>
              <a:ext cx="405381" cy="31549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548430" y="2826121"/>
              <a:ext cx="54213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VGA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84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interconnects </a:t>
            </a:r>
            <a:r>
              <a:rPr lang="en-US" kern="1200" dirty="0" smtClean="0">
                <a:solidFill>
                  <a:srgbClr val="FFFFFF"/>
                </a:solidFill>
              </a:rPr>
              <a:t>(3)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54154" y="1835420"/>
            <a:ext cx="364715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intra-processor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nterconnects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084" y="1820906"/>
            <a:ext cx="366959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</a:t>
            </a: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intra-processor </a:t>
            </a: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372639" y="1127589"/>
            <a:ext cx="4622636" cy="628822"/>
            <a:chOff x="2372639" y="1127589"/>
            <a:chExt cx="4622636" cy="628822"/>
          </a:xfrm>
        </p:grpSpPr>
        <p:cxnSp>
          <p:nvCxnSpPr>
            <p:cNvPr id="3" name="Straight Connector 2"/>
            <p:cNvCxnSpPr/>
            <p:nvPr/>
          </p:nvCxnSpPr>
          <p:spPr bwMode="auto">
            <a:xfrm flipH="1">
              <a:off x="2419722" y="1447880"/>
              <a:ext cx="2217313" cy="26949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" name="Straight Connector 3"/>
            <p:cNvCxnSpPr/>
            <p:nvPr/>
          </p:nvCxnSpPr>
          <p:spPr bwMode="auto">
            <a:xfrm>
              <a:off x="4637035" y="1447880"/>
              <a:ext cx="2357568" cy="26927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3093241" y="1127589"/>
              <a:ext cx="3089307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</a:t>
              </a: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ra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-processor </a:t>
              </a: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</a:t>
              </a:r>
              <a:r>
                <a:rPr kumimoji="0" lang="hu-HU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erconnects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6930188" y="16929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2372639" y="1696086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9840" y="2202658"/>
            <a:ext cx="33802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interconnect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units of a processor off-die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050" y="2202658"/>
            <a:ext cx="3423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interconnect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units of a processor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9371" y="2945866"/>
            <a:ext cx="3096344" cy="2946977"/>
            <a:chOff x="3143001" y="3279692"/>
            <a:chExt cx="3096344" cy="2946977"/>
          </a:xfrm>
        </p:grpSpPr>
        <p:sp>
          <p:nvSpPr>
            <p:cNvPr id="13" name="Ellipszis 3"/>
            <p:cNvSpPr/>
            <p:nvPr/>
          </p:nvSpPr>
          <p:spPr>
            <a:xfrm>
              <a:off x="4368245" y="3279692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14" name="Téglalap 4"/>
            <p:cNvSpPr/>
            <p:nvPr/>
          </p:nvSpPr>
          <p:spPr>
            <a:xfrm>
              <a:off x="4319836" y="4220429"/>
              <a:ext cx="720080" cy="432048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15" name="Téglalap 5"/>
            <p:cNvSpPr/>
            <p:nvPr/>
          </p:nvSpPr>
          <p:spPr>
            <a:xfrm>
              <a:off x="4319836" y="5007525"/>
              <a:ext cx="720080" cy="432048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16" name="Téglalap 6"/>
            <p:cNvSpPr/>
            <p:nvPr/>
          </p:nvSpPr>
          <p:spPr>
            <a:xfrm>
              <a:off x="4319836" y="5794621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églalap 7"/>
            <p:cNvSpPr/>
            <p:nvPr/>
          </p:nvSpPr>
          <p:spPr>
            <a:xfrm>
              <a:off x="3143001" y="4217477"/>
              <a:ext cx="720080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18" name="Téglalap 8"/>
            <p:cNvSpPr/>
            <p:nvPr/>
          </p:nvSpPr>
          <p:spPr>
            <a:xfrm>
              <a:off x="3143001" y="5013390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églalap 9"/>
            <p:cNvSpPr/>
            <p:nvPr/>
          </p:nvSpPr>
          <p:spPr>
            <a:xfrm>
              <a:off x="5519265" y="4220429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0" name="Téglalap 10"/>
            <p:cNvSpPr/>
            <p:nvPr/>
          </p:nvSpPr>
          <p:spPr>
            <a:xfrm>
              <a:off x="5519265" y="5007525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nyíllal 12"/>
            <p:cNvCxnSpPr>
              <a:stCxn id="13" idx="4"/>
              <a:endCxn id="14" idx="0"/>
            </p:cNvCxnSpPr>
            <p:nvPr/>
          </p:nvCxnSpPr>
          <p:spPr>
            <a:xfrm>
              <a:off x="4674245" y="3855756"/>
              <a:ext cx="5631" cy="3646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13"/>
            <p:cNvCxnSpPr/>
            <p:nvPr/>
          </p:nvCxnSpPr>
          <p:spPr>
            <a:xfrm flipH="1">
              <a:off x="4681835" y="4652477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14"/>
            <p:cNvCxnSpPr/>
            <p:nvPr/>
          </p:nvCxnSpPr>
          <p:spPr>
            <a:xfrm flipH="1">
              <a:off x="4677917" y="5429948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15"/>
            <p:cNvCxnSpPr>
              <a:stCxn id="17" idx="3"/>
            </p:cNvCxnSpPr>
            <p:nvPr/>
          </p:nvCxnSpPr>
          <p:spPr>
            <a:xfrm>
              <a:off x="3863081" y="4433501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17"/>
            <p:cNvCxnSpPr/>
            <p:nvPr/>
          </p:nvCxnSpPr>
          <p:spPr>
            <a:xfrm>
              <a:off x="3863081" y="5241538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18"/>
            <p:cNvCxnSpPr/>
            <p:nvPr/>
          </p:nvCxnSpPr>
          <p:spPr>
            <a:xfrm>
              <a:off x="5041875" y="4430886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19"/>
            <p:cNvCxnSpPr/>
            <p:nvPr/>
          </p:nvCxnSpPr>
          <p:spPr>
            <a:xfrm>
              <a:off x="5041875" y="5238923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640645" y="3146586"/>
            <a:ext cx="2255027" cy="2609200"/>
            <a:chOff x="3453773" y="3370130"/>
            <a:chExt cx="1930969" cy="2286043"/>
          </a:xfrm>
        </p:grpSpPr>
        <p:sp>
          <p:nvSpPr>
            <p:cNvPr id="29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Ring</a:t>
              </a: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bus</a:t>
              </a:r>
              <a:r>
                <a:rPr kumimoji="0" lang="hu-HU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33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sp>
          <p:nvSpPr>
            <p:cNvPr id="36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7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  <p:sp>
          <p:nvSpPr>
            <p:cNvPr id="40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2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685249" y="5937446"/>
            <a:ext cx="21339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CC: Core Cluster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MC: Memory Controller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950" y="519764"/>
            <a:ext cx="361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Intra-processor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5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(8)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506" y="515843"/>
            <a:ext cx="921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Contrasting Intel’s recent Core 2-based desktop platforms with recent </a:t>
            </a:r>
            <a:r>
              <a:rPr lang="en-US" dirty="0" err="1" smtClean="0">
                <a:solidFill>
                  <a:schemeClr val="accent6"/>
                </a:solidFill>
              </a:rPr>
              <a:t>SoC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implementations of mobile platforms 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64095" y="4734024"/>
            <a:ext cx="4990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SOC implementation (in-package integration of two dies)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</a:rPr>
              <a:t>for mobile platforms</a:t>
            </a:r>
          </a:p>
        </p:txBody>
      </p:sp>
      <p:sp>
        <p:nvSpPr>
          <p:cNvPr id="38" name="Téglalap 6"/>
          <p:cNvSpPr/>
          <p:nvPr/>
        </p:nvSpPr>
        <p:spPr>
          <a:xfrm>
            <a:off x="6476040" y="2921913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</a:t>
            </a:r>
            <a:r>
              <a:rPr lang="hu-HU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IO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églalap 7"/>
          <p:cNvSpPr/>
          <p:nvPr/>
        </p:nvSpPr>
        <p:spPr>
          <a:xfrm>
            <a:off x="5398488" y="1652579"/>
            <a:ext cx="618106" cy="445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hu-HU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GPU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églalap 9"/>
          <p:cNvSpPr/>
          <p:nvPr/>
        </p:nvSpPr>
        <p:spPr>
          <a:xfrm>
            <a:off x="7563363" y="1923927"/>
            <a:ext cx="618106" cy="445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</p:txBody>
      </p:sp>
      <p:cxnSp>
        <p:nvCxnSpPr>
          <p:cNvPr id="44" name="Egyenes összekötő nyíllal 15"/>
          <p:cNvCxnSpPr>
            <a:stCxn id="39" idx="3"/>
          </p:cNvCxnSpPr>
          <p:nvPr/>
        </p:nvCxnSpPr>
        <p:spPr>
          <a:xfrm>
            <a:off x="6016594" y="1875342"/>
            <a:ext cx="468000" cy="18343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18"/>
          <p:cNvCxnSpPr/>
          <p:nvPr/>
        </p:nvCxnSpPr>
        <p:spPr>
          <a:xfrm>
            <a:off x="7101126" y="2154199"/>
            <a:ext cx="450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12"/>
          <p:cNvCxnSpPr/>
          <p:nvPr/>
        </p:nvCxnSpPr>
        <p:spPr>
          <a:xfrm flipH="1">
            <a:off x="6785094" y="2464982"/>
            <a:ext cx="1681" cy="44552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églalap 6"/>
          <p:cNvSpPr/>
          <p:nvPr/>
        </p:nvSpPr>
        <p:spPr>
          <a:xfrm>
            <a:off x="5407160" y="2217665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Displ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7" name="Egyenes összekötő nyíllal 15"/>
          <p:cNvCxnSpPr>
            <a:stCxn id="56" idx="3"/>
          </p:cNvCxnSpPr>
          <p:nvPr/>
        </p:nvCxnSpPr>
        <p:spPr>
          <a:xfrm flipV="1">
            <a:off x="6025265" y="2281545"/>
            <a:ext cx="468000" cy="15888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79842" y="2961397"/>
            <a:ext cx="3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099462" y="2963987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21" name="Téglalap 4"/>
          <p:cNvSpPr/>
          <p:nvPr/>
        </p:nvSpPr>
        <p:spPr>
          <a:xfrm>
            <a:off x="2057521" y="2918018"/>
            <a:ext cx="618106" cy="445525"/>
          </a:xfrm>
          <a:prstGeom prst="rect">
            <a:avLst/>
          </a:prstGeom>
          <a:solidFill>
            <a:srgbClr val="FF2DBE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PCH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églalap 6"/>
          <p:cNvSpPr/>
          <p:nvPr/>
        </p:nvSpPr>
        <p:spPr>
          <a:xfrm>
            <a:off x="2057521" y="3806823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</a:t>
            </a:r>
            <a:r>
              <a:rPr lang="hu-HU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IO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églalap 8"/>
          <p:cNvSpPr/>
          <p:nvPr/>
        </p:nvSpPr>
        <p:spPr>
          <a:xfrm>
            <a:off x="970344" y="2911891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Per./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IO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églalap 9"/>
          <p:cNvSpPr/>
          <p:nvPr/>
        </p:nvSpPr>
        <p:spPr>
          <a:xfrm>
            <a:off x="3135218" y="1925465"/>
            <a:ext cx="618106" cy="445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</p:txBody>
      </p:sp>
      <p:sp>
        <p:nvSpPr>
          <p:cNvPr id="27" name="Téglalap 10"/>
          <p:cNvSpPr/>
          <p:nvPr/>
        </p:nvSpPr>
        <p:spPr>
          <a:xfrm>
            <a:off x="3135218" y="2895918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</a:t>
            </a:r>
            <a:r>
              <a:rPr lang="hu-HU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IO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Egyenes összekötő nyíllal 13"/>
          <p:cNvCxnSpPr/>
          <p:nvPr/>
        </p:nvCxnSpPr>
        <p:spPr>
          <a:xfrm flipH="1">
            <a:off x="2368256" y="3363543"/>
            <a:ext cx="1682" cy="44552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17"/>
          <p:cNvCxnSpPr/>
          <p:nvPr/>
        </p:nvCxnSpPr>
        <p:spPr>
          <a:xfrm>
            <a:off x="1588450" y="3147156"/>
            <a:ext cx="450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18"/>
          <p:cNvCxnSpPr/>
          <p:nvPr/>
        </p:nvCxnSpPr>
        <p:spPr>
          <a:xfrm>
            <a:off x="2677309" y="2142487"/>
            <a:ext cx="450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19"/>
          <p:cNvCxnSpPr/>
          <p:nvPr/>
        </p:nvCxnSpPr>
        <p:spPr>
          <a:xfrm>
            <a:off x="2677309" y="3134534"/>
            <a:ext cx="450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59069" y="3856882"/>
            <a:ext cx="3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677814" y="3855278"/>
            <a:ext cx="3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61" name="Téglalap 7"/>
          <p:cNvSpPr/>
          <p:nvPr/>
        </p:nvSpPr>
        <p:spPr>
          <a:xfrm>
            <a:off x="980897" y="1591909"/>
            <a:ext cx="618106" cy="445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hu-HU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GPU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2" name="Egyenes összekötő nyíllal 15"/>
          <p:cNvCxnSpPr/>
          <p:nvPr/>
        </p:nvCxnSpPr>
        <p:spPr>
          <a:xfrm>
            <a:off x="1608628" y="1814672"/>
            <a:ext cx="468000" cy="18343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6"/>
          <p:cNvSpPr/>
          <p:nvPr/>
        </p:nvSpPr>
        <p:spPr>
          <a:xfrm>
            <a:off x="989569" y="2156995"/>
            <a:ext cx="618106" cy="44552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Displ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5" name="Egyenes összekötő nyíllal 15"/>
          <p:cNvCxnSpPr/>
          <p:nvPr/>
        </p:nvCxnSpPr>
        <p:spPr>
          <a:xfrm flipV="1">
            <a:off x="1615982" y="2220874"/>
            <a:ext cx="468000" cy="140835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75037" y="5407796"/>
            <a:ext cx="42546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From </a:t>
            </a:r>
            <a:r>
              <a:rPr lang="en-US" sz="1300" i="1" dirty="0" err="1" smtClean="0"/>
              <a:t>Haswell</a:t>
            </a:r>
            <a:r>
              <a:rPr lang="en-US" sz="1300" i="1" dirty="0" smtClean="0"/>
              <a:t>-based mobile platforms on (2013)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34754" y="5120638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Examples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055591" y="1861329"/>
            <a:ext cx="618106" cy="594034"/>
            <a:chOff x="2584978" y="1177938"/>
            <a:chExt cx="618106" cy="594034"/>
          </a:xfrm>
        </p:grpSpPr>
        <p:sp>
          <p:nvSpPr>
            <p:cNvPr id="43" name="Ellipszis 3"/>
            <p:cNvSpPr/>
            <p:nvPr/>
          </p:nvSpPr>
          <p:spPr>
            <a:xfrm>
              <a:off x="2584978" y="1177938"/>
              <a:ext cx="618106" cy="59403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10526" y="1218193"/>
              <a:ext cx="537327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300" dirty="0" smtClean="0"/>
                <a:t>P</a:t>
              </a:r>
            </a:p>
            <a:p>
              <a:r>
                <a:rPr lang="en-US" sz="1300" dirty="0" smtClean="0"/>
                <a:t>GPU</a:t>
              </a:r>
              <a:endParaRPr lang="en-US" sz="1300" dirty="0"/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2590858" y="1474955"/>
              <a:ext cx="602428" cy="122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Ellipszis 3"/>
          <p:cNvSpPr/>
          <p:nvPr/>
        </p:nvSpPr>
        <p:spPr>
          <a:xfrm>
            <a:off x="6485249" y="1858748"/>
            <a:ext cx="618106" cy="59403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22651" y="1876866"/>
            <a:ext cx="537327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300" dirty="0" smtClean="0"/>
              <a:t>P</a:t>
            </a:r>
          </a:p>
          <a:p>
            <a:r>
              <a:rPr lang="en-US" sz="1300" dirty="0" smtClean="0"/>
              <a:t>GPU</a:t>
            </a:r>
            <a:endParaRPr lang="en-US" sz="1300" dirty="0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6491129" y="2155765"/>
            <a:ext cx="602428" cy="12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/>
          <p:cNvSpPr txBox="1"/>
          <p:nvPr/>
        </p:nvSpPr>
        <p:spPr>
          <a:xfrm rot="1284570">
            <a:off x="1666679" y="1592658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PCIe</a:t>
            </a:r>
            <a:endParaRPr lang="en-US" sz="1300" dirty="0"/>
          </a:p>
        </p:txBody>
      </p:sp>
      <p:sp>
        <p:nvSpPr>
          <p:cNvPr id="60" name="TextBox 59"/>
          <p:cNvSpPr txBox="1"/>
          <p:nvPr/>
        </p:nvSpPr>
        <p:spPr>
          <a:xfrm rot="1258337">
            <a:off x="6083083" y="1648804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PCIe</a:t>
            </a:r>
            <a:endParaRPr lang="en-US" sz="1300" dirty="0"/>
          </a:p>
        </p:txBody>
      </p:sp>
      <p:cxnSp>
        <p:nvCxnSpPr>
          <p:cNvPr id="64" name="Egyenes összekötő nyíllal 12"/>
          <p:cNvCxnSpPr/>
          <p:nvPr/>
        </p:nvCxnSpPr>
        <p:spPr>
          <a:xfrm flipH="1">
            <a:off x="2365258" y="2451942"/>
            <a:ext cx="1682" cy="4680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62133" y="2516086"/>
            <a:ext cx="5852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DMI</a:t>
            </a:r>
            <a:endParaRPr lang="en-US" sz="1300" dirty="0"/>
          </a:p>
        </p:txBody>
      </p:sp>
      <p:sp>
        <p:nvSpPr>
          <p:cNvPr id="69" name="TextBox 68"/>
          <p:cNvSpPr txBox="1"/>
          <p:nvPr/>
        </p:nvSpPr>
        <p:spPr>
          <a:xfrm>
            <a:off x="304639" y="5407798"/>
            <a:ext cx="43861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From </a:t>
            </a:r>
            <a:r>
              <a:rPr lang="en-US" sz="1300" i="1" dirty="0" err="1" smtClean="0"/>
              <a:t>Skylake</a:t>
            </a:r>
            <a:r>
              <a:rPr lang="en-US" sz="1300" i="1" dirty="0" smtClean="0"/>
              <a:t>-based desktop platform on (2015)</a:t>
            </a:r>
          </a:p>
        </p:txBody>
      </p:sp>
    </p:spTree>
    <p:extLst>
      <p:ext uri="{BB962C8B-B14F-4D97-AF65-F5344CB8AC3E}">
        <p14:creationId xmlns:p14="http://schemas.microsoft.com/office/powerpoint/2010/main" val="291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97" t="2225" r="1763" b="3597"/>
          <a:stretch/>
        </p:blipFill>
        <p:spPr>
          <a:xfrm>
            <a:off x="1135781" y="1126154"/>
            <a:ext cx="6776185" cy="5805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761" y="515614"/>
            <a:ext cx="8978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Core 2-based desktop platform with integrated graphics (2006)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762" y="6352674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2.2.3 </a:t>
            </a:r>
            <a:r>
              <a:rPr lang="en-US" sz="1900" kern="1200" dirty="0">
                <a:solidFill>
                  <a:srgbClr val="FFFFFF"/>
                </a:solidFill>
              </a:rPr>
              <a:t>Chipset-based off-die interconnects (10)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66" y="1004375"/>
            <a:ext cx="6466667" cy="5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339" y="513521"/>
            <a:ext cx="881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1. generation Nehalem-based desktop platform (2008)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33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6320" y="1361440"/>
            <a:ext cx="12153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(Bloomfield)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736657" y="1011365"/>
            <a:ext cx="2068676" cy="100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5911" y="2452993"/>
            <a:ext cx="3589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 support for integrated graphics</a:t>
            </a:r>
          </a:p>
          <a:p>
            <a:pPr algn="ctr"/>
            <a:r>
              <a:rPr lang="en-US" sz="1400" dirty="0" smtClean="0">
                <a:latin typeface="+mj-lt"/>
              </a:rPr>
              <a:t>(as it targets high-end desktops with </a:t>
            </a:r>
          </a:p>
          <a:p>
            <a:pPr algn="ctr"/>
            <a:r>
              <a:rPr lang="en-US" sz="1400" dirty="0" smtClean="0">
                <a:latin typeface="+mj-lt"/>
              </a:rPr>
              <a:t>discrete graphics).</a:t>
            </a:r>
          </a:p>
        </p:txBody>
      </p:sp>
    </p:spTree>
    <p:extLst>
      <p:ext uri="{BB962C8B-B14F-4D97-AF65-F5344CB8AC3E}">
        <p14:creationId xmlns:p14="http://schemas.microsoft.com/office/powerpoint/2010/main" val="5428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000" t="17222" r="11667" b="6296"/>
          <a:stretch/>
        </p:blipFill>
        <p:spPr>
          <a:xfrm>
            <a:off x="184134" y="1340170"/>
            <a:ext cx="8815487" cy="5171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339" y="516379"/>
            <a:ext cx="8206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3: 2. gen. Nehalem-based desktop platform with integrated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graphics (2009) </a:t>
            </a:r>
            <a:r>
              <a:rPr lang="en-US" dirty="0" smtClean="0"/>
              <a:t>[</a:t>
            </a:r>
            <a:r>
              <a:rPr lang="hu-HU" dirty="0" smtClean="0"/>
              <a:t>34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6593" y="3223929"/>
            <a:ext cx="10684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(Not used)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4104640" y="2346960"/>
            <a:ext cx="1014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(Lynnfield)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435192" y="2223436"/>
            <a:ext cx="1337911" cy="48126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235116" y="2916455"/>
            <a:ext cx="163629" cy="56908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0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28269" y="120262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(12)</a:t>
            </a:r>
            <a:endParaRPr lang="en-US" altLang="en-US" kern="1200" dirty="0">
              <a:solidFill>
                <a:srgbClr val="FFFFFF"/>
              </a:solidFill>
            </a:endParaRPr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10367" y="516251"/>
            <a:ext cx="8882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Example 4: Sandy Bridge-based </a:t>
            </a:r>
            <a:r>
              <a:rPr lang="en-US" altLang="hu-HU" sz="1800" dirty="0">
                <a:solidFill>
                  <a:srgbClr val="2D2D8A"/>
                </a:solidFill>
                <a:cs typeface="Arial" charset="0"/>
              </a:rPr>
              <a:t>desktop </a:t>
            </a: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platform with integrated graphics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 (2011) 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800" dirty="0" smtClean="0">
                <a:solidFill>
                  <a:srgbClr val="000000"/>
                </a:solidFill>
                <a:cs typeface="Arial" charset="0"/>
              </a:rPr>
              <a:t>35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7100" y="6014201"/>
            <a:ext cx="2922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FDI: Flexible Display Interface</a:t>
            </a:r>
            <a:endParaRPr lang="en-US" sz="14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536885" y="2888940"/>
            <a:ext cx="810090" cy="6300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849888" y="2074606"/>
            <a:ext cx="1046577" cy="52111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11003" y="516251"/>
            <a:ext cx="9098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Example 5: </a:t>
            </a:r>
            <a:r>
              <a:rPr lang="en-US" altLang="hu-HU" sz="1800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800" dirty="0">
                <a:solidFill>
                  <a:srgbClr val="2D2D8A"/>
                </a:solidFill>
                <a:cs typeface="Arial" charset="0"/>
              </a:rPr>
              <a:t>-based desktop </a:t>
            </a: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platform with integrated graphics (2013)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800" dirty="0" smtClean="0">
                <a:solidFill>
                  <a:srgbClr val="000000"/>
                </a:solidFill>
                <a:cs typeface="Arial" charset="0"/>
              </a:rPr>
              <a:t>36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2.2.3 </a:t>
            </a:r>
            <a:r>
              <a:rPr lang="en-US" dirty="0"/>
              <a:t>Chipset-based off-die interconnects (13)</a:t>
            </a:r>
            <a:endParaRPr lang="hu-HU" altLang="hu-HU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2897205" y="3330343"/>
            <a:ext cx="1029901" cy="413884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301467" y="3294246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VGA</a:t>
            </a:r>
            <a:endParaRPr lang="en-US" sz="10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3301467" y="3294246"/>
            <a:ext cx="460382" cy="24622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681"/>
          <a:stretch/>
        </p:blipFill>
        <p:spPr>
          <a:xfrm>
            <a:off x="249970" y="1270534"/>
            <a:ext cx="8894030" cy="5106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513" y="513524"/>
            <a:ext cx="681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Display support of Haswell-based desktop platforms </a:t>
            </a:r>
            <a:r>
              <a:rPr lang="en-US" dirty="0" smtClean="0"/>
              <a:t>[</a:t>
            </a:r>
            <a:r>
              <a:rPr lang="hu-HU" dirty="0" smtClean="0"/>
              <a:t>37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289755" y="1622323"/>
            <a:ext cx="1877961" cy="207460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86168" y="4168877"/>
            <a:ext cx="1130709" cy="55060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101781" y="3264309"/>
            <a:ext cx="786581" cy="12683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3820" y="4945406"/>
            <a:ext cx="2467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Intel 8 Series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Chipset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42" b="13717"/>
          <a:stretch/>
        </p:blipFill>
        <p:spPr>
          <a:xfrm>
            <a:off x="382998" y="1713300"/>
            <a:ext cx="8472410" cy="4408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046" y="516378"/>
            <a:ext cx="1050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048" y="857063"/>
            <a:ext cx="935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 that </a:t>
            </a:r>
            <a:r>
              <a:rPr lang="en-US" sz="1600" dirty="0" smtClean="0">
                <a:solidFill>
                  <a:srgbClr val="0070C0"/>
                </a:solidFill>
              </a:rPr>
              <a:t>Series 7 PCHs already provide 3 digital display ports plus + an analog VGA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port</a:t>
            </a:r>
            <a:r>
              <a:rPr lang="en-US" sz="1600" dirty="0" smtClean="0"/>
              <a:t>, as seen below.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1124" y="6246799"/>
            <a:ext cx="882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Evolution of display support in Ivy Bridge and Haswell based platforms [</a:t>
            </a:r>
            <a:r>
              <a:rPr lang="hu-HU" sz="1600" dirty="0" smtClean="0"/>
              <a:t>37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676103" y="4532449"/>
            <a:ext cx="1956619" cy="21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Intel 8 Series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2297" y="4854166"/>
            <a:ext cx="19566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Chipset Family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(16)</a:t>
            </a:r>
          </a:p>
        </p:txBody>
      </p:sp>
      <p:pic>
        <p:nvPicPr>
          <p:cNvPr id="1026" name="Picture 2" descr="http://www.guru3d.com/index.php?ct=news&amp;action=file&amp;id=2729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1605"/>
          <a:stretch/>
        </p:blipFill>
        <p:spPr bwMode="auto">
          <a:xfrm>
            <a:off x="1126156" y="1292159"/>
            <a:ext cx="6703071" cy="55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757" y="516377"/>
            <a:ext cx="9048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6: (</a:t>
            </a:r>
            <a:r>
              <a:rPr lang="en-US" dirty="0" err="1" smtClean="0">
                <a:solidFill>
                  <a:schemeClr val="accent6"/>
                </a:solidFill>
              </a:rPr>
              <a:t>Kaby</a:t>
            </a:r>
            <a:r>
              <a:rPr lang="en-US" dirty="0" smtClean="0">
                <a:solidFill>
                  <a:schemeClr val="accent6"/>
                </a:solidFill>
              </a:rPr>
              <a:t> Lake refresh/Coffee Lake/Cannon Lake)-based desktop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platform with integrated graphics [2017]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[38]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18269" y="2949678"/>
            <a:ext cx="6751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No FDI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3855" y="3672350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No VGA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2.2.3 </a:t>
            </a:r>
            <a:r>
              <a:rPr lang="en-US" kern="1200" dirty="0">
                <a:solidFill>
                  <a:srgbClr val="FFFFFF"/>
                </a:solidFill>
              </a:rPr>
              <a:t>Chipset-based off-die interconnects (17)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13" y="1040932"/>
            <a:ext cx="6388455" cy="5795242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11003" y="516251"/>
            <a:ext cx="89394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Example 7: In contrast: </a:t>
            </a:r>
            <a:r>
              <a:rPr lang="en-US" altLang="hu-HU" sz="1800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-based notebook platform already  became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  </a:t>
            </a:r>
            <a:r>
              <a:rPr lang="en-US" altLang="hu-HU" sz="1800" dirty="0" err="1" smtClean="0">
                <a:solidFill>
                  <a:srgbClr val="2D2D8A"/>
                </a:solidFill>
                <a:cs typeface="Arial" charset="0"/>
              </a:rPr>
              <a:t>SoCs</a:t>
            </a:r>
            <a:r>
              <a:rPr lang="en-US" altLang="hu-HU" sz="1800" dirty="0" smtClean="0">
                <a:solidFill>
                  <a:srgbClr val="2D2D8A"/>
                </a:solidFill>
                <a:cs typeface="Arial" charset="0"/>
              </a:rPr>
              <a:t> (2013) 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800" dirty="0" smtClean="0">
                <a:solidFill>
                  <a:srgbClr val="000000"/>
                </a:solidFill>
                <a:cs typeface="Arial" charset="0"/>
              </a:rPr>
              <a:t>39</a:t>
            </a:r>
            <a:r>
              <a:rPr lang="en-US" altLang="hu-HU" sz="18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72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interconnects </a:t>
            </a:r>
            <a:r>
              <a:rPr lang="en-US" kern="1200" dirty="0" smtClean="0">
                <a:solidFill>
                  <a:srgbClr val="FFFFFF"/>
                </a:solidFill>
              </a:rPr>
              <a:t>(4)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357625" y="1997540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52592" y="1822381"/>
            <a:ext cx="2140330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1980’/1990’s)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165" y="6453694"/>
            <a:ext cx="42553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Intel’s early desktop platforms (since 1981)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5127" y="2640123"/>
            <a:ext cx="2688557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on a shared bus.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43984" y="1827658"/>
            <a:ext cx="2140330" cy="7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Chipset-based 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about 2000)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6313" y="3328286"/>
            <a:ext cx="3096344" cy="2731870"/>
            <a:chOff x="3143001" y="3279692"/>
            <a:chExt cx="3096344" cy="2946977"/>
          </a:xfrm>
        </p:grpSpPr>
        <p:sp>
          <p:nvSpPr>
            <p:cNvPr id="22" name="Ellipszis 3"/>
            <p:cNvSpPr/>
            <p:nvPr/>
          </p:nvSpPr>
          <p:spPr>
            <a:xfrm>
              <a:off x="4368245" y="3279692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23" name="Téglalap 4"/>
            <p:cNvSpPr/>
            <p:nvPr/>
          </p:nvSpPr>
          <p:spPr>
            <a:xfrm>
              <a:off x="4319836" y="4220429"/>
              <a:ext cx="720080" cy="432048"/>
            </a:xfrm>
            <a:prstGeom prst="rect">
              <a:avLst/>
            </a:prstGeom>
            <a:solidFill>
              <a:srgbClr val="FF2DBE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NB</a:t>
              </a:r>
            </a:p>
          </p:txBody>
        </p:sp>
        <p:sp>
          <p:nvSpPr>
            <p:cNvPr id="24" name="Téglalap 5"/>
            <p:cNvSpPr/>
            <p:nvPr/>
          </p:nvSpPr>
          <p:spPr>
            <a:xfrm>
              <a:off x="4319836" y="5007525"/>
              <a:ext cx="720080" cy="432048"/>
            </a:xfrm>
            <a:prstGeom prst="rect">
              <a:avLst/>
            </a:prstGeom>
            <a:solidFill>
              <a:srgbClr val="B79A6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SB</a:t>
              </a:r>
            </a:p>
          </p:txBody>
        </p:sp>
        <p:sp>
          <p:nvSpPr>
            <p:cNvPr id="25" name="Téglalap 6"/>
            <p:cNvSpPr/>
            <p:nvPr/>
          </p:nvSpPr>
          <p:spPr>
            <a:xfrm>
              <a:off x="4319836" y="5794621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églalap 7"/>
            <p:cNvSpPr/>
            <p:nvPr/>
          </p:nvSpPr>
          <p:spPr>
            <a:xfrm>
              <a:off x="3143001" y="4217477"/>
              <a:ext cx="720080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sp>
          <p:nvSpPr>
            <p:cNvPr id="27" name="Téglalap 8"/>
            <p:cNvSpPr/>
            <p:nvPr/>
          </p:nvSpPr>
          <p:spPr>
            <a:xfrm>
              <a:off x="3143001" y="5013390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Téglalap 9"/>
            <p:cNvSpPr/>
            <p:nvPr/>
          </p:nvSpPr>
          <p:spPr>
            <a:xfrm>
              <a:off x="5519265" y="4220429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29" name="Téglalap 10"/>
            <p:cNvSpPr/>
            <p:nvPr/>
          </p:nvSpPr>
          <p:spPr>
            <a:xfrm>
              <a:off x="5519265" y="5007525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0" name="Egyenes összekötő nyíllal 12"/>
            <p:cNvCxnSpPr>
              <a:stCxn id="22" idx="4"/>
              <a:endCxn id="23" idx="0"/>
            </p:cNvCxnSpPr>
            <p:nvPr/>
          </p:nvCxnSpPr>
          <p:spPr>
            <a:xfrm>
              <a:off x="4674245" y="3855756"/>
              <a:ext cx="5631" cy="3646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nyíllal 13"/>
            <p:cNvCxnSpPr/>
            <p:nvPr/>
          </p:nvCxnSpPr>
          <p:spPr>
            <a:xfrm flipH="1">
              <a:off x="4681835" y="4652477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14"/>
            <p:cNvCxnSpPr/>
            <p:nvPr/>
          </p:nvCxnSpPr>
          <p:spPr>
            <a:xfrm flipH="1">
              <a:off x="4677917" y="5429948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15"/>
            <p:cNvCxnSpPr>
              <a:stCxn id="26" idx="3"/>
            </p:cNvCxnSpPr>
            <p:nvPr/>
          </p:nvCxnSpPr>
          <p:spPr>
            <a:xfrm>
              <a:off x="3863081" y="4433501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17"/>
            <p:cNvCxnSpPr/>
            <p:nvPr/>
          </p:nvCxnSpPr>
          <p:spPr>
            <a:xfrm>
              <a:off x="3863081" y="5241538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18"/>
            <p:cNvCxnSpPr/>
            <p:nvPr/>
          </p:nvCxnSpPr>
          <p:spPr>
            <a:xfrm>
              <a:off x="5041875" y="4430886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nyíllal 19"/>
            <p:cNvCxnSpPr/>
            <p:nvPr/>
          </p:nvCxnSpPr>
          <p:spPr>
            <a:xfrm>
              <a:off x="5041875" y="5238923"/>
              <a:ext cx="4587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007559" y="2632390"/>
            <a:ext cx="39762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on a set of dedicated links.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transactions at a time.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05310" y="6278829"/>
            <a:ext cx="40750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Intel’s Pentium 4 or early Core 2-based platforms (2000/2006)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32629" y="1143538"/>
            <a:ext cx="4826963" cy="620434"/>
            <a:chOff x="2332629" y="1143538"/>
            <a:chExt cx="4826963" cy="620434"/>
          </a:xfrm>
        </p:grpSpPr>
        <p:cxnSp>
          <p:nvCxnSpPr>
            <p:cNvPr id="41" name="Straight Connector 40"/>
            <p:cNvCxnSpPr>
              <a:endCxn id="47" idx="2"/>
            </p:cNvCxnSpPr>
            <p:nvPr/>
          </p:nvCxnSpPr>
          <p:spPr bwMode="auto">
            <a:xfrm flipH="1">
              <a:off x="2434720" y="1472620"/>
              <a:ext cx="1915244" cy="26119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4349963" y="1472620"/>
              <a:ext cx="1846824" cy="24768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 Box 9"/>
            <p:cNvSpPr txBox="1">
              <a:spLocks noChangeArrowheads="1"/>
            </p:cNvSpPr>
            <p:nvPr/>
          </p:nvSpPr>
          <p:spPr bwMode="auto">
            <a:xfrm>
              <a:off x="2332629" y="1143538"/>
              <a:ext cx="4826963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Off-die intra-processor </a:t>
              </a: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  <a:r>
                <a:rPr kumimoji="0" lang="hu-HU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nterconnects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(discussed)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Oval 13"/>
            <p:cNvSpPr>
              <a:spLocks noChangeArrowheads="1"/>
            </p:cNvSpPr>
            <p:nvPr/>
          </p:nvSpPr>
          <p:spPr bwMode="auto">
            <a:xfrm>
              <a:off x="6149188" y="1696296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7" name="Oval 13"/>
            <p:cNvSpPr>
              <a:spLocks noChangeArrowheads="1"/>
            </p:cNvSpPr>
            <p:nvPr/>
          </p:nvSpPr>
          <p:spPr bwMode="auto">
            <a:xfrm>
              <a:off x="2434720" y="170364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612105" y="2271562"/>
            <a:ext cx="4263213" cy="4112776"/>
            <a:chOff x="1373888" y="226636"/>
            <a:chExt cx="6178283" cy="5664885"/>
          </a:xfrm>
        </p:grpSpPr>
        <p:sp>
          <p:nvSpPr>
            <p:cNvPr id="437" name="Rectangle 7"/>
            <p:cNvSpPr>
              <a:spLocks noChangeArrowheads="1"/>
            </p:cNvSpPr>
            <p:nvPr/>
          </p:nvSpPr>
          <p:spPr bwMode="auto">
            <a:xfrm>
              <a:off x="3201830" y="226636"/>
              <a:ext cx="2875088" cy="2754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829" tIns="899829" rIns="899829" bIns="899829" anchor="ctr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38" name="Group 14"/>
            <p:cNvGrpSpPr>
              <a:grpSpLocks/>
            </p:cNvGrpSpPr>
            <p:nvPr/>
          </p:nvGrpSpPr>
          <p:grpSpPr bwMode="auto">
            <a:xfrm>
              <a:off x="3037588" y="1575391"/>
              <a:ext cx="1381125" cy="608013"/>
              <a:chOff x="1871" y="390"/>
              <a:chExt cx="870" cy="383"/>
            </a:xfrm>
          </p:grpSpPr>
          <p:sp>
            <p:nvSpPr>
              <p:cNvPr id="625" name="Rectangle 11"/>
              <p:cNvSpPr>
                <a:spLocks noChangeArrowheads="1"/>
              </p:cNvSpPr>
              <p:nvPr/>
            </p:nvSpPr>
            <p:spPr bwMode="auto">
              <a:xfrm>
                <a:off x="1871" y="390"/>
                <a:ext cx="870" cy="383"/>
              </a:xfrm>
              <a:prstGeom prst="rect">
                <a:avLst/>
              </a:prstGeom>
              <a:solidFill>
                <a:srgbClr val="FFA18B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6" name="Rectangle 12"/>
              <p:cNvSpPr>
                <a:spLocks noChangeArrowheads="1"/>
              </p:cNvSpPr>
              <p:nvPr/>
            </p:nvSpPr>
            <p:spPr bwMode="auto">
              <a:xfrm>
                <a:off x="1954" y="464"/>
                <a:ext cx="744" cy="142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8088/286/386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7" name="Rectangle 13"/>
              <p:cNvSpPr>
                <a:spLocks noChangeArrowheads="1"/>
              </p:cNvSpPr>
              <p:nvPr/>
            </p:nvSpPr>
            <p:spPr bwMode="auto">
              <a:xfrm>
                <a:off x="2012" y="592"/>
                <a:ext cx="522" cy="142"/>
              </a:xfrm>
              <a:prstGeom prst="rect">
                <a:avLst/>
              </a:prstGeom>
              <a:solidFill>
                <a:srgbClr val="FFA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Processor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9" name="Rectangle 15"/>
            <p:cNvSpPr>
              <a:spLocks noChangeArrowheads="1"/>
            </p:cNvSpPr>
            <p:nvPr/>
          </p:nvSpPr>
          <p:spPr bwMode="auto">
            <a:xfrm>
              <a:off x="2989963" y="2696390"/>
              <a:ext cx="1381125" cy="609600"/>
            </a:xfrm>
            <a:prstGeom prst="rect">
              <a:avLst/>
            </a:prstGeom>
            <a:solidFill>
              <a:srgbClr val="FFFF79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Rectangle 16"/>
            <p:cNvSpPr>
              <a:spLocks noChangeArrowheads="1"/>
            </p:cNvSpPr>
            <p:nvPr/>
          </p:nvSpPr>
          <p:spPr bwMode="auto">
            <a:xfrm>
              <a:off x="3269426" y="2788835"/>
              <a:ext cx="791251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Memory/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Rectangle 17"/>
            <p:cNvSpPr>
              <a:spLocks noChangeArrowheads="1"/>
            </p:cNvSpPr>
            <p:nvPr/>
          </p:nvSpPr>
          <p:spPr bwMode="auto">
            <a:xfrm>
              <a:off x="3092204" y="3007540"/>
              <a:ext cx="1209702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Bus controller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Rectangle 18"/>
            <p:cNvSpPr>
              <a:spLocks noChangeArrowheads="1"/>
            </p:cNvSpPr>
            <p:nvPr/>
          </p:nvSpPr>
          <p:spPr bwMode="auto">
            <a:xfrm>
              <a:off x="5021205" y="2683138"/>
              <a:ext cx="1382713" cy="609600"/>
            </a:xfrm>
            <a:prstGeom prst="rect">
              <a:avLst/>
            </a:prstGeom>
            <a:solidFill>
              <a:srgbClr val="AFE1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Rectangle 19"/>
            <p:cNvSpPr>
              <a:spLocks noChangeArrowheads="1"/>
            </p:cNvSpPr>
            <p:nvPr/>
          </p:nvSpPr>
          <p:spPr bwMode="auto">
            <a:xfrm>
              <a:off x="5135600" y="2760139"/>
              <a:ext cx="1209702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Main memory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44" name="Group 28"/>
            <p:cNvGrpSpPr>
              <a:grpSpLocks/>
            </p:cNvGrpSpPr>
            <p:nvPr/>
          </p:nvGrpSpPr>
          <p:grpSpPr bwMode="auto">
            <a:xfrm>
              <a:off x="3883725" y="3930761"/>
              <a:ext cx="162000" cy="504000"/>
              <a:chOff x="2404" y="2176"/>
              <a:chExt cx="135" cy="491"/>
            </a:xfrm>
          </p:grpSpPr>
          <p:sp>
            <p:nvSpPr>
              <p:cNvPr id="617" name="Line 20"/>
              <p:cNvSpPr>
                <a:spLocks noChangeShapeType="1"/>
              </p:cNvSpPr>
              <p:nvPr/>
            </p:nvSpPr>
            <p:spPr bwMode="auto">
              <a:xfrm>
                <a:off x="2500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8" name="Line 21"/>
              <p:cNvSpPr>
                <a:spLocks noChangeShapeType="1"/>
              </p:cNvSpPr>
              <p:nvPr/>
            </p:nvSpPr>
            <p:spPr bwMode="auto">
              <a:xfrm>
                <a:off x="2439" y="228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19" name="Group 24"/>
              <p:cNvGrpSpPr>
                <a:grpSpLocks/>
              </p:cNvGrpSpPr>
              <p:nvPr/>
            </p:nvGrpSpPr>
            <p:grpSpPr bwMode="auto">
              <a:xfrm>
                <a:off x="2404" y="2176"/>
                <a:ext cx="135" cy="185"/>
                <a:chOff x="2404" y="2176"/>
                <a:chExt cx="135" cy="185"/>
              </a:xfrm>
            </p:grpSpPr>
            <p:sp>
              <p:nvSpPr>
                <p:cNvPr id="623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04" y="217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468" y="2176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0" name="Group 27"/>
              <p:cNvGrpSpPr>
                <a:grpSpLocks/>
              </p:cNvGrpSpPr>
              <p:nvPr/>
            </p:nvGrpSpPr>
            <p:grpSpPr bwMode="auto">
              <a:xfrm>
                <a:off x="2404" y="2482"/>
                <a:ext cx="135" cy="185"/>
                <a:chOff x="2404" y="2482"/>
                <a:chExt cx="135" cy="185"/>
              </a:xfrm>
            </p:grpSpPr>
            <p:sp>
              <p:nvSpPr>
                <p:cNvPr id="621" name="Line 25"/>
                <p:cNvSpPr>
                  <a:spLocks noChangeShapeType="1"/>
                </p:cNvSpPr>
                <p:nvPr/>
              </p:nvSpPr>
              <p:spPr bwMode="auto">
                <a:xfrm>
                  <a:off x="2404" y="24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468" y="24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5" name="Group 37"/>
            <p:cNvGrpSpPr>
              <a:grpSpLocks/>
            </p:cNvGrpSpPr>
            <p:nvPr/>
          </p:nvGrpSpPr>
          <p:grpSpPr bwMode="auto">
            <a:xfrm>
              <a:off x="2674050" y="3940286"/>
              <a:ext cx="162000" cy="504000"/>
              <a:chOff x="1642" y="2182"/>
              <a:chExt cx="135" cy="491"/>
            </a:xfrm>
          </p:grpSpPr>
          <p:sp>
            <p:nvSpPr>
              <p:cNvPr id="609" name="Line 29"/>
              <p:cNvSpPr>
                <a:spLocks noChangeShapeType="1"/>
              </p:cNvSpPr>
              <p:nvPr/>
            </p:nvSpPr>
            <p:spPr bwMode="auto">
              <a:xfrm>
                <a:off x="1738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0" name="Line 30"/>
              <p:cNvSpPr>
                <a:spLocks noChangeShapeType="1"/>
              </p:cNvSpPr>
              <p:nvPr/>
            </p:nvSpPr>
            <p:spPr bwMode="auto">
              <a:xfrm>
                <a:off x="1677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11" name="Group 33"/>
              <p:cNvGrpSpPr>
                <a:grpSpLocks/>
              </p:cNvGrpSpPr>
              <p:nvPr/>
            </p:nvGrpSpPr>
            <p:grpSpPr bwMode="auto">
              <a:xfrm>
                <a:off x="1642" y="2182"/>
                <a:ext cx="135" cy="185"/>
                <a:chOff x="1642" y="2182"/>
                <a:chExt cx="135" cy="185"/>
              </a:xfrm>
            </p:grpSpPr>
            <p:sp>
              <p:nvSpPr>
                <p:cNvPr id="61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642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1706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2" name="Group 36"/>
              <p:cNvGrpSpPr>
                <a:grpSpLocks/>
              </p:cNvGrpSpPr>
              <p:nvPr/>
            </p:nvGrpSpPr>
            <p:grpSpPr bwMode="auto">
              <a:xfrm>
                <a:off x="1642" y="2488"/>
                <a:ext cx="135" cy="185"/>
                <a:chOff x="1642" y="2488"/>
                <a:chExt cx="135" cy="185"/>
              </a:xfrm>
            </p:grpSpPr>
            <p:sp>
              <p:nvSpPr>
                <p:cNvPr id="613" name="Line 34"/>
                <p:cNvSpPr>
                  <a:spLocks noChangeShapeType="1"/>
                </p:cNvSpPr>
                <p:nvPr/>
              </p:nvSpPr>
              <p:spPr bwMode="auto">
                <a:xfrm>
                  <a:off x="1642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706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6" name="Group 46"/>
            <p:cNvGrpSpPr>
              <a:grpSpLocks/>
            </p:cNvGrpSpPr>
            <p:nvPr/>
          </p:nvGrpSpPr>
          <p:grpSpPr bwMode="auto">
            <a:xfrm>
              <a:off x="1840613" y="3940286"/>
              <a:ext cx="162000" cy="504000"/>
              <a:chOff x="1117" y="2182"/>
              <a:chExt cx="135" cy="491"/>
            </a:xfrm>
          </p:grpSpPr>
          <p:sp>
            <p:nvSpPr>
              <p:cNvPr id="601" name="Line 38"/>
              <p:cNvSpPr>
                <a:spLocks noChangeShapeType="1"/>
              </p:cNvSpPr>
              <p:nvPr/>
            </p:nvSpPr>
            <p:spPr bwMode="auto">
              <a:xfrm>
                <a:off x="121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2" name="Line 39"/>
              <p:cNvSpPr>
                <a:spLocks noChangeShapeType="1"/>
              </p:cNvSpPr>
              <p:nvPr/>
            </p:nvSpPr>
            <p:spPr bwMode="auto">
              <a:xfrm>
                <a:off x="1152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03" name="Group 42"/>
              <p:cNvGrpSpPr>
                <a:grpSpLocks/>
              </p:cNvGrpSpPr>
              <p:nvPr/>
            </p:nvGrpSpPr>
            <p:grpSpPr bwMode="auto">
              <a:xfrm>
                <a:off x="1117" y="2182"/>
                <a:ext cx="135" cy="185"/>
                <a:chOff x="1117" y="2182"/>
                <a:chExt cx="135" cy="185"/>
              </a:xfrm>
            </p:grpSpPr>
            <p:sp>
              <p:nvSpPr>
                <p:cNvPr id="607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17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81" y="2182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4" name="Group 45"/>
              <p:cNvGrpSpPr>
                <a:grpSpLocks/>
              </p:cNvGrpSpPr>
              <p:nvPr/>
            </p:nvGrpSpPr>
            <p:grpSpPr bwMode="auto">
              <a:xfrm>
                <a:off x="1117" y="2488"/>
                <a:ext cx="135" cy="185"/>
                <a:chOff x="1117" y="2488"/>
                <a:chExt cx="135" cy="185"/>
              </a:xfrm>
            </p:grpSpPr>
            <p:sp>
              <p:nvSpPr>
                <p:cNvPr id="605" name="Line 43"/>
                <p:cNvSpPr>
                  <a:spLocks noChangeShapeType="1"/>
                </p:cNvSpPr>
                <p:nvPr/>
              </p:nvSpPr>
              <p:spPr bwMode="auto">
                <a:xfrm>
                  <a:off x="1117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181" y="2488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7" name="Group 55"/>
            <p:cNvGrpSpPr>
              <a:grpSpLocks/>
            </p:cNvGrpSpPr>
            <p:nvPr/>
          </p:nvGrpSpPr>
          <p:grpSpPr bwMode="auto">
            <a:xfrm>
              <a:off x="5947475" y="3940286"/>
              <a:ext cx="162000" cy="504000"/>
              <a:chOff x="3704" y="2182"/>
              <a:chExt cx="134" cy="491"/>
            </a:xfrm>
          </p:grpSpPr>
          <p:sp>
            <p:nvSpPr>
              <p:cNvPr id="593" name="Line 47"/>
              <p:cNvSpPr>
                <a:spLocks noChangeShapeType="1"/>
              </p:cNvSpPr>
              <p:nvPr/>
            </p:nvSpPr>
            <p:spPr bwMode="auto">
              <a:xfrm>
                <a:off x="3800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4" name="Line 48"/>
              <p:cNvSpPr>
                <a:spLocks noChangeShapeType="1"/>
              </p:cNvSpPr>
              <p:nvPr/>
            </p:nvSpPr>
            <p:spPr bwMode="auto">
              <a:xfrm>
                <a:off x="3739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95" name="Group 51"/>
              <p:cNvGrpSpPr>
                <a:grpSpLocks/>
              </p:cNvGrpSpPr>
              <p:nvPr/>
            </p:nvGrpSpPr>
            <p:grpSpPr bwMode="auto">
              <a:xfrm>
                <a:off x="3704" y="2182"/>
                <a:ext cx="134" cy="185"/>
                <a:chOff x="3704" y="2182"/>
                <a:chExt cx="134" cy="185"/>
              </a:xfrm>
            </p:grpSpPr>
            <p:sp>
              <p:nvSpPr>
                <p:cNvPr id="599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704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6" name="Group 54"/>
              <p:cNvGrpSpPr>
                <a:grpSpLocks/>
              </p:cNvGrpSpPr>
              <p:nvPr/>
            </p:nvGrpSpPr>
            <p:grpSpPr bwMode="auto">
              <a:xfrm>
                <a:off x="3704" y="2488"/>
                <a:ext cx="134" cy="185"/>
                <a:chOff x="3704" y="2488"/>
                <a:chExt cx="134" cy="185"/>
              </a:xfrm>
            </p:grpSpPr>
            <p:sp>
              <p:nvSpPr>
                <p:cNvPr id="597" name="Line 52"/>
                <p:cNvSpPr>
                  <a:spLocks noChangeShapeType="1"/>
                </p:cNvSpPr>
                <p:nvPr/>
              </p:nvSpPr>
              <p:spPr bwMode="auto">
                <a:xfrm>
                  <a:off x="3704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76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8" name="Group 64"/>
            <p:cNvGrpSpPr>
              <a:grpSpLocks/>
            </p:cNvGrpSpPr>
            <p:nvPr/>
          </p:nvGrpSpPr>
          <p:grpSpPr bwMode="auto">
            <a:xfrm>
              <a:off x="5144200" y="3940286"/>
              <a:ext cx="162000" cy="504000"/>
              <a:chOff x="3198" y="2182"/>
              <a:chExt cx="134" cy="491"/>
            </a:xfrm>
          </p:grpSpPr>
          <p:sp>
            <p:nvSpPr>
              <p:cNvPr id="585" name="Line 56"/>
              <p:cNvSpPr>
                <a:spLocks noChangeShapeType="1"/>
              </p:cNvSpPr>
              <p:nvPr/>
            </p:nvSpPr>
            <p:spPr bwMode="auto">
              <a:xfrm>
                <a:off x="3294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6" name="Line 57"/>
              <p:cNvSpPr>
                <a:spLocks noChangeShapeType="1"/>
              </p:cNvSpPr>
              <p:nvPr/>
            </p:nvSpPr>
            <p:spPr bwMode="auto">
              <a:xfrm>
                <a:off x="3233" y="2287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87" name="Group 60"/>
              <p:cNvGrpSpPr>
                <a:grpSpLocks/>
              </p:cNvGrpSpPr>
              <p:nvPr/>
            </p:nvGrpSpPr>
            <p:grpSpPr bwMode="auto">
              <a:xfrm>
                <a:off x="3198" y="2182"/>
                <a:ext cx="134" cy="185"/>
                <a:chOff x="3198" y="2182"/>
                <a:chExt cx="134" cy="185"/>
              </a:xfrm>
            </p:grpSpPr>
            <p:sp>
              <p:nvSpPr>
                <p:cNvPr id="591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198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18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8" name="Group 63"/>
              <p:cNvGrpSpPr>
                <a:grpSpLocks/>
              </p:cNvGrpSpPr>
              <p:nvPr/>
            </p:nvGrpSpPr>
            <p:grpSpPr bwMode="auto">
              <a:xfrm>
                <a:off x="3198" y="2488"/>
                <a:ext cx="134" cy="185"/>
                <a:chOff x="3198" y="2488"/>
                <a:chExt cx="134" cy="185"/>
              </a:xfrm>
            </p:grpSpPr>
            <p:sp>
              <p:nvSpPr>
                <p:cNvPr id="589" name="Line 61"/>
                <p:cNvSpPr>
                  <a:spLocks noChangeShapeType="1"/>
                </p:cNvSpPr>
                <p:nvPr/>
              </p:nvSpPr>
              <p:spPr bwMode="auto">
                <a:xfrm>
                  <a:off x="3198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262" y="2488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9" name="Group 73"/>
            <p:cNvGrpSpPr>
              <a:grpSpLocks/>
            </p:cNvGrpSpPr>
            <p:nvPr/>
          </p:nvGrpSpPr>
          <p:grpSpPr bwMode="auto">
            <a:xfrm>
              <a:off x="3537650" y="3294878"/>
              <a:ext cx="162000" cy="504000"/>
              <a:chOff x="2186" y="1621"/>
              <a:chExt cx="135" cy="491"/>
            </a:xfrm>
          </p:grpSpPr>
          <p:sp>
            <p:nvSpPr>
              <p:cNvPr id="577" name="Line 65"/>
              <p:cNvSpPr>
                <a:spLocks noChangeShapeType="1"/>
              </p:cNvSpPr>
              <p:nvPr/>
            </p:nvSpPr>
            <p:spPr bwMode="auto">
              <a:xfrm>
                <a:off x="228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8" name="Line 66"/>
              <p:cNvSpPr>
                <a:spLocks noChangeShapeType="1"/>
              </p:cNvSpPr>
              <p:nvPr/>
            </p:nvSpPr>
            <p:spPr bwMode="auto">
              <a:xfrm>
                <a:off x="2222" y="1726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79" name="Group 69"/>
              <p:cNvGrpSpPr>
                <a:grpSpLocks/>
              </p:cNvGrpSpPr>
              <p:nvPr/>
            </p:nvGrpSpPr>
            <p:grpSpPr bwMode="auto">
              <a:xfrm>
                <a:off x="2186" y="1621"/>
                <a:ext cx="135" cy="185"/>
                <a:chOff x="2186" y="1621"/>
                <a:chExt cx="135" cy="185"/>
              </a:xfrm>
            </p:grpSpPr>
            <p:sp>
              <p:nvSpPr>
                <p:cNvPr id="58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186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2250" y="1621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0" name="Group 72"/>
              <p:cNvGrpSpPr>
                <a:grpSpLocks/>
              </p:cNvGrpSpPr>
              <p:nvPr/>
            </p:nvGrpSpPr>
            <p:grpSpPr bwMode="auto">
              <a:xfrm>
                <a:off x="2186" y="1927"/>
                <a:ext cx="135" cy="185"/>
                <a:chOff x="2186" y="1927"/>
                <a:chExt cx="135" cy="185"/>
              </a:xfrm>
            </p:grpSpPr>
            <p:sp>
              <p:nvSpPr>
                <p:cNvPr id="581" name="Line 70"/>
                <p:cNvSpPr>
                  <a:spLocks noChangeShapeType="1"/>
                </p:cNvSpPr>
                <p:nvPr/>
              </p:nvSpPr>
              <p:spPr bwMode="auto">
                <a:xfrm>
                  <a:off x="2186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2250" y="1927"/>
                  <a:ext cx="71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0" name="Group 82"/>
            <p:cNvGrpSpPr>
              <a:grpSpLocks/>
            </p:cNvGrpSpPr>
            <p:nvPr/>
          </p:nvGrpSpPr>
          <p:grpSpPr bwMode="auto">
            <a:xfrm>
              <a:off x="3548762" y="2172291"/>
              <a:ext cx="162000" cy="504000"/>
              <a:chOff x="2193" y="766"/>
              <a:chExt cx="134" cy="491"/>
            </a:xfrm>
          </p:grpSpPr>
          <p:sp>
            <p:nvSpPr>
              <p:cNvPr id="569" name="Line 74"/>
              <p:cNvSpPr>
                <a:spLocks noChangeShapeType="1"/>
              </p:cNvSpPr>
              <p:nvPr/>
            </p:nvSpPr>
            <p:spPr bwMode="auto">
              <a:xfrm>
                <a:off x="2289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0" name="Line 75"/>
              <p:cNvSpPr>
                <a:spLocks noChangeShapeType="1"/>
              </p:cNvSpPr>
              <p:nvPr/>
            </p:nvSpPr>
            <p:spPr bwMode="auto">
              <a:xfrm>
                <a:off x="2228" y="87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71" name="Group 78"/>
              <p:cNvGrpSpPr>
                <a:grpSpLocks/>
              </p:cNvGrpSpPr>
              <p:nvPr/>
            </p:nvGrpSpPr>
            <p:grpSpPr bwMode="auto">
              <a:xfrm>
                <a:off x="2193" y="766"/>
                <a:ext cx="134" cy="185"/>
                <a:chOff x="2193" y="766"/>
                <a:chExt cx="134" cy="185"/>
              </a:xfrm>
            </p:grpSpPr>
            <p:sp>
              <p:nvSpPr>
                <p:cNvPr id="57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193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2257" y="76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2" name="Group 81"/>
              <p:cNvGrpSpPr>
                <a:grpSpLocks/>
              </p:cNvGrpSpPr>
              <p:nvPr/>
            </p:nvGrpSpPr>
            <p:grpSpPr bwMode="auto">
              <a:xfrm>
                <a:off x="2193" y="1072"/>
                <a:ext cx="134" cy="185"/>
                <a:chOff x="2193" y="1072"/>
                <a:chExt cx="134" cy="185"/>
              </a:xfrm>
            </p:grpSpPr>
            <p:sp>
              <p:nvSpPr>
                <p:cNvPr id="573" name="Line 79"/>
                <p:cNvSpPr>
                  <a:spLocks noChangeShapeType="1"/>
                </p:cNvSpPr>
                <p:nvPr/>
              </p:nvSpPr>
              <p:spPr bwMode="auto">
                <a:xfrm>
                  <a:off x="2193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257" y="107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1" name="Group 91"/>
            <p:cNvGrpSpPr>
              <a:grpSpLocks/>
            </p:cNvGrpSpPr>
            <p:nvPr/>
          </p:nvGrpSpPr>
          <p:grpSpPr bwMode="auto">
            <a:xfrm>
              <a:off x="4378542" y="2890065"/>
              <a:ext cx="612000" cy="162000"/>
              <a:chOff x="2699" y="1366"/>
              <a:chExt cx="493" cy="133"/>
            </a:xfrm>
          </p:grpSpPr>
          <p:sp>
            <p:nvSpPr>
              <p:cNvPr id="561" name="Line 83"/>
              <p:cNvSpPr>
                <a:spLocks noChangeShapeType="1"/>
              </p:cNvSpPr>
              <p:nvPr/>
            </p:nvSpPr>
            <p:spPr bwMode="auto">
              <a:xfrm>
                <a:off x="2804" y="140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2" name="Line 84"/>
              <p:cNvSpPr>
                <a:spLocks noChangeShapeType="1"/>
              </p:cNvSpPr>
              <p:nvPr/>
            </p:nvSpPr>
            <p:spPr bwMode="auto">
              <a:xfrm>
                <a:off x="2804" y="1464"/>
                <a:ext cx="29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63" name="Group 87"/>
              <p:cNvGrpSpPr>
                <a:grpSpLocks/>
              </p:cNvGrpSpPr>
              <p:nvPr/>
            </p:nvGrpSpPr>
            <p:grpSpPr bwMode="auto">
              <a:xfrm>
                <a:off x="2699" y="1366"/>
                <a:ext cx="185" cy="133"/>
                <a:chOff x="2699" y="1366"/>
                <a:chExt cx="185" cy="133"/>
              </a:xfrm>
            </p:grpSpPr>
            <p:sp>
              <p:nvSpPr>
                <p:cNvPr id="567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2699" y="1429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99" y="1366"/>
                  <a:ext cx="185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4" name="Group 90"/>
              <p:cNvGrpSpPr>
                <a:grpSpLocks/>
              </p:cNvGrpSpPr>
              <p:nvPr/>
            </p:nvGrpSpPr>
            <p:grpSpPr bwMode="auto">
              <a:xfrm>
                <a:off x="3006" y="1366"/>
                <a:ext cx="186" cy="133"/>
                <a:chOff x="3006" y="1366"/>
                <a:chExt cx="186" cy="133"/>
              </a:xfrm>
            </p:grpSpPr>
            <p:sp>
              <p:nvSpPr>
                <p:cNvPr id="565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006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Line 89"/>
                <p:cNvSpPr>
                  <a:spLocks noChangeShapeType="1"/>
                </p:cNvSpPr>
                <p:nvPr/>
              </p:nvSpPr>
              <p:spPr bwMode="auto">
                <a:xfrm>
                  <a:off x="3006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2" name="Group 100"/>
            <p:cNvGrpSpPr>
              <a:grpSpLocks/>
            </p:cNvGrpSpPr>
            <p:nvPr/>
          </p:nvGrpSpPr>
          <p:grpSpPr bwMode="auto">
            <a:xfrm>
              <a:off x="2349370" y="2890065"/>
              <a:ext cx="612000" cy="162000"/>
              <a:chOff x="1354" y="1366"/>
              <a:chExt cx="493" cy="133"/>
            </a:xfrm>
          </p:grpSpPr>
          <p:sp>
            <p:nvSpPr>
              <p:cNvPr id="553" name="Line 92"/>
              <p:cNvSpPr>
                <a:spLocks noChangeShapeType="1"/>
              </p:cNvSpPr>
              <p:nvPr/>
            </p:nvSpPr>
            <p:spPr bwMode="auto">
              <a:xfrm>
                <a:off x="1460" y="140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4" name="Line 93"/>
              <p:cNvSpPr>
                <a:spLocks noChangeShapeType="1"/>
              </p:cNvSpPr>
              <p:nvPr/>
            </p:nvSpPr>
            <p:spPr bwMode="auto">
              <a:xfrm>
                <a:off x="1460" y="1464"/>
                <a:ext cx="29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55" name="Group 96"/>
              <p:cNvGrpSpPr>
                <a:grpSpLocks/>
              </p:cNvGrpSpPr>
              <p:nvPr/>
            </p:nvGrpSpPr>
            <p:grpSpPr bwMode="auto">
              <a:xfrm>
                <a:off x="1354" y="1366"/>
                <a:ext cx="186" cy="133"/>
                <a:chOff x="1354" y="1366"/>
                <a:chExt cx="186" cy="133"/>
              </a:xfrm>
            </p:grpSpPr>
            <p:sp>
              <p:nvSpPr>
                <p:cNvPr id="559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1354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1354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6" name="Group 99"/>
              <p:cNvGrpSpPr>
                <a:grpSpLocks/>
              </p:cNvGrpSpPr>
              <p:nvPr/>
            </p:nvGrpSpPr>
            <p:grpSpPr bwMode="auto">
              <a:xfrm>
                <a:off x="1661" y="1366"/>
                <a:ext cx="186" cy="133"/>
                <a:chOff x="1661" y="1366"/>
                <a:chExt cx="186" cy="133"/>
              </a:xfrm>
            </p:grpSpPr>
            <p:sp>
              <p:nvSpPr>
                <p:cNvPr id="55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61" y="1429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Line 98"/>
                <p:cNvSpPr>
                  <a:spLocks noChangeShapeType="1"/>
                </p:cNvSpPr>
                <p:nvPr/>
              </p:nvSpPr>
              <p:spPr bwMode="auto">
                <a:xfrm>
                  <a:off x="1661" y="1366"/>
                  <a:ext cx="186" cy="7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53" name="Rectangle 101"/>
            <p:cNvSpPr>
              <a:spLocks noChangeArrowheads="1"/>
            </p:cNvSpPr>
            <p:nvPr/>
          </p:nvSpPr>
          <p:spPr bwMode="auto">
            <a:xfrm>
              <a:off x="1774036" y="2850678"/>
              <a:ext cx="451420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KBD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54" name="Group 111"/>
            <p:cNvGrpSpPr>
              <a:grpSpLocks/>
            </p:cNvGrpSpPr>
            <p:nvPr/>
          </p:nvGrpSpPr>
          <p:grpSpPr bwMode="auto">
            <a:xfrm>
              <a:off x="1373888" y="3759832"/>
              <a:ext cx="5183187" cy="222250"/>
              <a:chOff x="823" y="2074"/>
              <a:chExt cx="3265" cy="140"/>
            </a:xfrm>
          </p:grpSpPr>
          <p:grpSp>
            <p:nvGrpSpPr>
              <p:cNvPr id="544" name="Group 104"/>
              <p:cNvGrpSpPr>
                <a:grpSpLocks/>
              </p:cNvGrpSpPr>
              <p:nvPr/>
            </p:nvGrpSpPr>
            <p:grpSpPr bwMode="auto">
              <a:xfrm>
                <a:off x="919" y="2112"/>
                <a:ext cx="3067" cy="65"/>
                <a:chOff x="919" y="2112"/>
                <a:chExt cx="3067" cy="65"/>
              </a:xfrm>
            </p:grpSpPr>
            <p:sp>
              <p:nvSpPr>
                <p:cNvPr id="551" name="Line 102"/>
                <p:cNvSpPr>
                  <a:spLocks noChangeShapeType="1"/>
                </p:cNvSpPr>
                <p:nvPr/>
              </p:nvSpPr>
              <p:spPr bwMode="auto">
                <a:xfrm>
                  <a:off x="919" y="2112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Line 103"/>
                <p:cNvSpPr>
                  <a:spLocks noChangeShapeType="1"/>
                </p:cNvSpPr>
                <p:nvPr/>
              </p:nvSpPr>
              <p:spPr bwMode="auto">
                <a:xfrm>
                  <a:off x="919" y="2176"/>
                  <a:ext cx="3067" cy="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5" name="Group 107"/>
              <p:cNvGrpSpPr>
                <a:grpSpLocks/>
              </p:cNvGrpSpPr>
              <p:nvPr/>
            </p:nvGrpSpPr>
            <p:grpSpPr bwMode="auto">
              <a:xfrm>
                <a:off x="823" y="2080"/>
                <a:ext cx="185" cy="134"/>
                <a:chOff x="823" y="2080"/>
                <a:chExt cx="185" cy="134"/>
              </a:xfrm>
            </p:grpSpPr>
            <p:sp>
              <p:nvSpPr>
                <p:cNvPr id="54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823" y="2144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23" y="2080"/>
                  <a:ext cx="185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6" name="Group 110"/>
              <p:cNvGrpSpPr>
                <a:grpSpLocks/>
              </p:cNvGrpSpPr>
              <p:nvPr/>
            </p:nvGrpSpPr>
            <p:grpSpPr bwMode="auto">
              <a:xfrm>
                <a:off x="3902" y="2074"/>
                <a:ext cx="186" cy="134"/>
                <a:chOff x="3902" y="2074"/>
                <a:chExt cx="186" cy="134"/>
              </a:xfrm>
            </p:grpSpPr>
            <p:sp>
              <p:nvSpPr>
                <p:cNvPr id="547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902" y="2137"/>
                  <a:ext cx="186" cy="71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Line 109"/>
                <p:cNvSpPr>
                  <a:spLocks noChangeShapeType="1"/>
                </p:cNvSpPr>
                <p:nvPr/>
              </p:nvSpPr>
              <p:spPr bwMode="auto">
                <a:xfrm>
                  <a:off x="3902" y="2074"/>
                  <a:ext cx="186" cy="70"/>
                </a:xfrm>
                <a:prstGeom prst="line">
                  <a:avLst/>
                </a:prstGeom>
                <a:noFill/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5" name="Group 115"/>
            <p:cNvGrpSpPr>
              <a:grpSpLocks/>
            </p:cNvGrpSpPr>
            <p:nvPr/>
          </p:nvGrpSpPr>
          <p:grpSpPr bwMode="auto">
            <a:xfrm>
              <a:off x="3655131" y="4465980"/>
              <a:ext cx="688976" cy="504825"/>
              <a:chOff x="2260" y="2673"/>
              <a:chExt cx="434" cy="318"/>
            </a:xfrm>
          </p:grpSpPr>
          <p:sp>
            <p:nvSpPr>
              <p:cNvPr id="541" name="Rectangle 112"/>
              <p:cNvSpPr>
                <a:spLocks noChangeArrowheads="1"/>
              </p:cNvSpPr>
              <p:nvPr/>
            </p:nvSpPr>
            <p:spPr bwMode="auto">
              <a:xfrm>
                <a:off x="2263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2" name="Rectangle 113"/>
              <p:cNvSpPr>
                <a:spLocks noChangeArrowheads="1"/>
              </p:cNvSpPr>
              <p:nvPr/>
            </p:nvSpPr>
            <p:spPr bwMode="auto">
              <a:xfrm>
                <a:off x="2386" y="2703"/>
                <a:ext cx="173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FD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3" name="Rectangle 114"/>
              <p:cNvSpPr>
                <a:spLocks noChangeArrowheads="1"/>
              </p:cNvSpPr>
              <p:nvPr/>
            </p:nvSpPr>
            <p:spPr bwMode="auto">
              <a:xfrm>
                <a:off x="2260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6" name="Group 119"/>
            <p:cNvGrpSpPr>
              <a:grpSpLocks/>
            </p:cNvGrpSpPr>
            <p:nvPr/>
          </p:nvGrpSpPr>
          <p:grpSpPr bwMode="auto">
            <a:xfrm>
              <a:off x="1586613" y="4465980"/>
              <a:ext cx="701675" cy="504825"/>
              <a:chOff x="957" y="2673"/>
              <a:chExt cx="442" cy="318"/>
            </a:xfrm>
          </p:grpSpPr>
          <p:sp>
            <p:nvSpPr>
              <p:cNvPr id="538" name="Rectangle 116"/>
              <p:cNvSpPr>
                <a:spLocks noChangeArrowheads="1"/>
              </p:cNvSpPr>
              <p:nvPr/>
            </p:nvSpPr>
            <p:spPr bwMode="auto">
              <a:xfrm>
                <a:off x="957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9" name="Rectangle 117"/>
              <p:cNvSpPr>
                <a:spLocks noChangeArrowheads="1"/>
              </p:cNvSpPr>
              <p:nvPr/>
            </p:nvSpPr>
            <p:spPr bwMode="auto">
              <a:xfrm>
                <a:off x="960" y="2703"/>
                <a:ext cx="439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Monitor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0" name="Rectangle 118"/>
              <p:cNvSpPr>
                <a:spLocks noChangeArrowheads="1"/>
              </p:cNvSpPr>
              <p:nvPr/>
            </p:nvSpPr>
            <p:spPr bwMode="auto">
              <a:xfrm>
                <a:off x="960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7" name="Group 123"/>
            <p:cNvGrpSpPr>
              <a:grpSpLocks/>
            </p:cNvGrpSpPr>
            <p:nvPr/>
          </p:nvGrpSpPr>
          <p:grpSpPr bwMode="auto">
            <a:xfrm>
              <a:off x="2429573" y="4465980"/>
              <a:ext cx="688975" cy="504825"/>
              <a:chOff x="1488" y="2673"/>
              <a:chExt cx="434" cy="318"/>
            </a:xfrm>
          </p:grpSpPr>
          <p:sp>
            <p:nvSpPr>
              <p:cNvPr id="535" name="Rectangle 120"/>
              <p:cNvSpPr>
                <a:spLocks noChangeArrowheads="1"/>
              </p:cNvSpPr>
              <p:nvPr/>
            </p:nvSpPr>
            <p:spPr bwMode="auto">
              <a:xfrm>
                <a:off x="1488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6" name="Rectangle 121"/>
              <p:cNvSpPr>
                <a:spLocks noChangeArrowheads="1"/>
              </p:cNvSpPr>
              <p:nvPr/>
            </p:nvSpPr>
            <p:spPr bwMode="auto">
              <a:xfrm>
                <a:off x="1586" y="2703"/>
                <a:ext cx="224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WD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7" name="Rectangle 122"/>
              <p:cNvSpPr>
                <a:spLocks noChangeArrowheads="1"/>
              </p:cNvSpPr>
              <p:nvPr/>
            </p:nvSpPr>
            <p:spPr bwMode="auto">
              <a:xfrm>
                <a:off x="1491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8" name="Group 127"/>
            <p:cNvGrpSpPr>
              <a:grpSpLocks/>
            </p:cNvGrpSpPr>
            <p:nvPr/>
          </p:nvGrpSpPr>
          <p:grpSpPr bwMode="auto">
            <a:xfrm>
              <a:off x="4941004" y="4465980"/>
              <a:ext cx="693738" cy="504825"/>
              <a:chOff x="3070" y="2673"/>
              <a:chExt cx="437" cy="318"/>
            </a:xfrm>
          </p:grpSpPr>
          <p:sp>
            <p:nvSpPr>
              <p:cNvPr id="532" name="Rectangle 124"/>
              <p:cNvSpPr>
                <a:spLocks noChangeArrowheads="1"/>
              </p:cNvSpPr>
              <p:nvPr/>
            </p:nvSpPr>
            <p:spPr bwMode="auto">
              <a:xfrm>
                <a:off x="3070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3" name="Rectangle 125"/>
              <p:cNvSpPr>
                <a:spLocks noChangeArrowheads="1"/>
              </p:cNvSpPr>
              <p:nvPr/>
            </p:nvSpPr>
            <p:spPr bwMode="auto">
              <a:xfrm>
                <a:off x="3202" y="2703"/>
                <a:ext cx="150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PP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4" name="Rectangle 126"/>
              <p:cNvSpPr>
                <a:spLocks noChangeArrowheads="1"/>
              </p:cNvSpPr>
              <p:nvPr/>
            </p:nvSpPr>
            <p:spPr bwMode="auto">
              <a:xfrm>
                <a:off x="3076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131"/>
            <p:cNvGrpSpPr>
              <a:grpSpLocks/>
            </p:cNvGrpSpPr>
            <p:nvPr/>
          </p:nvGrpSpPr>
          <p:grpSpPr bwMode="auto">
            <a:xfrm>
              <a:off x="5744279" y="4465980"/>
              <a:ext cx="693738" cy="504825"/>
              <a:chOff x="3576" y="2673"/>
              <a:chExt cx="437" cy="318"/>
            </a:xfrm>
          </p:grpSpPr>
          <p:sp>
            <p:nvSpPr>
              <p:cNvPr id="529" name="Rectangle 128"/>
              <p:cNvSpPr>
                <a:spLocks noChangeArrowheads="1"/>
              </p:cNvSpPr>
              <p:nvPr/>
            </p:nvSpPr>
            <p:spPr bwMode="auto">
              <a:xfrm>
                <a:off x="3576" y="2673"/>
                <a:ext cx="431" cy="318"/>
              </a:xfrm>
              <a:prstGeom prst="rect">
                <a:avLst/>
              </a:prstGeom>
              <a:solidFill>
                <a:srgbClr val="FFFFA3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0" name="Rectangle 129"/>
              <p:cNvSpPr>
                <a:spLocks noChangeArrowheads="1"/>
              </p:cNvSpPr>
              <p:nvPr/>
            </p:nvSpPr>
            <p:spPr bwMode="auto">
              <a:xfrm>
                <a:off x="3723" y="2703"/>
                <a:ext cx="150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SP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1" name="Rectangle 130"/>
              <p:cNvSpPr>
                <a:spLocks noChangeArrowheads="1"/>
              </p:cNvSpPr>
              <p:nvPr/>
            </p:nvSpPr>
            <p:spPr bwMode="auto">
              <a:xfrm>
                <a:off x="3582" y="2837"/>
                <a:ext cx="431" cy="142"/>
              </a:xfrm>
              <a:prstGeom prst="rect">
                <a:avLst/>
              </a:prstGeom>
              <a:solidFill>
                <a:srgbClr val="FF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1pPr>
                <a:lvl2pPr marL="742950" indent="-28575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2pPr>
                <a:lvl3pPr marL="11430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3pPr>
                <a:lvl4pPr marL="16002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4pPr>
                <a:lvl5pPr marL="2057400" indent="-228600" algn="ctr"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Adapter</a:t>
                </a:r>
                <a:endPara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0" name="Rectangle 132"/>
            <p:cNvSpPr>
              <a:spLocks noChangeArrowheads="1"/>
            </p:cNvSpPr>
            <p:nvPr/>
          </p:nvSpPr>
          <p:spPr bwMode="auto">
            <a:xfrm>
              <a:off x="6841236" y="3758045"/>
              <a:ext cx="344904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ISA</a:t>
              </a: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1" name="Oval 133"/>
            <p:cNvSpPr>
              <a:spLocks noChangeArrowheads="1"/>
            </p:cNvSpPr>
            <p:nvPr/>
          </p:nvSpPr>
          <p:spPr bwMode="auto">
            <a:xfrm>
              <a:off x="18412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2" name="Rectangle 134"/>
            <p:cNvSpPr>
              <a:spLocks noChangeArrowheads="1"/>
            </p:cNvSpPr>
            <p:nvPr/>
          </p:nvSpPr>
          <p:spPr bwMode="auto">
            <a:xfrm>
              <a:off x="6725415" y="4491561"/>
              <a:ext cx="826756" cy="45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Multi-I/O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card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3" name="Line 135"/>
            <p:cNvSpPr>
              <a:spLocks noChangeShapeType="1"/>
            </p:cNvSpPr>
            <p:nvPr/>
          </p:nvSpPr>
          <p:spPr bwMode="auto">
            <a:xfrm>
              <a:off x="4036125" y="5165094"/>
              <a:ext cx="11795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4" name="Line 136"/>
            <p:cNvSpPr>
              <a:spLocks noChangeShapeType="1"/>
            </p:cNvSpPr>
            <p:nvPr/>
          </p:nvSpPr>
          <p:spPr bwMode="auto">
            <a:xfrm>
              <a:off x="5306125" y="5165094"/>
              <a:ext cx="71278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5" name="Line 137"/>
            <p:cNvSpPr>
              <a:spLocks noChangeShapeType="1"/>
            </p:cNvSpPr>
            <p:nvPr/>
          </p:nvSpPr>
          <p:spPr bwMode="auto">
            <a:xfrm>
              <a:off x="6109400" y="5165094"/>
              <a:ext cx="477838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6" name="Line 138"/>
            <p:cNvSpPr>
              <a:spLocks noChangeShapeType="1"/>
            </p:cNvSpPr>
            <p:nvPr/>
          </p:nvSpPr>
          <p:spPr bwMode="auto">
            <a:xfrm>
              <a:off x="6099875" y="4305211"/>
              <a:ext cx="4778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7" name="Line 139"/>
            <p:cNvSpPr>
              <a:spLocks noChangeShapeType="1"/>
            </p:cNvSpPr>
            <p:nvPr/>
          </p:nvSpPr>
          <p:spPr bwMode="auto">
            <a:xfrm>
              <a:off x="6577713" y="4305214"/>
              <a:ext cx="1587" cy="864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8" name="Line 140"/>
            <p:cNvSpPr>
              <a:spLocks noChangeShapeType="1"/>
            </p:cNvSpPr>
            <p:nvPr/>
          </p:nvSpPr>
          <p:spPr bwMode="auto">
            <a:xfrm flipH="1">
              <a:off x="5296600" y="4305211"/>
              <a:ext cx="711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9" name="Line 141"/>
            <p:cNvSpPr>
              <a:spLocks noChangeShapeType="1"/>
            </p:cNvSpPr>
            <p:nvPr/>
          </p:nvSpPr>
          <p:spPr bwMode="auto">
            <a:xfrm flipH="1">
              <a:off x="4036125" y="4305211"/>
              <a:ext cx="11684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0" name="Line 142"/>
            <p:cNvSpPr>
              <a:spLocks noChangeShapeType="1"/>
            </p:cNvSpPr>
            <p:nvPr/>
          </p:nvSpPr>
          <p:spPr bwMode="auto">
            <a:xfrm>
              <a:off x="3518600" y="4305211"/>
              <a:ext cx="425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1" name="Line 143"/>
            <p:cNvSpPr>
              <a:spLocks noChangeShapeType="1"/>
            </p:cNvSpPr>
            <p:nvPr/>
          </p:nvSpPr>
          <p:spPr bwMode="auto">
            <a:xfrm flipH="1">
              <a:off x="3528125" y="5165094"/>
              <a:ext cx="4064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2" name="Line 144"/>
            <p:cNvSpPr>
              <a:spLocks noChangeShapeType="1"/>
            </p:cNvSpPr>
            <p:nvPr/>
          </p:nvSpPr>
          <p:spPr bwMode="auto">
            <a:xfrm flipV="1">
              <a:off x="3528125" y="4324876"/>
              <a:ext cx="1588" cy="82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3" name="Line 145"/>
            <p:cNvSpPr>
              <a:spLocks noChangeShapeType="1"/>
            </p:cNvSpPr>
            <p:nvPr/>
          </p:nvSpPr>
          <p:spPr bwMode="auto">
            <a:xfrm>
              <a:off x="4320288" y="4719980"/>
              <a:ext cx="630237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4" name="Rectangle 146"/>
            <p:cNvSpPr>
              <a:spLocks noChangeArrowheads="1"/>
            </p:cNvSpPr>
            <p:nvPr/>
          </p:nvSpPr>
          <p:spPr bwMode="auto">
            <a:xfrm>
              <a:off x="4391725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5" name="Rectangle 147"/>
            <p:cNvSpPr>
              <a:spLocks noChangeArrowheads="1"/>
            </p:cNvSpPr>
            <p:nvPr/>
          </p:nvSpPr>
          <p:spPr bwMode="auto">
            <a:xfrm>
              <a:off x="4818763" y="4678705"/>
              <a:ext cx="61912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6" name="Rectangle 148"/>
            <p:cNvSpPr>
              <a:spLocks noChangeArrowheads="1"/>
            </p:cNvSpPr>
            <p:nvPr/>
          </p:nvSpPr>
          <p:spPr bwMode="auto">
            <a:xfrm>
              <a:off x="45346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7" name="Rectangle 149"/>
            <p:cNvSpPr>
              <a:spLocks noChangeArrowheads="1"/>
            </p:cNvSpPr>
            <p:nvPr/>
          </p:nvSpPr>
          <p:spPr bwMode="auto">
            <a:xfrm>
              <a:off x="4687000" y="4669180"/>
              <a:ext cx="61913" cy="101600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8" name="Rectangle 150"/>
            <p:cNvSpPr>
              <a:spLocks noChangeArrowheads="1"/>
            </p:cNvSpPr>
            <p:nvPr/>
          </p:nvSpPr>
          <p:spPr bwMode="auto">
            <a:xfrm>
              <a:off x="5131120" y="2994288"/>
              <a:ext cx="1270567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(DRAM/FPM)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79" name="Group 159"/>
            <p:cNvGrpSpPr>
              <a:grpSpLocks/>
            </p:cNvGrpSpPr>
            <p:nvPr/>
          </p:nvGrpSpPr>
          <p:grpSpPr bwMode="auto">
            <a:xfrm>
              <a:off x="1831088" y="4982531"/>
              <a:ext cx="162000" cy="504000"/>
              <a:chOff x="1111" y="2986"/>
              <a:chExt cx="134" cy="491"/>
            </a:xfrm>
          </p:grpSpPr>
          <p:sp>
            <p:nvSpPr>
              <p:cNvPr id="521" name="Line 151"/>
              <p:cNvSpPr>
                <a:spLocks noChangeShapeType="1"/>
              </p:cNvSpPr>
              <p:nvPr/>
            </p:nvSpPr>
            <p:spPr bwMode="auto">
              <a:xfrm>
                <a:off x="1207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Line 152"/>
              <p:cNvSpPr>
                <a:spLocks noChangeShapeType="1"/>
              </p:cNvSpPr>
              <p:nvPr/>
            </p:nvSpPr>
            <p:spPr bwMode="auto">
              <a:xfrm>
                <a:off x="1146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23" name="Group 155"/>
              <p:cNvGrpSpPr>
                <a:grpSpLocks/>
              </p:cNvGrpSpPr>
              <p:nvPr/>
            </p:nvGrpSpPr>
            <p:grpSpPr bwMode="auto">
              <a:xfrm>
                <a:off x="1111" y="2986"/>
                <a:ext cx="134" cy="185"/>
                <a:chOff x="1111" y="2986"/>
                <a:chExt cx="134" cy="185"/>
              </a:xfrm>
            </p:grpSpPr>
            <p:sp>
              <p:nvSpPr>
                <p:cNvPr id="527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111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175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4" name="Group 158"/>
              <p:cNvGrpSpPr>
                <a:grpSpLocks/>
              </p:cNvGrpSpPr>
              <p:nvPr/>
            </p:nvGrpSpPr>
            <p:grpSpPr bwMode="auto">
              <a:xfrm>
                <a:off x="1111" y="3292"/>
                <a:ext cx="134" cy="185"/>
                <a:chOff x="1111" y="3292"/>
                <a:chExt cx="134" cy="185"/>
              </a:xfrm>
            </p:grpSpPr>
            <p:sp>
              <p:nvSpPr>
                <p:cNvPr id="525" name="Line 156"/>
                <p:cNvSpPr>
                  <a:spLocks noChangeShapeType="1"/>
                </p:cNvSpPr>
                <p:nvPr/>
              </p:nvSpPr>
              <p:spPr bwMode="auto">
                <a:xfrm>
                  <a:off x="1111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175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0" name="Group 168"/>
            <p:cNvGrpSpPr>
              <a:grpSpLocks/>
            </p:cNvGrpSpPr>
            <p:nvPr/>
          </p:nvGrpSpPr>
          <p:grpSpPr bwMode="auto">
            <a:xfrm>
              <a:off x="5144200" y="4982531"/>
              <a:ext cx="162000" cy="504000"/>
              <a:chOff x="3198" y="2986"/>
              <a:chExt cx="134" cy="491"/>
            </a:xfrm>
          </p:grpSpPr>
          <p:sp>
            <p:nvSpPr>
              <p:cNvPr id="513" name="Line 160"/>
              <p:cNvSpPr>
                <a:spLocks noChangeShapeType="1"/>
              </p:cNvSpPr>
              <p:nvPr/>
            </p:nvSpPr>
            <p:spPr bwMode="auto">
              <a:xfrm>
                <a:off x="32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" name="Line 161"/>
              <p:cNvSpPr>
                <a:spLocks noChangeShapeType="1"/>
              </p:cNvSpPr>
              <p:nvPr/>
            </p:nvSpPr>
            <p:spPr bwMode="auto">
              <a:xfrm>
                <a:off x="32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15" name="Group 164"/>
              <p:cNvGrpSpPr>
                <a:grpSpLocks/>
              </p:cNvGrpSpPr>
              <p:nvPr/>
            </p:nvGrpSpPr>
            <p:grpSpPr bwMode="auto">
              <a:xfrm>
                <a:off x="3198" y="2986"/>
                <a:ext cx="134" cy="185"/>
                <a:chOff x="3198" y="2986"/>
                <a:chExt cx="134" cy="185"/>
              </a:xfrm>
            </p:grpSpPr>
            <p:sp>
              <p:nvSpPr>
                <p:cNvPr id="519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31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Line 163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6" name="Group 167"/>
              <p:cNvGrpSpPr>
                <a:grpSpLocks/>
              </p:cNvGrpSpPr>
              <p:nvPr/>
            </p:nvGrpSpPr>
            <p:grpSpPr bwMode="auto">
              <a:xfrm>
                <a:off x="3198" y="3292"/>
                <a:ext cx="134" cy="185"/>
                <a:chOff x="3198" y="3292"/>
                <a:chExt cx="134" cy="185"/>
              </a:xfrm>
            </p:grpSpPr>
            <p:sp>
              <p:nvSpPr>
                <p:cNvPr id="517" name="Line 165"/>
                <p:cNvSpPr>
                  <a:spLocks noChangeShapeType="1"/>
                </p:cNvSpPr>
                <p:nvPr/>
              </p:nvSpPr>
              <p:spPr bwMode="auto">
                <a:xfrm>
                  <a:off x="31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32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1" name="Group 177"/>
            <p:cNvGrpSpPr>
              <a:grpSpLocks/>
            </p:cNvGrpSpPr>
            <p:nvPr/>
          </p:nvGrpSpPr>
          <p:grpSpPr bwMode="auto">
            <a:xfrm>
              <a:off x="2685163" y="4971419"/>
              <a:ext cx="162000" cy="504000"/>
              <a:chOff x="1649" y="2979"/>
              <a:chExt cx="134" cy="492"/>
            </a:xfrm>
          </p:grpSpPr>
          <p:sp>
            <p:nvSpPr>
              <p:cNvPr id="505" name="Line 169"/>
              <p:cNvSpPr>
                <a:spLocks noChangeShapeType="1"/>
              </p:cNvSpPr>
              <p:nvPr/>
            </p:nvSpPr>
            <p:spPr bwMode="auto">
              <a:xfrm>
                <a:off x="1745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Line 170"/>
              <p:cNvSpPr>
                <a:spLocks noChangeShapeType="1"/>
              </p:cNvSpPr>
              <p:nvPr/>
            </p:nvSpPr>
            <p:spPr bwMode="auto">
              <a:xfrm>
                <a:off x="1684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07" name="Group 173"/>
              <p:cNvGrpSpPr>
                <a:grpSpLocks/>
              </p:cNvGrpSpPr>
              <p:nvPr/>
            </p:nvGrpSpPr>
            <p:grpSpPr bwMode="auto">
              <a:xfrm>
                <a:off x="1649" y="2979"/>
                <a:ext cx="134" cy="185"/>
                <a:chOff x="1649" y="2979"/>
                <a:chExt cx="134" cy="185"/>
              </a:xfrm>
            </p:grpSpPr>
            <p:sp>
              <p:nvSpPr>
                <p:cNvPr id="511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1649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1713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8" name="Group 176"/>
              <p:cNvGrpSpPr>
                <a:grpSpLocks/>
              </p:cNvGrpSpPr>
              <p:nvPr/>
            </p:nvGrpSpPr>
            <p:grpSpPr bwMode="auto">
              <a:xfrm>
                <a:off x="1649" y="3286"/>
                <a:ext cx="134" cy="185"/>
                <a:chOff x="1649" y="3286"/>
                <a:chExt cx="134" cy="185"/>
              </a:xfrm>
            </p:grpSpPr>
            <p:sp>
              <p:nvSpPr>
                <p:cNvPr id="509" name="Line 174"/>
                <p:cNvSpPr>
                  <a:spLocks noChangeShapeType="1"/>
                </p:cNvSpPr>
                <p:nvPr/>
              </p:nvSpPr>
              <p:spPr bwMode="auto">
                <a:xfrm>
                  <a:off x="1649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1713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2" name="Group 186"/>
            <p:cNvGrpSpPr>
              <a:grpSpLocks/>
            </p:cNvGrpSpPr>
            <p:nvPr/>
          </p:nvGrpSpPr>
          <p:grpSpPr bwMode="auto">
            <a:xfrm>
              <a:off x="3874200" y="4982531"/>
              <a:ext cx="165600" cy="504000"/>
              <a:chOff x="2398" y="2986"/>
              <a:chExt cx="134" cy="491"/>
            </a:xfrm>
          </p:grpSpPr>
          <p:sp>
            <p:nvSpPr>
              <p:cNvPr id="497" name="Line 178"/>
              <p:cNvSpPr>
                <a:spLocks noChangeShapeType="1"/>
              </p:cNvSpPr>
              <p:nvPr/>
            </p:nvSpPr>
            <p:spPr bwMode="auto">
              <a:xfrm>
                <a:off x="2494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Line 179"/>
              <p:cNvSpPr>
                <a:spLocks noChangeShapeType="1"/>
              </p:cNvSpPr>
              <p:nvPr/>
            </p:nvSpPr>
            <p:spPr bwMode="auto">
              <a:xfrm>
                <a:off x="2433" y="3091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99" name="Group 182"/>
              <p:cNvGrpSpPr>
                <a:grpSpLocks/>
              </p:cNvGrpSpPr>
              <p:nvPr/>
            </p:nvGrpSpPr>
            <p:grpSpPr bwMode="auto">
              <a:xfrm>
                <a:off x="2398" y="2986"/>
                <a:ext cx="134" cy="185"/>
                <a:chOff x="2398" y="2986"/>
                <a:chExt cx="134" cy="185"/>
              </a:xfrm>
            </p:grpSpPr>
            <p:sp>
              <p:nvSpPr>
                <p:cNvPr id="503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2398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462" y="29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0" name="Group 185"/>
              <p:cNvGrpSpPr>
                <a:grpSpLocks/>
              </p:cNvGrpSpPr>
              <p:nvPr/>
            </p:nvGrpSpPr>
            <p:grpSpPr bwMode="auto">
              <a:xfrm>
                <a:off x="2398" y="3292"/>
                <a:ext cx="134" cy="185"/>
                <a:chOff x="2398" y="3292"/>
                <a:chExt cx="134" cy="185"/>
              </a:xfrm>
            </p:grpSpPr>
            <p:sp>
              <p:nvSpPr>
                <p:cNvPr id="501" name="Line 183"/>
                <p:cNvSpPr>
                  <a:spLocks noChangeShapeType="1"/>
                </p:cNvSpPr>
                <p:nvPr/>
              </p:nvSpPr>
              <p:spPr bwMode="auto">
                <a:xfrm>
                  <a:off x="2398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2462" y="3292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3" name="Group 195"/>
            <p:cNvGrpSpPr>
              <a:grpSpLocks/>
            </p:cNvGrpSpPr>
            <p:nvPr/>
          </p:nvGrpSpPr>
          <p:grpSpPr bwMode="auto">
            <a:xfrm>
              <a:off x="5968113" y="4971419"/>
              <a:ext cx="162000" cy="504000"/>
              <a:chOff x="3717" y="2979"/>
              <a:chExt cx="134" cy="492"/>
            </a:xfrm>
          </p:grpSpPr>
          <p:sp>
            <p:nvSpPr>
              <p:cNvPr id="489" name="Line 187"/>
              <p:cNvSpPr>
                <a:spLocks noChangeShapeType="1"/>
              </p:cNvSpPr>
              <p:nvPr/>
            </p:nvSpPr>
            <p:spPr bwMode="auto">
              <a:xfrm>
                <a:off x="3813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0" name="Line 188"/>
              <p:cNvSpPr>
                <a:spLocks noChangeShapeType="1"/>
              </p:cNvSpPr>
              <p:nvPr/>
            </p:nvSpPr>
            <p:spPr bwMode="auto">
              <a:xfrm>
                <a:off x="3752" y="3085"/>
                <a:ext cx="1" cy="2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91" name="Group 191"/>
              <p:cNvGrpSpPr>
                <a:grpSpLocks/>
              </p:cNvGrpSpPr>
              <p:nvPr/>
            </p:nvGrpSpPr>
            <p:grpSpPr bwMode="auto">
              <a:xfrm>
                <a:off x="3717" y="2979"/>
                <a:ext cx="134" cy="185"/>
                <a:chOff x="3717" y="2979"/>
                <a:chExt cx="134" cy="185"/>
              </a:xfrm>
            </p:grpSpPr>
            <p:sp>
              <p:nvSpPr>
                <p:cNvPr id="495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3717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3781" y="2979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2" name="Group 194"/>
              <p:cNvGrpSpPr>
                <a:grpSpLocks/>
              </p:cNvGrpSpPr>
              <p:nvPr/>
            </p:nvGrpSpPr>
            <p:grpSpPr bwMode="auto">
              <a:xfrm>
                <a:off x="3717" y="3286"/>
                <a:ext cx="134" cy="185"/>
                <a:chOff x="3717" y="3286"/>
                <a:chExt cx="134" cy="185"/>
              </a:xfrm>
            </p:grpSpPr>
            <p:sp>
              <p:nvSpPr>
                <p:cNvPr id="493" name="Line 192"/>
                <p:cNvSpPr>
                  <a:spLocks noChangeShapeType="1"/>
                </p:cNvSpPr>
                <p:nvPr/>
              </p:nvSpPr>
              <p:spPr bwMode="auto">
                <a:xfrm>
                  <a:off x="3717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3781" y="3286"/>
                  <a:ext cx="70" cy="18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84" name="Oval 196"/>
            <p:cNvSpPr>
              <a:spLocks noChangeArrowheads="1"/>
            </p:cNvSpPr>
            <p:nvPr/>
          </p:nvSpPr>
          <p:spPr bwMode="auto">
            <a:xfrm>
              <a:off x="269535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5" name="Oval 197"/>
            <p:cNvSpPr>
              <a:spLocks noChangeArrowheads="1"/>
            </p:cNvSpPr>
            <p:nvPr/>
          </p:nvSpPr>
          <p:spPr bwMode="auto">
            <a:xfrm>
              <a:off x="5155979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6" name="Oval 198"/>
            <p:cNvSpPr>
              <a:spLocks noChangeArrowheads="1"/>
            </p:cNvSpPr>
            <p:nvPr/>
          </p:nvSpPr>
          <p:spPr bwMode="auto">
            <a:xfrm>
              <a:off x="5978304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7" name="Oval 199"/>
            <p:cNvSpPr>
              <a:spLocks noChangeArrowheads="1"/>
            </p:cNvSpPr>
            <p:nvPr/>
          </p:nvSpPr>
          <p:spPr bwMode="auto">
            <a:xfrm>
              <a:off x="3884392" y="5508838"/>
              <a:ext cx="152400" cy="1397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8" name="Rectangle 200"/>
            <p:cNvSpPr>
              <a:spLocks noChangeArrowheads="1"/>
            </p:cNvSpPr>
            <p:nvPr/>
          </p:nvSpPr>
          <p:spPr bwMode="auto">
            <a:xfrm>
              <a:off x="3579592" y="5665747"/>
              <a:ext cx="973847" cy="22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I/O devices</a:t>
              </a:r>
              <a:endPara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8" name="TextBox 627"/>
          <p:cNvSpPr txBox="1"/>
          <p:nvPr/>
        </p:nvSpPr>
        <p:spPr>
          <a:xfrm>
            <a:off x="107950" y="519765"/>
            <a:ext cx="445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Off-die intra-processor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666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9" grpId="0"/>
      <p:bldP spid="20" grpId="0"/>
      <p:bldP spid="39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54625" y="1200151"/>
            <a:ext cx="8013114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 On-die intra-processor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801" y="2357637"/>
            <a:ext cx="7994650" cy="432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2.3.1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Introduction to on-die intra-processor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54625" y="2826739"/>
            <a:ext cx="7997825" cy="43200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2.3.2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Bus-based on-die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57801" y="3309917"/>
            <a:ext cx="7994650" cy="432000"/>
            <a:chOff x="699" y="1638"/>
            <a:chExt cx="4448" cy="2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2.3.3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Crossbar-based on-die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62650" y="3787661"/>
            <a:ext cx="7997825" cy="432000"/>
            <a:chOff x="699" y="1638"/>
            <a:chExt cx="4448" cy="366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2.3.4 </a:t>
              </a:r>
              <a:r>
                <a:rPr lang="en-US" sz="1800" dirty="0" err="1">
                  <a:solidFill>
                    <a:srgbClr val="FFFFFF"/>
                  </a:solidFill>
                  <a:latin typeface="Verdana"/>
                </a:rPr>
                <a:t>Ringbus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-based on-die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565826" y="4261214"/>
            <a:ext cx="7994650" cy="432000"/>
            <a:chOff x="699" y="1638"/>
            <a:chExt cx="4448" cy="260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2.3.5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2D mesh-based on-die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87372" y="1200151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2.3.1 Introduction to on-die intra-processor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8666" y="2579209"/>
            <a:ext cx="4194174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Single- or two level implementation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the on-die interconnect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946850" y="206683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2941112" y="2290284"/>
            <a:ext cx="417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2912039" y="248395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2945377" y="22839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22389" y="1747659"/>
            <a:ext cx="6439834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6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Key features of  on-die intra-processor interconnects (discussed)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031787" y="2580797"/>
            <a:ext cx="4119563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Topology of the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on-die interconnect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082838" y="248554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7116175" y="2285522"/>
            <a:ext cx="0" cy="2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87137" y="3340636"/>
            <a:ext cx="23389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Single-level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on-die interconnects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906826" y="3340509"/>
            <a:ext cx="21849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Two-level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1792798" y="3116705"/>
            <a:ext cx="1106910" cy="13084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899707" y="3116705"/>
            <a:ext cx="1090569" cy="13084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3955378" y="322623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1759187" y="323375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772" y="4266131"/>
            <a:ext cx="25723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Used typically in processors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built up of single cores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2447" y="4267734"/>
            <a:ext cx="25129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Used typically in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built up of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core clusters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028445" y="3893109"/>
            <a:ext cx="108000" cy="288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1607413" y="3888615"/>
            <a:ext cx="112501" cy="29013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337" y="516380"/>
            <a:ext cx="713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2.3.1 Introduction to on-die </a:t>
            </a:r>
            <a:r>
              <a:rPr lang="en-US" dirty="0">
                <a:solidFill>
                  <a:schemeClr val="accent6"/>
                </a:solidFill>
              </a:rPr>
              <a:t>intra-processor interconnects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205" y="884697"/>
            <a:ext cx="840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On-die interconnects were </a:t>
            </a:r>
            <a:r>
              <a:rPr lang="en-US" sz="1600" dirty="0" smtClean="0">
                <a:solidFill>
                  <a:srgbClr val="0070C0"/>
                </a:solidFill>
              </a:rPr>
              <a:t>proposed</a:t>
            </a:r>
            <a:r>
              <a:rPr lang="en-US" sz="1600" dirty="0" smtClean="0"/>
              <a:t> </a:t>
            </a:r>
            <a:r>
              <a:rPr lang="en-US" sz="1600" dirty="0"/>
              <a:t>first by researchers of </a:t>
            </a:r>
            <a:r>
              <a:rPr lang="en-US" sz="1600" dirty="0">
                <a:solidFill>
                  <a:srgbClr val="0070C0"/>
                </a:solidFill>
              </a:rPr>
              <a:t>Stanford University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in 2001.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94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8429" y="1160826"/>
            <a:ext cx="5963491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or</a:t>
            </a:r>
            <a:r>
              <a:rPr kumimoji="0" lang="en-US" sz="13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two level implementation of the o</a:t>
            </a:r>
            <a:r>
              <a:rPr kumimoji="0" lang="hu-H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n-die interconnect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typically to build a processor or SoC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1749" y="2510974"/>
            <a:ext cx="2716171" cy="1852140"/>
            <a:chOff x="161510" y="3901408"/>
            <a:chExt cx="2716171" cy="1852140"/>
          </a:xfrm>
        </p:grpSpPr>
        <p:sp>
          <p:nvSpPr>
            <p:cNvPr id="7" name="TextBox 6"/>
            <p:cNvSpPr txBox="1"/>
            <p:nvPr/>
          </p:nvSpPr>
          <p:spPr>
            <a:xfrm>
              <a:off x="161510" y="3901408"/>
              <a:ext cx="9877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Examples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6525" y="4183888"/>
              <a:ext cx="25811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Intel's ring 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for 4 cores or more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introduced in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Sandy Bridge (2011)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Intels 2D-interconnect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e.g. in the 72-core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Knights Landing (2015)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93062" y="2021116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Single-level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-5400000" flipH="1" flipV="1">
            <a:off x="3432782" y="802922"/>
            <a:ext cx="176329" cy="1979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rot="5400000" flipV="1">
            <a:off x="5394934" y="820386"/>
            <a:ext cx="176327" cy="194468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501553" y="1857831"/>
            <a:ext cx="60325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33241" y="1863275"/>
            <a:ext cx="57150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87589" y="2021116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Two-level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7473" y="2803362"/>
            <a:ext cx="18710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interconnects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337" y="516381"/>
            <a:ext cx="769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a) Single or-two-level implementation of the on-die interconnect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0" y="515270"/>
            <a:ext cx="581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level on-die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inter-processor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5206" y="1136791"/>
            <a:ext cx="7457528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Single- or two level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implementation of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on-die interconnect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processor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build a 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54383" y="2486939"/>
            <a:ext cx="2716171" cy="1852140"/>
            <a:chOff x="161510" y="3901408"/>
            <a:chExt cx="2716171" cy="1852140"/>
          </a:xfrm>
        </p:grpSpPr>
        <p:sp>
          <p:nvSpPr>
            <p:cNvPr id="6" name="TextBox 5"/>
            <p:cNvSpPr txBox="1"/>
            <p:nvPr/>
          </p:nvSpPr>
          <p:spPr>
            <a:xfrm>
              <a:off x="161510" y="3901408"/>
              <a:ext cx="9877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Examples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6525" y="4183888"/>
              <a:ext cx="25811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Intel's ring 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for 4 cores or more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introduced in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Sandy Bridge (2011)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Intels 2D-interconnect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e.g. in the 72-core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Knights Landing (2015)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95696" y="1997081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Single-level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rot="-5400000" flipH="1" flipV="1">
            <a:off x="4177231" y="1026781"/>
            <a:ext cx="200400" cy="145444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5400000" flipV="1">
            <a:off x="5582022" y="1061852"/>
            <a:ext cx="255965" cy="143986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489213" y="1854206"/>
            <a:ext cx="60325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04456" y="1892306"/>
            <a:ext cx="57150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74223" y="1997081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Two-level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096725" y="1856470"/>
            <a:ext cx="2844000" cy="27007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9912" y="2801974"/>
            <a:ext cx="26901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for core clusters: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for the ARM11 MP (2006)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Cortex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beginning with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Cortex-A9 (2007)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8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(4)</a:t>
            </a:r>
            <a:endParaRPr lang="en-US" altLang="en-US" kern="1200" dirty="0">
              <a:solidFill>
                <a:srgbClr val="FFFFFF"/>
              </a:solidFill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497210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30562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7" y="2438890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ring has six bus stops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interconnecting</a:t>
            </a: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4004295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four cores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L3 slices share the same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interfaces.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7" y="2957241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cores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L3 slices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GPU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System Agent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2320" y="1906090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Agent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50" y="514537"/>
            <a:ext cx="685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level on-die interconnect: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ring bus for the 4 core Sandy Bridge (2011)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40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" y="1292766"/>
            <a:ext cx="8970963" cy="54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909" y="514537"/>
            <a:ext cx="828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level on-die interconnect: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Intel's dual ring interconnect for the 18-core Haswell-EX (2015)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41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(6)</a:t>
            </a:r>
          </a:p>
        </p:txBody>
      </p:sp>
      <p:pic>
        <p:nvPicPr>
          <p:cNvPr id="3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2" r="44319"/>
          <a:stretch/>
        </p:blipFill>
        <p:spPr bwMode="auto">
          <a:xfrm>
            <a:off x="190502" y="1281638"/>
            <a:ext cx="48510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306" y="516418"/>
            <a:ext cx="851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3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level on-die interconnect: Intel's 2D-interconnect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72-core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Knights Landing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(implemented in 36 tiles)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3871" y="2181738"/>
            <a:ext cx="3788217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72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Silvermont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(Atom) cores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36 tiles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threads/core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2 512 bit vector units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mesh architecture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channels DDR4-2400,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up to 384 GB,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8/16 GB high bandwidth on-package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MCDRAM memory, &gt;500 GB/s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36 lanes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 W TDP</a:t>
            </a:r>
          </a:p>
        </p:txBody>
      </p:sp>
    </p:spTree>
    <p:extLst>
      <p:ext uri="{BB962C8B-B14F-4D97-AF65-F5344CB8AC3E}">
        <p14:creationId xmlns:p14="http://schemas.microsoft.com/office/powerpoint/2010/main" val="36135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4305" y="1170442"/>
            <a:ext cx="6189045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Single- or two level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implementation of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on-die interconnect</a:t>
            </a:r>
            <a:endParaRPr lang="hu-HU" altLang="en-US" sz="13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to build a processor or SoC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1712" y="2520590"/>
            <a:ext cx="2716171" cy="1852140"/>
            <a:chOff x="161510" y="3901408"/>
            <a:chExt cx="2716171" cy="1852140"/>
          </a:xfrm>
        </p:grpSpPr>
        <p:sp>
          <p:nvSpPr>
            <p:cNvPr id="5" name="TextBox 4"/>
            <p:cNvSpPr txBox="1"/>
            <p:nvPr/>
          </p:nvSpPr>
          <p:spPr>
            <a:xfrm>
              <a:off x="161510" y="3901408"/>
              <a:ext cx="98777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Examples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6525" y="4183888"/>
              <a:ext cx="25811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Intel's ring 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for 4 cores or more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introduced in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Sandy Bridge (2011)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Intels 2D-interconnect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e.g. in the 72-core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Knights Landing (2015)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66757" y="2030732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Single-level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rot="-5400000" flipH="1" flipV="1">
            <a:off x="4177231" y="1060432"/>
            <a:ext cx="200400" cy="145444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5400000" flipV="1">
            <a:off x="5582022" y="1095503"/>
            <a:ext cx="255965" cy="143986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489213" y="1887857"/>
            <a:ext cx="60325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404456" y="1925957"/>
            <a:ext cx="57150" cy="555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74223" y="2030732"/>
            <a:ext cx="21178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Two-level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on-die interconnects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977045" y="1890121"/>
            <a:ext cx="2844000" cy="27007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275" y="513471"/>
            <a:ext cx="373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Two-level on-die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220" y="4950860"/>
            <a:ext cx="579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on-die interconnects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built up of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levels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919" y="5310900"/>
            <a:ext cx="8340553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level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a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 of cores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4 cores)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clusters and other system components,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726" y="5958410"/>
            <a:ext cx="2639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shown subsequently.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5025" y="2822574"/>
            <a:ext cx="19832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for core clusters (CC)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9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(8)</a:t>
            </a:r>
            <a:endParaRPr lang="hu-HU" kern="12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mhtml:file://C:\Users\sima\Documents\arm_processors\Cortex-A72%20microarchitecture%20-%20The%20Tech%20Report%20-%20Page%201.mht!http://techreport.com/r.x/cortex-a72/a72-block-diagram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5927" r="7025"/>
          <a:stretch/>
        </p:blipFill>
        <p:spPr bwMode="auto">
          <a:xfrm>
            <a:off x="611562" y="1072994"/>
            <a:ext cx="8100395" cy="56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4792" y="864262"/>
            <a:ext cx="437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1295" y="864299"/>
            <a:ext cx="439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569" y="864299"/>
            <a:ext cx="838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374" y="513836"/>
            <a:ext cx="918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level interconnect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 of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Cortex-A72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42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2471" y="6362745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ARM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11562" y="4129833"/>
            <a:ext cx="8100395" cy="122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681790" y="6129302"/>
            <a:ext cx="913002" cy="40504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569" y="5659656"/>
            <a:ext cx="13708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CC: Core Cluster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5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interconnects </a:t>
            </a:r>
            <a:r>
              <a:rPr lang="en-US" kern="1200" dirty="0" smtClean="0">
                <a:solidFill>
                  <a:srgbClr val="FFFFFF"/>
                </a:solidFill>
              </a:rPr>
              <a:t>(5)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75936" y="1777424"/>
            <a:ext cx="21323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based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04181" y="1766650"/>
            <a:ext cx="16466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Crossbar-based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865039" y="2048353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4607447" y="19758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4579" y="5650883"/>
            <a:ext cx="20553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AHB based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(non CC, ~2001) </a:t>
            </a: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24919" y="1128222"/>
            <a:ext cx="5851190" cy="604194"/>
            <a:chOff x="2724919" y="1128222"/>
            <a:chExt cx="5851190" cy="604194"/>
          </a:xfrm>
        </p:grpSpPr>
        <p:sp>
          <p:nvSpPr>
            <p:cNvPr id="5" name="Oval 13"/>
            <p:cNvSpPr>
              <a:spLocks noChangeArrowheads="1"/>
            </p:cNvSpPr>
            <p:nvPr/>
          </p:nvSpPr>
          <p:spPr bwMode="auto">
            <a:xfrm>
              <a:off x="2724919" y="167209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>
              <a:endCxn id="5" idx="6"/>
            </p:cNvCxnSpPr>
            <p:nvPr/>
          </p:nvCxnSpPr>
          <p:spPr bwMode="auto">
            <a:xfrm flipH="1">
              <a:off x="2790006" y="1523631"/>
              <a:ext cx="1781994" cy="17862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599843" y="1523684"/>
              <a:ext cx="2240695" cy="15683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808405" y="166132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V="1">
              <a:off x="4618138" y="1514869"/>
              <a:ext cx="3957971" cy="963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tangle 29"/>
            <p:cNvSpPr/>
            <p:nvPr/>
          </p:nvSpPr>
          <p:spPr>
            <a:xfrm>
              <a:off x="2800950" y="1128222"/>
              <a:ext cx="3712750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On-die intra-processor </a:t>
              </a:r>
              <a:r>
                <a:rPr kumimoji="0" lang="en-US" alt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  <a:r>
                <a:rPr kumimoji="0" lang="hu-HU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nterconnect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024386" y="5661724"/>
            <a:ext cx="355172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PL-300 interconnect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(non CC, on AXI3, 2004)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 550 interconnect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(CC, on ACE, 2015)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131" y="5051997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6894" y="540183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516" y="5640998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4364" y="5398711"/>
            <a:ext cx="26874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 (CC, on QPI, 2008)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5418" y="513230"/>
            <a:ext cx="4853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intra-processor interconnects -1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554" y="6287361"/>
            <a:ext cx="18854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CC: Cache Coherent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127" y="2968890"/>
            <a:ext cx="2100697" cy="1782396"/>
            <a:chOff x="538346" y="3784974"/>
            <a:chExt cx="2100697" cy="1782396"/>
          </a:xfrm>
        </p:grpSpPr>
        <p:sp>
          <p:nvSpPr>
            <p:cNvPr id="38" name="Ellipszis 43"/>
            <p:cNvSpPr/>
            <p:nvPr/>
          </p:nvSpPr>
          <p:spPr>
            <a:xfrm>
              <a:off x="605721" y="3813849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39" name="Ellipszis 44"/>
            <p:cNvSpPr/>
            <p:nvPr/>
          </p:nvSpPr>
          <p:spPr>
            <a:xfrm>
              <a:off x="1755352" y="3784974"/>
              <a:ext cx="720000" cy="59452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40" name="Egyenes összekötő nyíllal 45"/>
            <p:cNvCxnSpPr/>
            <p:nvPr/>
          </p:nvCxnSpPr>
          <p:spPr>
            <a:xfrm flipH="1">
              <a:off x="898386" y="4389913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6"/>
            <p:cNvCxnSpPr/>
            <p:nvPr/>
          </p:nvCxnSpPr>
          <p:spPr>
            <a:xfrm flipH="1">
              <a:off x="2103809" y="4370671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églalap 41"/>
            <p:cNvSpPr/>
            <p:nvPr/>
          </p:nvSpPr>
          <p:spPr>
            <a:xfrm>
              <a:off x="538346" y="5135322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745728" y="5135322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4" name="Egyenes összekötő nyíllal 47"/>
            <p:cNvCxnSpPr/>
            <p:nvPr/>
          </p:nvCxnSpPr>
          <p:spPr>
            <a:xfrm flipH="1">
              <a:off x="900345" y="4772564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nyíllal 48"/>
            <p:cNvCxnSpPr/>
            <p:nvPr/>
          </p:nvCxnSpPr>
          <p:spPr>
            <a:xfrm flipH="1">
              <a:off x="2105768" y="4753322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51410" y="3911376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64664" y="51755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538346" y="4767365"/>
              <a:ext cx="2100697" cy="395"/>
            </a:xfrm>
            <a:prstGeom prst="line">
              <a:avLst/>
            </a:prstGeom>
            <a:noFill/>
            <a:ln w="57150" cap="flat" cmpd="sng" algn="ctr">
              <a:solidFill>
                <a:srgbClr val="2295A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9"/>
            <p:cNvSpPr txBox="1"/>
            <p:nvPr/>
          </p:nvSpPr>
          <p:spPr>
            <a:xfrm>
              <a:off x="1240337" y="4464548"/>
              <a:ext cx="5293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Bus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960789" y="2627968"/>
            <a:ext cx="1790934" cy="2520280"/>
            <a:chOff x="1494660" y="2866531"/>
            <a:chExt cx="1790934" cy="2520280"/>
          </a:xfrm>
        </p:grpSpPr>
        <p:sp>
          <p:nvSpPr>
            <p:cNvPr id="52" name="Téglalap 20"/>
            <p:cNvSpPr/>
            <p:nvPr/>
          </p:nvSpPr>
          <p:spPr>
            <a:xfrm>
              <a:off x="1542785" y="3874643"/>
              <a:ext cx="1656184" cy="648072"/>
            </a:xfrm>
            <a:prstGeom prst="rect">
              <a:avLst/>
            </a:prstGeom>
            <a:solidFill>
              <a:srgbClr val="ECAAD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Crossbar</a:t>
              </a:r>
            </a:p>
          </p:txBody>
        </p:sp>
        <p:sp>
          <p:nvSpPr>
            <p:cNvPr id="53" name="Téglalap 21"/>
            <p:cNvSpPr/>
            <p:nvPr/>
          </p:nvSpPr>
          <p:spPr>
            <a:xfrm>
              <a:off x="1494660" y="4954763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54" name="Téglalap 22"/>
            <p:cNvSpPr/>
            <p:nvPr/>
          </p:nvSpPr>
          <p:spPr>
            <a:xfrm>
              <a:off x="2527014" y="4954763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sp>
          <p:nvSpPr>
            <p:cNvPr id="55" name="Ellipszis 23"/>
            <p:cNvSpPr/>
            <p:nvPr/>
          </p:nvSpPr>
          <p:spPr>
            <a:xfrm>
              <a:off x="1494660" y="2866531"/>
              <a:ext cx="72008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Core</a:t>
              </a: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Ellipszis 24"/>
            <p:cNvSpPr/>
            <p:nvPr/>
          </p:nvSpPr>
          <p:spPr>
            <a:xfrm>
              <a:off x="2565514" y="2866531"/>
              <a:ext cx="720080" cy="57606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57" name="Egyenes összekötő nyíllal 25"/>
            <p:cNvCxnSpPr/>
            <p:nvPr/>
          </p:nvCxnSpPr>
          <p:spPr>
            <a:xfrm flipH="1">
              <a:off x="1854700" y="3442595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nyíllal 26"/>
            <p:cNvCxnSpPr/>
            <p:nvPr/>
          </p:nvCxnSpPr>
          <p:spPr>
            <a:xfrm flipH="1">
              <a:off x="2885095" y="3423353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nyíllal 27"/>
            <p:cNvCxnSpPr/>
            <p:nvPr/>
          </p:nvCxnSpPr>
          <p:spPr>
            <a:xfrm flipH="1">
              <a:off x="1856659" y="452463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nyíllal 28"/>
            <p:cNvCxnSpPr/>
            <p:nvPr/>
          </p:nvCxnSpPr>
          <p:spPr>
            <a:xfrm flipH="1">
              <a:off x="2887054" y="4505388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nyíllal 29"/>
            <p:cNvCxnSpPr/>
            <p:nvPr/>
          </p:nvCxnSpPr>
          <p:spPr>
            <a:xfrm flipH="1">
              <a:off x="1855679" y="3877811"/>
              <a:ext cx="4899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nyíllal 30"/>
            <p:cNvCxnSpPr/>
            <p:nvPr/>
          </p:nvCxnSpPr>
          <p:spPr>
            <a:xfrm flipH="1">
              <a:off x="2890972" y="3858569"/>
              <a:ext cx="2" cy="6641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nyíllal 35"/>
            <p:cNvCxnSpPr/>
            <p:nvPr/>
          </p:nvCxnSpPr>
          <p:spPr>
            <a:xfrm flipH="1">
              <a:off x="1866985" y="3879359"/>
              <a:ext cx="998050" cy="62602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nyíllal 38"/>
            <p:cNvCxnSpPr/>
            <p:nvPr/>
          </p:nvCxnSpPr>
          <p:spPr>
            <a:xfrm>
              <a:off x="1870904" y="3879359"/>
              <a:ext cx="1006294" cy="64210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193000" y="2961075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191395" y="4990404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00624" y="2138877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higher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25" grpId="0" animBg="1"/>
      <p:bldP spid="27" grpId="0"/>
      <p:bldP spid="32" grpId="0"/>
      <p:bldP spid="31" grpId="0"/>
      <p:bldP spid="34" grpId="0"/>
      <p:bldP spid="35" grpId="0"/>
      <p:bldP spid="36" grpId="0"/>
      <p:bldP spid="3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233"/>
          <a:stretch/>
        </p:blipFill>
        <p:spPr>
          <a:xfrm>
            <a:off x="271781" y="1095382"/>
            <a:ext cx="8678585" cy="568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01" y="516412"/>
            <a:ext cx="792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2. level interconnect in the Juno development platform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43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894" y="6436835"/>
            <a:ext cx="329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CCI: Cache Coherent Interconnect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568917" y="4013735"/>
            <a:ext cx="5130265" cy="5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/>
          <a:stretch/>
        </p:blipFill>
        <p:spPr bwMode="auto">
          <a:xfrm>
            <a:off x="2866349" y="548682"/>
            <a:ext cx="6058610" cy="6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482" y="515167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D2D8A"/>
                </a:solidFill>
              </a:rPr>
              <a:t>Internal architecture</a:t>
            </a:r>
          </a:p>
          <a:p>
            <a:pPr algn="ctr"/>
            <a:r>
              <a:rPr lang="en-US" dirty="0">
                <a:solidFill>
                  <a:srgbClr val="2D2D8A"/>
                </a:solidFill>
              </a:rPr>
              <a:t>of the CCI-400</a:t>
            </a:r>
          </a:p>
          <a:p>
            <a:pPr algn="ctr"/>
            <a:r>
              <a:rPr lang="en-US" dirty="0">
                <a:solidFill>
                  <a:srgbClr val="2D2D8A"/>
                </a:solidFill>
              </a:rPr>
              <a:t>cache-coherent</a:t>
            </a:r>
          </a:p>
          <a:p>
            <a:pPr algn="ctr"/>
            <a:r>
              <a:rPr lang="en-US" dirty="0">
                <a:solidFill>
                  <a:srgbClr val="2D2D8A"/>
                </a:solidFill>
              </a:rPr>
              <a:t>Interconnect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44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769337" y="3801568"/>
            <a:ext cx="3510390" cy="5850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(10)</a:t>
            </a:r>
          </a:p>
        </p:txBody>
      </p:sp>
    </p:spTree>
    <p:extLst>
      <p:ext uri="{BB962C8B-B14F-4D97-AF65-F5344CB8AC3E}">
        <p14:creationId xmlns:p14="http://schemas.microsoft.com/office/powerpoint/2010/main" val="8185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m-cortex-chip-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1" y="1317154"/>
            <a:ext cx="8384171" cy="47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044" y="515433"/>
            <a:ext cx="893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implementation of the CCI-400 in the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Juno development platform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45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(11)</a:t>
            </a:r>
          </a:p>
        </p:txBody>
      </p:sp>
      <p:sp>
        <p:nvSpPr>
          <p:cNvPr id="2" name="Oval 1"/>
          <p:cNvSpPr/>
          <p:nvPr/>
        </p:nvSpPr>
        <p:spPr bwMode="auto">
          <a:xfrm flipV="1">
            <a:off x="6189044" y="2909236"/>
            <a:ext cx="702644" cy="8061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36" y="516377"/>
            <a:ext cx="430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b) Topology of on-die interconnects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38161" y="1780760"/>
            <a:ext cx="17990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Crossbar-based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6364" y="1778667"/>
            <a:ext cx="17171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Shared bus based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7796450" y="1699480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21057" y="1777323"/>
            <a:ext cx="18787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Ring bus-based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535955" y="1473569"/>
            <a:ext cx="2958395" cy="258892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486566" y="1473569"/>
            <a:ext cx="3307303" cy="263407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76164" y="1150108"/>
            <a:ext cx="36765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Topology of on-die interconnects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038814" y="1779377"/>
            <a:ext cx="1547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2D-mesh-based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489567" y="170746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3503494" y="1473569"/>
            <a:ext cx="969126" cy="27003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486566" y="1467306"/>
            <a:ext cx="1257605" cy="252936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3470949" y="171110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723230" y="1703173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(13)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75936" y="1777424"/>
            <a:ext cx="21323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Shared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bus</a:t>
            </a:r>
            <a:endParaRPr lang="hu-HU" altLang="en-US" sz="1300" b="1" dirty="0">
              <a:solidFill>
                <a:srgbClr val="000000"/>
              </a:solidFill>
            </a:endParaRPr>
          </a:p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 based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interconnect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2724919" y="1672091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>
            <a:endCxn id="5" idx="6"/>
          </p:cNvCxnSpPr>
          <p:nvPr/>
        </p:nvCxnSpPr>
        <p:spPr bwMode="auto">
          <a:xfrm flipH="1">
            <a:off x="2790006" y="1523631"/>
            <a:ext cx="1781994" cy="17862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04181" y="1766650"/>
            <a:ext cx="164660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>
                <a:solidFill>
                  <a:srgbClr val="000000"/>
                </a:solidFill>
              </a:rPr>
              <a:t>Crossbar-based</a:t>
            </a:r>
          </a:p>
          <a:p>
            <a:pPr algn="ctr">
              <a:spcAft>
                <a:spcPts val="400"/>
              </a:spcAft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99843" y="1523684"/>
            <a:ext cx="2240695" cy="15683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808405" y="166132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865039" y="2048353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4607447" y="19758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4579" y="5680379"/>
            <a:ext cx="20553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</a:t>
            </a:r>
            <a:r>
              <a:rPr lang="hu-HU" sz="1300" i="1" dirty="0">
                <a:solidFill>
                  <a:srgbClr val="000000"/>
                </a:solidFill>
              </a:rPr>
              <a:t>AHB based </a:t>
            </a:r>
            <a:r>
              <a:rPr lang="hu-HU" sz="1300" i="1" dirty="0" smtClean="0">
                <a:solidFill>
                  <a:srgbClr val="000000"/>
                </a:solidFill>
              </a:rPr>
              <a:t>SoCs</a:t>
            </a:r>
            <a:endParaRPr lang="en-US" sz="1300" i="1" dirty="0" smtClean="0">
              <a:solidFill>
                <a:srgbClr val="000000"/>
              </a:solidFill>
            </a:endParaRPr>
          </a:p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 </a:t>
            </a:r>
            <a:r>
              <a:rPr lang="en-US" sz="1300" i="1" dirty="0" smtClean="0">
                <a:solidFill>
                  <a:srgbClr val="000000"/>
                </a:solidFill>
              </a:rPr>
              <a:t>(non CC, ~2001) </a:t>
            </a:r>
            <a:r>
              <a:rPr lang="hu-HU" sz="1300" i="1" dirty="0" smtClean="0">
                <a:solidFill>
                  <a:srgbClr val="000000"/>
                </a:solidFill>
              </a:rPr>
              <a:t>[8</a:t>
            </a:r>
            <a:r>
              <a:rPr lang="hu-HU" sz="1300" i="1" dirty="0">
                <a:solidFill>
                  <a:srgbClr val="000000"/>
                </a:solidFill>
              </a:rPr>
              <a:t>]</a:t>
            </a:r>
            <a:endParaRPr lang="en-US" sz="1300" i="1" dirty="0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4618138" y="1514869"/>
            <a:ext cx="3957971" cy="963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9"/>
          <p:cNvSpPr/>
          <p:nvPr/>
        </p:nvSpPr>
        <p:spPr>
          <a:xfrm>
            <a:off x="2800950" y="1128222"/>
            <a:ext cx="37127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1300" b="1" dirty="0" smtClean="0">
                <a:solidFill>
                  <a:srgbClr val="000000"/>
                </a:solidFill>
              </a:rPr>
              <a:t>Topology of on-die </a:t>
            </a:r>
            <a:r>
              <a:rPr lang="en-US" altLang="en-US" sz="1300" b="1" dirty="0" err="1" smtClean="0">
                <a:solidFill>
                  <a:srgbClr val="000000"/>
                </a:solidFill>
              </a:rPr>
              <a:t>i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nterconnect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4386" y="5691220"/>
            <a:ext cx="355172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PL-300 interconnect 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(non CC, on AXI3, 2004)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through </a:t>
            </a:r>
            <a:r>
              <a:rPr lang="en-US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the</a:t>
            </a:r>
            <a:r>
              <a:rPr lang="en-US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CCI 550 interconnect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(CC, on ACE, 2015)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131" y="5051997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Examples</a:t>
            </a:r>
            <a:endParaRPr lang="en-US" sz="1300" dirty="0"/>
          </a:p>
        </p:txBody>
      </p:sp>
      <p:sp>
        <p:nvSpPr>
          <p:cNvPr id="34" name="TextBox 33"/>
          <p:cNvSpPr txBox="1"/>
          <p:nvPr/>
        </p:nvSpPr>
        <p:spPr>
          <a:xfrm>
            <a:off x="336894" y="540183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49516" y="5670494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84364" y="5398711"/>
            <a:ext cx="26874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Nehalem (CC, on QPI, 2008)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1756" y="513230"/>
            <a:ext cx="627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topology of on-die interconnects -1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554" y="6316857"/>
            <a:ext cx="18854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CC: Cache Coherent</a:t>
            </a:r>
            <a:endParaRPr lang="en-US" sz="13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674127" y="2968890"/>
            <a:ext cx="2100697" cy="1782396"/>
            <a:chOff x="538346" y="3784974"/>
            <a:chExt cx="2100697" cy="1782396"/>
          </a:xfrm>
        </p:grpSpPr>
        <p:sp>
          <p:nvSpPr>
            <p:cNvPr id="38" name="Ellipszis 43"/>
            <p:cNvSpPr/>
            <p:nvPr/>
          </p:nvSpPr>
          <p:spPr>
            <a:xfrm>
              <a:off x="605721" y="3813849"/>
              <a:ext cx="61200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</a:p>
          </p:txBody>
        </p:sp>
        <p:sp>
          <p:nvSpPr>
            <p:cNvPr id="39" name="Ellipszis 44"/>
            <p:cNvSpPr/>
            <p:nvPr/>
          </p:nvSpPr>
          <p:spPr>
            <a:xfrm>
              <a:off x="1755352" y="3784974"/>
              <a:ext cx="720000" cy="59452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40" name="Egyenes összekötő nyíllal 45"/>
            <p:cNvCxnSpPr/>
            <p:nvPr/>
          </p:nvCxnSpPr>
          <p:spPr>
            <a:xfrm flipH="1">
              <a:off x="898386" y="4389913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6"/>
            <p:cNvCxnSpPr/>
            <p:nvPr/>
          </p:nvCxnSpPr>
          <p:spPr>
            <a:xfrm flipH="1">
              <a:off x="2103809" y="4370671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églalap 41"/>
            <p:cNvSpPr/>
            <p:nvPr/>
          </p:nvSpPr>
          <p:spPr>
            <a:xfrm>
              <a:off x="538346" y="5135322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745728" y="5135322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</a:t>
              </a:r>
              <a:r>
                <a:rPr kumimoji="0" lang="hu-H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/IO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4" name="Egyenes összekötő nyíllal 47"/>
            <p:cNvCxnSpPr/>
            <p:nvPr/>
          </p:nvCxnSpPr>
          <p:spPr>
            <a:xfrm flipH="1">
              <a:off x="900345" y="4772564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nyíllal 48"/>
            <p:cNvCxnSpPr/>
            <p:nvPr/>
          </p:nvCxnSpPr>
          <p:spPr>
            <a:xfrm flipH="1">
              <a:off x="2105768" y="4753322"/>
              <a:ext cx="1959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51410" y="3911376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64664" y="5175512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538346" y="4767365"/>
              <a:ext cx="2100697" cy="395"/>
            </a:xfrm>
            <a:prstGeom prst="line">
              <a:avLst/>
            </a:prstGeom>
            <a:noFill/>
            <a:ln w="57150" cap="flat" cmpd="sng" algn="ctr">
              <a:solidFill>
                <a:srgbClr val="2295A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9"/>
            <p:cNvSpPr txBox="1"/>
            <p:nvPr/>
          </p:nvSpPr>
          <p:spPr>
            <a:xfrm>
              <a:off x="1240337" y="4464548"/>
              <a:ext cx="52931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Bus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960789" y="2627968"/>
            <a:ext cx="1790934" cy="2520280"/>
            <a:chOff x="1494660" y="2866531"/>
            <a:chExt cx="1790934" cy="2520280"/>
          </a:xfrm>
        </p:grpSpPr>
        <p:sp>
          <p:nvSpPr>
            <p:cNvPr id="52" name="Téglalap 20"/>
            <p:cNvSpPr/>
            <p:nvPr/>
          </p:nvSpPr>
          <p:spPr>
            <a:xfrm>
              <a:off x="1542785" y="3874643"/>
              <a:ext cx="1656184" cy="648072"/>
            </a:xfrm>
            <a:prstGeom prst="rect">
              <a:avLst/>
            </a:prstGeom>
            <a:solidFill>
              <a:srgbClr val="ECAAD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Crossbar</a:t>
              </a:r>
            </a:p>
          </p:txBody>
        </p:sp>
        <p:sp>
          <p:nvSpPr>
            <p:cNvPr id="53" name="Téglalap 21"/>
            <p:cNvSpPr/>
            <p:nvPr/>
          </p:nvSpPr>
          <p:spPr>
            <a:xfrm>
              <a:off x="1494660" y="4954763"/>
              <a:ext cx="720080" cy="4320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</a:p>
          </p:txBody>
        </p:sp>
        <p:sp>
          <p:nvSpPr>
            <p:cNvPr id="54" name="Téglalap 22"/>
            <p:cNvSpPr/>
            <p:nvPr/>
          </p:nvSpPr>
          <p:spPr>
            <a:xfrm>
              <a:off x="2527014" y="4954763"/>
              <a:ext cx="720080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sp>
          <p:nvSpPr>
            <p:cNvPr id="55" name="Ellipszis 23"/>
            <p:cNvSpPr/>
            <p:nvPr/>
          </p:nvSpPr>
          <p:spPr>
            <a:xfrm>
              <a:off x="1494660" y="2866531"/>
              <a:ext cx="720080" cy="5760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Core</a:t>
              </a:r>
              <a:endParaRPr lang="hu-HU" sz="1300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Ellipszis 24"/>
            <p:cNvSpPr/>
            <p:nvPr/>
          </p:nvSpPr>
          <p:spPr>
            <a:xfrm>
              <a:off x="2565514" y="2866531"/>
              <a:ext cx="720080" cy="57606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GPU</a:t>
              </a:r>
            </a:p>
          </p:txBody>
        </p:sp>
        <p:cxnSp>
          <p:nvCxnSpPr>
            <p:cNvPr id="57" name="Egyenes összekötő nyíllal 25"/>
            <p:cNvCxnSpPr/>
            <p:nvPr/>
          </p:nvCxnSpPr>
          <p:spPr>
            <a:xfrm flipH="1">
              <a:off x="1854700" y="3442595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nyíllal 26"/>
            <p:cNvCxnSpPr/>
            <p:nvPr/>
          </p:nvCxnSpPr>
          <p:spPr>
            <a:xfrm flipH="1">
              <a:off x="2885095" y="3423353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nyíllal 27"/>
            <p:cNvCxnSpPr/>
            <p:nvPr/>
          </p:nvCxnSpPr>
          <p:spPr>
            <a:xfrm flipH="1">
              <a:off x="1856659" y="452463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nyíllal 28"/>
            <p:cNvCxnSpPr/>
            <p:nvPr/>
          </p:nvCxnSpPr>
          <p:spPr>
            <a:xfrm flipH="1">
              <a:off x="2887054" y="4505388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nyíllal 29"/>
            <p:cNvCxnSpPr/>
            <p:nvPr/>
          </p:nvCxnSpPr>
          <p:spPr>
            <a:xfrm flipH="1">
              <a:off x="1855679" y="3877811"/>
              <a:ext cx="4899" cy="6275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nyíllal 30"/>
            <p:cNvCxnSpPr/>
            <p:nvPr/>
          </p:nvCxnSpPr>
          <p:spPr>
            <a:xfrm flipH="1">
              <a:off x="2890972" y="3858569"/>
              <a:ext cx="2" cy="6641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nyíllal 35"/>
            <p:cNvCxnSpPr/>
            <p:nvPr/>
          </p:nvCxnSpPr>
          <p:spPr>
            <a:xfrm flipH="1">
              <a:off x="1866985" y="3879359"/>
              <a:ext cx="998050" cy="62602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nyíllal 38"/>
            <p:cNvCxnSpPr/>
            <p:nvPr/>
          </p:nvCxnSpPr>
          <p:spPr>
            <a:xfrm>
              <a:off x="1870904" y="3879359"/>
              <a:ext cx="1006294" cy="64210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193000" y="2961075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191395" y="4990404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00624" y="2138877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Higher </a:t>
            </a:r>
          </a:p>
          <a:p>
            <a:pPr algn="ctr"/>
            <a:r>
              <a:rPr lang="en-US" sz="1300" dirty="0" smtClean="0"/>
              <a:t>performance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867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 animBg="1"/>
      <p:bldP spid="10" grpId="0" animBg="1"/>
      <p:bldP spid="25" grpId="0" animBg="1"/>
      <p:bldP spid="2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47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2.3.1 </a:t>
            </a:r>
            <a:r>
              <a:rPr lang="en-US" kern="1200" dirty="0">
                <a:solidFill>
                  <a:srgbClr val="FFFFFF"/>
                </a:solidFill>
              </a:rPr>
              <a:t>Introduction to on-die intra-processor interconnects (14)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40018" y="1049153"/>
            <a:ext cx="4374668" cy="660103"/>
            <a:chOff x="3142653" y="1049151"/>
            <a:chExt cx="4374668" cy="660103"/>
          </a:xfrm>
        </p:grpSpPr>
        <p:cxnSp>
          <p:nvCxnSpPr>
            <p:cNvPr id="8" name="Straight Connector 7"/>
            <p:cNvCxnSpPr>
              <a:endCxn id="10" idx="6"/>
            </p:cNvCxnSpPr>
            <p:nvPr/>
          </p:nvCxnSpPr>
          <p:spPr bwMode="auto">
            <a:xfrm>
              <a:off x="5333800" y="1425958"/>
              <a:ext cx="2111548" cy="23813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42653" y="1049151"/>
              <a:ext cx="4374668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Topology of on-die </a:t>
              </a:r>
              <a:r>
                <a:rPr lang="en-US" altLang="en-US" sz="1300" b="1" dirty="0" err="1" smtClean="0">
                  <a:solidFill>
                    <a:srgbClr val="000000"/>
                  </a:solidFill>
                  <a:latin typeface="Verdana"/>
                </a:rPr>
                <a:t>i</a:t>
              </a:r>
              <a:r>
                <a:rPr lang="hu-HU" altLang="en-US" sz="1300" b="1" dirty="0" smtClean="0">
                  <a:solidFill>
                    <a:srgbClr val="000000"/>
                  </a:solidFill>
                  <a:latin typeface="Verdana"/>
                </a:rPr>
                <a:t>nterconnect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Verdana"/>
                </a:rPr>
                <a:t>s</a:t>
              </a:r>
              <a:endParaRPr lang="en-US" altLang="en-US" sz="130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7380261" y="1633930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>
              <a:endCxn id="13" idx="6"/>
            </p:cNvCxnSpPr>
            <p:nvPr/>
          </p:nvCxnSpPr>
          <p:spPr bwMode="auto">
            <a:xfrm flipH="1">
              <a:off x="3211652" y="1428199"/>
              <a:ext cx="2122149" cy="25089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3146565" y="16489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27134" y="1751460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Ring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bus-based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topology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798505" y="1916278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4540" y="2574357"/>
            <a:ext cx="1930969" cy="2286043"/>
            <a:chOff x="3453773" y="3370130"/>
            <a:chExt cx="1930969" cy="2286043"/>
          </a:xfrm>
        </p:grpSpPr>
        <p:sp>
          <p:nvSpPr>
            <p:cNvPr id="55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Ring </a:t>
              </a:r>
            </a:p>
          </p:txBody>
        </p:sp>
        <p:sp>
          <p:nvSpPr>
            <p:cNvPr id="220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1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222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---</a:t>
              </a:r>
            </a:p>
          </p:txBody>
        </p:sp>
        <p:sp>
          <p:nvSpPr>
            <p:cNvPr id="229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0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  <p:sp>
          <p:nvSpPr>
            <p:cNvPr id="233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4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lang="hu-HU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5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Box 235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dirty="0">
                  <a:solidFill>
                    <a:srgbClr val="000000"/>
                  </a:solidFill>
                  <a:latin typeface="Verdana"/>
                </a:rPr>
                <a:t>--</a:t>
              </a:r>
            </a:p>
          </p:txBody>
        </p:sp>
      </p:grpSp>
      <p:sp>
        <p:nvSpPr>
          <p:cNvPr id="69" name="Right Arrow 68"/>
          <p:cNvSpPr/>
          <p:nvPr/>
        </p:nvSpPr>
        <p:spPr bwMode="auto">
          <a:xfrm>
            <a:off x="4273041" y="18999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10" name="Text Box 9"/>
          <p:cNvSpPr txBox="1">
            <a:spLocks noChangeArrowheads="1"/>
          </p:cNvSpPr>
          <p:nvPr/>
        </p:nvSpPr>
        <p:spPr bwMode="auto">
          <a:xfrm>
            <a:off x="5778719" y="1742496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2D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mesh-based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  <a:p>
            <a:pPr algn="ctr">
              <a:spcAft>
                <a:spcPts val="4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/>
              </a:rPr>
              <a:t>interconnect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/>
              </a:rPr>
              <a:t>topology</a:t>
            </a:r>
            <a:endParaRPr lang="hu-HU" alt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351170" y="6258873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CMN-6xx Interconnect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(CC, on CHI, 2017)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636" name="Group 635"/>
          <p:cNvGrpSpPr/>
          <p:nvPr/>
        </p:nvGrpSpPr>
        <p:grpSpPr>
          <a:xfrm>
            <a:off x="5314870" y="2590369"/>
            <a:ext cx="3408819" cy="2317487"/>
            <a:chOff x="3008815" y="2537648"/>
            <a:chExt cx="5857806" cy="3633492"/>
          </a:xfrm>
        </p:grpSpPr>
        <p:sp>
          <p:nvSpPr>
            <p:cNvPr id="637" name="TextBox 636"/>
            <p:cNvSpPr txBox="1"/>
            <p:nvPr/>
          </p:nvSpPr>
          <p:spPr>
            <a:xfrm>
              <a:off x="3008815" y="2537648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638" name="Group 637"/>
            <p:cNvGrpSpPr/>
            <p:nvPr/>
          </p:nvGrpSpPr>
          <p:grpSpPr>
            <a:xfrm>
              <a:off x="3011581" y="3241033"/>
              <a:ext cx="501897" cy="434296"/>
              <a:chOff x="3203019" y="1631379"/>
              <a:chExt cx="501897" cy="434296"/>
            </a:xfrm>
          </p:grpSpPr>
          <p:sp>
            <p:nvSpPr>
              <p:cNvPr id="833" name="Rounded Rectangle 83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34" name="TextBox 83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39" name="Group 638"/>
            <p:cNvGrpSpPr/>
            <p:nvPr/>
          </p:nvGrpSpPr>
          <p:grpSpPr>
            <a:xfrm>
              <a:off x="3020394" y="3957306"/>
              <a:ext cx="501897" cy="434296"/>
              <a:chOff x="3203019" y="1631379"/>
              <a:chExt cx="501897" cy="434296"/>
            </a:xfrm>
          </p:grpSpPr>
          <p:sp>
            <p:nvSpPr>
              <p:cNvPr id="831" name="Rounded Rectangle 83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32" name="TextBox 83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3020394" y="4663239"/>
              <a:ext cx="501897" cy="434296"/>
              <a:chOff x="3203019" y="1631379"/>
              <a:chExt cx="501897" cy="434296"/>
            </a:xfrm>
          </p:grpSpPr>
          <p:sp>
            <p:nvSpPr>
              <p:cNvPr id="829" name="Rounded Rectangle 82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30" name="TextBox 82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41" name="Group 640"/>
            <p:cNvGrpSpPr/>
            <p:nvPr/>
          </p:nvGrpSpPr>
          <p:grpSpPr>
            <a:xfrm>
              <a:off x="3012802" y="5372755"/>
              <a:ext cx="501897" cy="434296"/>
              <a:chOff x="3203019" y="1631379"/>
              <a:chExt cx="501897" cy="434296"/>
            </a:xfrm>
          </p:grpSpPr>
          <p:sp>
            <p:nvSpPr>
              <p:cNvPr id="827" name="Rounded Rectangle 82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28" name="TextBox 82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cxnSp>
          <p:nvCxnSpPr>
            <p:cNvPr id="642" name="Straight Connector 641"/>
            <p:cNvCxnSpPr>
              <a:stCxn id="637" idx="2"/>
              <a:endCxn id="834" idx="0"/>
            </p:cNvCxnSpPr>
            <p:nvPr/>
          </p:nvCxnSpPr>
          <p:spPr bwMode="auto">
            <a:xfrm>
              <a:off x="3259763" y="2945835"/>
              <a:ext cx="2765" cy="32130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3" name="Straight Connector 642"/>
            <p:cNvCxnSpPr/>
            <p:nvPr/>
          </p:nvCxnSpPr>
          <p:spPr bwMode="auto">
            <a:xfrm>
              <a:off x="3263766" y="360059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4" name="Straight Connector 643"/>
            <p:cNvCxnSpPr/>
            <p:nvPr/>
          </p:nvCxnSpPr>
          <p:spPr bwMode="auto">
            <a:xfrm>
              <a:off x="3259747" y="431305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" name="Straight Connector 644"/>
            <p:cNvCxnSpPr/>
            <p:nvPr/>
          </p:nvCxnSpPr>
          <p:spPr bwMode="auto">
            <a:xfrm>
              <a:off x="3259739" y="502021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6" name="Rectangle 645"/>
            <p:cNvSpPr/>
            <p:nvPr/>
          </p:nvSpPr>
          <p:spPr bwMode="auto">
            <a:xfrm>
              <a:off x="3517718" y="2884276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647" name="Rectangle 646"/>
            <p:cNvSpPr/>
            <p:nvPr/>
          </p:nvSpPr>
          <p:spPr bwMode="auto">
            <a:xfrm>
              <a:off x="3536885" y="3602585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648" name="Rectangle 647"/>
            <p:cNvSpPr/>
            <p:nvPr/>
          </p:nvSpPr>
          <p:spPr bwMode="auto">
            <a:xfrm>
              <a:off x="3536885" y="4367670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649" name="Rectangle 648"/>
            <p:cNvSpPr/>
            <p:nvPr/>
          </p:nvSpPr>
          <p:spPr bwMode="auto">
            <a:xfrm>
              <a:off x="3536885" y="502640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650" name="Rectangle 649"/>
            <p:cNvSpPr/>
            <p:nvPr/>
          </p:nvSpPr>
          <p:spPr bwMode="auto">
            <a:xfrm>
              <a:off x="3536885" y="572425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3929631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652" name="Group 651"/>
            <p:cNvGrpSpPr/>
            <p:nvPr/>
          </p:nvGrpSpPr>
          <p:grpSpPr>
            <a:xfrm>
              <a:off x="3932397" y="3243647"/>
              <a:ext cx="501897" cy="434296"/>
              <a:chOff x="3203019" y="1631379"/>
              <a:chExt cx="501897" cy="434296"/>
            </a:xfrm>
          </p:grpSpPr>
          <p:sp>
            <p:nvSpPr>
              <p:cNvPr id="825" name="Rounded Rectangle 82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>
              <a:off x="3941210" y="3959920"/>
              <a:ext cx="501897" cy="434296"/>
              <a:chOff x="3203019" y="1631379"/>
              <a:chExt cx="501897" cy="434296"/>
            </a:xfrm>
          </p:grpSpPr>
          <p:sp>
            <p:nvSpPr>
              <p:cNvPr id="823" name="Rounded Rectangle 82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24" name="TextBox 82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54" name="Group 653"/>
            <p:cNvGrpSpPr/>
            <p:nvPr/>
          </p:nvGrpSpPr>
          <p:grpSpPr>
            <a:xfrm>
              <a:off x="3941210" y="4665853"/>
              <a:ext cx="501897" cy="434296"/>
              <a:chOff x="3203019" y="1631379"/>
              <a:chExt cx="501897" cy="434296"/>
            </a:xfrm>
          </p:grpSpPr>
          <p:sp>
            <p:nvSpPr>
              <p:cNvPr id="821" name="Rounded Rectangle 82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22" name="TextBox 82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55" name="Group 654"/>
            <p:cNvGrpSpPr/>
            <p:nvPr/>
          </p:nvGrpSpPr>
          <p:grpSpPr>
            <a:xfrm>
              <a:off x="3933618" y="5375369"/>
              <a:ext cx="501897" cy="434296"/>
              <a:chOff x="3203019" y="1631379"/>
              <a:chExt cx="501897" cy="434296"/>
            </a:xfrm>
          </p:grpSpPr>
          <p:sp>
            <p:nvSpPr>
              <p:cNvPr id="819" name="Rounded Rectangle 81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20" name="TextBox 81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656" name="TextBox 655"/>
            <p:cNvSpPr txBox="1"/>
            <p:nvPr/>
          </p:nvSpPr>
          <p:spPr>
            <a:xfrm>
              <a:off x="4904233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657" name="Group 656"/>
            <p:cNvGrpSpPr/>
            <p:nvPr/>
          </p:nvGrpSpPr>
          <p:grpSpPr>
            <a:xfrm>
              <a:off x="4907000" y="3243647"/>
              <a:ext cx="501897" cy="434296"/>
              <a:chOff x="3203019" y="1631379"/>
              <a:chExt cx="501897" cy="434296"/>
            </a:xfrm>
          </p:grpSpPr>
          <p:sp>
            <p:nvSpPr>
              <p:cNvPr id="817" name="Rounded Rectangle 81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18" name="TextBox 81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58" name="Group 657"/>
            <p:cNvGrpSpPr/>
            <p:nvPr/>
          </p:nvGrpSpPr>
          <p:grpSpPr>
            <a:xfrm>
              <a:off x="4915813" y="3959920"/>
              <a:ext cx="501897" cy="434296"/>
              <a:chOff x="3203019" y="1631379"/>
              <a:chExt cx="501897" cy="434296"/>
            </a:xfrm>
          </p:grpSpPr>
          <p:sp>
            <p:nvSpPr>
              <p:cNvPr id="815" name="Rounded Rectangle 81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16" name="TextBox 81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59" name="Group 658"/>
            <p:cNvGrpSpPr/>
            <p:nvPr/>
          </p:nvGrpSpPr>
          <p:grpSpPr>
            <a:xfrm>
              <a:off x="4915813" y="4665853"/>
              <a:ext cx="501897" cy="434296"/>
              <a:chOff x="3203019" y="1631379"/>
              <a:chExt cx="501897" cy="434296"/>
            </a:xfrm>
          </p:grpSpPr>
          <p:sp>
            <p:nvSpPr>
              <p:cNvPr id="813" name="Rounded Rectangle 81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0" name="Group 659"/>
            <p:cNvGrpSpPr/>
            <p:nvPr/>
          </p:nvGrpSpPr>
          <p:grpSpPr>
            <a:xfrm>
              <a:off x="4908221" y="5375369"/>
              <a:ext cx="501897" cy="434296"/>
              <a:chOff x="3203019" y="1631379"/>
              <a:chExt cx="501897" cy="434296"/>
            </a:xfrm>
          </p:grpSpPr>
          <p:sp>
            <p:nvSpPr>
              <p:cNvPr id="811" name="Rounded Rectangle 81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12" name="TextBox 81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661" name="TextBox 660"/>
            <p:cNvSpPr txBox="1"/>
            <p:nvPr/>
          </p:nvSpPr>
          <p:spPr>
            <a:xfrm>
              <a:off x="5879928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662" name="Group 661"/>
            <p:cNvGrpSpPr/>
            <p:nvPr/>
          </p:nvGrpSpPr>
          <p:grpSpPr>
            <a:xfrm>
              <a:off x="5882694" y="3243647"/>
              <a:ext cx="501897" cy="434296"/>
              <a:chOff x="3203019" y="1631379"/>
              <a:chExt cx="501897" cy="434296"/>
            </a:xfrm>
          </p:grpSpPr>
          <p:sp>
            <p:nvSpPr>
              <p:cNvPr id="809" name="Rounded Rectangle 80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10" name="TextBox 80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3" name="Group 662"/>
            <p:cNvGrpSpPr/>
            <p:nvPr/>
          </p:nvGrpSpPr>
          <p:grpSpPr>
            <a:xfrm>
              <a:off x="5891507" y="3959920"/>
              <a:ext cx="501897" cy="434296"/>
              <a:chOff x="3203019" y="1631379"/>
              <a:chExt cx="501897" cy="434296"/>
            </a:xfrm>
          </p:grpSpPr>
          <p:sp>
            <p:nvSpPr>
              <p:cNvPr id="807" name="Rounded Rectangle 80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08" name="TextBox 80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4" name="Group 663"/>
            <p:cNvGrpSpPr/>
            <p:nvPr/>
          </p:nvGrpSpPr>
          <p:grpSpPr>
            <a:xfrm>
              <a:off x="5891507" y="4665853"/>
              <a:ext cx="501897" cy="434296"/>
              <a:chOff x="3203019" y="1631379"/>
              <a:chExt cx="501897" cy="434296"/>
            </a:xfrm>
          </p:grpSpPr>
          <p:sp>
            <p:nvSpPr>
              <p:cNvPr id="805" name="Rounded Rectangle 80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06" name="TextBox 80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5" name="Group 664"/>
            <p:cNvGrpSpPr/>
            <p:nvPr/>
          </p:nvGrpSpPr>
          <p:grpSpPr>
            <a:xfrm>
              <a:off x="5883915" y="5375369"/>
              <a:ext cx="501897" cy="434296"/>
              <a:chOff x="3203019" y="1631379"/>
              <a:chExt cx="501897" cy="434296"/>
            </a:xfrm>
          </p:grpSpPr>
          <p:sp>
            <p:nvSpPr>
              <p:cNvPr id="803" name="Rounded Rectangle 80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04" name="TextBox 80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sp>
          <p:nvSpPr>
            <p:cNvPr id="666" name="TextBox 665"/>
            <p:cNvSpPr txBox="1"/>
            <p:nvPr/>
          </p:nvSpPr>
          <p:spPr>
            <a:xfrm>
              <a:off x="6847262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667" name="Group 666"/>
            <p:cNvGrpSpPr/>
            <p:nvPr/>
          </p:nvGrpSpPr>
          <p:grpSpPr>
            <a:xfrm>
              <a:off x="6850029" y="3243647"/>
              <a:ext cx="501897" cy="434296"/>
              <a:chOff x="3203019" y="1631379"/>
              <a:chExt cx="501897" cy="434296"/>
            </a:xfrm>
          </p:grpSpPr>
          <p:sp>
            <p:nvSpPr>
              <p:cNvPr id="801" name="Rounded Rectangle 80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02" name="TextBox 80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8" name="Group 667"/>
            <p:cNvGrpSpPr/>
            <p:nvPr/>
          </p:nvGrpSpPr>
          <p:grpSpPr>
            <a:xfrm>
              <a:off x="6858842" y="3959920"/>
              <a:ext cx="501897" cy="434296"/>
              <a:chOff x="3203019" y="1631379"/>
              <a:chExt cx="501897" cy="434296"/>
            </a:xfrm>
          </p:grpSpPr>
          <p:sp>
            <p:nvSpPr>
              <p:cNvPr id="799" name="Rounded Rectangle 79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800" name="TextBox 79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69" name="Group 668"/>
            <p:cNvGrpSpPr/>
            <p:nvPr/>
          </p:nvGrpSpPr>
          <p:grpSpPr>
            <a:xfrm>
              <a:off x="6858842" y="4665853"/>
              <a:ext cx="501897" cy="434296"/>
              <a:chOff x="3203019" y="1631379"/>
              <a:chExt cx="501897" cy="434296"/>
            </a:xfrm>
          </p:grpSpPr>
          <p:sp>
            <p:nvSpPr>
              <p:cNvPr id="797" name="Rounded Rectangle 79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98" name="TextBox 79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70" name="Group 669"/>
            <p:cNvGrpSpPr/>
            <p:nvPr/>
          </p:nvGrpSpPr>
          <p:grpSpPr>
            <a:xfrm>
              <a:off x="6851250" y="5375369"/>
              <a:ext cx="501897" cy="434296"/>
              <a:chOff x="3203019" y="1631379"/>
              <a:chExt cx="501897" cy="434296"/>
            </a:xfrm>
          </p:grpSpPr>
          <p:sp>
            <p:nvSpPr>
              <p:cNvPr id="795" name="Rounded Rectangle 79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96" name="TextBox 79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671" name="Group 670"/>
            <p:cNvGrpSpPr/>
            <p:nvPr/>
          </p:nvGrpSpPr>
          <p:grpSpPr>
            <a:xfrm>
              <a:off x="4461052" y="2888940"/>
              <a:ext cx="430647" cy="3251459"/>
              <a:chOff x="4501393" y="2888940"/>
              <a:chExt cx="430647" cy="3251459"/>
            </a:xfrm>
          </p:grpSpPr>
          <p:sp>
            <p:nvSpPr>
              <p:cNvPr id="790" name="Rectangle 789"/>
              <p:cNvSpPr/>
              <p:nvPr/>
            </p:nvSpPr>
            <p:spPr bwMode="auto">
              <a:xfrm>
                <a:off x="4501393" y="2888940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91" name="Rectangle 790"/>
              <p:cNvSpPr/>
              <p:nvPr/>
            </p:nvSpPr>
            <p:spPr bwMode="auto">
              <a:xfrm>
                <a:off x="4520560" y="3607249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92" name="Rectangle 791"/>
              <p:cNvSpPr/>
              <p:nvPr/>
            </p:nvSpPr>
            <p:spPr bwMode="auto">
              <a:xfrm>
                <a:off x="4520560" y="4372334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93" name="Rectangle 792"/>
              <p:cNvSpPr/>
              <p:nvPr/>
            </p:nvSpPr>
            <p:spPr bwMode="auto">
              <a:xfrm>
                <a:off x="452056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94" name="Rectangle 793"/>
              <p:cNvSpPr/>
              <p:nvPr/>
            </p:nvSpPr>
            <p:spPr bwMode="auto">
              <a:xfrm>
                <a:off x="452056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672" name="Group 671"/>
            <p:cNvGrpSpPr/>
            <p:nvPr/>
          </p:nvGrpSpPr>
          <p:grpSpPr>
            <a:xfrm>
              <a:off x="5440319" y="2888940"/>
              <a:ext cx="430647" cy="3251459"/>
              <a:chOff x="5761533" y="2888940"/>
              <a:chExt cx="430647" cy="3251459"/>
            </a:xfrm>
          </p:grpSpPr>
          <p:sp>
            <p:nvSpPr>
              <p:cNvPr id="785" name="Rectangle 784"/>
              <p:cNvSpPr/>
              <p:nvPr/>
            </p:nvSpPr>
            <p:spPr bwMode="auto">
              <a:xfrm>
                <a:off x="5761533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6" name="Rectangle 785"/>
              <p:cNvSpPr/>
              <p:nvPr/>
            </p:nvSpPr>
            <p:spPr bwMode="auto">
              <a:xfrm>
                <a:off x="5780700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7" name="Rectangle 786"/>
              <p:cNvSpPr/>
              <p:nvPr/>
            </p:nvSpPr>
            <p:spPr bwMode="auto">
              <a:xfrm>
                <a:off x="5780700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8" name="Rectangle 787"/>
              <p:cNvSpPr/>
              <p:nvPr/>
            </p:nvSpPr>
            <p:spPr bwMode="auto">
              <a:xfrm>
                <a:off x="578070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9" name="Rectangle 788"/>
              <p:cNvSpPr/>
              <p:nvPr/>
            </p:nvSpPr>
            <p:spPr bwMode="auto">
              <a:xfrm>
                <a:off x="578070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6419042" y="2888940"/>
              <a:ext cx="430647" cy="3251459"/>
              <a:chOff x="6526618" y="2888940"/>
              <a:chExt cx="430647" cy="3251459"/>
            </a:xfrm>
          </p:grpSpPr>
          <p:sp>
            <p:nvSpPr>
              <p:cNvPr id="780" name="Rectangle 779"/>
              <p:cNvSpPr/>
              <p:nvPr/>
            </p:nvSpPr>
            <p:spPr bwMode="auto">
              <a:xfrm>
                <a:off x="6526618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1" name="Rectangle 780"/>
              <p:cNvSpPr/>
              <p:nvPr/>
            </p:nvSpPr>
            <p:spPr bwMode="auto">
              <a:xfrm>
                <a:off x="6545785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2" name="Rectangle 781"/>
              <p:cNvSpPr/>
              <p:nvPr/>
            </p:nvSpPr>
            <p:spPr bwMode="auto">
              <a:xfrm>
                <a:off x="6545785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3" name="Rectangle 782"/>
              <p:cNvSpPr/>
              <p:nvPr/>
            </p:nvSpPr>
            <p:spPr bwMode="auto">
              <a:xfrm>
                <a:off x="654578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84" name="Rectangle 783"/>
              <p:cNvSpPr/>
              <p:nvPr/>
            </p:nvSpPr>
            <p:spPr bwMode="auto">
              <a:xfrm>
                <a:off x="654578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grpSp>
          <p:nvGrpSpPr>
            <p:cNvPr id="674" name="Group 673"/>
            <p:cNvGrpSpPr/>
            <p:nvPr/>
          </p:nvGrpSpPr>
          <p:grpSpPr>
            <a:xfrm>
              <a:off x="7350155" y="2888940"/>
              <a:ext cx="430647" cy="3251459"/>
              <a:chOff x="7336708" y="2888940"/>
              <a:chExt cx="430647" cy="3251459"/>
            </a:xfrm>
          </p:grpSpPr>
          <p:sp>
            <p:nvSpPr>
              <p:cNvPr id="775" name="Rectangle 774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76" name="Rectangle 775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77" name="Rectangle 776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78" name="Rectangle 777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79" name="Rectangle 778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cxnSp>
          <p:nvCxnSpPr>
            <p:cNvPr id="675" name="Straight Arrow Connector 674"/>
            <p:cNvCxnSpPr/>
            <p:nvPr/>
          </p:nvCxnSpPr>
          <p:spPr bwMode="auto">
            <a:xfrm>
              <a:off x="3408563" y="348048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6" name="Straight Arrow Connector 675"/>
            <p:cNvCxnSpPr/>
            <p:nvPr/>
          </p:nvCxnSpPr>
          <p:spPr bwMode="auto">
            <a:xfrm>
              <a:off x="4334512" y="347400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7" name="Straight Arrow Connector 676"/>
            <p:cNvCxnSpPr/>
            <p:nvPr/>
          </p:nvCxnSpPr>
          <p:spPr bwMode="auto">
            <a:xfrm>
              <a:off x="5324351" y="34755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8" name="Straight Arrow Connector 677"/>
            <p:cNvCxnSpPr/>
            <p:nvPr/>
          </p:nvCxnSpPr>
          <p:spPr bwMode="auto">
            <a:xfrm>
              <a:off x="6299691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9" name="Straight Arrow Connector 678"/>
            <p:cNvCxnSpPr/>
            <p:nvPr/>
          </p:nvCxnSpPr>
          <p:spPr bwMode="auto">
            <a:xfrm>
              <a:off x="3428764" y="276040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0" name="Straight Arrow Connector 679"/>
            <p:cNvCxnSpPr/>
            <p:nvPr/>
          </p:nvCxnSpPr>
          <p:spPr bwMode="auto">
            <a:xfrm>
              <a:off x="4354713" y="275392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1" name="Straight Arrow Connector 680"/>
            <p:cNvCxnSpPr/>
            <p:nvPr/>
          </p:nvCxnSpPr>
          <p:spPr bwMode="auto">
            <a:xfrm>
              <a:off x="5344552" y="275547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2" name="Straight Arrow Connector 681"/>
            <p:cNvCxnSpPr/>
            <p:nvPr/>
          </p:nvCxnSpPr>
          <p:spPr bwMode="auto">
            <a:xfrm>
              <a:off x="6319892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3" name="Straight Arrow Connector 682"/>
            <p:cNvCxnSpPr/>
            <p:nvPr/>
          </p:nvCxnSpPr>
          <p:spPr bwMode="auto">
            <a:xfrm>
              <a:off x="3426493" y="417076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4" name="Straight Arrow Connector 683"/>
            <p:cNvCxnSpPr/>
            <p:nvPr/>
          </p:nvCxnSpPr>
          <p:spPr bwMode="auto">
            <a:xfrm>
              <a:off x="4352442" y="416428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5" name="Straight Arrow Connector 684"/>
            <p:cNvCxnSpPr/>
            <p:nvPr/>
          </p:nvCxnSpPr>
          <p:spPr bwMode="auto">
            <a:xfrm>
              <a:off x="5342281" y="41658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6" name="Straight Arrow Connector 685"/>
            <p:cNvCxnSpPr/>
            <p:nvPr/>
          </p:nvCxnSpPr>
          <p:spPr bwMode="auto">
            <a:xfrm>
              <a:off x="6317621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7" name="Straight Arrow Connector 686"/>
            <p:cNvCxnSpPr/>
            <p:nvPr/>
          </p:nvCxnSpPr>
          <p:spPr bwMode="auto">
            <a:xfrm>
              <a:off x="3413046" y="4870006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8" name="Straight Arrow Connector 687"/>
            <p:cNvCxnSpPr/>
            <p:nvPr/>
          </p:nvCxnSpPr>
          <p:spPr bwMode="auto">
            <a:xfrm>
              <a:off x="4338995" y="4863530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9" name="Straight Arrow Connector 688"/>
            <p:cNvCxnSpPr/>
            <p:nvPr/>
          </p:nvCxnSpPr>
          <p:spPr bwMode="auto">
            <a:xfrm>
              <a:off x="5328834" y="486507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0" name="Straight Arrow Connector 689"/>
            <p:cNvCxnSpPr/>
            <p:nvPr/>
          </p:nvCxnSpPr>
          <p:spPr bwMode="auto">
            <a:xfrm>
              <a:off x="6304174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1" name="Straight Arrow Connector 690"/>
            <p:cNvCxnSpPr/>
            <p:nvPr/>
          </p:nvCxnSpPr>
          <p:spPr bwMode="auto">
            <a:xfrm>
              <a:off x="3399599" y="55961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2" name="Straight Arrow Connector 691"/>
            <p:cNvCxnSpPr/>
            <p:nvPr/>
          </p:nvCxnSpPr>
          <p:spPr bwMode="auto">
            <a:xfrm>
              <a:off x="4325548" y="5589674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3" name="Straight Arrow Connector 692"/>
            <p:cNvCxnSpPr/>
            <p:nvPr/>
          </p:nvCxnSpPr>
          <p:spPr bwMode="auto">
            <a:xfrm>
              <a:off x="5315387" y="5591219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4" name="Straight Arrow Connector 693"/>
            <p:cNvCxnSpPr/>
            <p:nvPr/>
          </p:nvCxnSpPr>
          <p:spPr bwMode="auto">
            <a:xfrm>
              <a:off x="6290727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5" name="Straight Connector 694"/>
            <p:cNvCxnSpPr/>
            <p:nvPr/>
          </p:nvCxnSpPr>
          <p:spPr bwMode="auto">
            <a:xfrm>
              <a:off x="3266855" y="431242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6" name="Straight Connector 695"/>
            <p:cNvCxnSpPr/>
            <p:nvPr/>
          </p:nvCxnSpPr>
          <p:spPr bwMode="auto">
            <a:xfrm>
              <a:off x="4187354" y="288156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7" name="Straight Connector 696"/>
            <p:cNvCxnSpPr/>
            <p:nvPr/>
          </p:nvCxnSpPr>
          <p:spPr bwMode="auto">
            <a:xfrm>
              <a:off x="4191357" y="358886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8" name="Straight Connector 697"/>
            <p:cNvCxnSpPr/>
            <p:nvPr/>
          </p:nvCxnSpPr>
          <p:spPr bwMode="auto">
            <a:xfrm>
              <a:off x="4187338" y="430132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9" name="Straight Connector 698"/>
            <p:cNvCxnSpPr/>
            <p:nvPr/>
          </p:nvCxnSpPr>
          <p:spPr bwMode="auto">
            <a:xfrm>
              <a:off x="4187330" y="500849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0" name="Straight Connector 699"/>
            <p:cNvCxnSpPr/>
            <p:nvPr/>
          </p:nvCxnSpPr>
          <p:spPr bwMode="auto">
            <a:xfrm>
              <a:off x="4194446" y="430069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1" name="Straight Connector 700"/>
            <p:cNvCxnSpPr/>
            <p:nvPr/>
          </p:nvCxnSpPr>
          <p:spPr bwMode="auto">
            <a:xfrm>
              <a:off x="5159850" y="288894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2" name="Straight Connector 701"/>
            <p:cNvCxnSpPr/>
            <p:nvPr/>
          </p:nvCxnSpPr>
          <p:spPr bwMode="auto">
            <a:xfrm>
              <a:off x="5163853" y="359624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3" name="Straight Connector 702"/>
            <p:cNvCxnSpPr/>
            <p:nvPr/>
          </p:nvCxnSpPr>
          <p:spPr bwMode="auto">
            <a:xfrm>
              <a:off x="5159834" y="430870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4" name="Straight Connector 703"/>
            <p:cNvCxnSpPr/>
            <p:nvPr/>
          </p:nvCxnSpPr>
          <p:spPr bwMode="auto">
            <a:xfrm>
              <a:off x="5159826" y="501586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5" name="Straight Connector 704"/>
            <p:cNvCxnSpPr/>
            <p:nvPr/>
          </p:nvCxnSpPr>
          <p:spPr bwMode="auto">
            <a:xfrm>
              <a:off x="5166942" y="430806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6" name="Straight Connector 705"/>
            <p:cNvCxnSpPr/>
            <p:nvPr/>
          </p:nvCxnSpPr>
          <p:spPr bwMode="auto">
            <a:xfrm>
              <a:off x="6129943" y="289631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7" name="Straight Connector 706"/>
            <p:cNvCxnSpPr/>
            <p:nvPr/>
          </p:nvCxnSpPr>
          <p:spPr bwMode="auto">
            <a:xfrm>
              <a:off x="6133946" y="360361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8" name="Straight Connector 707"/>
            <p:cNvCxnSpPr/>
            <p:nvPr/>
          </p:nvCxnSpPr>
          <p:spPr bwMode="auto">
            <a:xfrm>
              <a:off x="6129927" y="431607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9" name="Straight Connector 708"/>
            <p:cNvCxnSpPr/>
            <p:nvPr/>
          </p:nvCxnSpPr>
          <p:spPr bwMode="auto">
            <a:xfrm>
              <a:off x="6129919" y="502323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0" name="Straight Connector 709"/>
            <p:cNvCxnSpPr/>
            <p:nvPr/>
          </p:nvCxnSpPr>
          <p:spPr bwMode="auto">
            <a:xfrm>
              <a:off x="6137035" y="431544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1" name="Straight Connector 710"/>
            <p:cNvCxnSpPr/>
            <p:nvPr/>
          </p:nvCxnSpPr>
          <p:spPr bwMode="auto">
            <a:xfrm>
              <a:off x="7106634" y="290444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2" name="Straight Connector 711"/>
            <p:cNvCxnSpPr/>
            <p:nvPr/>
          </p:nvCxnSpPr>
          <p:spPr bwMode="auto">
            <a:xfrm>
              <a:off x="7110637" y="361175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3" name="Straight Connector 712"/>
            <p:cNvCxnSpPr/>
            <p:nvPr/>
          </p:nvCxnSpPr>
          <p:spPr bwMode="auto">
            <a:xfrm>
              <a:off x="7106618" y="432421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4" name="Straight Connector 713"/>
            <p:cNvCxnSpPr/>
            <p:nvPr/>
          </p:nvCxnSpPr>
          <p:spPr bwMode="auto">
            <a:xfrm>
              <a:off x="7106610" y="503137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5" name="Straight Connector 714"/>
            <p:cNvCxnSpPr/>
            <p:nvPr/>
          </p:nvCxnSpPr>
          <p:spPr bwMode="auto">
            <a:xfrm>
              <a:off x="7113726" y="432357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6" name="TextBox 715"/>
            <p:cNvSpPr txBox="1"/>
            <p:nvPr/>
          </p:nvSpPr>
          <p:spPr>
            <a:xfrm>
              <a:off x="3359374" y="285092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17" name="TextBox 716"/>
            <p:cNvSpPr txBox="1"/>
            <p:nvPr/>
          </p:nvSpPr>
          <p:spPr>
            <a:xfrm>
              <a:off x="4306731" y="286611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3381153" y="358245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>
              <a:off x="4324121" y="358181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5383740" y="286585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>
              <a:off x="5406485" y="358992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>
              <a:off x="3384271" y="4350677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4324163" y="435006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CC</a:t>
              </a:r>
            </a:p>
          </p:txBody>
        </p:sp>
        <p:sp>
          <p:nvSpPr>
            <p:cNvPr id="724" name="TextBox 723"/>
            <p:cNvSpPr txBox="1"/>
            <p:nvPr/>
          </p:nvSpPr>
          <p:spPr>
            <a:xfrm>
              <a:off x="5407291" y="435308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25" name="TextBox 724"/>
            <p:cNvSpPr txBox="1"/>
            <p:nvPr/>
          </p:nvSpPr>
          <p:spPr>
            <a:xfrm>
              <a:off x="3364186" y="500405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26" name="TextBox 725"/>
            <p:cNvSpPr txBox="1"/>
            <p:nvPr/>
          </p:nvSpPr>
          <p:spPr>
            <a:xfrm>
              <a:off x="4305724" y="5011169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5286485" y="5711963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28" name="TextBox 727"/>
            <p:cNvSpPr txBox="1"/>
            <p:nvPr/>
          </p:nvSpPr>
          <p:spPr>
            <a:xfrm>
              <a:off x="3364186" y="570128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7811461" y="2547745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R</a:t>
              </a:r>
            </a:p>
          </p:txBody>
        </p:sp>
        <p:grpSp>
          <p:nvGrpSpPr>
            <p:cNvPr id="730" name="Group 729"/>
            <p:cNvGrpSpPr/>
            <p:nvPr/>
          </p:nvGrpSpPr>
          <p:grpSpPr>
            <a:xfrm>
              <a:off x="7814227" y="3251129"/>
              <a:ext cx="501897" cy="434296"/>
              <a:chOff x="3203019" y="1631379"/>
              <a:chExt cx="501897" cy="434296"/>
            </a:xfrm>
          </p:grpSpPr>
          <p:sp>
            <p:nvSpPr>
              <p:cNvPr id="773" name="Rounded Rectangle 77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74" name="TextBox 77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731" name="Group 730"/>
            <p:cNvGrpSpPr/>
            <p:nvPr/>
          </p:nvGrpSpPr>
          <p:grpSpPr>
            <a:xfrm>
              <a:off x="7823040" y="3967402"/>
              <a:ext cx="501897" cy="434296"/>
              <a:chOff x="3203019" y="1631379"/>
              <a:chExt cx="501897" cy="434296"/>
            </a:xfrm>
          </p:grpSpPr>
          <p:sp>
            <p:nvSpPr>
              <p:cNvPr id="771" name="Rounded Rectangle 77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72" name="TextBox 77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732" name="Group 731"/>
            <p:cNvGrpSpPr/>
            <p:nvPr/>
          </p:nvGrpSpPr>
          <p:grpSpPr>
            <a:xfrm>
              <a:off x="7823040" y="4673335"/>
              <a:ext cx="501897" cy="434296"/>
              <a:chOff x="3203019" y="1631379"/>
              <a:chExt cx="501897" cy="434296"/>
            </a:xfrm>
          </p:grpSpPr>
          <p:sp>
            <p:nvSpPr>
              <p:cNvPr id="769" name="Rounded Rectangle 76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70" name="TextBox 76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733" name="Group 732"/>
            <p:cNvGrpSpPr/>
            <p:nvPr/>
          </p:nvGrpSpPr>
          <p:grpSpPr>
            <a:xfrm>
              <a:off x="7815448" y="5382851"/>
              <a:ext cx="501897" cy="434296"/>
              <a:chOff x="3203019" y="1631379"/>
              <a:chExt cx="501897" cy="434296"/>
            </a:xfrm>
          </p:grpSpPr>
          <p:sp>
            <p:nvSpPr>
              <p:cNvPr id="767" name="Rounded Rectangle 76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R</a:t>
                </a:r>
              </a:p>
            </p:txBody>
          </p:sp>
        </p:grpSp>
        <p:grpSp>
          <p:nvGrpSpPr>
            <p:cNvPr id="734" name="Group 733"/>
            <p:cNvGrpSpPr/>
            <p:nvPr/>
          </p:nvGrpSpPr>
          <p:grpSpPr>
            <a:xfrm>
              <a:off x="8314353" y="2896422"/>
              <a:ext cx="430647" cy="3251459"/>
              <a:chOff x="7336708" y="2888940"/>
              <a:chExt cx="430647" cy="3251459"/>
            </a:xfrm>
          </p:grpSpPr>
          <p:sp>
            <p:nvSpPr>
              <p:cNvPr id="762" name="Rectangle 761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63" name="Rectangle 762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64" name="Rectangle 763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65" name="Rectangle 764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  <p:sp>
            <p:nvSpPr>
              <p:cNvPr id="766" name="Rectangle 765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Verdana" pitchFamily="34" charset="0"/>
                  </a:rPr>
                  <a:t> </a:t>
                </a:r>
              </a:p>
            </p:txBody>
          </p:sp>
        </p:grpSp>
        <p:cxnSp>
          <p:nvCxnSpPr>
            <p:cNvPr id="735" name="Straight Connector 734"/>
            <p:cNvCxnSpPr/>
            <p:nvPr/>
          </p:nvCxnSpPr>
          <p:spPr bwMode="auto">
            <a:xfrm>
              <a:off x="8070832" y="291193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6" name="Straight Connector 735"/>
            <p:cNvCxnSpPr/>
            <p:nvPr/>
          </p:nvCxnSpPr>
          <p:spPr bwMode="auto">
            <a:xfrm>
              <a:off x="8074835" y="361923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7" name="Straight Connector 736"/>
            <p:cNvCxnSpPr/>
            <p:nvPr/>
          </p:nvCxnSpPr>
          <p:spPr bwMode="auto">
            <a:xfrm>
              <a:off x="8070816" y="433169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8" name="Straight Connector 737"/>
            <p:cNvCxnSpPr/>
            <p:nvPr/>
          </p:nvCxnSpPr>
          <p:spPr bwMode="auto">
            <a:xfrm>
              <a:off x="8070808" y="503885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9" name="Straight Connector 738"/>
            <p:cNvCxnSpPr/>
            <p:nvPr/>
          </p:nvCxnSpPr>
          <p:spPr bwMode="auto">
            <a:xfrm>
              <a:off x="8077924" y="433105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0" name="Straight Arrow Connector 739"/>
            <p:cNvCxnSpPr/>
            <p:nvPr/>
          </p:nvCxnSpPr>
          <p:spPr bwMode="auto">
            <a:xfrm>
              <a:off x="7254943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1" name="Straight Arrow Connector 740"/>
            <p:cNvCxnSpPr/>
            <p:nvPr/>
          </p:nvCxnSpPr>
          <p:spPr bwMode="auto">
            <a:xfrm>
              <a:off x="7260396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2" name="Straight Arrow Connector 741"/>
            <p:cNvCxnSpPr/>
            <p:nvPr/>
          </p:nvCxnSpPr>
          <p:spPr bwMode="auto">
            <a:xfrm>
              <a:off x="7272873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3" name="Straight Arrow Connector 742"/>
            <p:cNvCxnSpPr/>
            <p:nvPr/>
          </p:nvCxnSpPr>
          <p:spPr bwMode="auto">
            <a:xfrm>
              <a:off x="7259426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4" name="Straight Arrow Connector 743"/>
            <p:cNvCxnSpPr/>
            <p:nvPr/>
          </p:nvCxnSpPr>
          <p:spPr bwMode="auto">
            <a:xfrm>
              <a:off x="7245979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45" name="TextBox 744"/>
            <p:cNvSpPr txBox="1"/>
            <p:nvPr/>
          </p:nvSpPr>
          <p:spPr>
            <a:xfrm>
              <a:off x="6385593" y="4350842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46" name="TextBox 745"/>
            <p:cNvSpPr txBox="1"/>
            <p:nvPr/>
          </p:nvSpPr>
          <p:spPr>
            <a:xfrm>
              <a:off x="6384794" y="3580095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47" name="TextBox 746"/>
            <p:cNvSpPr txBox="1"/>
            <p:nvPr/>
          </p:nvSpPr>
          <p:spPr>
            <a:xfrm>
              <a:off x="6362047" y="286567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48" name="TextBox 747"/>
            <p:cNvSpPr txBox="1"/>
            <p:nvPr/>
          </p:nvSpPr>
          <p:spPr>
            <a:xfrm>
              <a:off x="5284030" y="5008712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49" name="TextBox 748"/>
            <p:cNvSpPr txBox="1"/>
            <p:nvPr/>
          </p:nvSpPr>
          <p:spPr>
            <a:xfrm>
              <a:off x="4318000" y="5702128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MC</a:t>
              </a:r>
            </a:p>
          </p:txBody>
        </p:sp>
        <p:sp>
          <p:nvSpPr>
            <p:cNvPr id="750" name="TextBox 749"/>
            <p:cNvSpPr txBox="1"/>
            <p:nvPr/>
          </p:nvSpPr>
          <p:spPr>
            <a:xfrm>
              <a:off x="7219678" y="2872444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1" name="TextBox 750"/>
            <p:cNvSpPr txBox="1"/>
            <p:nvPr/>
          </p:nvSpPr>
          <p:spPr>
            <a:xfrm>
              <a:off x="8184276" y="287441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8202202" y="3596976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7241180" y="359876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4" name="TextBox 753"/>
            <p:cNvSpPr txBox="1"/>
            <p:nvPr/>
          </p:nvSpPr>
          <p:spPr>
            <a:xfrm>
              <a:off x="7242969" y="4364355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5" name="TextBox 754"/>
            <p:cNvSpPr txBox="1"/>
            <p:nvPr/>
          </p:nvSpPr>
          <p:spPr>
            <a:xfrm>
              <a:off x="8202195" y="4358739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IO</a:t>
              </a:r>
            </a:p>
          </p:txBody>
        </p:sp>
        <p:sp>
          <p:nvSpPr>
            <p:cNvPr id="756" name="TextBox 755"/>
            <p:cNvSpPr txBox="1"/>
            <p:nvPr/>
          </p:nvSpPr>
          <p:spPr>
            <a:xfrm>
              <a:off x="6389129" y="5011169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757" name="TextBox 756"/>
            <p:cNvSpPr txBox="1"/>
            <p:nvPr/>
          </p:nvSpPr>
          <p:spPr>
            <a:xfrm>
              <a:off x="7325538" y="5006268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8287735" y="501338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759" name="TextBox 758"/>
            <p:cNvSpPr txBox="1"/>
            <p:nvPr/>
          </p:nvSpPr>
          <p:spPr>
            <a:xfrm>
              <a:off x="8286307" y="5712717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760" name="TextBox 759"/>
            <p:cNvSpPr txBox="1"/>
            <p:nvPr/>
          </p:nvSpPr>
          <p:spPr>
            <a:xfrm>
              <a:off x="7327758" y="5711290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6396248" y="570195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</a:rPr>
                <a:t>P</a:t>
              </a: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111756" y="513230"/>
            <a:ext cx="627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the topology of on-die interconnects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-2 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8679590" y="636109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0276" y="4867051"/>
            <a:ext cx="29020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CC: Core Cluster</a:t>
            </a:r>
          </a:p>
          <a:p>
            <a:r>
              <a:rPr lang="en-US" sz="1300" dirty="0" smtClean="0"/>
              <a:t>A:   Accelerator (e.g. GPU, NPU)</a:t>
            </a:r>
          </a:p>
          <a:p>
            <a:r>
              <a:rPr lang="en-US" sz="1300" dirty="0" err="1" smtClean="0"/>
              <a:t>nc</a:t>
            </a:r>
            <a:r>
              <a:rPr lang="en-US" sz="1300" dirty="0" smtClean="0"/>
              <a:t>: Core count</a:t>
            </a:r>
            <a:endParaRPr lang="en-US" sz="13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95097" y="1409704"/>
            <a:ext cx="4212000" cy="317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5" name="TextBox 264"/>
          <p:cNvSpPr txBox="1"/>
          <p:nvPr/>
        </p:nvSpPr>
        <p:spPr>
          <a:xfrm>
            <a:off x="1248807" y="6258949"/>
            <a:ext cx="30412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i="1" dirty="0" smtClean="0">
                <a:solidFill>
                  <a:srgbClr val="000000"/>
                </a:solidFill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</a:rPr>
              <a:t>CCN-5xx interconnect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</a:rPr>
              <a:t>(CC, on CHI, 2012)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462004" y="5280936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Examples</a:t>
            </a:r>
            <a:endParaRPr lang="en-US" sz="1300" i="1" dirty="0"/>
          </a:p>
        </p:txBody>
      </p:sp>
      <p:sp>
        <p:nvSpPr>
          <p:cNvPr id="268" name="TextBox 267"/>
          <p:cNvSpPr txBox="1"/>
          <p:nvPr/>
        </p:nvSpPr>
        <p:spPr>
          <a:xfrm>
            <a:off x="644885" y="559227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269" name="TextBox 268"/>
          <p:cNvSpPr txBox="1"/>
          <p:nvPr/>
        </p:nvSpPr>
        <p:spPr>
          <a:xfrm>
            <a:off x="604778" y="6254282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270" name="TextBox 269"/>
          <p:cNvSpPr txBox="1"/>
          <p:nvPr/>
        </p:nvSpPr>
        <p:spPr>
          <a:xfrm>
            <a:off x="5407352" y="5579530"/>
            <a:ext cx="29954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err="1" smtClean="0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-SP for servers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 (CC, UPI, 2017)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Knights Landing for AI, (2016)</a:t>
            </a:r>
            <a:endParaRPr lang="en-US" sz="13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1300319" y="5580904"/>
            <a:ext cx="29803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Sandy Bridge (CC, on QPI, 2011)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290480" y="2090407"/>
            <a:ext cx="1340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Less cost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  <p:sp>
        <p:nvSpPr>
          <p:cNvPr id="240" name="TextBox 239"/>
          <p:cNvSpPr txBox="1"/>
          <p:nvPr/>
        </p:nvSpPr>
        <p:spPr>
          <a:xfrm>
            <a:off x="3851821" y="2079179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Shorter</a:t>
            </a:r>
          </a:p>
          <a:p>
            <a:pPr algn="ctr"/>
            <a:r>
              <a:rPr lang="en-US" sz="1300" dirty="0" smtClean="0"/>
              <a:t>access time</a:t>
            </a:r>
          </a:p>
          <a:p>
            <a:pPr algn="ctr"/>
            <a:r>
              <a:rPr lang="en-US" sz="1300" dirty="0" smtClean="0"/>
              <a:t>for higher </a:t>
            </a:r>
            <a:r>
              <a:rPr lang="en-US" sz="1300" dirty="0" err="1" smtClean="0"/>
              <a:t>nc</a:t>
            </a:r>
            <a:r>
              <a:rPr lang="en-US" sz="13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94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7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19996" y="1229027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FFFFFF"/>
                </a:solidFill>
                <a:latin typeface="Verdana"/>
              </a:rPr>
              <a:t>2.3.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Bus-based on-die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360" y="513818"/>
            <a:ext cx="454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2.3.2 Bus</a:t>
            </a: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-based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on-die 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210" y="885860"/>
            <a:ext cx="885524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straightforward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type of on-die interconnects.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transactions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bus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bus-based interconnects allowed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transactions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time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advanced implementations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also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overlapped transactions by introducing split transfers.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Bus-based on-die interconnects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typically used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646" y="2674374"/>
            <a:ext cx="850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 smartphones and tablets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half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1990’s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in single core devices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768" y="3226218"/>
            <a:ext cx="4196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next in Examples 1 and 2.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(1)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111778" y="3604177"/>
            <a:ext cx="124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654" y="3913239"/>
            <a:ext cx="8836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Astonishingly enough, also IBM’s more recent </a:t>
            </a:r>
            <a:r>
              <a:rPr lang="en-US" sz="1600" dirty="0" smtClean="0">
                <a:solidFill>
                  <a:srgbClr val="0070C0"/>
                </a:solidFill>
              </a:rPr>
              <a:t>POWER8</a:t>
            </a:r>
            <a:r>
              <a:rPr lang="en-US" sz="1600" dirty="0" smtClean="0"/>
              <a:t> server processor makes use</a:t>
            </a:r>
          </a:p>
          <a:p>
            <a:r>
              <a:rPr lang="en-US" sz="1600" dirty="0" smtClean="0"/>
              <a:t>  of a </a:t>
            </a:r>
            <a:r>
              <a:rPr lang="en-US" sz="1600" dirty="0" smtClean="0">
                <a:solidFill>
                  <a:srgbClr val="0070C0"/>
                </a:solidFill>
              </a:rPr>
              <a:t>bus based on-die interconnect </a:t>
            </a:r>
            <a:r>
              <a:rPr lang="en-US" sz="1600" dirty="0" smtClean="0"/>
              <a:t>as a related patent shows (see Example 3).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76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05" y="1206581"/>
            <a:ext cx="777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the AMBA interconnect open standard family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624" y="1621251"/>
            <a:ext cx="8813631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Microcontroller Bus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Architecture)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was originally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intended </a:t>
            </a:r>
            <a:r>
              <a:rPr lang="en-US" sz="1600" dirty="0">
                <a:solidFill>
                  <a:srgbClr val="000000"/>
                </a:solidFill>
              </a:rPr>
              <a:t>to be as a </a:t>
            </a:r>
            <a:r>
              <a:rPr lang="en-US" sz="1600" dirty="0">
                <a:solidFill>
                  <a:srgbClr val="FF0000"/>
                </a:solidFill>
              </a:rPr>
              <a:t>bus-based interconnect standard </a:t>
            </a:r>
            <a:r>
              <a:rPr lang="en-US" sz="1600" dirty="0">
                <a:solidFill>
                  <a:srgbClr val="000000"/>
                </a:solidFill>
              </a:rPr>
              <a:t>for </a:t>
            </a:r>
            <a:r>
              <a:rPr lang="en-US" sz="1600" dirty="0" smtClean="0">
                <a:solidFill>
                  <a:srgbClr val="000000"/>
                </a:solidFill>
              </a:rPr>
              <a:t>microcontrollers,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       as its name indicates but it  became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facto standard for interconnecting </a:t>
            </a:r>
          </a:p>
          <a:p>
            <a:pPr lvl="0"/>
            <a:r>
              <a:rPr lang="en-US" sz="1600" dirty="0">
                <a:solidFill>
                  <a:srgbClr val="0066CC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66CC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blocks in SOC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(System-On-a-Chip) designs for smartphones and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tablets.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AMBA is a </a:t>
            </a:r>
            <a:r>
              <a:rPr lang="en-US" sz="1600" dirty="0">
                <a:solidFill>
                  <a:srgbClr val="0066CC"/>
                </a:solidFill>
              </a:rPr>
              <a:t>royalty-free open-standard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It was </a:t>
            </a:r>
            <a:r>
              <a:rPr lang="en-US" sz="1600" dirty="0" smtClean="0">
                <a:solidFill>
                  <a:srgbClr val="0066CC"/>
                </a:solidFill>
              </a:rPr>
              <a:t>originally </a:t>
            </a:r>
            <a:r>
              <a:rPr lang="en-US" sz="1600" dirty="0">
                <a:solidFill>
                  <a:srgbClr val="0066CC"/>
                </a:solidFill>
              </a:rPr>
              <a:t>published about </a:t>
            </a:r>
            <a:r>
              <a:rPr lang="en-US" sz="1600" dirty="0" smtClean="0">
                <a:solidFill>
                  <a:srgbClr val="0066CC"/>
                </a:solidFill>
              </a:rPr>
              <a:t>1996 and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66CC"/>
                </a:solidFill>
              </a:rPr>
              <a:t>went </a:t>
            </a:r>
            <a:r>
              <a:rPr lang="en-US" sz="1600" dirty="0">
                <a:solidFill>
                  <a:srgbClr val="0066CC"/>
                </a:solidFill>
              </a:rPr>
              <a:t>through a number or major</a:t>
            </a:r>
          </a:p>
          <a:p>
            <a:pPr lvl="0">
              <a:defRPr/>
            </a:pPr>
            <a:r>
              <a:rPr lang="en-US" sz="1600" dirty="0">
                <a:solidFill>
                  <a:srgbClr val="0066CC"/>
                </a:solidFill>
              </a:rPr>
              <a:t>      enhancements</a:t>
            </a:r>
            <a:r>
              <a:rPr lang="en-US" sz="1600" dirty="0">
                <a:solidFill>
                  <a:srgbClr val="000000"/>
                </a:solidFill>
              </a:rPr>
              <a:t>, designated as AMBA revisions 1 to 5 (up to date), as shown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in the </a:t>
            </a:r>
            <a:r>
              <a:rPr lang="en-US" sz="1600" dirty="0" smtClean="0">
                <a:solidFill>
                  <a:srgbClr val="000000"/>
                </a:solidFill>
              </a:rPr>
              <a:t>subsequent Figure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Roughly speaking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044" y="516377"/>
            <a:ext cx="860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ARM’s AMBA1 and AMBA2 bus-based interconnect standards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(except the ML AHB bus (Multilevel AHB bus)-based interconnects)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681" y="4398750"/>
            <a:ext cx="8322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AMBA’s </a:t>
            </a:r>
            <a:r>
              <a:rPr lang="en-US" sz="1600" dirty="0">
                <a:solidFill>
                  <a:srgbClr val="0070C0"/>
                </a:solidFill>
              </a:rPr>
              <a:t>first two revisions </a:t>
            </a:r>
            <a:r>
              <a:rPr lang="en-US" sz="1600" dirty="0">
                <a:solidFill>
                  <a:srgbClr val="000000"/>
                </a:solidFill>
              </a:rPr>
              <a:t>(AMBA1 and AMBA2) supported </a:t>
            </a:r>
            <a:r>
              <a:rPr lang="en-US" sz="1600" dirty="0" smtClean="0">
                <a:solidFill>
                  <a:srgbClr val="FF0000"/>
                </a:solidFill>
              </a:rPr>
              <a:t>bus-based</a:t>
            </a:r>
            <a:endParaRPr lang="en-US" sz="1600" dirty="0">
              <a:solidFill>
                <a:srgbClr val="FF0000"/>
              </a:solidFill>
            </a:endParaRPr>
          </a:p>
          <a:p>
            <a:pPr lvl="0">
              <a:spcAft>
                <a:spcPts val="40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</a:rPr>
              <a:t>interconnects,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the next two revisions (AMBA 3 and AMBA 4) crossbar-based interconnects,</a:t>
            </a:r>
            <a:endParaRPr lang="en-US" sz="1600" dirty="0">
              <a:solidFill>
                <a:srgbClr val="FF0000"/>
              </a:solidFill>
            </a:endParaRPr>
          </a:p>
          <a:p>
            <a:pPr lvl="0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70C0"/>
                </a:solidFill>
              </a:rPr>
              <a:t>subsequent </a:t>
            </a:r>
            <a:r>
              <a:rPr lang="en-US" sz="1600" dirty="0" smtClean="0">
                <a:solidFill>
                  <a:srgbClr val="0070C0"/>
                </a:solidFill>
              </a:rPr>
              <a:t>design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AMBA5) </a:t>
            </a:r>
            <a:r>
              <a:rPr lang="en-US" sz="1600" dirty="0">
                <a:solidFill>
                  <a:srgbClr val="000000"/>
                </a:solidFill>
              </a:rPr>
              <a:t>already </a:t>
            </a:r>
            <a:r>
              <a:rPr lang="en-US" sz="1600" dirty="0" smtClean="0">
                <a:solidFill>
                  <a:srgbClr val="000000"/>
                </a:solidFill>
              </a:rPr>
              <a:t>ring bus-based </a:t>
            </a:r>
            <a:r>
              <a:rPr lang="en-US" sz="1600" dirty="0" smtClean="0">
                <a:solidFill>
                  <a:srgbClr val="FF0000"/>
                </a:solidFill>
              </a:rPr>
              <a:t>interconnects,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263" y="5794410"/>
            <a:ext cx="4892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 indicated more detailed in the next Figure.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77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78" y="519762"/>
            <a:ext cx="887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different interconnect topologies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by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 interconnect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standard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family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[47]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(3)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3025" y="1307630"/>
            <a:ext cx="8981293" cy="5281613"/>
            <a:chOff x="73025" y="1307630"/>
            <a:chExt cx="8981293" cy="5281613"/>
          </a:xfrm>
        </p:grpSpPr>
        <p:cxnSp>
          <p:nvCxnSpPr>
            <p:cNvPr id="6" name="Egyenes összekötő nyíllal 2"/>
            <p:cNvCxnSpPr/>
            <p:nvPr/>
          </p:nvCxnSpPr>
          <p:spPr>
            <a:xfrm>
              <a:off x="1979613" y="6243168"/>
              <a:ext cx="69135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"/>
            <p:cNvCxnSpPr/>
            <p:nvPr/>
          </p:nvCxnSpPr>
          <p:spPr>
            <a:xfrm>
              <a:off x="4113858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6"/>
            <p:cNvSpPr txBox="1">
              <a:spLocks noChangeArrowheads="1"/>
            </p:cNvSpPr>
            <p:nvPr/>
          </p:nvSpPr>
          <p:spPr bwMode="auto">
            <a:xfrm>
              <a:off x="385763" y="2218855"/>
              <a:ext cx="10175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Coherent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Hub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Inteface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Szövegdoboz 7"/>
            <p:cNvSpPr txBox="1">
              <a:spLocks noChangeArrowheads="1"/>
            </p:cNvSpPr>
            <p:nvPr/>
          </p:nvSpPr>
          <p:spPr bwMode="auto">
            <a:xfrm>
              <a:off x="171450" y="2718918"/>
              <a:ext cx="1447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 Coherency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Extensions Protocol</a:t>
              </a:r>
            </a:p>
          </p:txBody>
        </p:sp>
        <p:sp>
          <p:nvSpPr>
            <p:cNvPr id="10" name="Szövegdoboz 8"/>
            <p:cNvSpPr txBox="1">
              <a:spLocks noChangeArrowheads="1"/>
            </p:cNvSpPr>
            <p:nvPr/>
          </p:nvSpPr>
          <p:spPr bwMode="auto">
            <a:xfrm>
              <a:off x="149225" y="3591358"/>
              <a:ext cx="14843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eXtensible Interface</a:t>
              </a:r>
            </a:p>
          </p:txBody>
        </p:sp>
        <p:sp>
          <p:nvSpPr>
            <p:cNvPr id="11" name="Szövegdoboz 10"/>
            <p:cNvSpPr txBox="1">
              <a:spLocks noChangeArrowheads="1"/>
            </p:cNvSpPr>
            <p:nvPr/>
          </p:nvSpPr>
          <p:spPr bwMode="auto">
            <a:xfrm>
              <a:off x="85725" y="4119763"/>
              <a:ext cx="16192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Performance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" name="Szövegdoboz 11"/>
            <p:cNvSpPr txBox="1">
              <a:spLocks noChangeArrowheads="1"/>
            </p:cNvSpPr>
            <p:nvPr/>
          </p:nvSpPr>
          <p:spPr bwMode="auto">
            <a:xfrm>
              <a:off x="331788" y="5148695"/>
              <a:ext cx="11160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Peripheral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789113" y="6314605"/>
              <a:ext cx="52546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1995</a:t>
              </a: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2060575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5"/>
            <p:cNvCxnSpPr/>
            <p:nvPr/>
          </p:nvCxnSpPr>
          <p:spPr>
            <a:xfrm>
              <a:off x="6817643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6"/>
            <p:cNvSpPr txBox="1"/>
            <p:nvPr/>
          </p:nvSpPr>
          <p:spPr>
            <a:xfrm>
              <a:off x="3851920" y="63225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2000</a:t>
              </a:r>
            </a:p>
          </p:txBody>
        </p:sp>
        <p:sp>
          <p:nvSpPr>
            <p:cNvPr id="17" name="Szövegdoboz 17"/>
            <p:cNvSpPr txBox="1"/>
            <p:nvPr/>
          </p:nvSpPr>
          <p:spPr>
            <a:xfrm>
              <a:off x="6555705" y="63352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18" name="Lekerekített téglalap 1"/>
            <p:cNvSpPr/>
            <p:nvPr/>
          </p:nvSpPr>
          <p:spPr>
            <a:xfrm>
              <a:off x="1958975" y="5236008"/>
              <a:ext cx="1079500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APB™</a:t>
              </a:r>
            </a:p>
          </p:txBody>
        </p:sp>
        <p:sp>
          <p:nvSpPr>
            <p:cNvPr id="19" name="Lekerekített téglalap 18"/>
            <p:cNvSpPr/>
            <p:nvPr/>
          </p:nvSpPr>
          <p:spPr>
            <a:xfrm>
              <a:off x="1958975" y="4786190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ASB™</a:t>
              </a:r>
            </a:p>
          </p:txBody>
        </p:sp>
        <p:sp>
          <p:nvSpPr>
            <p:cNvPr id="20" name="Szövegdoboz 19"/>
            <p:cNvSpPr txBox="1">
              <a:spLocks noChangeArrowheads="1"/>
            </p:cNvSpPr>
            <p:nvPr/>
          </p:nvSpPr>
          <p:spPr bwMode="auto">
            <a:xfrm>
              <a:off x="2174875" y="1321918"/>
              <a:ext cx="58541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(1996)</a:t>
              </a:r>
            </a:p>
          </p:txBody>
        </p:sp>
        <p:sp>
          <p:nvSpPr>
            <p:cNvPr id="21" name="Lekerekített téglalap 22"/>
            <p:cNvSpPr/>
            <p:nvPr/>
          </p:nvSpPr>
          <p:spPr>
            <a:xfrm>
              <a:off x="3203575" y="4204994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AHB™</a:t>
              </a:r>
            </a:p>
          </p:txBody>
        </p:sp>
        <p:sp>
          <p:nvSpPr>
            <p:cNvPr id="22" name="Lekerekített téglalap 23"/>
            <p:cNvSpPr/>
            <p:nvPr/>
          </p:nvSpPr>
          <p:spPr>
            <a:xfrm>
              <a:off x="3688604" y="4783958"/>
              <a:ext cx="1081087" cy="288925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Lekerekített téglalap 24"/>
            <p:cNvSpPr/>
            <p:nvPr/>
          </p:nvSpPr>
          <p:spPr>
            <a:xfrm>
              <a:off x="3203575" y="5236008"/>
              <a:ext cx="1081088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APB2</a:t>
              </a:r>
            </a:p>
          </p:txBody>
        </p:sp>
        <p:sp>
          <p:nvSpPr>
            <p:cNvPr id="24" name="Lekerekített téglalap 25"/>
            <p:cNvSpPr/>
            <p:nvPr/>
          </p:nvSpPr>
          <p:spPr>
            <a:xfrm>
              <a:off x="4427538" y="5236008"/>
              <a:ext cx="1081087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v1.0</a:t>
              </a:r>
            </a:p>
          </p:txBody>
        </p:sp>
        <p:sp>
          <p:nvSpPr>
            <p:cNvPr id="25" name="Lekerekített téglalap 26"/>
            <p:cNvSpPr/>
            <p:nvPr/>
          </p:nvSpPr>
          <p:spPr>
            <a:xfrm>
              <a:off x="6282190" y="5243945"/>
              <a:ext cx="1079500" cy="287338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v2.0</a:t>
              </a:r>
            </a:p>
          </p:txBody>
        </p:sp>
        <p:sp>
          <p:nvSpPr>
            <p:cNvPr id="26" name="Lekerekített téglalap 28"/>
            <p:cNvSpPr/>
            <p:nvPr/>
          </p:nvSpPr>
          <p:spPr>
            <a:xfrm>
              <a:off x="6300788" y="4185083"/>
              <a:ext cx="1079500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AXI4-Stream</a:t>
              </a:r>
            </a:p>
          </p:txBody>
        </p:sp>
        <p:sp>
          <p:nvSpPr>
            <p:cNvPr id="27" name="Lekerekített téglalap 29"/>
            <p:cNvSpPr/>
            <p:nvPr/>
          </p:nvSpPr>
          <p:spPr>
            <a:xfrm>
              <a:off x="4427538" y="3631046"/>
              <a:ext cx="1081087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AXI3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Lekerekített téglalap 30"/>
            <p:cNvSpPr/>
            <p:nvPr/>
          </p:nvSpPr>
          <p:spPr>
            <a:xfrm>
              <a:off x="6300788" y="36310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</a:t>
              </a:r>
            </a:p>
          </p:txBody>
        </p:sp>
        <p:sp>
          <p:nvSpPr>
            <p:cNvPr id="29" name="Lekerekített téglalap 31"/>
            <p:cNvSpPr/>
            <p:nvPr/>
          </p:nvSpPr>
          <p:spPr>
            <a:xfrm>
              <a:off x="6300788" y="38977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AXI4-Lite</a:t>
              </a:r>
            </a:p>
          </p:txBody>
        </p:sp>
        <p:sp>
          <p:nvSpPr>
            <p:cNvPr id="30" name="Lekerekített téglalap 33"/>
            <p:cNvSpPr/>
            <p:nvPr/>
          </p:nvSpPr>
          <p:spPr>
            <a:xfrm>
              <a:off x="6659563" y="2779243"/>
              <a:ext cx="1081087" cy="287337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ACE™</a:t>
              </a:r>
            </a:p>
          </p:txBody>
        </p:sp>
        <p:sp>
          <p:nvSpPr>
            <p:cNvPr id="31" name="Lekerekített téglalap 34"/>
            <p:cNvSpPr/>
            <p:nvPr/>
          </p:nvSpPr>
          <p:spPr>
            <a:xfrm>
              <a:off x="6659563" y="3074518"/>
              <a:ext cx="1081087" cy="288925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Lekerekített téglalap 35"/>
            <p:cNvSpPr/>
            <p:nvPr/>
          </p:nvSpPr>
          <p:spPr>
            <a:xfrm>
              <a:off x="7620000" y="2293468"/>
              <a:ext cx="1079500" cy="287337"/>
            </a:xfrm>
            <a:prstGeom prst="roundRect">
              <a:avLst/>
            </a:prstGeom>
            <a:solidFill>
              <a:srgbClr val="FF8F7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CHI</a:t>
              </a:r>
            </a:p>
          </p:txBody>
        </p:sp>
        <p:sp>
          <p:nvSpPr>
            <p:cNvPr id="33" name="Szövegdoboz 36"/>
            <p:cNvSpPr txBox="1">
              <a:spLocks noChangeArrowheads="1"/>
            </p:cNvSpPr>
            <p:nvPr/>
          </p:nvSpPr>
          <p:spPr bwMode="auto">
            <a:xfrm>
              <a:off x="2096725" y="1558455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AMBA1</a:t>
              </a:r>
            </a:p>
          </p:txBody>
        </p:sp>
        <p:sp>
          <p:nvSpPr>
            <p:cNvPr id="34" name="Szövegdoboz 37"/>
            <p:cNvSpPr txBox="1">
              <a:spLocks noChangeArrowheads="1"/>
            </p:cNvSpPr>
            <p:nvPr/>
          </p:nvSpPr>
          <p:spPr bwMode="auto">
            <a:xfrm>
              <a:off x="335438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(5/1999)</a:t>
              </a:r>
            </a:p>
          </p:txBody>
        </p:sp>
        <p:sp>
          <p:nvSpPr>
            <p:cNvPr id="35" name="Szövegdoboz 38"/>
            <p:cNvSpPr txBox="1">
              <a:spLocks noChangeArrowheads="1"/>
            </p:cNvSpPr>
            <p:nvPr/>
          </p:nvSpPr>
          <p:spPr bwMode="auto">
            <a:xfrm>
              <a:off x="3345613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AMBA2</a:t>
              </a:r>
            </a:p>
          </p:txBody>
        </p:sp>
        <p:sp>
          <p:nvSpPr>
            <p:cNvPr id="36" name="Szövegdoboz 39"/>
            <p:cNvSpPr txBox="1">
              <a:spLocks noChangeArrowheads="1"/>
            </p:cNvSpPr>
            <p:nvPr/>
          </p:nvSpPr>
          <p:spPr bwMode="auto">
            <a:xfrm>
              <a:off x="461803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(6/2003)</a:t>
              </a:r>
            </a:p>
          </p:txBody>
        </p:sp>
        <p:sp>
          <p:nvSpPr>
            <p:cNvPr id="37" name="Szövegdoboz 40"/>
            <p:cNvSpPr txBox="1">
              <a:spLocks noChangeArrowheads="1"/>
            </p:cNvSpPr>
            <p:nvPr/>
          </p:nvSpPr>
          <p:spPr bwMode="auto">
            <a:xfrm>
              <a:off x="4576719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AMBA3</a:t>
              </a:r>
            </a:p>
          </p:txBody>
        </p:sp>
        <p:sp>
          <p:nvSpPr>
            <p:cNvPr id="38" name="Szövegdoboz 41"/>
            <p:cNvSpPr txBox="1">
              <a:spLocks noChangeArrowheads="1"/>
            </p:cNvSpPr>
            <p:nvPr/>
          </p:nvSpPr>
          <p:spPr bwMode="auto">
            <a:xfrm>
              <a:off x="6417205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Szövegdoboz 42"/>
            <p:cNvSpPr txBox="1">
              <a:spLocks noChangeArrowheads="1"/>
            </p:cNvSpPr>
            <p:nvPr/>
          </p:nvSpPr>
          <p:spPr bwMode="auto">
            <a:xfrm>
              <a:off x="6411644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AMBA4</a:t>
              </a:r>
            </a:p>
          </p:txBody>
        </p:sp>
        <p:sp>
          <p:nvSpPr>
            <p:cNvPr id="40" name="Szövegdoboz 43"/>
            <p:cNvSpPr txBox="1">
              <a:spLocks noChangeArrowheads="1"/>
            </p:cNvSpPr>
            <p:nvPr/>
          </p:nvSpPr>
          <p:spPr bwMode="auto">
            <a:xfrm>
              <a:off x="7802563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(6/2013)</a:t>
              </a:r>
            </a:p>
          </p:txBody>
        </p:sp>
        <p:sp>
          <p:nvSpPr>
            <p:cNvPr id="41" name="Szövegdoboz 44"/>
            <p:cNvSpPr txBox="1">
              <a:spLocks noChangeArrowheads="1"/>
            </p:cNvSpPr>
            <p:nvPr/>
          </p:nvSpPr>
          <p:spPr bwMode="auto">
            <a:xfrm>
              <a:off x="7731875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AMBA5</a:t>
              </a:r>
            </a:p>
          </p:txBody>
        </p:sp>
        <p:sp>
          <p:nvSpPr>
            <p:cNvPr id="42" name="Szövegdoboz 46"/>
            <p:cNvSpPr txBox="1">
              <a:spLocks noChangeArrowheads="1"/>
            </p:cNvSpPr>
            <p:nvPr/>
          </p:nvSpPr>
          <p:spPr bwMode="auto">
            <a:xfrm>
              <a:off x="3301117" y="1761655"/>
              <a:ext cx="8066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(ARM7/9)</a:t>
              </a:r>
            </a:p>
          </p:txBody>
        </p:sp>
        <p:sp>
          <p:nvSpPr>
            <p:cNvPr id="43" name="Szövegdoboz 47"/>
            <p:cNvSpPr txBox="1">
              <a:spLocks noChangeArrowheads="1"/>
            </p:cNvSpPr>
            <p:nvPr/>
          </p:nvSpPr>
          <p:spPr bwMode="auto">
            <a:xfrm>
              <a:off x="4500038" y="1761655"/>
              <a:ext cx="89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(ARM11,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Cortex-A9)</a:t>
              </a:r>
            </a:p>
          </p:txBody>
        </p:sp>
        <p:sp>
          <p:nvSpPr>
            <p:cNvPr id="44" name="Szövegdoboz 48"/>
            <p:cNvSpPr txBox="1">
              <a:spLocks noChangeArrowheads="1"/>
            </p:cNvSpPr>
            <p:nvPr/>
          </p:nvSpPr>
          <p:spPr bwMode="auto">
            <a:xfrm>
              <a:off x="6168937" y="1761655"/>
              <a:ext cx="12522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(Cortex-A15/A7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ARM </a:t>
              </a:r>
              <a:r>
                <a:rPr kumimoji="0" lang="hu-HU" altLang="en-US" sz="1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big</a:t>
              </a:r>
              <a:r>
                <a:rPr kumimoji="0" lang="en-US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.LITTLE</a:t>
              </a:r>
              <a:r>
                <a:rPr kumimoji="0" lang="hu-HU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5" name="Szövegdoboz 49"/>
            <p:cNvSpPr txBox="1">
              <a:spLocks noChangeArrowheads="1"/>
            </p:cNvSpPr>
            <p:nvPr/>
          </p:nvSpPr>
          <p:spPr bwMode="auto">
            <a:xfrm>
              <a:off x="7765181" y="1761655"/>
              <a:ext cx="8034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A57/A53)</a:t>
              </a:r>
            </a:p>
          </p:txBody>
        </p:sp>
        <p:sp>
          <p:nvSpPr>
            <p:cNvPr id="46" name="Szövegdoboz 53"/>
            <p:cNvSpPr txBox="1">
              <a:spLocks noChangeArrowheads="1"/>
            </p:cNvSpPr>
            <p:nvPr/>
          </p:nvSpPr>
          <p:spPr bwMode="auto">
            <a:xfrm>
              <a:off x="6822250" y="2571280"/>
              <a:ext cx="7184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10/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2011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47" name="Szövegdoboz 55"/>
            <p:cNvSpPr txBox="1">
              <a:spLocks noChangeArrowheads="1"/>
            </p:cNvSpPr>
            <p:nvPr/>
          </p:nvSpPr>
          <p:spPr bwMode="auto">
            <a:xfrm>
              <a:off x="73025" y="4776343"/>
              <a:ext cx="16224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 System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8" name="Szövegdoboz 9"/>
            <p:cNvSpPr txBox="1">
              <a:spLocks noChangeArrowheads="1"/>
            </p:cNvSpPr>
            <p:nvPr/>
          </p:nvSpPr>
          <p:spPr bwMode="auto">
            <a:xfrm>
              <a:off x="481013" y="5764543"/>
              <a:ext cx="820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Trace Bus</a:t>
              </a:r>
            </a:p>
          </p:txBody>
        </p:sp>
        <p:sp>
          <p:nvSpPr>
            <p:cNvPr id="49" name="Lekerekített téglalap 27"/>
            <p:cNvSpPr/>
            <p:nvPr/>
          </p:nvSpPr>
          <p:spPr>
            <a:xfrm>
              <a:off x="4643438" y="5812882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Lekerekített téglalap 32"/>
            <p:cNvSpPr/>
            <p:nvPr/>
          </p:nvSpPr>
          <p:spPr>
            <a:xfrm>
              <a:off x="6939344" y="5816359"/>
              <a:ext cx="1079500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v2.0</a:t>
              </a:r>
            </a:p>
          </p:txBody>
        </p:sp>
        <p:sp>
          <p:nvSpPr>
            <p:cNvPr id="51" name="Szövegdoboz 52"/>
            <p:cNvSpPr txBox="1">
              <a:spLocks noChangeArrowheads="1"/>
            </p:cNvSpPr>
            <p:nvPr/>
          </p:nvSpPr>
          <p:spPr bwMode="auto">
            <a:xfrm>
              <a:off x="7182290" y="5610555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2" name="Szövegdoboz 54"/>
            <p:cNvSpPr txBox="1">
              <a:spLocks noChangeArrowheads="1"/>
            </p:cNvSpPr>
            <p:nvPr/>
          </p:nvSpPr>
          <p:spPr bwMode="auto">
            <a:xfrm>
              <a:off x="4875213" y="5611762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9/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2004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3" name="Szövegdoboz 54"/>
            <p:cNvSpPr txBox="1">
              <a:spLocks noChangeArrowheads="1"/>
            </p:cNvSpPr>
            <p:nvPr/>
          </p:nvSpPr>
          <p:spPr bwMode="auto">
            <a:xfrm>
              <a:off x="4222702" y="4277636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5/1999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5400000">
              <a:off x="5330825" y="6117483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ekerekített téglalap 23"/>
            <p:cNvSpPr/>
            <p:nvPr/>
          </p:nvSpPr>
          <p:spPr>
            <a:xfrm>
              <a:off x="3688604" y="4500118"/>
              <a:ext cx="1081087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ML 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Szövegdoboz 55"/>
            <p:cNvSpPr txBox="1">
              <a:spLocks noChangeArrowheads="1"/>
            </p:cNvSpPr>
            <p:nvPr/>
          </p:nvSpPr>
          <p:spPr bwMode="auto">
            <a:xfrm>
              <a:off x="74951" y="4519013"/>
              <a:ext cx="11897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Multi-layer AHB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Lekerekített téglalap 27"/>
            <p:cNvSpPr/>
            <p:nvPr/>
          </p:nvSpPr>
          <p:spPr>
            <a:xfrm>
              <a:off x="5786168" y="5811458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</a:t>
              </a: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v1.0</a:t>
              </a:r>
            </a:p>
          </p:txBody>
        </p:sp>
        <p:sp>
          <p:nvSpPr>
            <p:cNvPr id="59" name="Szövegdoboz 54"/>
            <p:cNvSpPr txBox="1">
              <a:spLocks noChangeArrowheads="1"/>
            </p:cNvSpPr>
            <p:nvPr/>
          </p:nvSpPr>
          <p:spPr bwMode="auto">
            <a:xfrm>
              <a:off x="6030488" y="5612849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14668" y="1754534"/>
              <a:ext cx="6655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Used in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36065" y="1541173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Revision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772504" y="4553480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80529" y="4792505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7540716" y="3631046"/>
              <a:ext cx="261847" cy="287337"/>
            </a:xfrm>
            <a:prstGeom prst="roundRect">
              <a:avLst/>
            </a:prstGeom>
            <a:solidFill>
              <a:srgbClr val="D1D1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25341" y="3657607"/>
              <a:ext cx="1213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Bus-based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7539640" y="4000095"/>
              <a:ext cx="261847" cy="287337"/>
            </a:xfrm>
            <a:prstGeom prst="roundRect">
              <a:avLst/>
            </a:prstGeom>
            <a:solidFill>
              <a:srgbClr val="8BE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24265" y="395927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(not CC)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7535997" y="4361666"/>
              <a:ext cx="261847" cy="287337"/>
            </a:xfrm>
            <a:prstGeom prst="roundRect">
              <a:avLst/>
            </a:prstGeom>
            <a:solidFill>
              <a:srgbClr val="11C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20622" y="431122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7532358" y="4737309"/>
              <a:ext cx="261847" cy="287337"/>
            </a:xfrm>
            <a:prstGeom prst="roundRect">
              <a:avLst/>
            </a:prstGeom>
            <a:solidFill>
              <a:srgbClr val="FF8F7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16983" y="4686870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Ring-bus-based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58396" y="5191829"/>
              <a:ext cx="1495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CC: Cache Coherent</a:t>
              </a:r>
            </a:p>
            <a:p>
              <a:r>
                <a:rPr lang="en-US" sz="1000" dirty="0" err="1" smtClean="0"/>
                <a:t>InCn</a:t>
              </a:r>
              <a:r>
                <a:rPr lang="en-US" sz="1000" dirty="0" smtClean="0"/>
                <a:t>: Interconnect</a:t>
              </a:r>
              <a:endParaRPr lang="en-US" sz="1000" dirty="0"/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73025" y="1221004"/>
            <a:ext cx="8981293" cy="396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89449" y="2827369"/>
            <a:ext cx="229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Bus based interconnects</a:t>
            </a:r>
            <a:endParaRPr lang="en-US" sz="1200" b="1" dirty="0"/>
          </a:p>
        </p:txBody>
      </p:sp>
      <p:cxnSp>
        <p:nvCxnSpPr>
          <p:cNvPr id="78" name="Straight Arrow Connector 77"/>
          <p:cNvCxnSpPr>
            <a:endCxn id="19" idx="0"/>
          </p:cNvCxnSpPr>
          <p:nvPr/>
        </p:nvCxnSpPr>
        <p:spPr bwMode="auto">
          <a:xfrm flipH="1">
            <a:off x="2498725" y="3176588"/>
            <a:ext cx="819380" cy="160960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/>
          <p:cNvCxnSpPr>
            <a:endCxn id="21" idx="0"/>
          </p:cNvCxnSpPr>
          <p:nvPr/>
        </p:nvCxnSpPr>
        <p:spPr bwMode="auto">
          <a:xfrm>
            <a:off x="3326129" y="3159279"/>
            <a:ext cx="417196" cy="104571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Arrow Connector 81"/>
          <p:cNvCxnSpPr>
            <a:endCxn id="56" idx="2"/>
          </p:cNvCxnSpPr>
          <p:nvPr/>
        </p:nvCxnSpPr>
        <p:spPr bwMode="auto">
          <a:xfrm>
            <a:off x="3341312" y="3159279"/>
            <a:ext cx="887836" cy="16297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73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47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FFFFFF"/>
                </a:solidFill>
              </a:rPr>
              <a:t>1. Functional classification of interconnects </a:t>
            </a:r>
            <a:r>
              <a:rPr lang="en-US" kern="1200" dirty="0" smtClean="0">
                <a:solidFill>
                  <a:srgbClr val="FFFFFF"/>
                </a:solidFill>
              </a:rPr>
              <a:t>(6)</a:t>
            </a:r>
            <a:endParaRPr lang="en-US" kern="1200" dirty="0">
              <a:solidFill>
                <a:srgbClr val="FFFFFF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27134" y="1751460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Ring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bus-based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topology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798505" y="1916278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4540" y="2574357"/>
            <a:ext cx="1930969" cy="2286043"/>
            <a:chOff x="3453773" y="3370130"/>
            <a:chExt cx="1930969" cy="2286043"/>
          </a:xfrm>
        </p:grpSpPr>
        <p:sp>
          <p:nvSpPr>
            <p:cNvPr id="55" name="Ellipszis 50"/>
            <p:cNvSpPr/>
            <p:nvPr/>
          </p:nvSpPr>
          <p:spPr>
            <a:xfrm>
              <a:off x="3464502" y="4152196"/>
              <a:ext cx="1920240" cy="739322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Ellipszis 51"/>
            <p:cNvSpPr/>
            <p:nvPr/>
          </p:nvSpPr>
          <p:spPr>
            <a:xfrm>
              <a:off x="3703275" y="4273897"/>
              <a:ext cx="1430873" cy="504056"/>
            </a:xfrm>
            <a:prstGeom prst="ellipse">
              <a:avLst/>
            </a:prstGeom>
            <a:solidFill>
              <a:srgbClr val="FFC34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Ring </a:t>
              </a:r>
            </a:p>
          </p:txBody>
        </p:sp>
        <p:sp>
          <p:nvSpPr>
            <p:cNvPr id="220" name="Téglalap 21"/>
            <p:cNvSpPr/>
            <p:nvPr/>
          </p:nvSpPr>
          <p:spPr>
            <a:xfrm>
              <a:off x="3598615" y="5282935"/>
              <a:ext cx="548640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1" name="Téglalap 22"/>
            <p:cNvSpPr/>
            <p:nvPr/>
          </p:nvSpPr>
          <p:spPr>
            <a:xfrm>
              <a:off x="4713925" y="5282935"/>
              <a:ext cx="548640" cy="365760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Per.</a:t>
              </a:r>
            </a:p>
          </p:txBody>
        </p:sp>
        <p:cxnSp>
          <p:nvCxnSpPr>
            <p:cNvPr id="222" name="Egyenes összekötő nyíllal 27"/>
            <p:cNvCxnSpPr/>
            <p:nvPr/>
          </p:nvCxnSpPr>
          <p:spPr>
            <a:xfrm flipH="1">
              <a:off x="3870084" y="485280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gyenes összekötő nyíllal 28"/>
            <p:cNvCxnSpPr/>
            <p:nvPr/>
          </p:nvCxnSpPr>
          <p:spPr>
            <a:xfrm flipH="1">
              <a:off x="4992487" y="483356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/>
            <p:cNvSpPr txBox="1"/>
            <p:nvPr/>
          </p:nvSpPr>
          <p:spPr>
            <a:xfrm>
              <a:off x="4198484" y="528684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---</a:t>
              </a:r>
            </a:p>
          </p:txBody>
        </p:sp>
        <p:sp>
          <p:nvSpPr>
            <p:cNvPr id="229" name="Ellipszis 23"/>
            <p:cNvSpPr/>
            <p:nvPr/>
          </p:nvSpPr>
          <p:spPr>
            <a:xfrm>
              <a:off x="3453773" y="3379094"/>
              <a:ext cx="457200" cy="457200"/>
            </a:xfrm>
            <a:prstGeom prst="ellipse">
              <a:avLst/>
            </a:prstGeom>
            <a:solidFill>
              <a:srgbClr val="15C2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CC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0" name="Egyenes összekötő nyíllal 25"/>
            <p:cNvCxnSpPr/>
            <p:nvPr/>
          </p:nvCxnSpPr>
          <p:spPr>
            <a:xfrm flipH="1">
              <a:off x="3687071" y="3846522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Egyenes összekötő nyíllal 26"/>
            <p:cNvCxnSpPr/>
            <p:nvPr/>
          </p:nvCxnSpPr>
          <p:spPr>
            <a:xfrm flipH="1">
              <a:off x="5144170" y="3827280"/>
              <a:ext cx="1959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extBox 231"/>
            <p:cNvSpPr txBox="1"/>
            <p:nvPr/>
          </p:nvSpPr>
          <p:spPr>
            <a:xfrm>
              <a:off x="3845328" y="3431192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  <p:sp>
          <p:nvSpPr>
            <p:cNvPr id="233" name="Ellipszis 23"/>
            <p:cNvSpPr/>
            <p:nvPr/>
          </p:nvSpPr>
          <p:spPr>
            <a:xfrm>
              <a:off x="4175606" y="3397289"/>
              <a:ext cx="457200" cy="4572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4" name="Ellipszis 23"/>
            <p:cNvSpPr/>
            <p:nvPr/>
          </p:nvSpPr>
          <p:spPr>
            <a:xfrm>
              <a:off x="4907728" y="3370130"/>
              <a:ext cx="457200" cy="4572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IO</a:t>
              </a:r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5" name="Egyenes összekötő nyíllal 26"/>
            <p:cNvCxnSpPr/>
            <p:nvPr/>
          </p:nvCxnSpPr>
          <p:spPr>
            <a:xfrm flipH="1">
              <a:off x="4418396" y="3852938"/>
              <a:ext cx="1959" cy="3017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Box 235"/>
            <p:cNvSpPr txBox="1"/>
            <p:nvPr/>
          </p:nvSpPr>
          <p:spPr>
            <a:xfrm>
              <a:off x="4586197" y="3429688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--</a:t>
              </a:r>
            </a:p>
          </p:txBody>
        </p:sp>
      </p:grpSp>
      <p:sp>
        <p:nvSpPr>
          <p:cNvPr id="69" name="Right Arrow 68"/>
          <p:cNvSpPr/>
          <p:nvPr/>
        </p:nvSpPr>
        <p:spPr bwMode="auto">
          <a:xfrm>
            <a:off x="4330792" y="1899922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0" name="Text Box 9"/>
          <p:cNvSpPr txBox="1">
            <a:spLocks noChangeArrowheads="1"/>
          </p:cNvSpPr>
          <p:nvPr/>
        </p:nvSpPr>
        <p:spPr bwMode="auto">
          <a:xfrm>
            <a:off x="5778719" y="1742496"/>
            <a:ext cx="22381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mesh-based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</a:t>
            </a: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topology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5351170" y="6258873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CMN-6xx Interconnect for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(CC, on CHI, 2017)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36" name="Group 635"/>
          <p:cNvGrpSpPr/>
          <p:nvPr/>
        </p:nvGrpSpPr>
        <p:grpSpPr>
          <a:xfrm>
            <a:off x="5314870" y="2590369"/>
            <a:ext cx="3408819" cy="2317487"/>
            <a:chOff x="3008815" y="2537648"/>
            <a:chExt cx="5857806" cy="3633492"/>
          </a:xfrm>
        </p:grpSpPr>
        <p:sp>
          <p:nvSpPr>
            <p:cNvPr id="637" name="TextBox 636"/>
            <p:cNvSpPr txBox="1"/>
            <p:nvPr/>
          </p:nvSpPr>
          <p:spPr>
            <a:xfrm>
              <a:off x="3008815" y="2537648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638" name="Group 637"/>
            <p:cNvGrpSpPr/>
            <p:nvPr/>
          </p:nvGrpSpPr>
          <p:grpSpPr>
            <a:xfrm>
              <a:off x="3011581" y="3241033"/>
              <a:ext cx="501897" cy="434296"/>
              <a:chOff x="3203019" y="1631379"/>
              <a:chExt cx="501897" cy="434296"/>
            </a:xfrm>
          </p:grpSpPr>
          <p:sp>
            <p:nvSpPr>
              <p:cNvPr id="833" name="Rounded Rectangle 83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4" name="TextBox 83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39" name="Group 638"/>
            <p:cNvGrpSpPr/>
            <p:nvPr/>
          </p:nvGrpSpPr>
          <p:grpSpPr>
            <a:xfrm>
              <a:off x="3020394" y="3957306"/>
              <a:ext cx="501897" cy="434296"/>
              <a:chOff x="3203019" y="1631379"/>
              <a:chExt cx="501897" cy="434296"/>
            </a:xfrm>
          </p:grpSpPr>
          <p:sp>
            <p:nvSpPr>
              <p:cNvPr id="831" name="Rounded Rectangle 83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2" name="TextBox 83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3020394" y="4663239"/>
              <a:ext cx="501897" cy="434296"/>
              <a:chOff x="3203019" y="1631379"/>
              <a:chExt cx="501897" cy="434296"/>
            </a:xfrm>
          </p:grpSpPr>
          <p:sp>
            <p:nvSpPr>
              <p:cNvPr id="829" name="Rounded Rectangle 82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0" name="TextBox 82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41" name="Group 640"/>
            <p:cNvGrpSpPr/>
            <p:nvPr/>
          </p:nvGrpSpPr>
          <p:grpSpPr>
            <a:xfrm>
              <a:off x="3012802" y="5372755"/>
              <a:ext cx="501897" cy="434296"/>
              <a:chOff x="3203019" y="1631379"/>
              <a:chExt cx="501897" cy="434296"/>
            </a:xfrm>
          </p:grpSpPr>
          <p:sp>
            <p:nvSpPr>
              <p:cNvPr id="827" name="Rounded Rectangle 82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8" name="TextBox 82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cxnSp>
          <p:nvCxnSpPr>
            <p:cNvPr id="642" name="Straight Connector 641"/>
            <p:cNvCxnSpPr>
              <a:stCxn id="637" idx="2"/>
              <a:endCxn id="834" idx="0"/>
            </p:cNvCxnSpPr>
            <p:nvPr/>
          </p:nvCxnSpPr>
          <p:spPr bwMode="auto">
            <a:xfrm>
              <a:off x="3259763" y="2945835"/>
              <a:ext cx="2765" cy="32130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3" name="Straight Connector 642"/>
            <p:cNvCxnSpPr/>
            <p:nvPr/>
          </p:nvCxnSpPr>
          <p:spPr bwMode="auto">
            <a:xfrm>
              <a:off x="3263766" y="360059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4" name="Straight Connector 643"/>
            <p:cNvCxnSpPr/>
            <p:nvPr/>
          </p:nvCxnSpPr>
          <p:spPr bwMode="auto">
            <a:xfrm>
              <a:off x="3259747" y="431305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" name="Straight Connector 644"/>
            <p:cNvCxnSpPr/>
            <p:nvPr/>
          </p:nvCxnSpPr>
          <p:spPr bwMode="auto">
            <a:xfrm>
              <a:off x="3259739" y="502021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6" name="Rectangle 645"/>
            <p:cNvSpPr/>
            <p:nvPr/>
          </p:nvSpPr>
          <p:spPr bwMode="auto">
            <a:xfrm>
              <a:off x="3517718" y="2884276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47" name="Rectangle 646"/>
            <p:cNvSpPr/>
            <p:nvPr/>
          </p:nvSpPr>
          <p:spPr bwMode="auto">
            <a:xfrm>
              <a:off x="3536885" y="3602585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48" name="Rectangle 647"/>
            <p:cNvSpPr/>
            <p:nvPr/>
          </p:nvSpPr>
          <p:spPr bwMode="auto">
            <a:xfrm>
              <a:off x="3536885" y="4367670"/>
              <a:ext cx="411480" cy="41148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49" name="Rectangle 648"/>
            <p:cNvSpPr/>
            <p:nvPr/>
          </p:nvSpPr>
          <p:spPr bwMode="auto">
            <a:xfrm>
              <a:off x="3536885" y="502640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50" name="Rectangle 649"/>
            <p:cNvSpPr/>
            <p:nvPr/>
          </p:nvSpPr>
          <p:spPr bwMode="auto">
            <a:xfrm>
              <a:off x="3536885" y="5724255"/>
              <a:ext cx="411480" cy="4114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3929631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652" name="Group 651"/>
            <p:cNvGrpSpPr/>
            <p:nvPr/>
          </p:nvGrpSpPr>
          <p:grpSpPr>
            <a:xfrm>
              <a:off x="3932397" y="3243647"/>
              <a:ext cx="501897" cy="434296"/>
              <a:chOff x="3203019" y="1631379"/>
              <a:chExt cx="501897" cy="434296"/>
            </a:xfrm>
          </p:grpSpPr>
          <p:sp>
            <p:nvSpPr>
              <p:cNvPr id="825" name="Rounded Rectangle 82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6" name="TextBox 82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>
              <a:off x="3941210" y="3959920"/>
              <a:ext cx="501897" cy="434296"/>
              <a:chOff x="3203019" y="1631379"/>
              <a:chExt cx="501897" cy="434296"/>
            </a:xfrm>
          </p:grpSpPr>
          <p:sp>
            <p:nvSpPr>
              <p:cNvPr id="823" name="Rounded Rectangle 82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4" name="TextBox 82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54" name="Group 653"/>
            <p:cNvGrpSpPr/>
            <p:nvPr/>
          </p:nvGrpSpPr>
          <p:grpSpPr>
            <a:xfrm>
              <a:off x="3941210" y="4665853"/>
              <a:ext cx="501897" cy="434296"/>
              <a:chOff x="3203019" y="1631379"/>
              <a:chExt cx="501897" cy="434296"/>
            </a:xfrm>
          </p:grpSpPr>
          <p:sp>
            <p:nvSpPr>
              <p:cNvPr id="821" name="Rounded Rectangle 82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2" name="TextBox 82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55" name="Group 654"/>
            <p:cNvGrpSpPr/>
            <p:nvPr/>
          </p:nvGrpSpPr>
          <p:grpSpPr>
            <a:xfrm>
              <a:off x="3933618" y="5375369"/>
              <a:ext cx="501897" cy="434296"/>
              <a:chOff x="3203019" y="1631379"/>
              <a:chExt cx="501897" cy="434296"/>
            </a:xfrm>
          </p:grpSpPr>
          <p:sp>
            <p:nvSpPr>
              <p:cNvPr id="819" name="Rounded Rectangle 81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0" name="TextBox 81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sp>
          <p:nvSpPr>
            <p:cNvPr id="656" name="TextBox 655"/>
            <p:cNvSpPr txBox="1"/>
            <p:nvPr/>
          </p:nvSpPr>
          <p:spPr>
            <a:xfrm>
              <a:off x="4904233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657" name="Group 656"/>
            <p:cNvGrpSpPr/>
            <p:nvPr/>
          </p:nvGrpSpPr>
          <p:grpSpPr>
            <a:xfrm>
              <a:off x="4907000" y="3243647"/>
              <a:ext cx="501897" cy="434296"/>
              <a:chOff x="3203019" y="1631379"/>
              <a:chExt cx="501897" cy="434296"/>
            </a:xfrm>
          </p:grpSpPr>
          <p:sp>
            <p:nvSpPr>
              <p:cNvPr id="817" name="Rounded Rectangle 81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8" name="TextBox 81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58" name="Group 657"/>
            <p:cNvGrpSpPr/>
            <p:nvPr/>
          </p:nvGrpSpPr>
          <p:grpSpPr>
            <a:xfrm>
              <a:off x="4915813" y="3959920"/>
              <a:ext cx="501897" cy="434296"/>
              <a:chOff x="3203019" y="1631379"/>
              <a:chExt cx="501897" cy="434296"/>
            </a:xfrm>
          </p:grpSpPr>
          <p:sp>
            <p:nvSpPr>
              <p:cNvPr id="815" name="Rounded Rectangle 81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6" name="TextBox 81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59" name="Group 658"/>
            <p:cNvGrpSpPr/>
            <p:nvPr/>
          </p:nvGrpSpPr>
          <p:grpSpPr>
            <a:xfrm>
              <a:off x="4915813" y="4665853"/>
              <a:ext cx="501897" cy="434296"/>
              <a:chOff x="3203019" y="1631379"/>
              <a:chExt cx="501897" cy="434296"/>
            </a:xfrm>
          </p:grpSpPr>
          <p:sp>
            <p:nvSpPr>
              <p:cNvPr id="813" name="Rounded Rectangle 81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4" name="TextBox 81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0" name="Group 659"/>
            <p:cNvGrpSpPr/>
            <p:nvPr/>
          </p:nvGrpSpPr>
          <p:grpSpPr>
            <a:xfrm>
              <a:off x="4908221" y="5375369"/>
              <a:ext cx="501897" cy="434296"/>
              <a:chOff x="3203019" y="1631379"/>
              <a:chExt cx="501897" cy="434296"/>
            </a:xfrm>
          </p:grpSpPr>
          <p:sp>
            <p:nvSpPr>
              <p:cNvPr id="811" name="Rounded Rectangle 81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2" name="TextBox 81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sp>
          <p:nvSpPr>
            <p:cNvPr id="661" name="TextBox 660"/>
            <p:cNvSpPr txBox="1"/>
            <p:nvPr/>
          </p:nvSpPr>
          <p:spPr>
            <a:xfrm>
              <a:off x="5879928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662" name="Group 661"/>
            <p:cNvGrpSpPr/>
            <p:nvPr/>
          </p:nvGrpSpPr>
          <p:grpSpPr>
            <a:xfrm>
              <a:off x="5882694" y="3243647"/>
              <a:ext cx="501897" cy="434296"/>
              <a:chOff x="3203019" y="1631379"/>
              <a:chExt cx="501897" cy="434296"/>
            </a:xfrm>
          </p:grpSpPr>
          <p:sp>
            <p:nvSpPr>
              <p:cNvPr id="809" name="Rounded Rectangle 80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0" name="TextBox 80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3" name="Group 662"/>
            <p:cNvGrpSpPr/>
            <p:nvPr/>
          </p:nvGrpSpPr>
          <p:grpSpPr>
            <a:xfrm>
              <a:off x="5891507" y="3959920"/>
              <a:ext cx="501897" cy="434296"/>
              <a:chOff x="3203019" y="1631379"/>
              <a:chExt cx="501897" cy="434296"/>
            </a:xfrm>
          </p:grpSpPr>
          <p:sp>
            <p:nvSpPr>
              <p:cNvPr id="807" name="Rounded Rectangle 80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8" name="TextBox 80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4" name="Group 663"/>
            <p:cNvGrpSpPr/>
            <p:nvPr/>
          </p:nvGrpSpPr>
          <p:grpSpPr>
            <a:xfrm>
              <a:off x="5891507" y="4665853"/>
              <a:ext cx="501897" cy="434296"/>
              <a:chOff x="3203019" y="1631379"/>
              <a:chExt cx="501897" cy="434296"/>
            </a:xfrm>
          </p:grpSpPr>
          <p:sp>
            <p:nvSpPr>
              <p:cNvPr id="805" name="Rounded Rectangle 80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6" name="TextBox 80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5" name="Group 664"/>
            <p:cNvGrpSpPr/>
            <p:nvPr/>
          </p:nvGrpSpPr>
          <p:grpSpPr>
            <a:xfrm>
              <a:off x="5883915" y="5375369"/>
              <a:ext cx="501897" cy="434296"/>
              <a:chOff x="3203019" y="1631379"/>
              <a:chExt cx="501897" cy="434296"/>
            </a:xfrm>
          </p:grpSpPr>
          <p:sp>
            <p:nvSpPr>
              <p:cNvPr id="803" name="Rounded Rectangle 80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4" name="TextBox 80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sp>
          <p:nvSpPr>
            <p:cNvPr id="666" name="TextBox 665"/>
            <p:cNvSpPr txBox="1"/>
            <p:nvPr/>
          </p:nvSpPr>
          <p:spPr>
            <a:xfrm>
              <a:off x="6847262" y="2540262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667" name="Group 666"/>
            <p:cNvGrpSpPr/>
            <p:nvPr/>
          </p:nvGrpSpPr>
          <p:grpSpPr>
            <a:xfrm>
              <a:off x="6850029" y="3243647"/>
              <a:ext cx="501897" cy="434296"/>
              <a:chOff x="3203019" y="1631379"/>
              <a:chExt cx="501897" cy="434296"/>
            </a:xfrm>
          </p:grpSpPr>
          <p:sp>
            <p:nvSpPr>
              <p:cNvPr id="801" name="Rounded Rectangle 80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2" name="TextBox 80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8" name="Group 667"/>
            <p:cNvGrpSpPr/>
            <p:nvPr/>
          </p:nvGrpSpPr>
          <p:grpSpPr>
            <a:xfrm>
              <a:off x="6858842" y="3959920"/>
              <a:ext cx="501897" cy="434296"/>
              <a:chOff x="3203019" y="1631379"/>
              <a:chExt cx="501897" cy="434296"/>
            </a:xfrm>
          </p:grpSpPr>
          <p:sp>
            <p:nvSpPr>
              <p:cNvPr id="799" name="Rounded Rectangle 79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0" name="TextBox 79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69" name="Group 668"/>
            <p:cNvGrpSpPr/>
            <p:nvPr/>
          </p:nvGrpSpPr>
          <p:grpSpPr>
            <a:xfrm>
              <a:off x="6858842" y="4665853"/>
              <a:ext cx="501897" cy="434296"/>
              <a:chOff x="3203019" y="1631379"/>
              <a:chExt cx="501897" cy="434296"/>
            </a:xfrm>
          </p:grpSpPr>
          <p:sp>
            <p:nvSpPr>
              <p:cNvPr id="797" name="Rounded Rectangle 79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8" name="TextBox 79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70" name="Group 669"/>
            <p:cNvGrpSpPr/>
            <p:nvPr/>
          </p:nvGrpSpPr>
          <p:grpSpPr>
            <a:xfrm>
              <a:off x="6851250" y="5375369"/>
              <a:ext cx="501897" cy="434296"/>
              <a:chOff x="3203019" y="1631379"/>
              <a:chExt cx="501897" cy="434296"/>
            </a:xfrm>
          </p:grpSpPr>
          <p:sp>
            <p:nvSpPr>
              <p:cNvPr id="795" name="Rounded Rectangle 794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6" name="TextBox 795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671" name="Group 670"/>
            <p:cNvGrpSpPr/>
            <p:nvPr/>
          </p:nvGrpSpPr>
          <p:grpSpPr>
            <a:xfrm>
              <a:off x="4461052" y="2888940"/>
              <a:ext cx="430647" cy="3251459"/>
              <a:chOff x="4501393" y="2888940"/>
              <a:chExt cx="430647" cy="3251459"/>
            </a:xfrm>
          </p:grpSpPr>
          <p:sp>
            <p:nvSpPr>
              <p:cNvPr id="790" name="Rectangle 789"/>
              <p:cNvSpPr/>
              <p:nvPr/>
            </p:nvSpPr>
            <p:spPr bwMode="auto">
              <a:xfrm>
                <a:off x="4501393" y="2888940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91" name="Rectangle 790"/>
              <p:cNvSpPr/>
              <p:nvPr/>
            </p:nvSpPr>
            <p:spPr bwMode="auto">
              <a:xfrm>
                <a:off x="4520560" y="3607249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92" name="Rectangle 791"/>
              <p:cNvSpPr/>
              <p:nvPr/>
            </p:nvSpPr>
            <p:spPr bwMode="auto">
              <a:xfrm>
                <a:off x="4520560" y="4372334"/>
                <a:ext cx="411480" cy="41148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93" name="Rectangle 792"/>
              <p:cNvSpPr/>
              <p:nvPr/>
            </p:nvSpPr>
            <p:spPr bwMode="auto">
              <a:xfrm>
                <a:off x="452056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94" name="Rectangle 793"/>
              <p:cNvSpPr/>
              <p:nvPr/>
            </p:nvSpPr>
            <p:spPr bwMode="auto">
              <a:xfrm>
                <a:off x="452056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672" name="Group 671"/>
            <p:cNvGrpSpPr/>
            <p:nvPr/>
          </p:nvGrpSpPr>
          <p:grpSpPr>
            <a:xfrm>
              <a:off x="5440319" y="2888940"/>
              <a:ext cx="430647" cy="3251459"/>
              <a:chOff x="5761533" y="2888940"/>
              <a:chExt cx="430647" cy="3251459"/>
            </a:xfrm>
          </p:grpSpPr>
          <p:sp>
            <p:nvSpPr>
              <p:cNvPr id="785" name="Rectangle 784"/>
              <p:cNvSpPr/>
              <p:nvPr/>
            </p:nvSpPr>
            <p:spPr bwMode="auto">
              <a:xfrm>
                <a:off x="5761533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6" name="Rectangle 785"/>
              <p:cNvSpPr/>
              <p:nvPr/>
            </p:nvSpPr>
            <p:spPr bwMode="auto">
              <a:xfrm>
                <a:off x="5780700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7" name="Rectangle 786"/>
              <p:cNvSpPr/>
              <p:nvPr/>
            </p:nvSpPr>
            <p:spPr bwMode="auto">
              <a:xfrm>
                <a:off x="5780700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8" name="Rectangle 787"/>
              <p:cNvSpPr/>
              <p:nvPr/>
            </p:nvSpPr>
            <p:spPr bwMode="auto">
              <a:xfrm>
                <a:off x="5780700" y="503106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9" name="Rectangle 788"/>
              <p:cNvSpPr/>
              <p:nvPr/>
            </p:nvSpPr>
            <p:spPr bwMode="auto">
              <a:xfrm>
                <a:off x="5780700" y="5728919"/>
                <a:ext cx="411480" cy="411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6419042" y="2888940"/>
              <a:ext cx="430647" cy="3251459"/>
              <a:chOff x="6526618" y="2888940"/>
              <a:chExt cx="430647" cy="3251459"/>
            </a:xfrm>
          </p:grpSpPr>
          <p:sp>
            <p:nvSpPr>
              <p:cNvPr id="780" name="Rectangle 779"/>
              <p:cNvSpPr/>
              <p:nvPr/>
            </p:nvSpPr>
            <p:spPr bwMode="auto">
              <a:xfrm>
                <a:off x="6526618" y="2888940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1" name="Rectangle 780"/>
              <p:cNvSpPr/>
              <p:nvPr/>
            </p:nvSpPr>
            <p:spPr bwMode="auto">
              <a:xfrm>
                <a:off x="6545785" y="3607249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2" name="Rectangle 781"/>
              <p:cNvSpPr/>
              <p:nvPr/>
            </p:nvSpPr>
            <p:spPr bwMode="auto">
              <a:xfrm>
                <a:off x="6545785" y="4372334"/>
                <a:ext cx="411480" cy="41148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3" name="Rectangle 782"/>
              <p:cNvSpPr/>
              <p:nvPr/>
            </p:nvSpPr>
            <p:spPr bwMode="auto">
              <a:xfrm>
                <a:off x="654578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84" name="Rectangle 783"/>
              <p:cNvSpPr/>
              <p:nvPr/>
            </p:nvSpPr>
            <p:spPr bwMode="auto">
              <a:xfrm>
                <a:off x="654578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674" name="Group 673"/>
            <p:cNvGrpSpPr/>
            <p:nvPr/>
          </p:nvGrpSpPr>
          <p:grpSpPr>
            <a:xfrm>
              <a:off x="7350155" y="2888940"/>
              <a:ext cx="430647" cy="3251459"/>
              <a:chOff x="7336708" y="2888940"/>
              <a:chExt cx="430647" cy="3251459"/>
            </a:xfrm>
          </p:grpSpPr>
          <p:sp>
            <p:nvSpPr>
              <p:cNvPr id="775" name="Rectangle 774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76" name="Rectangle 775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77" name="Rectangle 776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78" name="Rectangle 777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79" name="Rectangle 778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cxnSp>
          <p:nvCxnSpPr>
            <p:cNvPr id="675" name="Straight Arrow Connector 674"/>
            <p:cNvCxnSpPr/>
            <p:nvPr/>
          </p:nvCxnSpPr>
          <p:spPr bwMode="auto">
            <a:xfrm>
              <a:off x="3408563" y="348048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6" name="Straight Arrow Connector 675"/>
            <p:cNvCxnSpPr/>
            <p:nvPr/>
          </p:nvCxnSpPr>
          <p:spPr bwMode="auto">
            <a:xfrm>
              <a:off x="4334512" y="347400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7" name="Straight Arrow Connector 676"/>
            <p:cNvCxnSpPr/>
            <p:nvPr/>
          </p:nvCxnSpPr>
          <p:spPr bwMode="auto">
            <a:xfrm>
              <a:off x="5324351" y="34755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8" name="Straight Arrow Connector 677"/>
            <p:cNvCxnSpPr/>
            <p:nvPr/>
          </p:nvCxnSpPr>
          <p:spPr bwMode="auto">
            <a:xfrm>
              <a:off x="6299691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9" name="Straight Arrow Connector 678"/>
            <p:cNvCxnSpPr/>
            <p:nvPr/>
          </p:nvCxnSpPr>
          <p:spPr bwMode="auto">
            <a:xfrm>
              <a:off x="3428764" y="276040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0" name="Straight Arrow Connector 679"/>
            <p:cNvCxnSpPr/>
            <p:nvPr/>
          </p:nvCxnSpPr>
          <p:spPr bwMode="auto">
            <a:xfrm>
              <a:off x="4354713" y="275392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1" name="Straight Arrow Connector 680"/>
            <p:cNvCxnSpPr/>
            <p:nvPr/>
          </p:nvCxnSpPr>
          <p:spPr bwMode="auto">
            <a:xfrm>
              <a:off x="5344552" y="275547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2" name="Straight Arrow Connector 681"/>
            <p:cNvCxnSpPr/>
            <p:nvPr/>
          </p:nvCxnSpPr>
          <p:spPr bwMode="auto">
            <a:xfrm>
              <a:off x="6319892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3" name="Straight Arrow Connector 682"/>
            <p:cNvCxnSpPr/>
            <p:nvPr/>
          </p:nvCxnSpPr>
          <p:spPr bwMode="auto">
            <a:xfrm>
              <a:off x="3426493" y="4170761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4" name="Straight Arrow Connector 683"/>
            <p:cNvCxnSpPr/>
            <p:nvPr/>
          </p:nvCxnSpPr>
          <p:spPr bwMode="auto">
            <a:xfrm>
              <a:off x="4352442" y="4164285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5" name="Straight Arrow Connector 684"/>
            <p:cNvCxnSpPr/>
            <p:nvPr/>
          </p:nvCxnSpPr>
          <p:spPr bwMode="auto">
            <a:xfrm>
              <a:off x="5342281" y="41658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6" name="Straight Arrow Connector 685"/>
            <p:cNvCxnSpPr/>
            <p:nvPr/>
          </p:nvCxnSpPr>
          <p:spPr bwMode="auto">
            <a:xfrm>
              <a:off x="6317621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7" name="Straight Arrow Connector 686"/>
            <p:cNvCxnSpPr/>
            <p:nvPr/>
          </p:nvCxnSpPr>
          <p:spPr bwMode="auto">
            <a:xfrm>
              <a:off x="3413046" y="4870006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8" name="Straight Arrow Connector 687"/>
            <p:cNvCxnSpPr/>
            <p:nvPr/>
          </p:nvCxnSpPr>
          <p:spPr bwMode="auto">
            <a:xfrm>
              <a:off x="4338995" y="4863530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9" name="Straight Arrow Connector 688"/>
            <p:cNvCxnSpPr/>
            <p:nvPr/>
          </p:nvCxnSpPr>
          <p:spPr bwMode="auto">
            <a:xfrm>
              <a:off x="5328834" y="486507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0" name="Straight Arrow Connector 689"/>
            <p:cNvCxnSpPr/>
            <p:nvPr/>
          </p:nvCxnSpPr>
          <p:spPr bwMode="auto">
            <a:xfrm>
              <a:off x="6304174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1" name="Straight Arrow Connector 690"/>
            <p:cNvCxnSpPr/>
            <p:nvPr/>
          </p:nvCxnSpPr>
          <p:spPr bwMode="auto">
            <a:xfrm>
              <a:off x="3399599" y="559615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2" name="Straight Arrow Connector 691"/>
            <p:cNvCxnSpPr/>
            <p:nvPr/>
          </p:nvCxnSpPr>
          <p:spPr bwMode="auto">
            <a:xfrm>
              <a:off x="4325548" y="5589674"/>
              <a:ext cx="667512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3" name="Straight Arrow Connector 692"/>
            <p:cNvCxnSpPr/>
            <p:nvPr/>
          </p:nvCxnSpPr>
          <p:spPr bwMode="auto">
            <a:xfrm>
              <a:off x="5315387" y="5591219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4" name="Straight Arrow Connector 693"/>
            <p:cNvCxnSpPr/>
            <p:nvPr/>
          </p:nvCxnSpPr>
          <p:spPr bwMode="auto">
            <a:xfrm>
              <a:off x="6290727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5" name="Straight Connector 694"/>
            <p:cNvCxnSpPr/>
            <p:nvPr/>
          </p:nvCxnSpPr>
          <p:spPr bwMode="auto">
            <a:xfrm>
              <a:off x="3266855" y="431242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6" name="Straight Connector 695"/>
            <p:cNvCxnSpPr/>
            <p:nvPr/>
          </p:nvCxnSpPr>
          <p:spPr bwMode="auto">
            <a:xfrm>
              <a:off x="4187354" y="2881566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7" name="Straight Connector 696"/>
            <p:cNvCxnSpPr/>
            <p:nvPr/>
          </p:nvCxnSpPr>
          <p:spPr bwMode="auto">
            <a:xfrm>
              <a:off x="4191357" y="358886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8" name="Straight Connector 697"/>
            <p:cNvCxnSpPr/>
            <p:nvPr/>
          </p:nvCxnSpPr>
          <p:spPr bwMode="auto">
            <a:xfrm>
              <a:off x="4187338" y="430132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9" name="Straight Connector 698"/>
            <p:cNvCxnSpPr/>
            <p:nvPr/>
          </p:nvCxnSpPr>
          <p:spPr bwMode="auto">
            <a:xfrm>
              <a:off x="4187330" y="500849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0" name="Straight Connector 699"/>
            <p:cNvCxnSpPr/>
            <p:nvPr/>
          </p:nvCxnSpPr>
          <p:spPr bwMode="auto">
            <a:xfrm>
              <a:off x="4194446" y="430069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1" name="Straight Connector 700"/>
            <p:cNvCxnSpPr/>
            <p:nvPr/>
          </p:nvCxnSpPr>
          <p:spPr bwMode="auto">
            <a:xfrm>
              <a:off x="5159850" y="288894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2" name="Straight Connector 701"/>
            <p:cNvCxnSpPr/>
            <p:nvPr/>
          </p:nvCxnSpPr>
          <p:spPr bwMode="auto">
            <a:xfrm>
              <a:off x="5163853" y="359624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3" name="Straight Connector 702"/>
            <p:cNvCxnSpPr/>
            <p:nvPr/>
          </p:nvCxnSpPr>
          <p:spPr bwMode="auto">
            <a:xfrm>
              <a:off x="5159834" y="430870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4" name="Straight Connector 703"/>
            <p:cNvCxnSpPr/>
            <p:nvPr/>
          </p:nvCxnSpPr>
          <p:spPr bwMode="auto">
            <a:xfrm>
              <a:off x="5159826" y="501586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5" name="Straight Connector 704"/>
            <p:cNvCxnSpPr/>
            <p:nvPr/>
          </p:nvCxnSpPr>
          <p:spPr bwMode="auto">
            <a:xfrm>
              <a:off x="5166942" y="430806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6" name="Straight Connector 705"/>
            <p:cNvCxnSpPr/>
            <p:nvPr/>
          </p:nvCxnSpPr>
          <p:spPr bwMode="auto">
            <a:xfrm>
              <a:off x="6129943" y="2896314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7" name="Straight Connector 706"/>
            <p:cNvCxnSpPr/>
            <p:nvPr/>
          </p:nvCxnSpPr>
          <p:spPr bwMode="auto">
            <a:xfrm>
              <a:off x="6133946" y="360361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8" name="Straight Connector 707"/>
            <p:cNvCxnSpPr/>
            <p:nvPr/>
          </p:nvCxnSpPr>
          <p:spPr bwMode="auto">
            <a:xfrm>
              <a:off x="6129927" y="431607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9" name="Straight Connector 708"/>
            <p:cNvCxnSpPr/>
            <p:nvPr/>
          </p:nvCxnSpPr>
          <p:spPr bwMode="auto">
            <a:xfrm>
              <a:off x="6129919" y="5023238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0" name="Straight Connector 709"/>
            <p:cNvCxnSpPr/>
            <p:nvPr/>
          </p:nvCxnSpPr>
          <p:spPr bwMode="auto">
            <a:xfrm>
              <a:off x="6137035" y="431544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1" name="Straight Connector 710"/>
            <p:cNvCxnSpPr/>
            <p:nvPr/>
          </p:nvCxnSpPr>
          <p:spPr bwMode="auto">
            <a:xfrm>
              <a:off x="7106634" y="290444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2" name="Straight Connector 711"/>
            <p:cNvCxnSpPr/>
            <p:nvPr/>
          </p:nvCxnSpPr>
          <p:spPr bwMode="auto">
            <a:xfrm>
              <a:off x="7110637" y="361175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3" name="Straight Connector 712"/>
            <p:cNvCxnSpPr/>
            <p:nvPr/>
          </p:nvCxnSpPr>
          <p:spPr bwMode="auto">
            <a:xfrm>
              <a:off x="7106618" y="4324210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4" name="Straight Connector 713"/>
            <p:cNvCxnSpPr/>
            <p:nvPr/>
          </p:nvCxnSpPr>
          <p:spPr bwMode="auto">
            <a:xfrm>
              <a:off x="7106610" y="5031373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5" name="Straight Connector 714"/>
            <p:cNvCxnSpPr/>
            <p:nvPr/>
          </p:nvCxnSpPr>
          <p:spPr bwMode="auto">
            <a:xfrm>
              <a:off x="7113726" y="4323577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6" name="TextBox 715"/>
            <p:cNvSpPr txBox="1"/>
            <p:nvPr/>
          </p:nvSpPr>
          <p:spPr>
            <a:xfrm>
              <a:off x="3359374" y="285092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17" name="TextBox 716"/>
            <p:cNvSpPr txBox="1"/>
            <p:nvPr/>
          </p:nvSpPr>
          <p:spPr>
            <a:xfrm>
              <a:off x="4306731" y="286611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3381153" y="358245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>
              <a:off x="4324121" y="3581818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5383740" y="286585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>
              <a:off x="5406485" y="358992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>
              <a:off x="3384271" y="4350677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4324163" y="4350061"/>
              <a:ext cx="719512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724" name="TextBox 723"/>
            <p:cNvSpPr txBox="1"/>
            <p:nvPr/>
          </p:nvSpPr>
          <p:spPr>
            <a:xfrm>
              <a:off x="5407291" y="4353083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25" name="TextBox 724"/>
            <p:cNvSpPr txBox="1"/>
            <p:nvPr/>
          </p:nvSpPr>
          <p:spPr>
            <a:xfrm>
              <a:off x="3364186" y="500405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26" name="TextBox 725"/>
            <p:cNvSpPr txBox="1"/>
            <p:nvPr/>
          </p:nvSpPr>
          <p:spPr>
            <a:xfrm>
              <a:off x="4305724" y="5011169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5286485" y="5711963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28" name="TextBox 727"/>
            <p:cNvSpPr txBox="1"/>
            <p:nvPr/>
          </p:nvSpPr>
          <p:spPr>
            <a:xfrm>
              <a:off x="3364186" y="5701281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7811461" y="2547745"/>
              <a:ext cx="501898" cy="434295"/>
            </a:xfrm>
            <a:prstGeom prst="rect">
              <a:avLst/>
            </a:prstGeom>
            <a:solidFill>
              <a:srgbClr val="3BFF94"/>
            </a:solidFill>
            <a:ln>
              <a:solidFill>
                <a:srgbClr val="00B050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730" name="Group 729"/>
            <p:cNvGrpSpPr/>
            <p:nvPr/>
          </p:nvGrpSpPr>
          <p:grpSpPr>
            <a:xfrm>
              <a:off x="7814227" y="3251129"/>
              <a:ext cx="501897" cy="434296"/>
              <a:chOff x="3203019" y="1631379"/>
              <a:chExt cx="501897" cy="434296"/>
            </a:xfrm>
          </p:grpSpPr>
          <p:sp>
            <p:nvSpPr>
              <p:cNvPr id="773" name="Rounded Rectangle 772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4" name="TextBox 773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731" name="Group 730"/>
            <p:cNvGrpSpPr/>
            <p:nvPr/>
          </p:nvGrpSpPr>
          <p:grpSpPr>
            <a:xfrm>
              <a:off x="7823040" y="3967402"/>
              <a:ext cx="501897" cy="434296"/>
              <a:chOff x="3203019" y="1631379"/>
              <a:chExt cx="501897" cy="434296"/>
            </a:xfrm>
          </p:grpSpPr>
          <p:sp>
            <p:nvSpPr>
              <p:cNvPr id="771" name="Rounded Rectangle 770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2" name="TextBox 771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732" name="Group 731"/>
            <p:cNvGrpSpPr/>
            <p:nvPr/>
          </p:nvGrpSpPr>
          <p:grpSpPr>
            <a:xfrm>
              <a:off x="7823040" y="4673335"/>
              <a:ext cx="501897" cy="434296"/>
              <a:chOff x="3203019" y="1631379"/>
              <a:chExt cx="501897" cy="434296"/>
            </a:xfrm>
          </p:grpSpPr>
          <p:sp>
            <p:nvSpPr>
              <p:cNvPr id="769" name="Rounded Rectangle 768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0" name="TextBox 769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733" name="Group 732"/>
            <p:cNvGrpSpPr/>
            <p:nvPr/>
          </p:nvGrpSpPr>
          <p:grpSpPr>
            <a:xfrm>
              <a:off x="7815448" y="5382851"/>
              <a:ext cx="501897" cy="434296"/>
              <a:chOff x="3203019" y="1631379"/>
              <a:chExt cx="501897" cy="434296"/>
            </a:xfrm>
          </p:grpSpPr>
          <p:sp>
            <p:nvSpPr>
              <p:cNvPr id="767" name="Rounded Rectangle 766"/>
              <p:cNvSpPr/>
              <p:nvPr/>
            </p:nvSpPr>
            <p:spPr bwMode="auto">
              <a:xfrm>
                <a:off x="3356865" y="1763815"/>
                <a:ext cx="182880" cy="182880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3203019" y="1631379"/>
                <a:ext cx="501897" cy="434296"/>
              </a:xfrm>
              <a:prstGeom prst="rect">
                <a:avLst/>
              </a:prstGeom>
              <a:solidFill>
                <a:srgbClr val="3BFF94"/>
              </a:solidFill>
              <a:ln>
                <a:solidFill>
                  <a:srgbClr val="00B050"/>
                </a:solidFill>
              </a:ln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734" name="Group 733"/>
            <p:cNvGrpSpPr/>
            <p:nvPr/>
          </p:nvGrpSpPr>
          <p:grpSpPr>
            <a:xfrm>
              <a:off x="8314353" y="2896422"/>
              <a:ext cx="430647" cy="3251459"/>
              <a:chOff x="7336708" y="2888940"/>
              <a:chExt cx="430647" cy="3251459"/>
            </a:xfrm>
          </p:grpSpPr>
          <p:sp>
            <p:nvSpPr>
              <p:cNvPr id="762" name="Rectangle 761"/>
              <p:cNvSpPr/>
              <p:nvPr/>
            </p:nvSpPr>
            <p:spPr bwMode="auto">
              <a:xfrm>
                <a:off x="7336708" y="2888940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63" name="Rectangle 762"/>
              <p:cNvSpPr/>
              <p:nvPr/>
            </p:nvSpPr>
            <p:spPr bwMode="auto">
              <a:xfrm>
                <a:off x="7355875" y="3607249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64" name="Rectangle 763"/>
              <p:cNvSpPr/>
              <p:nvPr/>
            </p:nvSpPr>
            <p:spPr bwMode="auto">
              <a:xfrm>
                <a:off x="7355875" y="4372334"/>
                <a:ext cx="411480" cy="411480"/>
              </a:xfrm>
              <a:prstGeom prst="rect">
                <a:avLst/>
              </a:prstGeom>
              <a:solidFill>
                <a:srgbClr val="FF5D5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65" name="Rectangle 764"/>
              <p:cNvSpPr/>
              <p:nvPr/>
            </p:nvSpPr>
            <p:spPr bwMode="auto">
              <a:xfrm>
                <a:off x="7355875" y="503106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766" name="Rectangle 765"/>
              <p:cNvSpPr/>
              <p:nvPr/>
            </p:nvSpPr>
            <p:spPr bwMode="auto">
              <a:xfrm>
                <a:off x="7355875" y="5728919"/>
                <a:ext cx="411480" cy="411480"/>
              </a:xfrm>
              <a:prstGeom prst="rect">
                <a:avLst/>
              </a:prstGeom>
              <a:solidFill>
                <a:srgbClr val="CC99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cxnSp>
          <p:nvCxnSpPr>
            <p:cNvPr id="735" name="Straight Connector 734"/>
            <p:cNvCxnSpPr/>
            <p:nvPr/>
          </p:nvCxnSpPr>
          <p:spPr bwMode="auto">
            <a:xfrm>
              <a:off x="8070832" y="2911931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6" name="Straight Connector 735"/>
            <p:cNvCxnSpPr/>
            <p:nvPr/>
          </p:nvCxnSpPr>
          <p:spPr bwMode="auto">
            <a:xfrm>
              <a:off x="8074835" y="361923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7" name="Straight Connector 736"/>
            <p:cNvCxnSpPr/>
            <p:nvPr/>
          </p:nvCxnSpPr>
          <p:spPr bwMode="auto">
            <a:xfrm>
              <a:off x="8070816" y="4331692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8" name="Straight Connector 737"/>
            <p:cNvCxnSpPr/>
            <p:nvPr/>
          </p:nvCxnSpPr>
          <p:spPr bwMode="auto">
            <a:xfrm>
              <a:off x="8070808" y="5038855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9" name="Straight Connector 738"/>
            <p:cNvCxnSpPr/>
            <p:nvPr/>
          </p:nvCxnSpPr>
          <p:spPr bwMode="auto">
            <a:xfrm>
              <a:off x="8077924" y="4331059"/>
              <a:ext cx="2766" cy="42638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0" name="Straight Arrow Connector 739"/>
            <p:cNvCxnSpPr/>
            <p:nvPr/>
          </p:nvCxnSpPr>
          <p:spPr bwMode="auto">
            <a:xfrm>
              <a:off x="7254943" y="347400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1" name="Straight Arrow Connector 740"/>
            <p:cNvCxnSpPr/>
            <p:nvPr/>
          </p:nvCxnSpPr>
          <p:spPr bwMode="auto">
            <a:xfrm>
              <a:off x="7260396" y="275392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2" name="Straight Arrow Connector 741"/>
            <p:cNvCxnSpPr/>
            <p:nvPr/>
          </p:nvCxnSpPr>
          <p:spPr bwMode="auto">
            <a:xfrm>
              <a:off x="7272873" y="4164285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3" name="Straight Arrow Connector 742"/>
            <p:cNvCxnSpPr/>
            <p:nvPr/>
          </p:nvCxnSpPr>
          <p:spPr bwMode="auto">
            <a:xfrm>
              <a:off x="7259426" y="4863530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4" name="Straight Arrow Connector 743"/>
            <p:cNvCxnSpPr/>
            <p:nvPr/>
          </p:nvCxnSpPr>
          <p:spPr bwMode="auto">
            <a:xfrm>
              <a:off x="7245979" y="5589674"/>
              <a:ext cx="628748" cy="26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45" name="TextBox 744"/>
            <p:cNvSpPr txBox="1"/>
            <p:nvPr/>
          </p:nvSpPr>
          <p:spPr>
            <a:xfrm>
              <a:off x="6385593" y="4350842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46" name="TextBox 745"/>
            <p:cNvSpPr txBox="1"/>
            <p:nvPr/>
          </p:nvSpPr>
          <p:spPr>
            <a:xfrm>
              <a:off x="6384794" y="3580095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47" name="TextBox 746"/>
            <p:cNvSpPr txBox="1"/>
            <p:nvPr/>
          </p:nvSpPr>
          <p:spPr>
            <a:xfrm>
              <a:off x="6362047" y="2865677"/>
              <a:ext cx="512916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748" name="TextBox 747"/>
            <p:cNvSpPr txBox="1"/>
            <p:nvPr/>
          </p:nvSpPr>
          <p:spPr>
            <a:xfrm>
              <a:off x="5284030" y="5008712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49" name="TextBox 748"/>
            <p:cNvSpPr txBox="1"/>
            <p:nvPr/>
          </p:nvSpPr>
          <p:spPr>
            <a:xfrm>
              <a:off x="4318000" y="5702128"/>
              <a:ext cx="760834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  <p:sp>
          <p:nvSpPr>
            <p:cNvPr id="750" name="TextBox 749"/>
            <p:cNvSpPr txBox="1"/>
            <p:nvPr/>
          </p:nvSpPr>
          <p:spPr>
            <a:xfrm>
              <a:off x="7219678" y="2872444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1" name="TextBox 750"/>
            <p:cNvSpPr txBox="1"/>
            <p:nvPr/>
          </p:nvSpPr>
          <p:spPr>
            <a:xfrm>
              <a:off x="8184276" y="287441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2" name="TextBox 751"/>
            <p:cNvSpPr txBox="1"/>
            <p:nvPr/>
          </p:nvSpPr>
          <p:spPr>
            <a:xfrm>
              <a:off x="8202202" y="3596976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7241180" y="3598768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4" name="TextBox 753"/>
            <p:cNvSpPr txBox="1"/>
            <p:nvPr/>
          </p:nvSpPr>
          <p:spPr>
            <a:xfrm>
              <a:off x="7242969" y="4364355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5" name="TextBox 754"/>
            <p:cNvSpPr txBox="1"/>
            <p:nvPr/>
          </p:nvSpPr>
          <p:spPr>
            <a:xfrm>
              <a:off x="8202195" y="4358739"/>
              <a:ext cx="66441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</p:txBody>
        </p:sp>
        <p:sp>
          <p:nvSpPr>
            <p:cNvPr id="756" name="TextBox 755"/>
            <p:cNvSpPr txBox="1"/>
            <p:nvPr/>
          </p:nvSpPr>
          <p:spPr>
            <a:xfrm>
              <a:off x="6389129" y="5011169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57" name="TextBox 756"/>
            <p:cNvSpPr txBox="1"/>
            <p:nvPr/>
          </p:nvSpPr>
          <p:spPr>
            <a:xfrm>
              <a:off x="7325538" y="5006268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8287735" y="501338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59" name="TextBox 758"/>
            <p:cNvSpPr txBox="1"/>
            <p:nvPr/>
          </p:nvSpPr>
          <p:spPr>
            <a:xfrm>
              <a:off x="8286307" y="5712717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60" name="TextBox 759"/>
            <p:cNvSpPr txBox="1"/>
            <p:nvPr/>
          </p:nvSpPr>
          <p:spPr>
            <a:xfrm>
              <a:off x="7327758" y="5711290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761" name="TextBox 760"/>
            <p:cNvSpPr txBox="1"/>
            <p:nvPr/>
          </p:nvSpPr>
          <p:spPr>
            <a:xfrm>
              <a:off x="6396248" y="5701955"/>
              <a:ext cx="490879" cy="45842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105418" y="513230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interconnects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 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8679590" y="636109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9903" y="4867051"/>
            <a:ext cx="29020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CC: Core Cluster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A:   Accelerator (e.g. GPU, NPU)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count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5097" y="1049153"/>
            <a:ext cx="6519589" cy="660103"/>
            <a:chOff x="295097" y="1049153"/>
            <a:chExt cx="6519589" cy="660103"/>
          </a:xfrm>
        </p:grpSpPr>
        <p:grpSp>
          <p:nvGrpSpPr>
            <p:cNvPr id="19" name="Group 18"/>
            <p:cNvGrpSpPr/>
            <p:nvPr/>
          </p:nvGrpSpPr>
          <p:grpSpPr>
            <a:xfrm>
              <a:off x="2440018" y="1049153"/>
              <a:ext cx="4374668" cy="660103"/>
              <a:chOff x="3142653" y="1049151"/>
              <a:chExt cx="4374668" cy="660103"/>
            </a:xfrm>
          </p:grpSpPr>
          <p:cxnSp>
            <p:nvCxnSpPr>
              <p:cNvPr id="8" name="Straight Connector 7"/>
              <p:cNvCxnSpPr>
                <a:endCxn id="10" idx="6"/>
              </p:cNvCxnSpPr>
              <p:nvPr/>
            </p:nvCxnSpPr>
            <p:spPr bwMode="auto">
              <a:xfrm>
                <a:off x="5333800" y="1425958"/>
                <a:ext cx="2111548" cy="23813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3142653" y="1049151"/>
                <a:ext cx="4374668" cy="292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Topology of on-die </a:t>
                </a:r>
                <a:r>
                  <a:rPr kumimoji="0" lang="en-US" alt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</a:t>
                </a:r>
                <a:r>
                  <a:rPr kumimoji="0" lang="hu-HU" alt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nterconnect</a:t>
                </a:r>
                <a:r>
                  <a:rPr kumimoji="0" lang="en-US" alt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</a:t>
                </a:r>
                <a:endPara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7380261" y="1633930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/>
              <p:cNvCxnSpPr>
                <a:endCxn id="13" idx="6"/>
              </p:cNvCxnSpPr>
              <p:nvPr/>
            </p:nvCxnSpPr>
            <p:spPr bwMode="auto">
              <a:xfrm flipH="1">
                <a:off x="3211652" y="1428199"/>
                <a:ext cx="2122149" cy="25089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Oval 13"/>
              <p:cNvSpPr>
                <a:spLocks noChangeArrowheads="1"/>
              </p:cNvSpPr>
              <p:nvPr/>
            </p:nvSpPr>
            <p:spPr bwMode="auto">
              <a:xfrm>
                <a:off x="3146565" y="1648929"/>
                <a:ext cx="65087" cy="603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p"/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p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 bwMode="auto">
            <a:xfrm>
              <a:off x="295097" y="1409704"/>
              <a:ext cx="4212000" cy="317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5" name="TextBox 264"/>
          <p:cNvSpPr txBox="1"/>
          <p:nvPr/>
        </p:nvSpPr>
        <p:spPr>
          <a:xfrm>
            <a:off x="1248807" y="6258949"/>
            <a:ext cx="30412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CCN-5xx interconnect for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(CC, on CHI, 2012)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462004" y="5280936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644885" y="5592276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604778" y="6254282"/>
            <a:ext cx="611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407352" y="5579530"/>
            <a:ext cx="29954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-SP for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(CC, UPI, 2017)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Knights Landing for AI, (2016)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1300319" y="5580904"/>
            <a:ext cx="29803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(CC, on QPI, 2011)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290480" y="2090407"/>
            <a:ext cx="1340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cost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higher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3909572" y="2079179"/>
            <a:ext cx="131799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Shorter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access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higher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 animBg="1"/>
      <p:bldP spid="69" grpId="0" animBg="1"/>
      <p:bldP spid="210" grpId="0"/>
      <p:bldP spid="212" grpId="0"/>
      <p:bldP spid="260" grpId="0"/>
      <p:bldP spid="3" grpId="0"/>
      <p:bldP spid="265" grpId="0"/>
      <p:bldP spid="267" grpId="0"/>
      <p:bldP spid="268" grpId="0"/>
      <p:bldP spid="269" grpId="0"/>
      <p:bldP spid="270" grpId="0"/>
      <p:bldP spid="272" grpId="0"/>
      <p:bldP spid="239" grpId="0"/>
      <p:bldP spid="2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510" y="1179860"/>
            <a:ext cx="8550950" cy="4933016"/>
            <a:chOff x="161510" y="1601329"/>
            <a:chExt cx="8550950" cy="4933016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1530" y="1601329"/>
              <a:ext cx="8370930" cy="485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341530" y="2753925"/>
              <a:ext cx="0" cy="94510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Rectangle 5"/>
            <p:cNvSpPr/>
            <p:nvPr/>
          </p:nvSpPr>
          <p:spPr bwMode="auto">
            <a:xfrm>
              <a:off x="161510" y="6039290"/>
              <a:ext cx="540060" cy="4950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4689" y="514741"/>
            <a:ext cx="357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typical AMBA1 system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9820" y="2474752"/>
            <a:ext cx="559769" cy="199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ASB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8149" y="2502573"/>
            <a:ext cx="5629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APB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6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228" y="888462"/>
            <a:ext cx="916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ASB bus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performance parallel bus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 high performance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bus IP utilizable for SOC designers.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859" y="1701543"/>
            <a:ext cx="86068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masters,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pipelining in two stages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bus granting and bus transfers may be performed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parallel).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there 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ASB bus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a single master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might be active at a time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678" y="3412023"/>
            <a:ext cx="34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signals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65" y="3727058"/>
            <a:ext cx="8687828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mostly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-directional lines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the address, control or transfer response lines,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lines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carrying write and read data between the masters and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slaves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bi-directional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825" y="4603349"/>
            <a:ext cx="6473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addition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data line of the APB bus is also bi-directional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670" y="4941903"/>
            <a:ext cx="703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ASB protocol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edges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clock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signal.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998" y="517158"/>
            <a:ext cx="414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ASB bus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546" y="1409737"/>
            <a:ext cx="286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 operation supports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70" y="513791"/>
            <a:ext cx="571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The APB bus (Advanced Peripheral Bus</a:t>
            </a:r>
            <a:r>
              <a:rPr lang="hu-HU" dirty="0" smtClean="0">
                <a:solidFill>
                  <a:srgbClr val="2D2D8A"/>
                </a:solidFill>
              </a:rPr>
              <a:t>) </a:t>
            </a:r>
            <a:r>
              <a:rPr lang="en-US" dirty="0" smtClean="0">
                <a:solidFill>
                  <a:srgbClr val="2D2D8A"/>
                </a:solidFill>
              </a:rPr>
              <a:t>-1 </a:t>
            </a:r>
            <a:r>
              <a:rPr lang="en-US" dirty="0" smtClean="0"/>
              <a:t>[</a:t>
            </a:r>
            <a:r>
              <a:rPr lang="hu-HU" dirty="0" smtClean="0"/>
              <a:t>48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142" y="889732"/>
            <a:ext cx="888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It appears as a </a:t>
            </a:r>
            <a:r>
              <a:rPr lang="en-US" dirty="0" smtClean="0">
                <a:solidFill>
                  <a:srgbClr val="FF0000"/>
                </a:solidFill>
              </a:rPr>
              <a:t>local secondary bus encapsulated as a single slave device,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as indicated below.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6530" y="6420816"/>
            <a:ext cx="3875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Figure: A </a:t>
            </a:r>
            <a:r>
              <a:rPr lang="en-US" sz="1600" dirty="0">
                <a:solidFill>
                  <a:srgbClr val="000000"/>
                </a:solidFill>
              </a:rPr>
              <a:t>typical AMBA system </a:t>
            </a:r>
            <a:r>
              <a:rPr lang="en-US" sz="1600" dirty="0" smtClean="0">
                <a:solidFill>
                  <a:srgbClr val="000000"/>
                </a:solidFill>
              </a:rPr>
              <a:t>[</a:t>
            </a:r>
            <a:r>
              <a:rPr lang="hu-HU" sz="1600" dirty="0" smtClean="0">
                <a:solidFill>
                  <a:srgbClr val="000000"/>
                </a:solidFill>
              </a:rPr>
              <a:t>48</a:t>
            </a:r>
            <a:r>
              <a:rPr lang="en-US" sz="1600" dirty="0" smtClean="0">
                <a:solidFill>
                  <a:srgbClr val="000000"/>
                </a:solidFill>
              </a:rPr>
              <a:t>]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6555" y="1690197"/>
            <a:ext cx="7965885" cy="4500500"/>
            <a:chOff x="566555" y="1690197"/>
            <a:chExt cx="7965885" cy="4500500"/>
          </a:xfrm>
        </p:grpSpPr>
        <p:grpSp>
          <p:nvGrpSpPr>
            <p:cNvPr id="8" name="Group 7"/>
            <p:cNvGrpSpPr/>
            <p:nvPr/>
          </p:nvGrpSpPr>
          <p:grpSpPr>
            <a:xfrm>
              <a:off x="566555" y="1690197"/>
              <a:ext cx="7965885" cy="4500500"/>
              <a:chOff x="161510" y="1601329"/>
              <a:chExt cx="8550950" cy="4933016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1530" y="1601329"/>
                <a:ext cx="8370930" cy="4852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Connector 9"/>
              <p:cNvCxnSpPr/>
              <p:nvPr/>
            </p:nvCxnSpPr>
            <p:spPr bwMode="auto">
              <a:xfrm>
                <a:off x="341530" y="2753925"/>
                <a:ext cx="0" cy="945105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Rectangle 10"/>
              <p:cNvSpPr/>
              <p:nvPr/>
            </p:nvSpPr>
            <p:spPr bwMode="auto">
              <a:xfrm>
                <a:off x="161510" y="6039290"/>
                <a:ext cx="540060" cy="49505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03196" y="2880922"/>
              <a:ext cx="521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000000"/>
                  </a:solidFill>
                </a:rPr>
                <a:t>ASB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1526" y="2916869"/>
              <a:ext cx="5244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000000"/>
                  </a:solidFill>
                </a:rPr>
                <a:t>APB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562110" y="2916869"/>
              <a:ext cx="2655295" cy="42238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1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720" y="515768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APB bus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704" y="885783"/>
            <a:ext cx="8824467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APB bus 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low-power extension to the system bus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builds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ASB signals directly.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support pipelining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1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378" y="515889"/>
            <a:ext cx="10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379" y="895151"/>
            <a:ext cx="7002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AMBA2 </a:t>
            </a:r>
            <a:r>
              <a:rPr lang="en-US" sz="1600" dirty="0" smtClean="0"/>
              <a:t>standard is an enhancement of the AMBA1 in order to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74761" y="1255793"/>
            <a:ext cx="886486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increase performance</a:t>
            </a:r>
            <a:r>
              <a:rPr lang="en-US" sz="1600" dirty="0" smtClean="0">
                <a:solidFill>
                  <a:srgbClr val="000000"/>
                </a:solidFill>
              </a:rPr>
              <a:t>, e.g</a:t>
            </a:r>
            <a:r>
              <a:rPr lang="en-US" sz="1600" dirty="0">
                <a:solidFill>
                  <a:srgbClr val="000000"/>
                </a:solidFill>
              </a:rPr>
              <a:t>. by </a:t>
            </a:r>
            <a:r>
              <a:rPr lang="en-US" sz="1600" dirty="0" smtClean="0">
                <a:solidFill>
                  <a:srgbClr val="000000"/>
                </a:solidFill>
              </a:rPr>
              <a:t>supporting split </a:t>
            </a:r>
            <a:r>
              <a:rPr lang="en-US" sz="1600" dirty="0">
                <a:solidFill>
                  <a:srgbClr val="000000"/>
                </a:solidFill>
              </a:rPr>
              <a:t>transactions for </a:t>
            </a:r>
            <a:r>
              <a:rPr lang="en-US" sz="1600" dirty="0" smtClean="0">
                <a:solidFill>
                  <a:srgbClr val="000000"/>
                </a:solidFill>
              </a:rPr>
              <a:t>allowing 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in-parallel </a:t>
            </a:r>
            <a:r>
              <a:rPr lang="en-US" sz="1600" dirty="0">
                <a:solidFill>
                  <a:srgbClr val="000000"/>
                </a:solidFill>
              </a:rPr>
              <a:t>transfers 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allow a more straightforward implementation</a:t>
            </a:r>
            <a:r>
              <a:rPr lang="en-US" sz="1600" dirty="0" smtClean="0">
                <a:solidFill>
                  <a:srgbClr val="000000"/>
                </a:solidFill>
              </a:rPr>
              <a:t>, e.g. by using only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err="1" smtClean="0"/>
              <a:t>uni</a:t>
            </a:r>
            <a:r>
              <a:rPr lang="en-US" sz="1600" dirty="0" smtClean="0"/>
              <a:t>-directional signals </a:t>
            </a:r>
            <a:r>
              <a:rPr lang="en-US" sz="1600" dirty="0"/>
              <a:t>(also </a:t>
            </a:r>
            <a:r>
              <a:rPr lang="en-US" sz="1600" dirty="0">
                <a:solidFill>
                  <a:srgbClr val="000000"/>
                </a:solidFill>
              </a:rPr>
              <a:t>for data buses, in contrast to the </a:t>
            </a:r>
            <a:r>
              <a:rPr lang="en-US" sz="1600" dirty="0" smtClean="0">
                <a:solidFill>
                  <a:srgbClr val="000000"/>
                </a:solidFill>
              </a:rPr>
              <a:t>ASB protocol</a:t>
            </a:r>
            <a:r>
              <a:rPr lang="en-US" sz="1600" dirty="0">
                <a:solidFill>
                  <a:srgbClr val="000000"/>
                </a:solidFill>
              </a:rPr>
              <a:t>).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900" kern="1200" dirty="0" smtClean="0">
                <a:solidFill>
                  <a:srgbClr val="FFFFFF"/>
                </a:solidFill>
              </a:rPr>
              <a:t>2.3.2 </a:t>
            </a:r>
            <a:r>
              <a:rPr lang="en-US" sz="1900" kern="1200" dirty="0">
                <a:solidFill>
                  <a:srgbClr val="FFFFFF"/>
                </a:solidFill>
              </a:rPr>
              <a:t>Bus-based on-die interconnects (9)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03" y="880746"/>
            <a:ext cx="683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Main enhancements of the AHB bus vs. the ASB bus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49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695" y="1305455"/>
            <a:ext cx="891000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rgbClr val="0066CC"/>
                </a:solidFill>
              </a:rPr>
              <a:t>a) Spit transactions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</a:t>
            </a:r>
            <a:r>
              <a:rPr lang="en-US" sz="1600" dirty="0" smtClean="0">
                <a:solidFill>
                  <a:srgbClr val="0066CC"/>
                </a:solidFill>
              </a:rPr>
              <a:t>This allows enhanced pipelining on the bus </a:t>
            </a:r>
            <a:r>
              <a:rPr lang="en-US" sz="1600" dirty="0" smtClean="0">
                <a:solidFill>
                  <a:srgbClr val="000000"/>
                </a:solidFill>
              </a:rPr>
              <a:t>by overlapping the address and 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data phases of transactions from different bus masters.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rgbClr val="0066CC"/>
                </a:solidFill>
              </a:rPr>
              <a:t>b) Enhanced burst transactions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rgbClr val="0066CC"/>
                </a:solidFill>
              </a:rPr>
              <a:t>c) Wider data bus options </a:t>
            </a:r>
            <a:r>
              <a:rPr lang="en-US" sz="1600" dirty="0" smtClean="0">
                <a:solidFill>
                  <a:srgbClr val="000000"/>
                </a:solidFill>
              </a:rPr>
              <a:t>(termed as transfer size alternatives).</a:t>
            </a:r>
          </a:p>
          <a:p>
            <a:r>
              <a:rPr lang="en-US" sz="1600" dirty="0" smtClean="0">
                <a:solidFill>
                  <a:srgbClr val="0066CC"/>
                </a:solidFill>
              </a:rPr>
              <a:t>d) Using only </a:t>
            </a:r>
            <a:r>
              <a:rPr lang="en-US" sz="1600" dirty="0" err="1" smtClean="0">
                <a:solidFill>
                  <a:srgbClr val="0066CC"/>
                </a:solidFill>
              </a:rPr>
              <a:t>uni</a:t>
            </a:r>
            <a:r>
              <a:rPr lang="en-US" sz="1600" dirty="0" smtClean="0">
                <a:solidFill>
                  <a:srgbClr val="0066CC"/>
                </a:solidFill>
              </a:rPr>
              <a:t>-directional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66CC"/>
                </a:solidFill>
              </a:rPr>
              <a:t>signals </a:t>
            </a:r>
            <a:r>
              <a:rPr lang="en-US" sz="1600" dirty="0" smtClean="0">
                <a:solidFill>
                  <a:srgbClr val="000000"/>
                </a:solidFill>
              </a:rPr>
              <a:t>(also for data buses, in contrast to the ASB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protocol). </a:t>
            </a:r>
          </a:p>
          <a:p>
            <a:pPr>
              <a:spcAft>
                <a:spcPts val="400"/>
              </a:spcAft>
            </a:pPr>
            <a:r>
              <a:rPr lang="en-US" sz="1600" dirty="0" smtClean="0">
                <a:solidFill>
                  <a:srgbClr val="0066CC"/>
                </a:solidFill>
              </a:rPr>
              <a:t>e) Using </a:t>
            </a:r>
            <a:r>
              <a:rPr lang="en-US" sz="1600" dirty="0">
                <a:solidFill>
                  <a:srgbClr val="0066CC"/>
                </a:solidFill>
              </a:rPr>
              <a:t>only the rising edge of the bus clock </a:t>
            </a:r>
            <a:r>
              <a:rPr lang="en-US" sz="1600" dirty="0">
                <a:solidFill>
                  <a:srgbClr val="000000"/>
                </a:solidFill>
              </a:rPr>
              <a:t>(in contrast to the ASB protocol where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</a:rPr>
              <a:t> both </a:t>
            </a:r>
            <a:r>
              <a:rPr lang="en-US" sz="1600" dirty="0">
                <a:solidFill>
                  <a:srgbClr val="000000"/>
                </a:solidFill>
              </a:rPr>
              <a:t>edges are used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123" y="517040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The AHB bus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0" y="888401"/>
            <a:ext cx="7046030" cy="5617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316" y="514444"/>
            <a:ext cx="904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Intel’s PXA27x used originally in the Blackberry Pearl 8100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50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6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(10)</a:t>
            </a:r>
          </a:p>
        </p:txBody>
      </p:sp>
    </p:spTree>
    <p:extLst>
      <p:ext uri="{BB962C8B-B14F-4D97-AF65-F5344CB8AC3E}">
        <p14:creationId xmlns:p14="http://schemas.microsoft.com/office/powerpoint/2010/main" val="5581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321" y="517234"/>
            <a:ext cx="589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3: IBM’s POWER8 server bus (2014) -1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21" y="884903"/>
            <a:ext cx="7068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POWER8</a:t>
            </a:r>
            <a:r>
              <a:rPr lang="en-US" sz="1600" dirty="0" smtClean="0"/>
              <a:t> has </a:t>
            </a:r>
            <a:r>
              <a:rPr lang="en-US" sz="1600" dirty="0" smtClean="0">
                <a:solidFill>
                  <a:srgbClr val="0070C0"/>
                </a:solidFill>
              </a:rPr>
              <a:t>12 cores</a:t>
            </a:r>
            <a:r>
              <a:rPr lang="en-US" sz="1600" dirty="0" smtClean="0"/>
              <a:t> arranged on the die as indicated below.</a:t>
            </a:r>
            <a:endParaRPr lang="en-US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43" y="1554820"/>
            <a:ext cx="7792474" cy="478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2533" y="6449960"/>
            <a:ext cx="4216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Layout of the POWER8 die [</a:t>
            </a:r>
            <a:r>
              <a:rPr lang="hu-HU" sz="1600" dirty="0" smtClean="0"/>
              <a:t>51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09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824" y="517236"/>
            <a:ext cx="594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 3: IBM’s POWER8 server bus </a:t>
            </a:r>
            <a:r>
              <a:rPr lang="en-US" dirty="0" smtClean="0">
                <a:solidFill>
                  <a:schemeClr val="accent6"/>
                </a:solidFill>
              </a:rPr>
              <a:t>(2014) -2 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825" y="880205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IBM’s technical documentation </a:t>
            </a:r>
            <a:r>
              <a:rPr lang="en-US" sz="1600" dirty="0" smtClean="0">
                <a:solidFill>
                  <a:srgbClr val="0070C0"/>
                </a:solidFill>
              </a:rPr>
              <a:t>no details </a:t>
            </a:r>
            <a:r>
              <a:rPr lang="en-US" sz="1600" dirty="0" smtClean="0"/>
              <a:t>could be found about the on-die bus,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nevertheless an </a:t>
            </a:r>
            <a:r>
              <a:rPr lang="en-US" sz="1600" dirty="0" smtClean="0">
                <a:solidFill>
                  <a:srgbClr val="0070C0"/>
                </a:solidFill>
              </a:rPr>
              <a:t>IBM patent </a:t>
            </a:r>
            <a:r>
              <a:rPr lang="en-US" sz="1600" dirty="0" smtClean="0"/>
              <a:t>[</a:t>
            </a:r>
            <a:r>
              <a:rPr lang="hu-HU" sz="1600" dirty="0" smtClean="0"/>
              <a:t>52</a:t>
            </a:r>
            <a:r>
              <a:rPr lang="en-US" sz="1600" dirty="0" smtClean="0"/>
              <a:t>] reveals the following details: 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4" y="1616985"/>
            <a:ext cx="7940562" cy="5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782" y="884907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According to this patent IBM made use of a </a:t>
            </a:r>
            <a:r>
              <a:rPr lang="en-US" sz="1600" dirty="0" smtClean="0">
                <a:solidFill>
                  <a:srgbClr val="0070C0"/>
                </a:solidFill>
              </a:rPr>
              <a:t>complex bus </a:t>
            </a:r>
            <a:r>
              <a:rPr lang="en-US" sz="1600" dirty="0" smtClean="0"/>
              <a:t>consisting of </a:t>
            </a:r>
            <a:r>
              <a:rPr lang="en-US" sz="1600" dirty="0" smtClean="0">
                <a:solidFill>
                  <a:srgbClr val="FF0000"/>
                </a:solidFill>
              </a:rPr>
              <a:t>trunk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segments</a:t>
            </a:r>
            <a:r>
              <a:rPr lang="en-US" sz="1600" dirty="0" smtClean="0"/>
              <a:t>, that acts as a path through for the signals, and interconnects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55638" y="1435097"/>
            <a:ext cx="8776570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horizontally the neighboring trunk segments and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vertically the top and bottom Compute Element (core and L3 cache segment)   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05618" y="2385375"/>
            <a:ext cx="6737169" cy="4280898"/>
            <a:chOff x="1010650" y="2336212"/>
            <a:chExt cx="6737169" cy="42808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16815" r="28976"/>
            <a:stretch/>
          </p:blipFill>
          <p:spPr>
            <a:xfrm rot="5400000">
              <a:off x="2160127" y="1186735"/>
              <a:ext cx="4074421" cy="637337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6607277" y="2467897"/>
              <a:ext cx="114054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4581832" y="5565058"/>
              <a:ext cx="2949678" cy="105205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28804" y="6400799"/>
            <a:ext cx="574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Trunk segment of the POWER8 bus [</a:t>
            </a:r>
            <a:r>
              <a:rPr lang="hu-HU" dirty="0" smtClean="0"/>
              <a:t>52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47302" y="2536723"/>
            <a:ext cx="26883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To the top Compute Element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1" y="6051757"/>
            <a:ext cx="30217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To the bottom Compute Element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6246506" y="4375040"/>
            <a:ext cx="21339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PRESP Partial </a:t>
            </a:r>
            <a:r>
              <a:rPr lang="en-US" sz="1100" dirty="0" smtClean="0"/>
              <a:t>Response</a:t>
            </a:r>
          </a:p>
          <a:p>
            <a:r>
              <a:rPr lang="en-US" sz="1100" dirty="0" smtClean="0"/>
              <a:t>CREPS Combined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782" y="2025453"/>
            <a:ext cx="324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with a given trunk segment.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13907" y="517239"/>
            <a:ext cx="589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 3: IBM’s POWER8 server bus </a:t>
            </a:r>
            <a:r>
              <a:rPr lang="en-US" dirty="0" smtClean="0">
                <a:solidFill>
                  <a:schemeClr val="accent6"/>
                </a:solidFill>
              </a:rPr>
              <a:t>(2014) -3 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554625" y="1200151"/>
            <a:ext cx="799782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Intra-processor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801" y="2040003"/>
            <a:ext cx="7994650" cy="432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2.1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Overview of intra-processor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54625" y="2509105"/>
            <a:ext cx="7997825" cy="43200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2.2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Off-die intra-processor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57801" y="2992283"/>
            <a:ext cx="7994650" cy="432000"/>
            <a:chOff x="699" y="1638"/>
            <a:chExt cx="4448" cy="2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2.3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On-die intra-processor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62411" y="3462081"/>
            <a:ext cx="7994650" cy="432000"/>
            <a:chOff x="699" y="1638"/>
            <a:chExt cx="4448" cy="260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2.4 </a:t>
              </a:r>
              <a:r>
                <a:rPr lang="en-US" sz="1800" dirty="0">
                  <a:solidFill>
                    <a:srgbClr val="FFFFFF"/>
                  </a:solidFill>
                  <a:latin typeface="Verdana"/>
                </a:rPr>
                <a:t>Use of both off-die and on-die </a:t>
              </a:r>
              <a:r>
                <a:rPr lang="en-US" sz="1800" dirty="0" smtClean="0">
                  <a:solidFill>
                    <a:srgbClr val="FFFFFF"/>
                  </a:solidFill>
                  <a:latin typeface="Verdana"/>
                </a:rPr>
                <a:t>interconnects</a:t>
              </a:r>
              <a:endParaRPr lang="en-US" sz="18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1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2.3.2 </a:t>
            </a:r>
            <a:r>
              <a:rPr lang="en-US" kern="1200" dirty="0">
                <a:solidFill>
                  <a:srgbClr val="FFFFFF"/>
                </a:solidFill>
              </a:rPr>
              <a:t>Bus-based on-die interconnects (14)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90" y="884904"/>
            <a:ext cx="7602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 that the POWER8 makes use of a </a:t>
            </a:r>
            <a:r>
              <a:rPr lang="en-US" sz="1600" dirty="0" smtClean="0">
                <a:solidFill>
                  <a:srgbClr val="0070C0"/>
                </a:solidFill>
              </a:rPr>
              <a:t>very complex bus</a:t>
            </a:r>
            <a:r>
              <a:rPr lang="en-US" sz="1600" dirty="0" smtClean="0"/>
              <a:t>, that transfers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80764" y="1208543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horizontally 1165 </a:t>
            </a:r>
            <a:r>
              <a:rPr lang="en-US" sz="1600" dirty="0"/>
              <a:t>bits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vertically 575 bits.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515433"/>
            <a:ext cx="5894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 3: IBM’s POWER8 server bus </a:t>
            </a:r>
            <a:r>
              <a:rPr lang="en-US" dirty="0" smtClean="0">
                <a:solidFill>
                  <a:schemeClr val="accent6"/>
                </a:solidFill>
              </a:rPr>
              <a:t>(2014) -4 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658495" y="1469660"/>
            <a:ext cx="7961095" cy="522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2.3.3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Crossbar-based on-die interconnects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04" y="516708"/>
            <a:ext cx="677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chemeClr val="accent6"/>
                </a:solidFill>
              </a:rPr>
              <a:t>2.3.3 Crossbar-based </a:t>
            </a:r>
            <a:r>
              <a:rPr lang="en-US" dirty="0">
                <a:solidFill>
                  <a:schemeClr val="accent6"/>
                </a:solidFill>
              </a:rPr>
              <a:t>on-die interconnects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108" y="884696"/>
            <a:ext cx="9101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They provide </a:t>
            </a:r>
            <a:r>
              <a:rPr lang="en-US" sz="1600" dirty="0" smtClean="0">
                <a:solidFill>
                  <a:srgbClr val="0070C0"/>
                </a:solidFill>
              </a:rPr>
              <a:t>point-to-point connections </a:t>
            </a:r>
            <a:r>
              <a:rPr lang="en-US" sz="1600" dirty="0" smtClean="0"/>
              <a:t>from a number of sources to a number of</a:t>
            </a:r>
          </a:p>
          <a:p>
            <a:r>
              <a:rPr lang="en-US" sz="1600" dirty="0" smtClean="0"/>
              <a:t>  sinks </a:t>
            </a:r>
            <a:r>
              <a:rPr lang="en-US" sz="1600" dirty="0" smtClean="0">
                <a:solidFill>
                  <a:srgbClr val="0070C0"/>
                </a:solidFill>
              </a:rPr>
              <a:t>via appropriated links </a:t>
            </a:r>
            <a:r>
              <a:rPr lang="en-US" sz="1600" dirty="0" smtClean="0"/>
              <a:t>by means of a </a:t>
            </a:r>
            <a:r>
              <a:rPr lang="en-US" sz="1600" dirty="0" smtClean="0">
                <a:solidFill>
                  <a:srgbClr val="FF0000"/>
                </a:solidFill>
              </a:rPr>
              <a:t>crossbar switch (interconnect matrix)</a:t>
            </a:r>
            <a:r>
              <a:rPr lang="en-US" sz="1600" dirty="0" smtClean="0"/>
              <a:t>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as indicated in the Figure below (for better clarity we show only one direction).</a:t>
            </a:r>
            <a:r>
              <a:rPr lang="hu-HU" sz="1600" dirty="0" smtClean="0"/>
              <a:t> [53]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7650" r="6489" b="7704"/>
          <a:stretch/>
        </p:blipFill>
        <p:spPr bwMode="auto">
          <a:xfrm>
            <a:off x="2019300" y="1940189"/>
            <a:ext cx="51181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6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035" y="516927"/>
            <a:ext cx="38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Support of cache coherency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809862" y="1706117"/>
            <a:ext cx="203773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Non cache coherent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interconnects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2811549" y="16007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>
            <a:endCxn id="5" idx="6"/>
          </p:cNvCxnSpPr>
          <p:nvPr/>
        </p:nvCxnSpPr>
        <p:spPr bwMode="auto">
          <a:xfrm flipH="1">
            <a:off x="2876636" y="1471313"/>
            <a:ext cx="1804572" cy="15963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72374" y="1695343"/>
            <a:ext cx="16289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Cache coherent</a:t>
            </a:r>
          </a:p>
          <a:p>
            <a:pPr algn="ctr"/>
            <a:r>
              <a:rPr lang="en-US" altLang="en-US" sz="1300" b="1" dirty="0" smtClean="0">
                <a:solidFill>
                  <a:srgbClr val="000000"/>
                </a:solidFill>
              </a:rPr>
              <a:t> interconnects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681208" y="1474981"/>
            <a:ext cx="1918701" cy="13422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567776" y="159001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>
              <a:solidFill>
                <a:srgbClr val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568949" y="1904378"/>
            <a:ext cx="422920" cy="145989"/>
          </a:xfrm>
          <a:prstGeom prst="rightArrow">
            <a:avLst/>
          </a:prstGeom>
          <a:solidFill>
            <a:srgbClr val="FF8F75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3276" y="1124290"/>
            <a:ext cx="74403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1300" b="1" dirty="0" smtClean="0">
                <a:solidFill>
                  <a:srgbClr val="000000"/>
                </a:solidFill>
              </a:rPr>
              <a:t>Support of cache coherency in crossbar-based interconnects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9088" y="2442956"/>
            <a:ext cx="34476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Early, straightforward implementations</a:t>
            </a:r>
            <a:endParaRPr lang="en-US" sz="1300" dirty="0"/>
          </a:p>
        </p:txBody>
      </p:sp>
      <p:sp>
        <p:nvSpPr>
          <p:cNvPr id="17" name="TextBox 16"/>
          <p:cNvSpPr txBox="1"/>
          <p:nvPr/>
        </p:nvSpPr>
        <p:spPr>
          <a:xfrm>
            <a:off x="5321482" y="2450976"/>
            <a:ext cx="2508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Advanced implementations</a:t>
            </a:r>
            <a:endParaRPr lang="en-US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409943" y="2921966"/>
            <a:ext cx="3892027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Cache coherency </a:t>
            </a:r>
            <a:r>
              <a:rPr lang="en-US" sz="1300" dirty="0" smtClean="0">
                <a:solidFill>
                  <a:srgbClr val="0066CC"/>
                </a:solidFill>
              </a:rPr>
              <a:t>is maintained by software</a:t>
            </a:r>
            <a:r>
              <a:rPr lang="en-US" sz="1300" dirty="0" smtClean="0">
                <a:solidFill>
                  <a:srgbClr val="000000"/>
                </a:solidFill>
              </a:rPr>
              <a:t>.</a:t>
            </a:r>
          </a:p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Induces </a:t>
            </a:r>
            <a:r>
              <a:rPr lang="en-US" sz="1300" dirty="0" smtClean="0">
                <a:solidFill>
                  <a:srgbClr val="0066CC"/>
                </a:solidFill>
              </a:rPr>
              <a:t>higher coherency traffic</a:t>
            </a:r>
            <a:r>
              <a:rPr lang="en-US" sz="13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en-US" sz="1300" dirty="0" smtClean="0">
                <a:solidFill>
                  <a:srgbClr val="000000"/>
                </a:solidFill>
              </a:rPr>
              <a:t>Is </a:t>
            </a:r>
            <a:r>
              <a:rPr lang="en-US" sz="1300" dirty="0" smtClean="0">
                <a:solidFill>
                  <a:srgbClr val="0070C0"/>
                </a:solidFill>
              </a:rPr>
              <a:t>less effective </a:t>
            </a:r>
            <a:r>
              <a:rPr lang="en-US" sz="1300" dirty="0" smtClean="0">
                <a:solidFill>
                  <a:srgbClr val="000000"/>
                </a:solidFill>
              </a:rPr>
              <a:t>in terms of</a:t>
            </a:r>
          </a:p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 performance and power consumption.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8111" y="2944183"/>
            <a:ext cx="3959354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Cache coherency </a:t>
            </a:r>
            <a:r>
              <a:rPr lang="en-US" sz="1300" dirty="0" smtClean="0">
                <a:solidFill>
                  <a:srgbClr val="0066CC"/>
                </a:solidFill>
              </a:rPr>
              <a:t>is maintained by hardware</a:t>
            </a:r>
            <a:r>
              <a:rPr lang="en-US" sz="1300" dirty="0" smtClean="0">
                <a:solidFill>
                  <a:srgbClr val="000000"/>
                </a:solidFill>
              </a:rPr>
              <a:t>.</a:t>
            </a:r>
          </a:p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Induces </a:t>
            </a:r>
            <a:r>
              <a:rPr lang="en-US" sz="1300" dirty="0" smtClean="0">
                <a:solidFill>
                  <a:srgbClr val="0066CC"/>
                </a:solidFill>
              </a:rPr>
              <a:t>less coherency traffic</a:t>
            </a:r>
            <a:r>
              <a:rPr lang="en-US" sz="1300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en-US" sz="1300" dirty="0" smtClean="0">
                <a:solidFill>
                  <a:srgbClr val="000000"/>
                </a:solidFill>
              </a:rPr>
              <a:t>Is </a:t>
            </a:r>
            <a:r>
              <a:rPr lang="en-US" sz="1300" dirty="0" smtClean="0">
                <a:solidFill>
                  <a:srgbClr val="0070C0"/>
                </a:solidFill>
              </a:rPr>
              <a:t>more effective </a:t>
            </a:r>
            <a:r>
              <a:rPr lang="en-US" sz="1300" dirty="0" smtClean="0">
                <a:solidFill>
                  <a:srgbClr val="000000"/>
                </a:solidFill>
              </a:rPr>
              <a:t>in terms of</a:t>
            </a:r>
          </a:p>
          <a:p>
            <a:pPr algn="ctr">
              <a:spcAft>
                <a:spcPts val="40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 performance and power consumption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6517" y="4060113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rgbClr val="000000"/>
                </a:solidFill>
              </a:rPr>
              <a:t>Examples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4372" y="4391306"/>
            <a:ext cx="1523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300" i="1" dirty="0" smtClean="0">
                <a:solidFill>
                  <a:srgbClr val="000000"/>
                </a:solidFill>
              </a:rPr>
              <a:t>PL-300 (2004)</a:t>
            </a:r>
          </a:p>
          <a:p>
            <a:pPr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</a:rPr>
              <a:t>NIC-301 (2006)</a:t>
            </a:r>
          </a:p>
          <a:p>
            <a:pPr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</a:rPr>
              <a:t>NIC-400 </a:t>
            </a:r>
            <a:r>
              <a:rPr lang="hu-HU" sz="1300" i="1" dirty="0" smtClean="0">
                <a:solidFill>
                  <a:srgbClr val="000000"/>
                </a:solidFill>
              </a:rPr>
              <a:t>(2010)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2377" y="4382161"/>
            <a:ext cx="1515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</a:rPr>
              <a:t>CCI-400 (201</a:t>
            </a:r>
            <a:r>
              <a:rPr lang="hu-HU" sz="1300" i="1" dirty="0" smtClean="0">
                <a:solidFill>
                  <a:srgbClr val="000000"/>
                </a:solidFill>
              </a:rPr>
              <a:t>0</a:t>
            </a:r>
            <a:r>
              <a:rPr lang="en-US" sz="1300" i="1" dirty="0" smtClean="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</a:rPr>
              <a:t>CC</a:t>
            </a:r>
            <a:r>
              <a:rPr lang="hu-HU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dirty="0" smtClean="0">
                <a:solidFill>
                  <a:srgbClr val="000000"/>
                </a:solidFill>
              </a:rPr>
              <a:t>-50</a:t>
            </a:r>
            <a:r>
              <a:rPr lang="hu-HU" sz="1300" i="1" dirty="0" smtClean="0">
                <a:solidFill>
                  <a:srgbClr val="000000"/>
                </a:solidFill>
              </a:rPr>
              <a:t>0</a:t>
            </a:r>
            <a:r>
              <a:rPr lang="en-US" sz="1300" i="1" dirty="0" smtClean="0">
                <a:solidFill>
                  <a:srgbClr val="000000"/>
                </a:solidFill>
              </a:rPr>
              <a:t> (201</a:t>
            </a:r>
            <a:r>
              <a:rPr lang="hu-HU" sz="1300" i="1" dirty="0" smtClean="0">
                <a:solidFill>
                  <a:srgbClr val="000000"/>
                </a:solidFill>
              </a:rPr>
              <a:t>4</a:t>
            </a:r>
            <a:r>
              <a:rPr lang="en-US" sz="1300" i="1" dirty="0" smtClean="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</a:rPr>
              <a:t>CC</a:t>
            </a:r>
            <a:r>
              <a:rPr lang="hu-HU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dirty="0" smtClean="0">
                <a:solidFill>
                  <a:srgbClr val="000000"/>
                </a:solidFill>
              </a:rPr>
              <a:t>-5</a:t>
            </a:r>
            <a:r>
              <a:rPr lang="hu-HU" sz="1300" i="1" dirty="0" smtClean="0">
                <a:solidFill>
                  <a:srgbClr val="000000"/>
                </a:solidFill>
              </a:rPr>
              <a:t>50</a:t>
            </a:r>
            <a:r>
              <a:rPr lang="en-US" sz="1300" i="1" dirty="0" smtClean="0">
                <a:solidFill>
                  <a:srgbClr val="000000"/>
                </a:solidFill>
              </a:rPr>
              <a:t> (201</a:t>
            </a:r>
            <a:r>
              <a:rPr lang="hu-HU" sz="1300" i="1" dirty="0" smtClean="0">
                <a:solidFill>
                  <a:srgbClr val="000000"/>
                </a:solidFill>
              </a:rPr>
              <a:t>5</a:t>
            </a:r>
            <a:r>
              <a:rPr lang="en-US" sz="1300" i="1" dirty="0" smtClean="0">
                <a:solidFill>
                  <a:srgbClr val="000000"/>
                </a:solidFill>
              </a:rPr>
              <a:t>)</a:t>
            </a:r>
            <a:endParaRPr lang="en-US" sz="1300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141" y="4387262"/>
            <a:ext cx="55496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ARM</a:t>
            </a:r>
            <a:endParaRPr lang="en-US" sz="13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5915" y="5328934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Intel</a:t>
            </a:r>
            <a:endParaRPr lang="en-US" sz="13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98668" y="5330537"/>
            <a:ext cx="15552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Nehalem (2008)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22674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(3)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28" y="1583795"/>
            <a:ext cx="5216162" cy="482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53599" y="4599130"/>
            <a:ext cx="177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Multi-layer AHB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Overview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DVI </a:t>
            </a:r>
            <a:r>
              <a:rPr lang="en-US" sz="1200" dirty="0" smtClean="0">
                <a:solidFill>
                  <a:srgbClr val="000000"/>
                </a:solidFill>
              </a:rPr>
              <a:t>0045A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ARM Limited</a:t>
            </a:r>
            <a:r>
              <a:rPr lang="en-US" sz="1200" dirty="0" smtClean="0">
                <a:solidFill>
                  <a:srgbClr val="000000"/>
                </a:solidFill>
              </a:rPr>
              <a:t>. 2001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510" y="882202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It can be </a:t>
            </a:r>
            <a:r>
              <a:rPr lang="en-US" sz="1600" dirty="0" smtClean="0">
                <a:solidFill>
                  <a:srgbClr val="0070C0"/>
                </a:solidFill>
              </a:rPr>
              <a:t>built up by buses </a:t>
            </a:r>
            <a:r>
              <a:rPr lang="en-US" sz="1600" dirty="0" smtClean="0"/>
              <a:t>as well as </a:t>
            </a:r>
            <a:r>
              <a:rPr lang="en-US" sz="1600" dirty="0" smtClean="0">
                <a:solidFill>
                  <a:srgbClr val="0070C0"/>
                </a:solidFill>
              </a:rPr>
              <a:t>multiplexers</a:t>
            </a:r>
            <a:r>
              <a:rPr lang="en-US" sz="1600" dirty="0" smtClean="0"/>
              <a:t> and </a:t>
            </a:r>
            <a:r>
              <a:rPr lang="en-US" sz="1600" dirty="0" err="1" smtClean="0">
                <a:solidFill>
                  <a:srgbClr val="0070C0"/>
                </a:solidFill>
              </a:rPr>
              <a:t>demultiplexers</a:t>
            </a:r>
            <a:r>
              <a:rPr lang="en-US" sz="1600" dirty="0" smtClean="0"/>
              <a:t>, as  shown in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the Figure below (only for the Master to Slave direction [</a:t>
            </a:r>
            <a:r>
              <a:rPr lang="hu-HU" sz="1600" dirty="0" smtClean="0"/>
              <a:t>54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0560" y="518161"/>
            <a:ext cx="592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Implementation of the crossbar switch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80" y="6410960"/>
            <a:ext cx="879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Implementation of the crossbar switch in the Master to Slave direction [</a:t>
            </a:r>
            <a:r>
              <a:rPr lang="hu-HU" sz="1600" dirty="0" smtClean="0"/>
              <a:t>54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24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793" y="517626"/>
            <a:ext cx="895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1: Five-way crossbar switch in Intel’s Nehalem based Xeon 5500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 processor (2010) 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0214"/>
          <a:stretch/>
        </p:blipFill>
        <p:spPr>
          <a:xfrm>
            <a:off x="2181083" y="1239910"/>
            <a:ext cx="5431536" cy="541032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4119613" y="3705726"/>
            <a:ext cx="1357162" cy="118390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5186" y="4345858"/>
            <a:ext cx="904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(Crossbar)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72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877"/>
          <a:stretch/>
        </p:blipFill>
        <p:spPr>
          <a:xfrm>
            <a:off x="-18476" y="1488446"/>
            <a:ext cx="9180952" cy="4217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904" y="517087"/>
            <a:ext cx="80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2: </a:t>
            </a:r>
            <a:r>
              <a:rPr lang="hu-HU" dirty="0" smtClean="0">
                <a:solidFill>
                  <a:schemeClr val="accent6"/>
                </a:solidFill>
              </a:rPr>
              <a:t>Internal structure of </a:t>
            </a:r>
            <a:r>
              <a:rPr lang="en-US" dirty="0" smtClean="0">
                <a:solidFill>
                  <a:schemeClr val="accent6"/>
                </a:solidFill>
              </a:rPr>
              <a:t>ARM’s </a:t>
            </a:r>
            <a:r>
              <a:rPr lang="hu-HU" dirty="0" smtClean="0">
                <a:solidFill>
                  <a:schemeClr val="accent6"/>
                </a:solidFill>
              </a:rPr>
              <a:t>NIC-400 </a:t>
            </a:r>
            <a:r>
              <a:rPr lang="en-US" dirty="0" smtClean="0">
                <a:solidFill>
                  <a:schemeClr val="accent6"/>
                </a:solidFill>
              </a:rPr>
              <a:t>crossbar-based,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non cache coherent interconnect with AXI4 links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(2010) </a:t>
            </a:r>
            <a:r>
              <a:rPr lang="hu-HU" dirty="0" smtClean="0"/>
              <a:t>[55]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929" y="6015792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NIC: </a:t>
            </a:r>
            <a:r>
              <a:rPr lang="hu-HU" sz="1400" dirty="0">
                <a:solidFill>
                  <a:schemeClr val="accent6"/>
                </a:solidFill>
              </a:rPr>
              <a:t>Network Interconnect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53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58" y="516922"/>
            <a:ext cx="90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ARM’s bus standards underlying their non cache coherent crossbar-based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on-die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(6)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3025" y="1577130"/>
            <a:ext cx="9032294" cy="5281613"/>
            <a:chOff x="73025" y="1307630"/>
            <a:chExt cx="9032294" cy="5281613"/>
          </a:xfrm>
        </p:grpSpPr>
        <p:cxnSp>
          <p:nvCxnSpPr>
            <p:cNvPr id="6" name="Egyenes összekötő nyíllal 2"/>
            <p:cNvCxnSpPr/>
            <p:nvPr/>
          </p:nvCxnSpPr>
          <p:spPr>
            <a:xfrm>
              <a:off x="1979613" y="6243168"/>
              <a:ext cx="69135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"/>
            <p:cNvCxnSpPr/>
            <p:nvPr/>
          </p:nvCxnSpPr>
          <p:spPr>
            <a:xfrm>
              <a:off x="4113858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6"/>
            <p:cNvSpPr txBox="1">
              <a:spLocks noChangeArrowheads="1"/>
            </p:cNvSpPr>
            <p:nvPr/>
          </p:nvSpPr>
          <p:spPr bwMode="auto">
            <a:xfrm>
              <a:off x="385763" y="2218855"/>
              <a:ext cx="10175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Coherent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Hub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Inteface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Szövegdoboz 7"/>
            <p:cNvSpPr txBox="1">
              <a:spLocks noChangeArrowheads="1"/>
            </p:cNvSpPr>
            <p:nvPr/>
          </p:nvSpPr>
          <p:spPr bwMode="auto">
            <a:xfrm>
              <a:off x="171450" y="2718918"/>
              <a:ext cx="1447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 Coherency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Extensions Protocol</a:t>
              </a:r>
            </a:p>
          </p:txBody>
        </p:sp>
        <p:sp>
          <p:nvSpPr>
            <p:cNvPr id="10" name="Szövegdoboz 8"/>
            <p:cNvSpPr txBox="1">
              <a:spLocks noChangeArrowheads="1"/>
            </p:cNvSpPr>
            <p:nvPr/>
          </p:nvSpPr>
          <p:spPr bwMode="auto">
            <a:xfrm>
              <a:off x="149225" y="3591358"/>
              <a:ext cx="14843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eXtensible Interface</a:t>
              </a:r>
            </a:p>
          </p:txBody>
        </p:sp>
        <p:sp>
          <p:nvSpPr>
            <p:cNvPr id="11" name="Szövegdoboz 10"/>
            <p:cNvSpPr txBox="1">
              <a:spLocks noChangeArrowheads="1"/>
            </p:cNvSpPr>
            <p:nvPr/>
          </p:nvSpPr>
          <p:spPr bwMode="auto">
            <a:xfrm>
              <a:off x="85725" y="4119763"/>
              <a:ext cx="16192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Performance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" name="Szövegdoboz 11"/>
            <p:cNvSpPr txBox="1">
              <a:spLocks noChangeArrowheads="1"/>
            </p:cNvSpPr>
            <p:nvPr/>
          </p:nvSpPr>
          <p:spPr bwMode="auto">
            <a:xfrm>
              <a:off x="331788" y="5148695"/>
              <a:ext cx="11160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Peripheral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789113" y="6314605"/>
              <a:ext cx="525462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1995</a:t>
              </a: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2060575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5"/>
            <p:cNvCxnSpPr/>
            <p:nvPr/>
          </p:nvCxnSpPr>
          <p:spPr>
            <a:xfrm>
              <a:off x="6817643" y="6170143"/>
              <a:ext cx="0" cy="144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6"/>
            <p:cNvSpPr txBox="1"/>
            <p:nvPr/>
          </p:nvSpPr>
          <p:spPr>
            <a:xfrm>
              <a:off x="3851920" y="63225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2000</a:t>
              </a:r>
            </a:p>
          </p:txBody>
        </p:sp>
        <p:sp>
          <p:nvSpPr>
            <p:cNvPr id="17" name="Szövegdoboz 17"/>
            <p:cNvSpPr txBox="1"/>
            <p:nvPr/>
          </p:nvSpPr>
          <p:spPr>
            <a:xfrm>
              <a:off x="6555705" y="6335243"/>
              <a:ext cx="523875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</a:p>
          </p:txBody>
        </p:sp>
        <p:sp>
          <p:nvSpPr>
            <p:cNvPr id="18" name="Lekerekített téglalap 1"/>
            <p:cNvSpPr/>
            <p:nvPr/>
          </p:nvSpPr>
          <p:spPr>
            <a:xfrm>
              <a:off x="1958975" y="5236008"/>
              <a:ext cx="1079500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APB™</a:t>
              </a:r>
            </a:p>
          </p:txBody>
        </p:sp>
        <p:sp>
          <p:nvSpPr>
            <p:cNvPr id="19" name="Lekerekített téglalap 18"/>
            <p:cNvSpPr/>
            <p:nvPr/>
          </p:nvSpPr>
          <p:spPr>
            <a:xfrm>
              <a:off x="1958975" y="4786190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ASB™</a:t>
              </a:r>
            </a:p>
          </p:txBody>
        </p:sp>
        <p:sp>
          <p:nvSpPr>
            <p:cNvPr id="20" name="Szövegdoboz 19"/>
            <p:cNvSpPr txBox="1">
              <a:spLocks noChangeArrowheads="1"/>
            </p:cNvSpPr>
            <p:nvPr/>
          </p:nvSpPr>
          <p:spPr bwMode="auto">
            <a:xfrm>
              <a:off x="2174875" y="1321918"/>
              <a:ext cx="58541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(1996)</a:t>
              </a:r>
            </a:p>
          </p:txBody>
        </p:sp>
        <p:sp>
          <p:nvSpPr>
            <p:cNvPr id="21" name="Lekerekített téglalap 22"/>
            <p:cNvSpPr/>
            <p:nvPr/>
          </p:nvSpPr>
          <p:spPr>
            <a:xfrm>
              <a:off x="3203575" y="4204994"/>
              <a:ext cx="1079500" cy="287338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AHB™</a:t>
              </a:r>
            </a:p>
          </p:txBody>
        </p:sp>
        <p:sp>
          <p:nvSpPr>
            <p:cNvPr id="22" name="Lekerekített téglalap 23"/>
            <p:cNvSpPr/>
            <p:nvPr/>
          </p:nvSpPr>
          <p:spPr>
            <a:xfrm>
              <a:off x="3688604" y="4783958"/>
              <a:ext cx="1081087" cy="288925"/>
            </a:xfrm>
            <a:prstGeom prst="roundRect">
              <a:avLst/>
            </a:prstGeom>
            <a:solidFill>
              <a:srgbClr val="D1D1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Lekerekített téglalap 24"/>
            <p:cNvSpPr/>
            <p:nvPr/>
          </p:nvSpPr>
          <p:spPr>
            <a:xfrm>
              <a:off x="3203575" y="5236008"/>
              <a:ext cx="1081088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APB2</a:t>
              </a:r>
            </a:p>
          </p:txBody>
        </p:sp>
        <p:sp>
          <p:nvSpPr>
            <p:cNvPr id="24" name="Lekerekített téglalap 25"/>
            <p:cNvSpPr/>
            <p:nvPr/>
          </p:nvSpPr>
          <p:spPr>
            <a:xfrm>
              <a:off x="4427538" y="5236008"/>
              <a:ext cx="1081087" cy="287337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v1.0</a:t>
              </a:r>
            </a:p>
          </p:txBody>
        </p:sp>
        <p:sp>
          <p:nvSpPr>
            <p:cNvPr id="25" name="Lekerekített téglalap 26"/>
            <p:cNvSpPr/>
            <p:nvPr/>
          </p:nvSpPr>
          <p:spPr>
            <a:xfrm>
              <a:off x="6282190" y="5243945"/>
              <a:ext cx="1079500" cy="287338"/>
            </a:xfrm>
            <a:prstGeom prst="round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APB v2.0</a:t>
              </a:r>
            </a:p>
          </p:txBody>
        </p:sp>
        <p:sp>
          <p:nvSpPr>
            <p:cNvPr id="26" name="Lekerekített téglalap 28"/>
            <p:cNvSpPr/>
            <p:nvPr/>
          </p:nvSpPr>
          <p:spPr>
            <a:xfrm>
              <a:off x="6300788" y="4185083"/>
              <a:ext cx="1079500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AXI4-Stream</a:t>
              </a:r>
            </a:p>
          </p:txBody>
        </p:sp>
        <p:sp>
          <p:nvSpPr>
            <p:cNvPr id="27" name="Lekerekített téglalap 29"/>
            <p:cNvSpPr/>
            <p:nvPr/>
          </p:nvSpPr>
          <p:spPr>
            <a:xfrm>
              <a:off x="4427538" y="3631046"/>
              <a:ext cx="1081087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AXI3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Lekerekített téglalap 30"/>
            <p:cNvSpPr/>
            <p:nvPr/>
          </p:nvSpPr>
          <p:spPr>
            <a:xfrm>
              <a:off x="6300788" y="36310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</a:t>
              </a:r>
            </a:p>
          </p:txBody>
        </p:sp>
        <p:sp>
          <p:nvSpPr>
            <p:cNvPr id="29" name="Lekerekített téglalap 31"/>
            <p:cNvSpPr/>
            <p:nvPr/>
          </p:nvSpPr>
          <p:spPr>
            <a:xfrm>
              <a:off x="6300788" y="3897746"/>
              <a:ext cx="1079500" cy="287337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AXI4-Lite</a:t>
              </a:r>
            </a:p>
          </p:txBody>
        </p:sp>
        <p:sp>
          <p:nvSpPr>
            <p:cNvPr id="30" name="Lekerekített téglalap 33"/>
            <p:cNvSpPr/>
            <p:nvPr/>
          </p:nvSpPr>
          <p:spPr>
            <a:xfrm>
              <a:off x="6659563" y="2779243"/>
              <a:ext cx="1081087" cy="287337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ACE™</a:t>
              </a:r>
            </a:p>
          </p:txBody>
        </p:sp>
        <p:sp>
          <p:nvSpPr>
            <p:cNvPr id="31" name="Lekerekített téglalap 34"/>
            <p:cNvSpPr/>
            <p:nvPr/>
          </p:nvSpPr>
          <p:spPr>
            <a:xfrm>
              <a:off x="6659563" y="3074518"/>
              <a:ext cx="1081087" cy="288925"/>
            </a:xfrm>
            <a:prstGeom prst="roundRect">
              <a:avLst/>
            </a:prstGeom>
            <a:solidFill>
              <a:srgbClr val="11C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ACE-Lite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Lekerekített téglalap 35"/>
            <p:cNvSpPr/>
            <p:nvPr/>
          </p:nvSpPr>
          <p:spPr>
            <a:xfrm>
              <a:off x="7620000" y="2293468"/>
              <a:ext cx="1079500" cy="287337"/>
            </a:xfrm>
            <a:prstGeom prst="roundRect">
              <a:avLst/>
            </a:prstGeom>
            <a:solidFill>
              <a:srgbClr val="FF8F75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CHI</a:t>
              </a:r>
            </a:p>
          </p:txBody>
        </p:sp>
        <p:sp>
          <p:nvSpPr>
            <p:cNvPr id="33" name="Szövegdoboz 36"/>
            <p:cNvSpPr txBox="1">
              <a:spLocks noChangeArrowheads="1"/>
            </p:cNvSpPr>
            <p:nvPr/>
          </p:nvSpPr>
          <p:spPr bwMode="auto">
            <a:xfrm>
              <a:off x="2096725" y="1558455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AMBA1</a:t>
              </a:r>
            </a:p>
          </p:txBody>
        </p:sp>
        <p:sp>
          <p:nvSpPr>
            <p:cNvPr id="34" name="Szövegdoboz 37"/>
            <p:cNvSpPr txBox="1">
              <a:spLocks noChangeArrowheads="1"/>
            </p:cNvSpPr>
            <p:nvPr/>
          </p:nvSpPr>
          <p:spPr bwMode="auto">
            <a:xfrm>
              <a:off x="335438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(5/1999)</a:t>
              </a:r>
            </a:p>
          </p:txBody>
        </p:sp>
        <p:sp>
          <p:nvSpPr>
            <p:cNvPr id="35" name="Szövegdoboz 38"/>
            <p:cNvSpPr txBox="1">
              <a:spLocks noChangeArrowheads="1"/>
            </p:cNvSpPr>
            <p:nvPr/>
          </p:nvSpPr>
          <p:spPr bwMode="auto">
            <a:xfrm>
              <a:off x="3345613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AMBA2</a:t>
              </a:r>
            </a:p>
          </p:txBody>
        </p:sp>
        <p:sp>
          <p:nvSpPr>
            <p:cNvPr id="36" name="Szövegdoboz 39"/>
            <p:cNvSpPr txBox="1">
              <a:spLocks noChangeArrowheads="1"/>
            </p:cNvSpPr>
            <p:nvPr/>
          </p:nvSpPr>
          <p:spPr bwMode="auto">
            <a:xfrm>
              <a:off x="4618038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(6/2003)</a:t>
              </a:r>
            </a:p>
          </p:txBody>
        </p:sp>
        <p:sp>
          <p:nvSpPr>
            <p:cNvPr id="37" name="Szövegdoboz 40"/>
            <p:cNvSpPr txBox="1">
              <a:spLocks noChangeArrowheads="1"/>
            </p:cNvSpPr>
            <p:nvPr/>
          </p:nvSpPr>
          <p:spPr bwMode="auto">
            <a:xfrm>
              <a:off x="4576719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AMBA3</a:t>
              </a:r>
            </a:p>
          </p:txBody>
        </p:sp>
        <p:sp>
          <p:nvSpPr>
            <p:cNvPr id="38" name="Szövegdoboz 41"/>
            <p:cNvSpPr txBox="1">
              <a:spLocks noChangeArrowheads="1"/>
            </p:cNvSpPr>
            <p:nvPr/>
          </p:nvSpPr>
          <p:spPr bwMode="auto">
            <a:xfrm>
              <a:off x="6417205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0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Szövegdoboz 42"/>
            <p:cNvSpPr txBox="1">
              <a:spLocks noChangeArrowheads="1"/>
            </p:cNvSpPr>
            <p:nvPr/>
          </p:nvSpPr>
          <p:spPr bwMode="auto">
            <a:xfrm>
              <a:off x="6411644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AMBA4</a:t>
              </a:r>
            </a:p>
          </p:txBody>
        </p:sp>
        <p:sp>
          <p:nvSpPr>
            <p:cNvPr id="40" name="Szövegdoboz 43"/>
            <p:cNvSpPr txBox="1">
              <a:spLocks noChangeArrowheads="1"/>
            </p:cNvSpPr>
            <p:nvPr/>
          </p:nvSpPr>
          <p:spPr bwMode="auto">
            <a:xfrm>
              <a:off x="7802563" y="1307630"/>
              <a:ext cx="71205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(6/2013)</a:t>
              </a:r>
            </a:p>
          </p:txBody>
        </p:sp>
        <p:sp>
          <p:nvSpPr>
            <p:cNvPr id="41" name="Szövegdoboz 44"/>
            <p:cNvSpPr txBox="1">
              <a:spLocks noChangeArrowheads="1"/>
            </p:cNvSpPr>
            <p:nvPr/>
          </p:nvSpPr>
          <p:spPr bwMode="auto">
            <a:xfrm>
              <a:off x="7731875" y="1544168"/>
              <a:ext cx="797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AMBA5</a:t>
              </a:r>
            </a:p>
          </p:txBody>
        </p:sp>
        <p:sp>
          <p:nvSpPr>
            <p:cNvPr id="42" name="Szövegdoboz 46"/>
            <p:cNvSpPr txBox="1">
              <a:spLocks noChangeArrowheads="1"/>
            </p:cNvSpPr>
            <p:nvPr/>
          </p:nvSpPr>
          <p:spPr bwMode="auto">
            <a:xfrm>
              <a:off x="3301117" y="1761655"/>
              <a:ext cx="8066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(ARM7/9)</a:t>
              </a:r>
            </a:p>
          </p:txBody>
        </p:sp>
        <p:sp>
          <p:nvSpPr>
            <p:cNvPr id="43" name="Szövegdoboz 47"/>
            <p:cNvSpPr txBox="1">
              <a:spLocks noChangeArrowheads="1"/>
            </p:cNvSpPr>
            <p:nvPr/>
          </p:nvSpPr>
          <p:spPr bwMode="auto">
            <a:xfrm>
              <a:off x="4500038" y="1761655"/>
              <a:ext cx="89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(ARM11,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Cortex-A9)</a:t>
              </a:r>
            </a:p>
          </p:txBody>
        </p:sp>
        <p:sp>
          <p:nvSpPr>
            <p:cNvPr id="44" name="Szövegdoboz 48"/>
            <p:cNvSpPr txBox="1">
              <a:spLocks noChangeArrowheads="1"/>
            </p:cNvSpPr>
            <p:nvPr/>
          </p:nvSpPr>
          <p:spPr bwMode="auto">
            <a:xfrm>
              <a:off x="6168937" y="1761655"/>
              <a:ext cx="12522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(Cortex-A15/A7</a:t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ARM </a:t>
              </a:r>
              <a:r>
                <a:rPr kumimoji="0" lang="hu-HU" altLang="en-US" sz="1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big</a:t>
              </a:r>
              <a:r>
                <a:rPr kumimoji="0" lang="en-US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.LITTLE</a:t>
              </a:r>
              <a:r>
                <a:rPr kumimoji="0" lang="hu-HU" alt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5" name="Szövegdoboz 49"/>
            <p:cNvSpPr txBox="1">
              <a:spLocks noChangeArrowheads="1"/>
            </p:cNvSpPr>
            <p:nvPr/>
          </p:nvSpPr>
          <p:spPr bwMode="auto">
            <a:xfrm>
              <a:off x="7765181" y="1761655"/>
              <a:ext cx="8034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Cortex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A57/A53)</a:t>
              </a:r>
            </a:p>
          </p:txBody>
        </p:sp>
        <p:sp>
          <p:nvSpPr>
            <p:cNvPr id="46" name="Szövegdoboz 53"/>
            <p:cNvSpPr txBox="1">
              <a:spLocks noChangeArrowheads="1"/>
            </p:cNvSpPr>
            <p:nvPr/>
          </p:nvSpPr>
          <p:spPr bwMode="auto">
            <a:xfrm>
              <a:off x="6822250" y="2571280"/>
              <a:ext cx="7184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10/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2011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47" name="Szövegdoboz 55"/>
            <p:cNvSpPr txBox="1">
              <a:spLocks noChangeArrowheads="1"/>
            </p:cNvSpPr>
            <p:nvPr/>
          </p:nvSpPr>
          <p:spPr bwMode="auto">
            <a:xfrm>
              <a:off x="73025" y="4776343"/>
              <a:ext cx="16224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 System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Bus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8" name="Szövegdoboz 9"/>
            <p:cNvSpPr txBox="1">
              <a:spLocks noChangeArrowheads="1"/>
            </p:cNvSpPr>
            <p:nvPr/>
          </p:nvSpPr>
          <p:spPr bwMode="auto">
            <a:xfrm>
              <a:off x="481013" y="5764543"/>
              <a:ext cx="820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Advanced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Trace Bus</a:t>
              </a:r>
            </a:p>
          </p:txBody>
        </p:sp>
        <p:sp>
          <p:nvSpPr>
            <p:cNvPr id="49" name="Lekerekített téglalap 27"/>
            <p:cNvSpPr/>
            <p:nvPr/>
          </p:nvSpPr>
          <p:spPr>
            <a:xfrm>
              <a:off x="4643438" y="5812882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Lekerekített téglalap 32"/>
            <p:cNvSpPr/>
            <p:nvPr/>
          </p:nvSpPr>
          <p:spPr>
            <a:xfrm>
              <a:off x="6939344" y="5816359"/>
              <a:ext cx="1079500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v2.0</a:t>
              </a:r>
            </a:p>
          </p:txBody>
        </p:sp>
        <p:sp>
          <p:nvSpPr>
            <p:cNvPr id="51" name="Szövegdoboz 52"/>
            <p:cNvSpPr txBox="1">
              <a:spLocks noChangeArrowheads="1"/>
            </p:cNvSpPr>
            <p:nvPr/>
          </p:nvSpPr>
          <p:spPr bwMode="auto">
            <a:xfrm>
              <a:off x="7182290" y="5610555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3/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2" name="Szövegdoboz 54"/>
            <p:cNvSpPr txBox="1">
              <a:spLocks noChangeArrowheads="1"/>
            </p:cNvSpPr>
            <p:nvPr/>
          </p:nvSpPr>
          <p:spPr bwMode="auto">
            <a:xfrm>
              <a:off x="4875213" y="5611762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9/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2004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</a:p>
          </p:txBody>
        </p:sp>
        <p:sp>
          <p:nvSpPr>
            <p:cNvPr id="53" name="Szövegdoboz 54"/>
            <p:cNvSpPr txBox="1">
              <a:spLocks noChangeArrowheads="1"/>
            </p:cNvSpPr>
            <p:nvPr/>
          </p:nvSpPr>
          <p:spPr bwMode="auto">
            <a:xfrm>
              <a:off x="4222702" y="4277636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5/1999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5400000">
              <a:off x="5330825" y="6117483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≈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Lekerekített téglalap 23"/>
            <p:cNvSpPr/>
            <p:nvPr/>
          </p:nvSpPr>
          <p:spPr>
            <a:xfrm>
              <a:off x="3688604" y="4500118"/>
              <a:ext cx="1081087" cy="288925"/>
            </a:xfrm>
            <a:prstGeom prst="roundRect">
              <a:avLst/>
            </a:prstGeom>
            <a:solidFill>
              <a:srgbClr val="8BE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ML </a:t>
              </a: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AHB</a:t>
              </a:r>
              <a:endPara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Szövegdoboz 55"/>
            <p:cNvSpPr txBox="1">
              <a:spLocks noChangeArrowheads="1"/>
            </p:cNvSpPr>
            <p:nvPr/>
          </p:nvSpPr>
          <p:spPr bwMode="auto">
            <a:xfrm>
              <a:off x="74951" y="4519013"/>
              <a:ext cx="11897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Multi-layer AHB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Lekerekített téglalap 27"/>
            <p:cNvSpPr/>
            <p:nvPr/>
          </p:nvSpPr>
          <p:spPr>
            <a:xfrm>
              <a:off x="5786168" y="5811458"/>
              <a:ext cx="1081087" cy="2889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ATB </a:t>
              </a:r>
              <a:r>
                <a:rPr kumimoji="0" lang="hu-H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v1.0</a:t>
              </a:r>
            </a:p>
          </p:txBody>
        </p:sp>
        <p:sp>
          <p:nvSpPr>
            <p:cNvPr id="59" name="Szövegdoboz 54"/>
            <p:cNvSpPr txBox="1">
              <a:spLocks noChangeArrowheads="1"/>
            </p:cNvSpPr>
            <p:nvPr/>
          </p:nvSpPr>
          <p:spPr bwMode="auto">
            <a:xfrm>
              <a:off x="6030488" y="5612849"/>
              <a:ext cx="6527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6/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200</a:t>
              </a:r>
              <a:r>
                <a:rPr kumimoji="0" lang="en-US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6</a:t>
              </a:r>
              <a:r>
                <a:rPr kumimoji="0" lang="hu-HU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14668" y="1754534"/>
              <a:ext cx="6655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Used in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36065" y="1541173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Revision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772504" y="4553480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80529" y="4792505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(3/2001)</a:t>
              </a:r>
              <a:endParaRPr lang="en-US" sz="1000" dirty="0"/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7540716" y="3631046"/>
              <a:ext cx="261847" cy="287337"/>
            </a:xfrm>
            <a:prstGeom prst="roundRect">
              <a:avLst/>
            </a:prstGeom>
            <a:solidFill>
              <a:srgbClr val="D1D1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25341" y="3657607"/>
              <a:ext cx="1213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Bus-based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7539640" y="4000095"/>
              <a:ext cx="261847" cy="287337"/>
            </a:xfrm>
            <a:prstGeom prst="roundRect">
              <a:avLst/>
            </a:prstGeom>
            <a:solidFill>
              <a:srgbClr val="8BE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24265" y="395927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(not CC) </a:t>
              </a:r>
              <a:r>
                <a:rPr lang="en-US" sz="1000" dirty="0" err="1" smtClean="0"/>
                <a:t>InCn</a:t>
              </a:r>
              <a:endParaRPr lang="en-US" sz="1000" dirty="0"/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7535997" y="4361666"/>
              <a:ext cx="261847" cy="287337"/>
            </a:xfrm>
            <a:prstGeom prst="roundRect">
              <a:avLst/>
            </a:prstGeom>
            <a:solidFill>
              <a:srgbClr val="11C1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20622" y="431122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Crossbar-based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7532358" y="4737309"/>
              <a:ext cx="261847" cy="287337"/>
            </a:xfrm>
            <a:prstGeom prst="roundRect">
              <a:avLst/>
            </a:prstGeom>
            <a:solidFill>
              <a:srgbClr val="FF8F7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726415" y="4638745"/>
              <a:ext cx="137890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Ring-bus</a:t>
              </a:r>
            </a:p>
            <a:p>
              <a:pPr algn="ctr"/>
              <a:r>
                <a:rPr lang="en-US" sz="1000" dirty="0" smtClean="0"/>
                <a:t>or 2D mesh-based</a:t>
              </a:r>
            </a:p>
            <a:p>
              <a:pPr algn="ctr"/>
              <a:r>
                <a:rPr lang="en-US" sz="1000" dirty="0" smtClean="0"/>
                <a:t>(CC </a:t>
              </a:r>
              <a:r>
                <a:rPr lang="en-US" sz="1000" dirty="0" err="1" smtClean="0"/>
                <a:t>InCn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58396" y="5191829"/>
              <a:ext cx="1495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CC: Cache Coherent</a:t>
              </a:r>
            </a:p>
            <a:p>
              <a:r>
                <a:rPr lang="en-US" sz="1000" dirty="0" err="1" smtClean="0"/>
                <a:t>InCn</a:t>
              </a:r>
              <a:r>
                <a:rPr lang="en-US" sz="1000" dirty="0" smtClean="0"/>
                <a:t>: Interconnect</a:t>
              </a:r>
              <a:endParaRPr lang="en-US" sz="1000" dirty="0"/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73025" y="1490504"/>
            <a:ext cx="8981293" cy="3960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03266" y="250010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Non cache coherent </a:t>
            </a:r>
          </a:p>
          <a:p>
            <a:pPr algn="ctr"/>
            <a:r>
              <a:rPr lang="en-US" sz="1200" b="1" dirty="0" smtClean="0"/>
              <a:t>crossbar-based</a:t>
            </a:r>
            <a:endParaRPr lang="en-US" sz="1200" b="1" dirty="0"/>
          </a:p>
        </p:txBody>
      </p:sp>
      <p:cxnSp>
        <p:nvCxnSpPr>
          <p:cNvPr id="55" name="Straight Arrow Connector 54"/>
          <p:cNvCxnSpPr>
            <a:stCxn id="76" idx="2"/>
          </p:cNvCxnSpPr>
          <p:nvPr/>
        </p:nvCxnSpPr>
        <p:spPr bwMode="auto">
          <a:xfrm flipH="1">
            <a:off x="4222702" y="2961769"/>
            <a:ext cx="1154549" cy="177279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76" idx="2"/>
            <a:endCxn id="27" idx="0"/>
          </p:cNvCxnSpPr>
          <p:nvPr/>
        </p:nvCxnSpPr>
        <p:spPr bwMode="auto">
          <a:xfrm flipH="1">
            <a:off x="4968082" y="2961769"/>
            <a:ext cx="409169" cy="93877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>
            <a:stCxn id="76" idx="2"/>
            <a:endCxn id="28" idx="0"/>
          </p:cNvCxnSpPr>
          <p:nvPr/>
        </p:nvCxnSpPr>
        <p:spPr bwMode="auto">
          <a:xfrm>
            <a:off x="5377251" y="2961769"/>
            <a:ext cx="1463287" cy="93877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74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32"/>
            <a:ext cx="9144000" cy="393700"/>
          </a:xfrm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 smtClean="0">
                <a:solidFill>
                  <a:srgbClr val="FFFFFF"/>
                </a:solidFill>
              </a:rPr>
              <a:t>2.3.3 </a:t>
            </a:r>
            <a:r>
              <a:rPr lang="en-US" kern="1200" dirty="0">
                <a:solidFill>
                  <a:srgbClr val="FFFFFF"/>
                </a:solidFill>
              </a:rPr>
              <a:t>Crossbar-based on-die interconnects (7)</a:t>
            </a:r>
          </a:p>
        </p:txBody>
      </p:sp>
      <p:pic>
        <p:nvPicPr>
          <p:cNvPr id="8194" name="Picture 2" descr="http://www.arm.com/A7_Entry_level_Smartph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9" y="1248061"/>
            <a:ext cx="7884811" cy="53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825" y="516685"/>
            <a:ext cx="636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NIC-400 based entry-level smartphone platform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800" kern="1200" dirty="0" smtClean="0">
                <a:solidFill>
                  <a:srgbClr val="FFFFFF"/>
                </a:solidFill>
              </a:rPr>
              <a:t>2.3.3 </a:t>
            </a:r>
            <a:r>
              <a:rPr lang="en-US" sz="1800" kern="1200" dirty="0">
                <a:solidFill>
                  <a:srgbClr val="FFFFFF"/>
                </a:solidFill>
              </a:rPr>
              <a:t>Crossbar-based on-die interconnects (8)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597" y="515791"/>
            <a:ext cx="867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 Example 3: ARM’s cache coherent, crossbar based CCI-400 interconnect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 with ACE links (2011) </a:t>
            </a:r>
            <a:r>
              <a:rPr lang="en-US" dirty="0" smtClean="0"/>
              <a:t>[</a:t>
            </a:r>
            <a:r>
              <a:rPr lang="hu-HU" dirty="0" smtClean="0"/>
              <a:t>57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8465" y="1386038"/>
            <a:ext cx="7935770" cy="3967517"/>
            <a:chOff x="242080" y="1536700"/>
            <a:chExt cx="8471186" cy="4597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5024" r="2890"/>
            <a:stretch/>
          </p:blipFill>
          <p:spPr bwMode="auto">
            <a:xfrm>
              <a:off x="242080" y="1536700"/>
              <a:ext cx="8454246" cy="459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646260" y="4264060"/>
              <a:ext cx="67006" cy="27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3704" y="5463845"/>
            <a:ext cx="8845307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Remark</a:t>
            </a:r>
          </a:p>
          <a:p>
            <a:r>
              <a:rPr lang="hu-HU" sz="1600" dirty="0" smtClean="0"/>
              <a:t>Interface ports </a:t>
            </a:r>
            <a:r>
              <a:rPr lang="hu-HU" sz="1600" dirty="0" smtClean="0">
                <a:solidFill>
                  <a:srgbClr val="0070C0"/>
                </a:solidFill>
              </a:rPr>
              <a:t>receiving data requests e.g. from processor cores, the GPU, DMAs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or the LCD, </a:t>
            </a:r>
            <a:r>
              <a:rPr lang="hu-HU" sz="1600" dirty="0" smtClean="0"/>
              <a:t>are called </a:t>
            </a:r>
            <a:r>
              <a:rPr lang="hu-HU" sz="1600" dirty="0" smtClean="0">
                <a:solidFill>
                  <a:srgbClr val="FF0000"/>
                </a:solidFill>
              </a:rPr>
              <a:t>Slaves</a:t>
            </a:r>
            <a:r>
              <a:rPr lang="hu-HU" sz="1600" dirty="0" smtClean="0"/>
              <a:t> whereas those </a:t>
            </a:r>
            <a:r>
              <a:rPr lang="hu-HU" sz="1600" dirty="0" smtClean="0">
                <a:solidFill>
                  <a:srgbClr val="0070C0"/>
                </a:solidFill>
              </a:rPr>
              <a:t>initiating data requests e.g. to the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memory or other peripherals </a:t>
            </a:r>
            <a:r>
              <a:rPr lang="hu-HU" sz="1600" dirty="0" smtClean="0"/>
              <a:t>are designated as </a:t>
            </a:r>
            <a:r>
              <a:rPr lang="hu-HU" sz="1600" dirty="0" smtClean="0">
                <a:solidFill>
                  <a:srgbClr val="FF0000"/>
                </a:solidFill>
              </a:rPr>
              <a:t>Masters, </a:t>
            </a:r>
            <a:r>
              <a:rPr lang="hu-HU" sz="1600" dirty="0" smtClean="0"/>
              <a:t>as indicated in the Figure</a:t>
            </a:r>
          </a:p>
          <a:p>
            <a:r>
              <a:rPr lang="en-US" sz="1600" dirty="0" smtClean="0"/>
              <a:t> </a:t>
            </a:r>
            <a:r>
              <a:rPr lang="hu-HU" sz="1600" dirty="0" smtClean="0"/>
              <a:t> above.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810575" y="5380526"/>
            <a:ext cx="31373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300">
                <a:solidFill>
                  <a:srgbClr val="000000"/>
                </a:solidFill>
              </a:rPr>
              <a:t>CCI:  Cache Coherent Interconnect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77396</TotalTime>
  <Words>14019</Words>
  <Application>Microsoft Office PowerPoint</Application>
  <PresentationFormat>On-screen Show (4:3)</PresentationFormat>
  <Paragraphs>2970</Paragraphs>
  <Slides>182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182</vt:i4>
      </vt:variant>
    </vt:vector>
  </HeadingPairs>
  <TitlesOfParts>
    <vt:vector size="195" baseType="lpstr">
      <vt:lpstr>Arial</vt:lpstr>
      <vt:lpstr>Calibri</vt:lpstr>
      <vt:lpstr>Roboto</vt:lpstr>
      <vt:lpstr>Symbol</vt:lpstr>
      <vt:lpstr>Times New Roman</vt:lpstr>
      <vt:lpstr>Verdana</vt:lpstr>
      <vt:lpstr>Wingdings</vt:lpstr>
      <vt:lpstr>4_Default Design</vt:lpstr>
      <vt:lpstr>8_Default Design</vt:lpstr>
      <vt:lpstr>9_Default Design</vt:lpstr>
      <vt:lpstr>1_Default Design</vt:lpstr>
      <vt:lpstr>7_Default Design</vt:lpstr>
      <vt:lpstr>2_Default Design</vt:lpstr>
      <vt:lpstr>PowerPoint Presentation</vt:lpstr>
      <vt:lpstr>PowerPoint Presentation</vt:lpstr>
      <vt:lpstr>1. Functional classification of interconnects (1)</vt:lpstr>
      <vt:lpstr>1. Functional classification of interconnects (2)</vt:lpstr>
      <vt:lpstr>1. Functional classification of interconnects (3)</vt:lpstr>
      <vt:lpstr>1. Functional classification of interconnects (4)</vt:lpstr>
      <vt:lpstr>1. Functional classification of interconnects (5)</vt:lpstr>
      <vt:lpstr>1. Functional classification of interconnects (6)</vt:lpstr>
      <vt:lpstr>PowerPoint Presentation</vt:lpstr>
      <vt:lpstr>PowerPoint Presentation</vt:lpstr>
      <vt:lpstr>2.1 Overview of intra-processor interconnects (1)</vt:lpstr>
      <vt:lpstr>2.1 Overview of intra-processor interconnects (2)</vt:lpstr>
      <vt:lpstr>2.1 Overview of intra-processor interconnects (3)</vt:lpstr>
      <vt:lpstr>2.1 Overview of intra-processor interconnects (4)</vt:lpstr>
      <vt:lpstr>2.1 Overview of intra-processor interconnects (5)</vt:lpstr>
      <vt:lpstr>2.1 Overview of intra-processor interconnects (6)</vt:lpstr>
      <vt:lpstr>2.1 Overview of intra-processor interconnects (7)</vt:lpstr>
      <vt:lpstr>PowerPoint Presentation</vt:lpstr>
      <vt:lpstr>2.1 Overview of intra-processor interconnects (9)</vt:lpstr>
      <vt:lpstr>2.1 Overview of intra-processor interconnects (10)</vt:lpstr>
      <vt:lpstr>2.1 Overview of intra-processor interconnects (11)</vt:lpstr>
      <vt:lpstr>2.1 Overview of intra-processor interconnects (12)</vt:lpstr>
      <vt:lpstr>2.1 Overview of intra-processor interconnects (13)</vt:lpstr>
      <vt:lpstr>2.1 Overview of intra-processor interconnects (14)</vt:lpstr>
      <vt:lpstr>2.1 Overview of intra-processor interconnects (15)</vt:lpstr>
      <vt:lpstr>2.1 Overview of intra-processor interconnects (16)</vt:lpstr>
      <vt:lpstr>2.1 Overview of intra-processor interconnects (17)</vt:lpstr>
      <vt:lpstr>PowerPoint Presentation</vt:lpstr>
      <vt:lpstr>PowerPoint Presentation</vt:lpstr>
      <vt:lpstr>2.2.1 Overview (1)</vt:lpstr>
      <vt:lpstr>PowerPoint Presentation</vt:lpstr>
      <vt:lpstr>2.2.2 Bus-based off-die interconnects (1)</vt:lpstr>
      <vt:lpstr>2.2.2 Bus-based off-die interconnects (2)</vt:lpstr>
      <vt:lpstr>2.2.2 Bus-based off-die interconnects (3)</vt:lpstr>
      <vt:lpstr>2.2.2 Bus-based off-die interconnects (4)</vt:lpstr>
      <vt:lpstr>2.2.2 Bus-based off-die interconnects (5)</vt:lpstr>
      <vt:lpstr>2.2.2 Bus-based off-die interconnects (6)</vt:lpstr>
      <vt:lpstr>2.2.2 Bus-based off-die interconnects (7)</vt:lpstr>
      <vt:lpstr>2.2.2 Bus-based off-die interconnects (8)</vt:lpstr>
      <vt:lpstr>2.2.2 Bus-based off-die interconnects (9)</vt:lpstr>
      <vt:lpstr>2.2.2 Bus-based off-die interconnects (10)</vt:lpstr>
      <vt:lpstr>PowerPoint Presentation</vt:lpstr>
      <vt:lpstr>2.2.3 Chipset-based off-die interconnects (1)</vt:lpstr>
      <vt:lpstr>2.2.3 Chipset-based off-die interconnects (2)</vt:lpstr>
      <vt:lpstr>2.2.3 Chipset-based off-die interconnects (3)</vt:lpstr>
      <vt:lpstr>2.2.3 Chipset-based off-die interconnects (4)</vt:lpstr>
      <vt:lpstr>2.2.3 Chipset-based off-die interconnects (5)</vt:lpstr>
      <vt:lpstr>2.2.3 Chipset-based off-die interconnects (6)</vt:lpstr>
      <vt:lpstr>2.2.3 Chipset-based off-die interconnects (7)</vt:lpstr>
      <vt:lpstr>2.2.3 Chipset-based off-die interconnects (8)</vt:lpstr>
      <vt:lpstr>2.2.3 Chipset-based off-die interconnects (9)</vt:lpstr>
      <vt:lpstr>2.2.3 Chipset-based off-die interconnects (10)</vt:lpstr>
      <vt:lpstr>2.2.3 Chipset-based off-die interconnects (11)</vt:lpstr>
      <vt:lpstr>2.2.3 Chipset-based off-die interconnects (12)</vt:lpstr>
      <vt:lpstr>PowerPoint Presentation</vt:lpstr>
      <vt:lpstr>2.2.3 Chipset-based off-die interconnects (14)</vt:lpstr>
      <vt:lpstr>2.2.3 Chipset-based off-die interconnects (15)</vt:lpstr>
      <vt:lpstr>2.2.3 Chipset-based off-die interconnects (16)</vt:lpstr>
      <vt:lpstr>2.2.3 Chipset-based off-die interconnects (17)</vt:lpstr>
      <vt:lpstr>PowerPoint Presentation</vt:lpstr>
      <vt:lpstr>PowerPoint Presentation</vt:lpstr>
      <vt:lpstr>2.3.1 Introduction to on-die intra-processor interconnects (1)</vt:lpstr>
      <vt:lpstr>2.3.1 Introduction to on-die intra-processor interconnects (2)</vt:lpstr>
      <vt:lpstr>2.3.1 Introduction to on-die intra-processor interconnects (3)</vt:lpstr>
      <vt:lpstr>2.3.1 Introduction to on-die intra-processor interconnects (4)</vt:lpstr>
      <vt:lpstr>2.3.1 Introduction to on-die intra-processor interconnects (5)</vt:lpstr>
      <vt:lpstr>2.3.1 Introduction to on-die intra-processor interconnects (6)</vt:lpstr>
      <vt:lpstr>2.3.1 Introduction to on-die intra-processor interconnects (7)</vt:lpstr>
      <vt:lpstr>2.3.1 Introduction to on-die intra-processor interconnects (8)</vt:lpstr>
      <vt:lpstr>2.3.1 Introduction to on-die intra-processor interconnects (9)</vt:lpstr>
      <vt:lpstr>2.3.1 Introduction to on-die intra-processor interconnects (10)</vt:lpstr>
      <vt:lpstr>2.3.1 Introduction to on-die intra-processor interconnects (11)</vt:lpstr>
      <vt:lpstr>2.3.1 Introduction to on-die intra-processor interconnects (12)</vt:lpstr>
      <vt:lpstr>2.3.1 Introduction to on-die intra-processor interconnects (13)</vt:lpstr>
      <vt:lpstr>2.3.1 Introduction to on-die intra-processor interconnects (14)</vt:lpstr>
      <vt:lpstr>PowerPoint Presentation</vt:lpstr>
      <vt:lpstr>2.3.2 Bus-based on-die interconnects (1)</vt:lpstr>
      <vt:lpstr>2.3.2 Bus-based on-die interconnects (2)</vt:lpstr>
      <vt:lpstr>2.3.2 Bus-based on-die interconnects (3)</vt:lpstr>
      <vt:lpstr>2.3.2 Bus-based on-die interconnects (4)</vt:lpstr>
      <vt:lpstr>2.3.2 Bus-based on-die interconnects (5)</vt:lpstr>
      <vt:lpstr>2.3.2 Bus-based on-die interconnects (6)</vt:lpstr>
      <vt:lpstr>2.3.2 Bus-based on-die interconnects (7)</vt:lpstr>
      <vt:lpstr>2.3.2 Bus-based on-die interconnects (8)</vt:lpstr>
      <vt:lpstr>2.3.2 Bus-based on-die interconnects (9)</vt:lpstr>
      <vt:lpstr>2.3.2 Bus-based on-die interconnects (10)</vt:lpstr>
      <vt:lpstr>2.3.2 Bus-based on-die interconnects (11)</vt:lpstr>
      <vt:lpstr>2.3.2 Bus-based on-die interconnects (12)</vt:lpstr>
      <vt:lpstr>2.3.2 Bus-based on-die interconnects (13)</vt:lpstr>
      <vt:lpstr>2.3.2 Bus-based on-die interconnects (14)</vt:lpstr>
      <vt:lpstr>PowerPoint Presentation</vt:lpstr>
      <vt:lpstr>2.3.3 Crossbar-based on-die interconnects (1)</vt:lpstr>
      <vt:lpstr>2.3.3 Crossbar-based on-die interconnects (2)</vt:lpstr>
      <vt:lpstr>2.3.3 Crossbar-based on-die interconnects (3)</vt:lpstr>
      <vt:lpstr>2.3.3 Crossbar-based on-die interconnects (4)</vt:lpstr>
      <vt:lpstr>2.3.3 Crossbar-based on-die interconnects (5)</vt:lpstr>
      <vt:lpstr>2.3.3 Crossbar-based on-die interconnects (6)</vt:lpstr>
      <vt:lpstr>2.3.3 Crossbar-based on-die interconnects (7)</vt:lpstr>
      <vt:lpstr>2.3.3 Crossbar-based on-die interconnects (8)</vt:lpstr>
      <vt:lpstr>2.3.3 Crossbar-based on-die interconnects (9)</vt:lpstr>
      <vt:lpstr>2.3.3 Crossbar-based on-die interconnects (10)</vt:lpstr>
      <vt:lpstr>PowerPoint Presentation</vt:lpstr>
      <vt:lpstr>2.3.4 Ringbus-based on-die interconnects (1)</vt:lpstr>
      <vt:lpstr>2.3.4 Ringbus-based on-die interconnects (2)</vt:lpstr>
      <vt:lpstr>2.3.4 Ringbus-based on-die interconnects (3)</vt:lpstr>
      <vt:lpstr>2.3.4 Ringbus-based on-die interconnects (4)</vt:lpstr>
      <vt:lpstr>2.3.4 Ringbus-based on-die interconnects (5)</vt:lpstr>
      <vt:lpstr>2.3.4 Ringbus-based on-die interconnects (6)</vt:lpstr>
      <vt:lpstr>2.3.4 Ringbus-based on-die interconnects (7)</vt:lpstr>
      <vt:lpstr>2.3.4 Ringbus-based on-die interconnects (8)</vt:lpstr>
      <vt:lpstr>PowerPoint Presentation</vt:lpstr>
      <vt:lpstr>2.3.5 2D mesh-based on-die interconnects (1)</vt:lpstr>
      <vt:lpstr>2.3.5 2D mesh-based on-die interconnects (2)</vt:lpstr>
      <vt:lpstr>2.3.5 2D mesh-based on-die interconnects (3)</vt:lpstr>
      <vt:lpstr>PowerPoint Presentation</vt:lpstr>
      <vt:lpstr>PowerPoint Presentation</vt:lpstr>
      <vt:lpstr>2.3.5 2D mesh-based on-die interconnects (6)</vt:lpstr>
      <vt:lpstr>2.3.5 2D mesh-based on-die interconnects (7)</vt:lpstr>
      <vt:lpstr>2.3.5 2D mesh-based on-die interconnects (8)</vt:lpstr>
      <vt:lpstr>2.3.5 2D mesh-based on-die interconnects (9)</vt:lpstr>
      <vt:lpstr>2.3.5 2D mesh-based on-die interconnects (10)</vt:lpstr>
      <vt:lpstr>2.3.5 2D mesh-based on-die interconnects (11)</vt:lpstr>
      <vt:lpstr>2.3.5 2D mesh-based on-die interconnects (12)</vt:lpstr>
      <vt:lpstr>2.3.5 2D mesh-based on-die interconnects (13)</vt:lpstr>
      <vt:lpstr>PowerPoint Presentation</vt:lpstr>
      <vt:lpstr>2.4 Use of both off-die and on-die interconnects (1)</vt:lpstr>
      <vt:lpstr>2.4 Use of both off-die and on-die interconnects (2)</vt:lpstr>
      <vt:lpstr>2.4 Use of both off-die and on-die interconnects (3)</vt:lpstr>
      <vt:lpstr>PowerPoint Presentation</vt:lpstr>
      <vt:lpstr>PowerPoint Presentation</vt:lpstr>
      <vt:lpstr>4.1 Overview of inter-processor interconnects (1)</vt:lpstr>
      <vt:lpstr>4.1 Overview of inter-processor interconnects (2)</vt:lpstr>
      <vt:lpstr>4.1 Overview of inter-processor interconnects (3)</vt:lpstr>
      <vt:lpstr>PowerPoint Presentation</vt:lpstr>
      <vt:lpstr>3.2 One or two level inter-processor interconnects (1)</vt:lpstr>
      <vt:lpstr>PowerPoint Presentation</vt:lpstr>
      <vt:lpstr>3.3 Inter-processor interconnect topologies (1)</vt:lpstr>
      <vt:lpstr>3.3 Inter-processor interconnect topologies (2)</vt:lpstr>
      <vt:lpstr>3.3 Inter-processor interconnect topologies (3)</vt:lpstr>
      <vt:lpstr>3.3 Inter-processor interconnect topologies (4)</vt:lpstr>
      <vt:lpstr>3.3 Inter-processor interconnect topologies (5)</vt:lpstr>
      <vt:lpstr>3.3 Inter-processor interconnect topologies (6)</vt:lpstr>
      <vt:lpstr>3.3 Inter-processor interconnect topologies (7)</vt:lpstr>
      <vt:lpstr>PowerPoint Presentation</vt:lpstr>
      <vt:lpstr>3.4 Layout of the interconnect links (1)</vt:lpstr>
      <vt:lpstr>3.4 Layout of the interconnect links (2)</vt:lpstr>
      <vt:lpstr>3.4 Layout of the interconnect links (3)</vt:lpstr>
      <vt:lpstr>PowerPoint Presentation</vt:lpstr>
      <vt:lpstr>3.4 Layout of the interconnect links (5)</vt:lpstr>
      <vt:lpstr>3.4 Layout of the interconnect links (6)</vt:lpstr>
      <vt:lpstr>3.4 Layout of the interconnect links (7)</vt:lpstr>
      <vt:lpstr>3.4 Layout of the interconnect links (8)</vt:lpstr>
      <vt:lpstr>3.4 Layout of the interconnect links (9)</vt:lpstr>
      <vt:lpstr>3.4 Layout of the interconnect links (10)</vt:lpstr>
      <vt:lpstr>3.4 Layout of the interconnect links (11)</vt:lpstr>
      <vt:lpstr>3.4 Layout of the interconnect links (12)</vt:lpstr>
      <vt:lpstr>3.4 Layout of the interconnect links (13)</vt:lpstr>
      <vt:lpstr>3.4 Layout of the interconnect links (14)</vt:lpstr>
      <vt:lpstr>3.4 Layout of the interconnect links (15)</vt:lpstr>
      <vt:lpstr>PowerPoint Presentation</vt:lpstr>
      <vt:lpstr>5. Cluster interconnects (1)</vt:lpstr>
      <vt:lpstr>5. Cluster interconnects (2)</vt:lpstr>
      <vt:lpstr>5. Cluster interconnects (3)</vt:lpstr>
      <vt:lpstr>5. Cluster interconnects (4)</vt:lpstr>
      <vt:lpstr>5. Cluster interconnects (5)</vt:lpstr>
      <vt:lpstr>PowerPoint Presentation</vt:lpstr>
      <vt:lpstr>PowerPoint Presentation</vt:lpstr>
      <vt:lpstr>5. Cluster interconnects (8)</vt:lpstr>
      <vt:lpstr>5. Cluster interconnects (9)</vt:lpstr>
      <vt:lpstr>PowerPoint Presentation</vt:lpstr>
      <vt:lpstr>5. Cluster interconnects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1233</cp:revision>
  <dcterms:created xsi:type="dcterms:W3CDTF">2016-03-28T13:45:26Z</dcterms:created>
  <dcterms:modified xsi:type="dcterms:W3CDTF">2018-11-14T06:34:01Z</dcterms:modified>
</cp:coreProperties>
</file>