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73" r:id="rId2"/>
    <p:sldMasterId id="2147483698" r:id="rId3"/>
  </p:sldMasterIdLst>
  <p:notesMasterIdLst>
    <p:notesMasterId r:id="rId84"/>
  </p:notesMasterIdLst>
  <p:sldIdLst>
    <p:sldId id="410" r:id="rId4"/>
    <p:sldId id="463" r:id="rId5"/>
    <p:sldId id="1958" r:id="rId6"/>
    <p:sldId id="1727" r:id="rId7"/>
    <p:sldId id="1728" r:id="rId8"/>
    <p:sldId id="2239" r:id="rId9"/>
    <p:sldId id="2243" r:id="rId10"/>
    <p:sldId id="2241" r:id="rId11"/>
    <p:sldId id="2242" r:id="rId12"/>
    <p:sldId id="2054" r:id="rId13"/>
    <p:sldId id="2114" r:id="rId14"/>
    <p:sldId id="2244" r:id="rId15"/>
    <p:sldId id="2138" r:id="rId16"/>
    <p:sldId id="2169" r:id="rId17"/>
    <p:sldId id="2230" r:id="rId18"/>
    <p:sldId id="2156" r:id="rId19"/>
    <p:sldId id="2173" r:id="rId20"/>
    <p:sldId id="2121" r:id="rId21"/>
    <p:sldId id="2122" r:id="rId22"/>
    <p:sldId id="2135" r:id="rId23"/>
    <p:sldId id="2110" r:id="rId24"/>
    <p:sldId id="2130" r:id="rId25"/>
    <p:sldId id="2140" r:id="rId26"/>
    <p:sldId id="2252" r:id="rId27"/>
    <p:sldId id="1730" r:id="rId28"/>
    <p:sldId id="2055" r:id="rId29"/>
    <p:sldId id="2053" r:id="rId30"/>
    <p:sldId id="2005" r:id="rId31"/>
    <p:sldId id="2181" r:id="rId32"/>
    <p:sldId id="2179" r:id="rId33"/>
    <p:sldId id="2245" r:id="rId34"/>
    <p:sldId id="2013" r:id="rId35"/>
    <p:sldId id="2170" r:id="rId36"/>
    <p:sldId id="2172" r:id="rId37"/>
    <p:sldId id="2011" r:id="rId38"/>
    <p:sldId id="2009" r:id="rId39"/>
    <p:sldId id="2111" r:id="rId40"/>
    <p:sldId id="2008" r:id="rId41"/>
    <p:sldId id="2161" r:id="rId42"/>
    <p:sldId id="2182" r:id="rId43"/>
    <p:sldId id="2183" r:id="rId44"/>
    <p:sldId id="2184" r:id="rId45"/>
    <p:sldId id="2246" r:id="rId46"/>
    <p:sldId id="2249" r:id="rId47"/>
    <p:sldId id="2250" r:id="rId48"/>
    <p:sldId id="2247" r:id="rId49"/>
    <p:sldId id="2248" r:id="rId50"/>
    <p:sldId id="2065" r:id="rId51"/>
    <p:sldId id="2187" r:id="rId52"/>
    <p:sldId id="2188" r:id="rId53"/>
    <p:sldId id="2253" r:id="rId54"/>
    <p:sldId id="2067" r:id="rId55"/>
    <p:sldId id="2048" r:id="rId56"/>
    <p:sldId id="2070" r:id="rId57"/>
    <p:sldId id="2071" r:id="rId58"/>
    <p:sldId id="2186" r:id="rId59"/>
    <p:sldId id="2087" r:id="rId60"/>
    <p:sldId id="2089" r:id="rId61"/>
    <p:sldId id="2068" r:id="rId62"/>
    <p:sldId id="2131" r:id="rId63"/>
    <p:sldId id="2090" r:id="rId64"/>
    <p:sldId id="2091" r:id="rId65"/>
    <p:sldId id="2092" r:id="rId66"/>
    <p:sldId id="2254" r:id="rId67"/>
    <p:sldId id="2094" r:id="rId68"/>
    <p:sldId id="2078" r:id="rId69"/>
    <p:sldId id="2256" r:id="rId70"/>
    <p:sldId id="2257" r:id="rId71"/>
    <p:sldId id="2095" r:id="rId72"/>
    <p:sldId id="2096" r:id="rId73"/>
    <p:sldId id="2080" r:id="rId74"/>
    <p:sldId id="2081" r:id="rId75"/>
    <p:sldId id="2082" r:id="rId76"/>
    <p:sldId id="2083" r:id="rId77"/>
    <p:sldId id="2255" r:id="rId78"/>
    <p:sldId id="2162" r:id="rId79"/>
    <p:sldId id="2147" r:id="rId80"/>
    <p:sldId id="2148" r:id="rId81"/>
    <p:sldId id="2165" r:id="rId82"/>
    <p:sldId id="2166" r:id="rId83"/>
  </p:sldIdLst>
  <p:sldSz cx="9144000" cy="6858000" type="screen4x3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43B284-05C1-4ADE-B66F-498B437E93F5}">
          <p14:sldIdLst>
            <p14:sldId id="410"/>
            <p14:sldId id="463"/>
            <p14:sldId id="1958"/>
          </p14:sldIdLst>
        </p14:section>
        <p14:section name="Untitled Section" id="{C502D39B-7B0F-408B-9318-C54260733FCA}">
          <p14:sldIdLst>
            <p14:sldId id="1727"/>
            <p14:sldId id="1728"/>
            <p14:sldId id="2239"/>
            <p14:sldId id="2243"/>
            <p14:sldId id="2241"/>
            <p14:sldId id="2242"/>
          </p14:sldIdLst>
        </p14:section>
        <p14:section name="Untitled Section" id="{0563FFC6-566D-436F-985B-ED0C85CE3CC7}">
          <p14:sldIdLst>
            <p14:sldId id="2054"/>
            <p14:sldId id="2114"/>
            <p14:sldId id="2244"/>
            <p14:sldId id="2138"/>
            <p14:sldId id="2169"/>
            <p14:sldId id="2230"/>
            <p14:sldId id="2156"/>
            <p14:sldId id="2173"/>
            <p14:sldId id="2121"/>
            <p14:sldId id="2122"/>
            <p14:sldId id="2135"/>
            <p14:sldId id="2110"/>
            <p14:sldId id="2130"/>
            <p14:sldId id="2140"/>
            <p14:sldId id="2252"/>
            <p14:sldId id="1730"/>
            <p14:sldId id="2055"/>
            <p14:sldId id="2053"/>
            <p14:sldId id="2005"/>
            <p14:sldId id="2181"/>
            <p14:sldId id="2179"/>
            <p14:sldId id="2245"/>
            <p14:sldId id="2013"/>
            <p14:sldId id="2170"/>
            <p14:sldId id="2172"/>
            <p14:sldId id="2011"/>
            <p14:sldId id="2009"/>
            <p14:sldId id="2111"/>
            <p14:sldId id="2008"/>
            <p14:sldId id="2161"/>
            <p14:sldId id="2182"/>
            <p14:sldId id="2183"/>
            <p14:sldId id="2184"/>
            <p14:sldId id="2246"/>
            <p14:sldId id="2249"/>
            <p14:sldId id="2250"/>
            <p14:sldId id="2247"/>
            <p14:sldId id="2248"/>
            <p14:sldId id="2065"/>
            <p14:sldId id="2187"/>
            <p14:sldId id="2188"/>
            <p14:sldId id="2253"/>
            <p14:sldId id="2067"/>
            <p14:sldId id="2048"/>
            <p14:sldId id="2070"/>
            <p14:sldId id="2071"/>
            <p14:sldId id="2186"/>
            <p14:sldId id="2087"/>
            <p14:sldId id="2089"/>
            <p14:sldId id="2068"/>
            <p14:sldId id="2131"/>
            <p14:sldId id="2090"/>
            <p14:sldId id="2091"/>
            <p14:sldId id="2092"/>
            <p14:sldId id="2254"/>
            <p14:sldId id="2094"/>
            <p14:sldId id="2078"/>
            <p14:sldId id="2256"/>
            <p14:sldId id="2257"/>
            <p14:sldId id="2095"/>
            <p14:sldId id="2096"/>
            <p14:sldId id="2080"/>
            <p14:sldId id="2081"/>
            <p14:sldId id="2082"/>
            <p14:sldId id="2083"/>
            <p14:sldId id="2255"/>
            <p14:sldId id="2162"/>
            <p14:sldId id="2147"/>
            <p14:sldId id="2148"/>
            <p14:sldId id="2165"/>
            <p14:sldId id="21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6" userDrawn="1">
          <p15:clr>
            <a:srgbClr val="A4A3A4"/>
          </p15:clr>
        </p15:guide>
        <p15:guide id="2" orient="horz" pos="4201" userDrawn="1">
          <p15:clr>
            <a:srgbClr val="A4A3A4"/>
          </p15:clr>
        </p15:guide>
        <p15:guide id="3" orient="horz" pos="4003" userDrawn="1">
          <p15:clr>
            <a:srgbClr val="A4A3A4"/>
          </p15:clr>
        </p15:guide>
        <p15:guide id="4" pos="4468" userDrawn="1">
          <p15:clr>
            <a:srgbClr val="A4A3A4"/>
          </p15:clr>
        </p15:guide>
        <p15:guide id="6" pos="442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pos="329" userDrawn="1">
          <p15:clr>
            <a:srgbClr val="A4A3A4"/>
          </p15:clr>
        </p15:guide>
        <p15:guide id="9" orient="horz" pos="3974" userDrawn="1">
          <p15:clr>
            <a:srgbClr val="A4A3A4"/>
          </p15:clr>
        </p15:guide>
        <p15:guide id="10" orient="horz" pos="1310" userDrawn="1">
          <p15:clr>
            <a:srgbClr val="A4A3A4"/>
          </p15:clr>
        </p15:guide>
        <p15:guide id="11" orient="horz" pos="317" userDrawn="1">
          <p15:clr>
            <a:srgbClr val="A4A3A4"/>
          </p15:clr>
        </p15:guide>
        <p15:guide id="12" pos="187">
          <p15:clr>
            <a:srgbClr val="A4A3A4"/>
          </p15:clr>
        </p15:guide>
        <p15:guide id="14" pos="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8AB1"/>
    <a:srgbClr val="0D7FBF"/>
    <a:srgbClr val="3399FF"/>
    <a:srgbClr val="FFFFC9"/>
    <a:srgbClr val="99FF79"/>
    <a:srgbClr val="C9E7A7"/>
    <a:srgbClr val="C0C0C0"/>
    <a:srgbClr val="F7F9A5"/>
    <a:srgbClr val="FFFF66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54" autoAdjust="0"/>
    <p:restoredTop sz="86321" autoAdjust="0"/>
  </p:normalViewPr>
  <p:slideViewPr>
    <p:cSldViewPr snapToObjects="1" showGuides="1">
      <p:cViewPr varScale="1">
        <p:scale>
          <a:sx n="66" d="100"/>
          <a:sy n="66" d="100"/>
        </p:scale>
        <p:origin x="880" y="44"/>
      </p:cViewPr>
      <p:guideLst>
        <p:guide orient="horz" pos="176"/>
        <p:guide orient="horz" pos="4201"/>
        <p:guide orient="horz" pos="4003"/>
        <p:guide pos="4468"/>
        <p:guide pos="442"/>
        <p:guide pos="2880"/>
        <p:guide pos="329"/>
        <p:guide orient="horz" pos="3974"/>
        <p:guide orient="horz" pos="1310"/>
        <p:guide orient="horz" pos="317"/>
        <p:guide pos="187"/>
        <p:guide pos="45"/>
      </p:guideLst>
    </p:cSldViewPr>
  </p:slideViewPr>
  <p:outlineViewPr>
    <p:cViewPr>
      <p:scale>
        <a:sx n="33" d="100"/>
        <a:sy n="33" d="100"/>
      </p:scale>
      <p:origin x="0" y="-30894"/>
    </p:cViewPr>
  </p:outlin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4283" cy="496572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8" y="0"/>
            <a:ext cx="2944283" cy="496572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7713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8"/>
            <a:ext cx="5435600" cy="4469131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33106"/>
            <a:ext cx="2944283" cy="496572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8" y="9433106"/>
            <a:ext cx="2944283" cy="496572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73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393717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017BA-CFBA-428B-88C7-6CFBBA9A5E6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7892" y="9434835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ABD6D0-2F53-4459-BAD7-C8B90EB893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7713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8" y="4716620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26766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753630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009499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641747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479688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215966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000599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83895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3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47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35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2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0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70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1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27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37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68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83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0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9425" y="3158970"/>
            <a:ext cx="8150225" cy="2760663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 Sima</a:t>
            </a:r>
            <a:endParaRPr lang="hu-HU" altLang="en-US" dirty="0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403775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Intel’s Ice Lake line</a:t>
            </a:r>
            <a:endParaRPr lang="hu-HU" altLang="en-US" sz="40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442461" y="5409220"/>
            <a:ext cx="22590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August 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20</a:t>
            </a: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19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3500" y="6406588"/>
            <a:ext cx="899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Vers</a:t>
            </a:r>
            <a:r>
              <a:rPr lang="en-US" altLang="en-US" sz="14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3.0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082305" y="6406588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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Sima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Dezső, 20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19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6545" y="4104365"/>
            <a:ext cx="8272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(This is part of a series of Lecture notes describing subsequent lines of Intel’s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Core 2 family, available on my homepage). </a:t>
            </a:r>
          </a:p>
        </p:txBody>
      </p:sp>
    </p:spTree>
    <p:extLst>
      <p:ext uri="{BB962C8B-B14F-4D97-AF65-F5344CB8AC3E}">
        <p14:creationId xmlns:p14="http://schemas.microsoft.com/office/powerpoint/2010/main" val="21672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sandy bridge core haswell core skylake core sunny cove c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58380"/>
            <a:ext cx="8988425" cy="505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438" y="507496"/>
            <a:ext cx="6460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Intel’s major architectures of the Core 2 family [303] </a:t>
            </a:r>
          </a:p>
        </p:txBody>
      </p:sp>
    </p:spTree>
    <p:extLst>
      <p:ext uri="{BB962C8B-B14F-4D97-AF65-F5344CB8AC3E}">
        <p14:creationId xmlns:p14="http://schemas.microsoft.com/office/powerpoint/2010/main" val="184071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(6)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238" t="21040" r="15271" b="12335"/>
          <a:stretch/>
        </p:blipFill>
        <p:spPr>
          <a:xfrm>
            <a:off x="1556665" y="1358770"/>
            <a:ext cx="6165685" cy="3420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575" y="509812"/>
            <a:ext cx="678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10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Ice Lake mobile line [304]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202070" y="1943836"/>
            <a:ext cx="1617294" cy="27003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09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Introduction to the Ice Lake mobile line (7)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527240"/>
              </p:ext>
            </p:extLst>
          </p:nvPr>
        </p:nvGraphicFramePr>
        <p:xfrm>
          <a:off x="206518" y="1292249"/>
          <a:ext cx="8775972" cy="4901428"/>
        </p:xfrm>
        <a:graphic>
          <a:graphicData uri="http://schemas.openxmlformats.org/drawingml/2006/table">
            <a:tbl>
              <a:tblPr/>
              <a:tblGrid>
                <a:gridCol w="1458132">
                  <a:extLst>
                    <a:ext uri="{9D8B030D-6E8A-4147-A177-3AD203B41FA5}">
                      <a16:colId xmlns:a16="http://schemas.microsoft.com/office/drawing/2014/main" val="4007086709"/>
                    </a:ext>
                  </a:extLst>
                </a:gridCol>
                <a:gridCol w="1458132">
                  <a:extLst>
                    <a:ext uri="{9D8B030D-6E8A-4147-A177-3AD203B41FA5}">
                      <a16:colId xmlns:a16="http://schemas.microsoft.com/office/drawing/2014/main" val="2884646343"/>
                    </a:ext>
                  </a:extLst>
                </a:gridCol>
                <a:gridCol w="1458132">
                  <a:extLst>
                    <a:ext uri="{9D8B030D-6E8A-4147-A177-3AD203B41FA5}">
                      <a16:colId xmlns:a16="http://schemas.microsoft.com/office/drawing/2014/main" val="1152224760"/>
                    </a:ext>
                  </a:extLst>
                </a:gridCol>
                <a:gridCol w="1467192">
                  <a:extLst>
                    <a:ext uri="{9D8B030D-6E8A-4147-A177-3AD203B41FA5}">
                      <a16:colId xmlns:a16="http://schemas.microsoft.com/office/drawing/2014/main" val="2444334800"/>
                    </a:ext>
                  </a:extLst>
                </a:gridCol>
                <a:gridCol w="1467192">
                  <a:extLst>
                    <a:ext uri="{9D8B030D-6E8A-4147-A177-3AD203B41FA5}">
                      <a16:colId xmlns:a16="http://schemas.microsoft.com/office/drawing/2014/main" val="2617024652"/>
                    </a:ext>
                  </a:extLst>
                </a:gridCol>
                <a:gridCol w="1467192">
                  <a:extLst>
                    <a:ext uri="{9D8B030D-6E8A-4147-A177-3AD203B41FA5}">
                      <a16:colId xmlns:a16="http://schemas.microsoft.com/office/drawing/2014/main" val="2241680395"/>
                    </a:ext>
                  </a:extLst>
                </a:gridCol>
              </a:tblGrid>
              <a:tr h="5395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Core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/>
                      </a:r>
                      <a:b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i7-1065G7</a:t>
                      </a:r>
                    </a:p>
                  </a:txBody>
                  <a:tcPr marL="17538" marR="17538" marT="17538" marB="17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Rokkitt"/>
                      </a:endParaRPr>
                    </a:p>
                  </a:txBody>
                  <a:tcPr marL="17538" marR="17538" marT="17538" marB="17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Core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i7-8565U</a:t>
                      </a:r>
                    </a:p>
                  </a:txBody>
                  <a:tcPr marL="17538" marR="17538" marT="17538" marB="17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Core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i7-8550U</a:t>
                      </a:r>
                    </a:p>
                  </a:txBody>
                  <a:tcPr marL="17538" marR="17538" marT="17538" marB="17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Core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i3-8130U</a:t>
                      </a:r>
                    </a:p>
                  </a:txBody>
                  <a:tcPr marL="17538" marR="17538" marT="17538" marB="17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Core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i3-8121U</a:t>
                      </a:r>
                    </a:p>
                  </a:txBody>
                  <a:tcPr marL="17538" marR="17538" marT="17538" marB="17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543830"/>
                  </a:ext>
                </a:extLst>
              </a:tr>
              <a:tr h="2931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i="1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Ice Lake</a:t>
                      </a:r>
                      <a:endParaRPr lang="en-US" sz="1400" i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Line</a:t>
                      </a:r>
                      <a:endParaRPr lang="en-US" sz="1400" b="1" i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i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Whiskey Lake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i="1" dirty="0" err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Kaby</a:t>
                      </a:r>
                      <a:r>
                        <a:rPr lang="en-US" sz="1400" i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 Lake-R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i="1" dirty="0" err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Kaby</a:t>
                      </a:r>
                      <a:r>
                        <a:rPr lang="en-US" sz="1400" i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 Lake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i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Cannon Lake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044274"/>
                  </a:ext>
                </a:extLst>
              </a:tr>
              <a:tr h="2931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10+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Process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14++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14+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14+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10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503041"/>
                  </a:ext>
                </a:extLst>
              </a:tr>
              <a:tr h="4192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08/2019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08/2018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08/2017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08/2016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08/2019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367331"/>
                  </a:ext>
                </a:extLst>
              </a:tr>
              <a:tr h="2931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4C / 8T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Cores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4C / 8T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4C / 8T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2C / 4T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2C / 4T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262508"/>
                  </a:ext>
                </a:extLst>
              </a:tr>
              <a:tr h="2931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1.3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Base Freq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1.8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1.8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2.2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2.2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456703"/>
                  </a:ext>
                </a:extLst>
              </a:tr>
              <a:tr h="4192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3.9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1C Turbo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4.6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4.0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3.4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3.2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917571"/>
                  </a:ext>
                </a:extLst>
              </a:tr>
              <a:tr h="4192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Gen11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GPU uArch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Gen9.5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Gen9.5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Gen9.5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287161"/>
                  </a:ext>
                </a:extLst>
              </a:tr>
              <a:tr h="2931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64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GPU EUs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24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24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24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670492"/>
                  </a:ext>
                </a:extLst>
              </a:tr>
              <a:tr h="2931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1.10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GPU Freq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1.15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1.15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1.00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662515"/>
                  </a:ext>
                </a:extLst>
              </a:tr>
              <a:tr h="2931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AVX-512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AVX2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AVX2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AVX2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AVX-512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217381"/>
                  </a:ext>
                </a:extLst>
              </a:tr>
              <a:tr h="2540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15 W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TDP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15 W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15 W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15 W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15 W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179087"/>
                  </a:ext>
                </a:extLst>
              </a:tr>
              <a:tr h="7976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2x 4GB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LPDDR4X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3733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DRAM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2x 4GB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LPDDR3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2133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2x 8GB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LPDDR3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2133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2x 4GB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DDR4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2400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2x 4GB</a:t>
                      </a:r>
                      <a:b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DDR4</a:t>
                      </a:r>
                      <a:b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2400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230869"/>
                  </a:ext>
                </a:extLst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 bwMode="auto">
          <a:xfrm>
            <a:off x="206518" y="1828069"/>
            <a:ext cx="8756722" cy="324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06518" y="2802314"/>
            <a:ext cx="8775972" cy="324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06518" y="3870085"/>
            <a:ext cx="8775972" cy="324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06518" y="5418305"/>
            <a:ext cx="8775972" cy="756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575" y="509812"/>
            <a:ext cx="8824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Comparing main features of the 10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Ice Lake line with previous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[325]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22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75" y="509812"/>
            <a:ext cx="5034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The Y and U series of Ice Lake processors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706" y="918345"/>
            <a:ext cx="737394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Y-series</a:t>
            </a:r>
            <a:r>
              <a:rPr lang="en-US" sz="1600" dirty="0" smtClean="0">
                <a:latin typeface="+mj-lt"/>
              </a:rPr>
              <a:t> target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passively cooled devices </a:t>
            </a:r>
            <a:r>
              <a:rPr lang="en-US" sz="1600" dirty="0" smtClean="0">
                <a:latin typeface="+mj-lt"/>
              </a:rPr>
              <a:t>(TDP = 5 W), whereas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U-series</a:t>
            </a:r>
            <a:r>
              <a:rPr lang="en-US" sz="1600" dirty="0" smtClean="0">
                <a:latin typeface="+mj-lt"/>
              </a:rPr>
              <a:t> aims at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actively cooled devices </a:t>
            </a:r>
            <a:r>
              <a:rPr lang="en-US" sz="1600" dirty="0" smtClean="0">
                <a:latin typeface="+mj-lt"/>
              </a:rPr>
              <a:t>(TDP = 15 W at present). </a:t>
            </a:r>
            <a:endParaRPr lang="en-US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555" y="1718810"/>
            <a:ext cx="4204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Devices: e.g. thin notebooks or tablets</a:t>
            </a:r>
          </a:p>
        </p:txBody>
      </p:sp>
    </p:spTree>
    <p:extLst>
      <p:ext uri="{BB962C8B-B14F-4D97-AF65-F5344CB8AC3E}">
        <p14:creationId xmlns:p14="http://schemas.microsoft.com/office/powerpoint/2010/main" val="86492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(9)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61" t="16746" r="39418" b="9973"/>
          <a:stretch/>
        </p:blipFill>
        <p:spPr>
          <a:xfrm>
            <a:off x="656565" y="1246390"/>
            <a:ext cx="7701899" cy="53105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575" y="507425"/>
            <a:ext cx="5297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Packaging of Ice Lake U- and Y-series [305]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472100" y="2101485"/>
            <a:ext cx="315035" cy="13501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5458309" y="2004740"/>
            <a:ext cx="6317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W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10100" y="2024485"/>
            <a:ext cx="1440160" cy="187919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28/15 W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906101" y="1200671"/>
            <a:ext cx="45719" cy="4571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78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(10)</a:t>
            </a:r>
            <a:endParaRPr lang="en-US" dirty="0"/>
          </a:p>
        </p:txBody>
      </p:sp>
      <p:pic>
        <p:nvPicPr>
          <p:cNvPr id="3074" name="Picture 2" descr="https://www.notebookcheck.net/fileadmin/Notebooks/News/_nc3/ice_lake_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4"/>
          <a:stretch/>
        </p:blipFill>
        <p:spPr bwMode="auto">
          <a:xfrm>
            <a:off x="109537" y="1313765"/>
            <a:ext cx="8924925" cy="4680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53890" y="507767"/>
            <a:ext cx="938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Main features of Intel’s 10 nm </a:t>
            </a:r>
            <a:r>
              <a:rPr lang="en-US" altLang="en-US" dirty="0" smtClean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Ice </a:t>
            </a: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Lake </a:t>
            </a:r>
            <a:r>
              <a:rPr lang="en-US" altLang="en-US" dirty="0" smtClean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U- and Y series </a:t>
            </a: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mobile models </a:t>
            </a:r>
            <a:r>
              <a:rPr lang="en-US" altLang="en-US" dirty="0" smtClean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[322]</a:t>
            </a:r>
            <a:endParaRPr lang="en-US" altLang="en-US" dirty="0">
              <a:solidFill>
                <a:srgbClr val="2D2D8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836585" y="2843935"/>
            <a:ext cx="2115235" cy="274530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842030" y="2213865"/>
            <a:ext cx="765085" cy="346538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9803" y="6219310"/>
            <a:ext cx="3477362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 smtClean="0">
                <a:latin typeface="+mj-lt"/>
              </a:rPr>
              <a:t>DL: Deep Learning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GNA </a:t>
            </a:r>
            <a:r>
              <a:rPr lang="en-US" sz="1400" dirty="0">
                <a:latin typeface="+mj-lt"/>
              </a:rPr>
              <a:t>= Gaussian </a:t>
            </a:r>
            <a:r>
              <a:rPr lang="en-US" sz="1400" dirty="0" smtClean="0">
                <a:latin typeface="+mj-lt"/>
              </a:rPr>
              <a:t>Neural Accelerator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99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503675"/>
            <a:ext cx="674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Introducing graphics qualifying tags in the model names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60" y="908720"/>
            <a:ext cx="9158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graphics qualifying tag </a:t>
            </a:r>
            <a:r>
              <a:rPr lang="en-US" sz="1600" dirty="0" smtClean="0">
                <a:latin typeface="+mj-lt"/>
              </a:rPr>
              <a:t>indicates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graphics performance</a:t>
            </a:r>
            <a:r>
              <a:rPr lang="en-US" sz="1600" dirty="0" smtClean="0">
                <a:latin typeface="+mj-lt"/>
              </a:rPr>
              <a:t>, first of all,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number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of graphics processing units (GPU EUs), </a:t>
            </a:r>
            <a:r>
              <a:rPr lang="en-US" sz="1600" dirty="0" smtClean="0">
                <a:latin typeface="+mj-lt"/>
              </a:rPr>
              <a:t>as exemplified below for the Ice Lake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U series processors. </a:t>
            </a:r>
            <a:endParaRPr lang="en-US" sz="1600" dirty="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446875" y="1808820"/>
            <a:ext cx="2295255" cy="3645405"/>
            <a:chOff x="3041830" y="1808820"/>
            <a:chExt cx="2295255" cy="36454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29216" r="78512"/>
            <a:stretch/>
          </p:blipFill>
          <p:spPr>
            <a:xfrm>
              <a:off x="3041830" y="2393885"/>
              <a:ext cx="1620180" cy="30603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63867" t="29216" r="27179"/>
            <a:stretch/>
          </p:blipFill>
          <p:spPr>
            <a:xfrm>
              <a:off x="4662010" y="2393885"/>
              <a:ext cx="675075" cy="306034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170533" y="1898830"/>
              <a:ext cx="135646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>
                  <a:latin typeface="+mj-lt"/>
                </a:rPr>
                <a:t>Model name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07015" y="1808820"/>
              <a:ext cx="598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+mj-lt"/>
                </a:rPr>
                <a:t>GPU</a:t>
              </a:r>
            </a:p>
            <a:p>
              <a:pPr algn="ctr"/>
              <a:r>
                <a:rPr lang="en-US" sz="1500" dirty="0" smtClean="0">
                  <a:latin typeface="+mj-lt"/>
                </a:rPr>
                <a:t>EUs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7204" y="5679250"/>
            <a:ext cx="912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Table: Model names and number of GPU EUs in Intel’s Ice Lake U series models [314]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6521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(12)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503675"/>
            <a:ext cx="132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TDP/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cTDP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8" y="908720"/>
            <a:ext cx="8658973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TDP:   Thermal Design Power</a:t>
            </a:r>
            <a:r>
              <a:rPr lang="en-US" sz="1600" dirty="0" smtClean="0">
                <a:latin typeface="+mj-lt"/>
              </a:rPr>
              <a:t>: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Reference dissipation for designing the cooler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    The processor dissipates as many Watts as indicated by the TDP value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      </a:t>
            </a:r>
            <a:r>
              <a:rPr lang="en-US" sz="1600" dirty="0" smtClean="0">
                <a:latin typeface="+mj-lt"/>
              </a:rPr>
              <a:t>wile running compute intensive workloads.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  This is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not the maximum possible dissipation </a:t>
            </a:r>
            <a:r>
              <a:rPr lang="en-US" sz="1600" dirty="0" smtClean="0">
                <a:latin typeface="+mj-lt"/>
              </a:rPr>
              <a:t>that will be generated by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    “power viruses”, i.e. programs written to consume the maximum power.  </a:t>
            </a:r>
          </a:p>
          <a:p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cTDP</a:t>
            </a:r>
            <a:r>
              <a:rPr lang="en-US" sz="1600" dirty="0" smtClean="0">
                <a:latin typeface="+mj-lt"/>
              </a:rPr>
              <a:t>: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Configurable TDP</a:t>
            </a:r>
            <a:r>
              <a:rPr lang="en-US" sz="1600" dirty="0" smtClean="0">
                <a:latin typeface="+mj-lt"/>
              </a:rPr>
              <a:t>: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increased TDP for higher clock rate </a:t>
            </a:r>
            <a:r>
              <a:rPr lang="en-US" sz="1600" dirty="0" smtClean="0">
                <a:latin typeface="+mj-lt"/>
              </a:rPr>
              <a:t>but assumes a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suitable</a:t>
            </a:r>
            <a:r>
              <a:rPr lang="en-US" sz="1600" dirty="0" smtClean="0">
                <a:latin typeface="+mj-lt"/>
              </a:rPr>
              <a:t> (higher performance)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cooler.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84844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(13)</a:t>
            </a:r>
            <a:endParaRPr lang="en-US" dirty="0"/>
          </a:p>
        </p:txBody>
      </p:sp>
      <p:pic>
        <p:nvPicPr>
          <p:cNvPr id="1026" name="Picture 2" descr="ice lake soc block diagram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22775"/>
            <a:ext cx="8849928" cy="287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16386" y="4466727"/>
            <a:ext cx="26260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TB3: Thunderbolt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IPU: Image Processing Unit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212" y="507163"/>
            <a:ext cx="6199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Layout of the up to 4 core Ice Lake processor [305]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888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(14)</a:t>
            </a:r>
            <a:endParaRPr lang="en-US" dirty="0"/>
          </a:p>
        </p:txBody>
      </p:sp>
      <p:pic>
        <p:nvPicPr>
          <p:cNvPr id="4098" name="Picture 2" descr="File:ice lake overview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90" y="1354899"/>
            <a:ext cx="7086600" cy="43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575" y="509812"/>
            <a:ext cx="660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Major functional blocks of the Ice Lake processor [305]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957" y="5949280"/>
            <a:ext cx="3368294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 smtClean="0">
                <a:latin typeface="+mj-lt"/>
              </a:rPr>
              <a:t>IMC: Integrated Memory Controller</a:t>
            </a:r>
          </a:p>
          <a:p>
            <a:r>
              <a:rPr lang="en-US" sz="1400" dirty="0" smtClean="0">
                <a:latin typeface="+mj-lt"/>
              </a:rPr>
              <a:t>GNA: Gaussian Neural Accelerator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(for speeding up inferences)</a:t>
            </a:r>
            <a:endParaRPr lang="en-US" sz="1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7382" y="5949280"/>
            <a:ext cx="3995068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 smtClean="0">
                <a:latin typeface="+mj-lt"/>
              </a:rPr>
              <a:t>IPU: 4</a:t>
            </a:r>
            <a:r>
              <a:rPr lang="en-US" sz="1400" baseline="30000" dirty="0" smtClean="0">
                <a:latin typeface="+mj-lt"/>
              </a:rPr>
              <a:t>th</a:t>
            </a:r>
            <a:r>
              <a:rPr lang="en-US" sz="1400" dirty="0" smtClean="0">
                <a:latin typeface="+mj-lt"/>
              </a:rPr>
              <a:t> generation Image Processing Unit</a:t>
            </a:r>
          </a:p>
          <a:p>
            <a:r>
              <a:rPr lang="en-US" sz="1400" dirty="0" smtClean="0">
                <a:latin typeface="+mj-lt"/>
              </a:rPr>
              <a:t>TB3: Thunderbolt 3 (High-speed IO)</a:t>
            </a:r>
          </a:p>
          <a:p>
            <a:r>
              <a:rPr lang="en-US" sz="1400" dirty="0" smtClean="0">
                <a:latin typeface="+mj-lt"/>
              </a:rPr>
              <a:t>OPI: On-Package Interconnect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400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8620"/>
            <a:ext cx="9144000" cy="400110"/>
          </a:xfrm>
          <a:prstGeom prst="rect">
            <a:avLst/>
          </a:prstGeom>
          <a:solidFill>
            <a:srgbClr val="000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 smtClean="0">
                <a:solidFill>
                  <a:srgbClr val="FFFFFF"/>
                </a:solidFill>
                <a:latin typeface="+mj-lt"/>
                <a:cs typeface="Arial" charset="0"/>
              </a:rPr>
              <a:t>Contents</a:t>
            </a:r>
            <a:r>
              <a:rPr lang="en-US" altLang="en-US" sz="2000" dirty="0" smtClean="0">
                <a:solidFill>
                  <a:srgbClr val="FFFFFF"/>
                </a:solidFill>
                <a:latin typeface="+mj-lt"/>
                <a:cs typeface="Arial" charset="0"/>
              </a:rPr>
              <a:t> (1)</a:t>
            </a:r>
            <a:endParaRPr lang="en-US" altLang="en-US" sz="2400" dirty="0">
              <a:solidFill>
                <a:srgbClr val="FFFFFF"/>
              </a:solidFill>
              <a:latin typeface="+mj-lt"/>
              <a:cs typeface="Arial" charset="0"/>
            </a:endParaRPr>
          </a:p>
        </p:txBody>
      </p:sp>
      <p:grpSp>
        <p:nvGrpSpPr>
          <p:cNvPr id="33" name="Group 13"/>
          <p:cNvGrpSpPr>
            <a:grpSpLocks/>
          </p:cNvGrpSpPr>
          <p:nvPr/>
        </p:nvGrpSpPr>
        <p:grpSpPr bwMode="auto">
          <a:xfrm>
            <a:off x="793799" y="1043735"/>
            <a:ext cx="7558088" cy="457200"/>
            <a:chOff x="472" y="2160"/>
            <a:chExt cx="4630" cy="288"/>
          </a:xfrm>
        </p:grpSpPr>
        <p:sp>
          <p:nvSpPr>
            <p:cNvPr id="34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1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Introduction</a:t>
              </a: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6" name="Group 14"/>
          <p:cNvGrpSpPr>
            <a:grpSpLocks/>
          </p:cNvGrpSpPr>
          <p:nvPr/>
        </p:nvGrpSpPr>
        <p:grpSpPr bwMode="auto">
          <a:xfrm>
            <a:off x="793799" y="1536057"/>
            <a:ext cx="7558088" cy="457200"/>
            <a:chOff x="472" y="2160"/>
            <a:chExt cx="4630" cy="288"/>
          </a:xfrm>
        </p:grpSpPr>
        <p:sp>
          <p:nvSpPr>
            <p:cNvPr id="37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2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 2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9" name="Group 20"/>
          <p:cNvGrpSpPr>
            <a:grpSpLocks/>
          </p:cNvGrpSpPr>
          <p:nvPr/>
        </p:nvGrpSpPr>
        <p:grpSpPr bwMode="auto">
          <a:xfrm>
            <a:off x="793799" y="2031426"/>
            <a:ext cx="7558088" cy="457200"/>
            <a:chOff x="472" y="2160"/>
            <a:chExt cx="4630" cy="288"/>
          </a:xfrm>
        </p:grpSpPr>
        <p:sp>
          <p:nvSpPr>
            <p:cNvPr id="40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3.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Nehalem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1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42" name="Group 29"/>
          <p:cNvGrpSpPr>
            <a:grpSpLocks/>
          </p:cNvGrpSpPr>
          <p:nvPr/>
        </p:nvGrpSpPr>
        <p:grpSpPr bwMode="auto">
          <a:xfrm>
            <a:off x="795387" y="2530996"/>
            <a:ext cx="7556500" cy="457200"/>
            <a:chOff x="472" y="2160"/>
            <a:chExt cx="4630" cy="288"/>
          </a:xfrm>
        </p:grpSpPr>
        <p:sp>
          <p:nvSpPr>
            <p:cNvPr id="43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4.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Sandy Bridge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4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45" name="Group 17"/>
          <p:cNvGrpSpPr>
            <a:grpSpLocks/>
          </p:cNvGrpSpPr>
          <p:nvPr/>
        </p:nvGrpSpPr>
        <p:grpSpPr bwMode="auto">
          <a:xfrm>
            <a:off x="773508" y="3032509"/>
            <a:ext cx="7578912" cy="457200"/>
            <a:chOff x="472" y="2160"/>
            <a:chExt cx="4697" cy="288"/>
          </a:xfrm>
        </p:grpSpPr>
        <p:sp>
          <p:nvSpPr>
            <p:cNvPr id="4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5.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Haswell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</a:p>
          </p:txBody>
        </p:sp>
        <p:sp>
          <p:nvSpPr>
            <p:cNvPr id="4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48" name="Group 20"/>
          <p:cNvGrpSpPr>
            <a:grpSpLocks/>
          </p:cNvGrpSpPr>
          <p:nvPr/>
        </p:nvGrpSpPr>
        <p:grpSpPr bwMode="auto">
          <a:xfrm>
            <a:off x="787057" y="3529467"/>
            <a:ext cx="7564830" cy="457200"/>
            <a:chOff x="476" y="2160"/>
            <a:chExt cx="4626" cy="318"/>
          </a:xfrm>
        </p:grpSpPr>
        <p:sp>
          <p:nvSpPr>
            <p:cNvPr id="49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6.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Skylake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line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0" name="Text Box 22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1" name="Group 29"/>
          <p:cNvGrpSpPr>
            <a:grpSpLocks/>
          </p:cNvGrpSpPr>
          <p:nvPr/>
        </p:nvGrpSpPr>
        <p:grpSpPr bwMode="auto">
          <a:xfrm>
            <a:off x="788644" y="4031024"/>
            <a:ext cx="7563243" cy="457200"/>
            <a:chOff x="476" y="2160"/>
            <a:chExt cx="4626" cy="318"/>
          </a:xfrm>
        </p:grpSpPr>
        <p:sp>
          <p:nvSpPr>
            <p:cNvPr id="52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7.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Kaby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Lake line</a:t>
              </a:r>
            </a:p>
          </p:txBody>
        </p:sp>
        <p:sp>
          <p:nvSpPr>
            <p:cNvPr id="53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" name="Group 29"/>
          <p:cNvGrpSpPr>
            <a:grpSpLocks/>
          </p:cNvGrpSpPr>
          <p:nvPr/>
        </p:nvGrpSpPr>
        <p:grpSpPr bwMode="auto">
          <a:xfrm>
            <a:off x="784738" y="4524196"/>
            <a:ext cx="7567149" cy="457200"/>
            <a:chOff x="476" y="2160"/>
            <a:chExt cx="4626" cy="318"/>
          </a:xfrm>
        </p:grpSpPr>
        <p:sp>
          <p:nvSpPr>
            <p:cNvPr id="55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8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Kaby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Lake Refresh mobile line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6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7" name="Group 29"/>
          <p:cNvGrpSpPr>
            <a:grpSpLocks/>
          </p:cNvGrpSpPr>
          <p:nvPr/>
        </p:nvGrpSpPr>
        <p:grpSpPr bwMode="auto">
          <a:xfrm>
            <a:off x="784170" y="5018431"/>
            <a:ext cx="7567149" cy="457200"/>
            <a:chOff x="476" y="2160"/>
            <a:chExt cx="4626" cy="318"/>
          </a:xfrm>
        </p:grpSpPr>
        <p:sp>
          <p:nvSpPr>
            <p:cNvPr id="5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9.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The Coffee Lake line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9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784765" y="5498090"/>
            <a:ext cx="7567149" cy="457200"/>
            <a:chOff x="476" y="2160"/>
            <a:chExt cx="4626" cy="318"/>
          </a:xfrm>
        </p:grpSpPr>
        <p:sp>
          <p:nvSpPr>
            <p:cNvPr id="61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10.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The Amber Lake and Whiskey Lake mobile lines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2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791580" y="5991949"/>
            <a:ext cx="7567149" cy="457200"/>
            <a:chOff x="476" y="2160"/>
            <a:chExt cx="4626" cy="318"/>
          </a:xfrm>
        </p:grpSpPr>
        <p:sp>
          <p:nvSpPr>
            <p:cNvPr id="64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11.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The Coffee Lake Refresh DT line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5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5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(15)</a:t>
            </a:r>
            <a:endParaRPr lang="en-US" dirty="0"/>
          </a:p>
        </p:txBody>
      </p:sp>
      <p:pic>
        <p:nvPicPr>
          <p:cNvPr id="3074" name="Picture 2" descr="ice lake die (quad core) (annotated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187" y="1358770"/>
            <a:ext cx="5580137" cy="520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575" y="510145"/>
            <a:ext cx="430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Floor plan of an Ice Lake die [305]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7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317" t="20500" r="13385" b="7698"/>
          <a:stretch/>
        </p:blipFill>
        <p:spPr>
          <a:xfrm>
            <a:off x="161510" y="1362155"/>
            <a:ext cx="8874492" cy="463485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(16)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575" y="511627"/>
            <a:ext cx="652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New </a:t>
            </a:r>
            <a:r>
              <a:rPr lang="en-US" sz="2000" dirty="0" smtClean="0">
                <a:solidFill>
                  <a:schemeClr val="accent6"/>
                </a:solidFill>
                <a:latin typeface="+mj-lt"/>
              </a:rPr>
              <a:t>features</a:t>
            </a:r>
            <a:r>
              <a:rPr lang="en-US" sz="2000" dirty="0" smtClean="0">
                <a:latin typeface="+mj-lt"/>
              </a:rPr>
              <a:t> of the Ice Lake processor [306]</a:t>
            </a:r>
            <a:endParaRPr lang="en-US" sz="2000" dirty="0">
              <a:latin typeface="+mj-lt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296863" y="1673805"/>
            <a:ext cx="2564947" cy="94510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96863" y="4824413"/>
            <a:ext cx="3285027" cy="103485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16040" y="3776295"/>
            <a:ext cx="2860805" cy="99036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417543" y="1628800"/>
            <a:ext cx="2294917" cy="94510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90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(17)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75" y="509812"/>
            <a:ext cx="757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Major innovations of the Ice Lake line (discussed subsequently)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315" y="918345"/>
            <a:ext cx="8592480" cy="1762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The Sunny Cove core (Section 13.2.1)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Generation 11 graphics (Section 13.2.2)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LP4x memory controller (Section 13.2.3)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On-die integrated Thunderbolt 3 (Section 13.2.4)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chemeClr val="accent6"/>
                </a:solidFill>
              </a:rPr>
              <a:t>WiFi</a:t>
            </a:r>
            <a:r>
              <a:rPr lang="en-US" sz="1600" dirty="0" smtClean="0">
                <a:solidFill>
                  <a:schemeClr val="accent6"/>
                </a:solidFill>
              </a:rPr>
              <a:t> 6 support (not indicated in the Figure above since this feature is provided</a:t>
            </a:r>
          </a:p>
          <a:p>
            <a:pPr>
              <a:spcAft>
                <a:spcPts val="300"/>
              </a:spcAft>
            </a:pPr>
            <a:r>
              <a:rPr lang="en-US" sz="1600" dirty="0">
                <a:solidFill>
                  <a:schemeClr val="accent6"/>
                </a:solidFill>
              </a:rPr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     by the 300-series chipset) (Section 13.2.5)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3085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(18)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451" t="12808" r="8406" b="30310"/>
          <a:stretch/>
        </p:blipFill>
        <p:spPr>
          <a:xfrm>
            <a:off x="-1" y="1133745"/>
            <a:ext cx="9144001" cy="3396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509812"/>
            <a:ext cx="7478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Remark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: Intel’s leaked client CPU roadmap 2018 – 2020 [307]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601670" y="2483894"/>
            <a:ext cx="1305145" cy="76508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861810" y="2456769"/>
            <a:ext cx="225025" cy="13501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89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81589" y="1385825"/>
            <a:ext cx="7430315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13.2 Major innovations of the Ice Lake line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997355" y="3684782"/>
            <a:ext cx="7291681" cy="409575"/>
            <a:chOff x="704" y="1625"/>
            <a:chExt cx="4218" cy="306"/>
          </a:xfrm>
        </p:grpSpPr>
        <p:sp>
          <p:nvSpPr>
            <p:cNvPr id="4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13.2.4 On-die integrated Thunderbolt 3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1000523" y="4149921"/>
            <a:ext cx="7292131" cy="404204"/>
            <a:chOff x="704" y="1626"/>
            <a:chExt cx="4220" cy="301"/>
          </a:xfrm>
        </p:grpSpPr>
        <p:sp>
          <p:nvSpPr>
            <p:cNvPr id="7" name="AutoShape 26"/>
            <p:cNvSpPr>
              <a:spLocks noChangeArrowheads="1"/>
            </p:cNvSpPr>
            <p:nvPr/>
          </p:nvSpPr>
          <p:spPr bwMode="auto">
            <a:xfrm>
              <a:off x="951" y="1634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13.2.5 </a:t>
              </a:r>
              <a:r>
                <a:rPr kumimoji="0" lang="en-US" altLang="en-US" sz="19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WiFi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6 support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8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1016605" y="2770434"/>
            <a:ext cx="7291681" cy="409575"/>
            <a:chOff x="704" y="1625"/>
            <a:chExt cx="4218" cy="306"/>
          </a:xfrm>
        </p:grpSpPr>
        <p:sp>
          <p:nvSpPr>
            <p:cNvPr id="1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13.2.2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Gen. 11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graphics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5"/>
          <p:cNvGrpSpPr>
            <a:grpSpLocks/>
          </p:cNvGrpSpPr>
          <p:nvPr/>
        </p:nvGrpSpPr>
        <p:grpSpPr bwMode="auto">
          <a:xfrm>
            <a:off x="1019773" y="3235573"/>
            <a:ext cx="7292131" cy="404204"/>
            <a:chOff x="704" y="1626"/>
            <a:chExt cx="4220" cy="301"/>
          </a:xfrm>
        </p:grpSpPr>
        <p:sp>
          <p:nvSpPr>
            <p:cNvPr id="16" name="AutoShape 26"/>
            <p:cNvSpPr>
              <a:spLocks noChangeArrowheads="1"/>
            </p:cNvSpPr>
            <p:nvPr/>
          </p:nvSpPr>
          <p:spPr bwMode="auto">
            <a:xfrm>
              <a:off x="951" y="1634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13.2.3 </a:t>
              </a:r>
              <a:r>
                <a:rPr kumimoji="0" lang="en-US" altLang="en-US" sz="19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WiFi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6 support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18" name="Group 25"/>
          <p:cNvGrpSpPr>
            <a:grpSpLocks/>
          </p:cNvGrpSpPr>
          <p:nvPr/>
        </p:nvGrpSpPr>
        <p:grpSpPr bwMode="auto">
          <a:xfrm>
            <a:off x="1016605" y="2331340"/>
            <a:ext cx="7291681" cy="409575"/>
            <a:chOff x="704" y="1625"/>
            <a:chExt cx="4218" cy="306"/>
          </a:xfrm>
        </p:grpSpPr>
        <p:sp>
          <p:nvSpPr>
            <p:cNvPr id="19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13.2.1 The Sunny Cove core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330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91580" y="1385825"/>
            <a:ext cx="7615897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13.</a:t>
            </a: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.1 The Sunny Cove core</a:t>
            </a:r>
          </a:p>
        </p:txBody>
      </p:sp>
    </p:spTree>
    <p:extLst>
      <p:ext uri="{BB962C8B-B14F-4D97-AF65-F5344CB8AC3E}">
        <p14:creationId xmlns:p14="http://schemas.microsoft.com/office/powerpoint/2010/main" val="405543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Sunny Cove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core (1)</a:t>
            </a:r>
            <a:endParaRPr lang="en-US" dirty="0"/>
          </a:p>
        </p:txBody>
      </p:sp>
      <p:pic>
        <p:nvPicPr>
          <p:cNvPr id="5122" name="Picture 2" descr="https://qph.fs.quoracdn.net/main-qimg-9476b16b2747d5bdf0888bdd497d04f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5" y="1411033"/>
            <a:ext cx="7200800" cy="326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575" y="509812"/>
            <a:ext cx="7789055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13.2.1 The Sunny Cove core </a:t>
            </a:r>
          </a:p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Positioning the Sunny Cove core within Intel’s Core 2 cores [308]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359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82" t="3555" r="3980" b="14953"/>
          <a:stretch/>
        </p:blipFill>
        <p:spPr>
          <a:xfrm>
            <a:off x="180020" y="1583795"/>
            <a:ext cx="8757465" cy="43621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575" y="507424"/>
            <a:ext cx="7428187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en-US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Major </a:t>
            </a:r>
            <a:r>
              <a:rPr lang="en-US" altLang="en-US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enhancements of the Sunny </a:t>
            </a:r>
            <a:r>
              <a:rPr lang="en-US" altLang="en-US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Cove core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Dual objectives for increasing processor performance [296] 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236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513300"/>
            <a:ext cx="903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a) Microarchitecture enhancements to improve general purpose performance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024" y="1268760"/>
            <a:ext cx="831645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600" dirty="0" smtClean="0">
                <a:latin typeface="+mj-lt"/>
              </a:rPr>
              <a:t>a1)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wider issue and execution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(for processing </a:t>
            </a:r>
            <a:r>
              <a:rPr lang="en-US" sz="1600" dirty="0">
                <a:latin typeface="+mj-lt"/>
              </a:rPr>
              <a:t>more </a:t>
            </a:r>
            <a:r>
              <a:rPr lang="en-US" sz="1600" dirty="0" smtClean="0">
                <a:latin typeface="+mj-lt"/>
              </a:rPr>
              <a:t>instructions per </a:t>
            </a:r>
            <a:r>
              <a:rPr lang="en-US" sz="1600" dirty="0">
                <a:latin typeface="+mj-lt"/>
              </a:rPr>
              <a:t>clock</a:t>
            </a:r>
            <a:r>
              <a:rPr lang="en-US" sz="1600" dirty="0" smtClean="0">
                <a:latin typeface="+mj-lt"/>
              </a:rPr>
              <a:t>),</a:t>
            </a:r>
            <a:endParaRPr lang="en-US" sz="1600" dirty="0">
              <a:latin typeface="+mj-lt"/>
            </a:endParaRPr>
          </a:p>
          <a:p>
            <a:pPr>
              <a:spcAft>
                <a:spcPts val="200"/>
              </a:spcAft>
            </a:pPr>
            <a:r>
              <a:rPr lang="en-US" sz="1600" dirty="0" smtClean="0">
                <a:latin typeface="+mj-lt"/>
              </a:rPr>
              <a:t>a2)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deeper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key structures, including </a:t>
            </a:r>
            <a:r>
              <a:rPr lang="en-US" sz="1600" dirty="0" smtClean="0">
                <a:latin typeface="+mj-lt"/>
              </a:rPr>
              <a:t>caches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(for providing </a:t>
            </a:r>
            <a:r>
              <a:rPr lang="en-US" sz="1600" dirty="0">
                <a:latin typeface="+mj-lt"/>
              </a:rPr>
              <a:t>more parallelism </a:t>
            </a:r>
            <a:r>
              <a:rPr lang="en-US" sz="1600" dirty="0" smtClean="0">
                <a:latin typeface="+mj-lt"/>
              </a:rPr>
              <a:t>per </a:t>
            </a:r>
            <a:r>
              <a:rPr lang="en-US" sz="1600" dirty="0">
                <a:latin typeface="+mj-lt"/>
              </a:rPr>
              <a:t>clock cycle</a:t>
            </a:r>
            <a:r>
              <a:rPr lang="en-US" sz="1600" dirty="0" smtClean="0">
                <a:latin typeface="+mj-lt"/>
              </a:rPr>
              <a:t>) and </a:t>
            </a:r>
            <a:endParaRPr lang="en-US" sz="1600" dirty="0">
              <a:latin typeface="+mj-lt"/>
            </a:endParaRPr>
          </a:p>
          <a:p>
            <a:pPr>
              <a:spcAft>
                <a:spcPts val="200"/>
              </a:spcAft>
            </a:pPr>
            <a:r>
              <a:rPr lang="en-US" sz="1600" dirty="0" smtClean="0">
                <a:latin typeface="+mj-lt"/>
              </a:rPr>
              <a:t>a3)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smarter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units </a:t>
            </a:r>
            <a:endParaRPr lang="en-US" sz="1600" dirty="0" smtClean="0">
              <a:latin typeface="+mj-lt"/>
            </a:endParaRP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(for processing more instructions </a:t>
            </a:r>
            <a:r>
              <a:rPr lang="en-US" sz="1600" dirty="0">
                <a:latin typeface="+mj-lt"/>
              </a:rPr>
              <a:t>or </a:t>
            </a:r>
            <a:r>
              <a:rPr lang="en-US" sz="1600" dirty="0" smtClean="0">
                <a:latin typeface="+mj-lt"/>
              </a:rPr>
              <a:t>data per cycle)</a:t>
            </a:r>
            <a:endParaRPr lang="en-US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908720"/>
            <a:ext cx="595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  Main areas of microarchitecture enhancements</a:t>
            </a:r>
            <a:endParaRPr lang="en-US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2021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75" y="507163"/>
            <a:ext cx="408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a1) Wider issue and execution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6575" y="908720"/>
            <a:ext cx="332090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7 additional execution units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2 additional issue ports </a:t>
            </a:r>
          </a:p>
        </p:txBody>
      </p:sp>
    </p:spTree>
    <p:extLst>
      <p:ext uri="{BB962C8B-B14F-4D97-AF65-F5344CB8AC3E}">
        <p14:creationId xmlns:p14="http://schemas.microsoft.com/office/powerpoint/2010/main" val="215796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8620"/>
            <a:ext cx="9144000" cy="400110"/>
          </a:xfrm>
          <a:prstGeom prst="rect">
            <a:avLst/>
          </a:prstGeom>
          <a:solidFill>
            <a:srgbClr val="000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Contents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(2)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93799" y="998730"/>
            <a:ext cx="7558088" cy="457200"/>
            <a:chOff x="472" y="2160"/>
            <a:chExt cx="4630" cy="28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12.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The Cannon Lake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mobile line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93799" y="1493785"/>
            <a:ext cx="7558088" cy="457200"/>
            <a:chOff x="472" y="2160"/>
            <a:chExt cx="4630" cy="28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13.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Ice </a:t>
              </a: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Lake mobile 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788460" y="1989376"/>
            <a:ext cx="7558088" cy="457200"/>
            <a:chOff x="472" y="2160"/>
            <a:chExt cx="4630" cy="288"/>
          </a:xfrm>
        </p:grpSpPr>
        <p:sp>
          <p:nvSpPr>
            <p:cNvPr id="10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14.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Comet Lake mobile 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774353" y="2476739"/>
            <a:ext cx="7574412" cy="457200"/>
            <a:chOff x="370" y="2371"/>
            <a:chExt cx="4640" cy="288"/>
          </a:xfrm>
        </p:grpSpPr>
        <p:sp>
          <p:nvSpPr>
            <p:cNvPr id="13" name="AutoShape 15"/>
            <p:cNvSpPr>
              <a:spLocks noChangeArrowheads="1"/>
            </p:cNvSpPr>
            <p:nvPr/>
          </p:nvSpPr>
          <p:spPr bwMode="auto">
            <a:xfrm>
              <a:off x="566" y="2371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15.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References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370" y="2389"/>
              <a:ext cx="231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22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74" y="507163"/>
            <a:ext cx="9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a1/1 More issue ports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080" y="1628797"/>
            <a:ext cx="9066425" cy="4680000"/>
            <a:chOff x="476545" y="2078849"/>
            <a:chExt cx="8190910" cy="40504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00" t="8641" r="2750" b="8305"/>
            <a:stretch/>
          </p:blipFill>
          <p:spPr>
            <a:xfrm>
              <a:off x="476545" y="2078849"/>
              <a:ext cx="8190910" cy="405045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112060" y="5724255"/>
              <a:ext cx="17283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DCU: Data Cache Unit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65086" y="6285801"/>
            <a:ext cx="7812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Figure: Contrasting the back-ends of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and Sunny Cove [297]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841345"/>
            <a:ext cx="8955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Sunny Cove provides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10 issue ports up from 8</a:t>
            </a:r>
            <a:r>
              <a:rPr lang="en-US" sz="1600" dirty="0" smtClean="0">
                <a:latin typeface="+mj-lt"/>
              </a:rPr>
              <a:t> being in the </a:t>
            </a:r>
            <a:r>
              <a:rPr lang="en-US" sz="1600" dirty="0" err="1" smtClean="0">
                <a:latin typeface="+mj-lt"/>
              </a:rPr>
              <a:t>Skylake</a:t>
            </a:r>
            <a:r>
              <a:rPr lang="en-US" sz="1600" dirty="0" smtClean="0">
                <a:latin typeface="+mj-lt"/>
              </a:rPr>
              <a:t> core (see below).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8649220" y="4533284"/>
            <a:ext cx="270000" cy="234000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795436" y="4600876"/>
            <a:ext cx="381692" cy="130037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253616" y="4741053"/>
            <a:ext cx="381692" cy="130037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716396" y="5479613"/>
            <a:ext cx="381692" cy="130037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167993" y="4601615"/>
            <a:ext cx="381692" cy="130037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708053" y="4739105"/>
            <a:ext cx="381692" cy="130037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711193" y="4876595"/>
            <a:ext cx="381692" cy="130037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7648546" y="3958857"/>
            <a:ext cx="6172" cy="495318"/>
          </a:xfrm>
          <a:prstGeom prst="straightConnector1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8782315" y="3978125"/>
            <a:ext cx="6172" cy="576000"/>
          </a:xfrm>
          <a:prstGeom prst="straightConnector1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3872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75" y="507163"/>
            <a:ext cx="408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a1) Wider issue and execution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935" y="863715"/>
            <a:ext cx="1625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This results in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1580" y="1133745"/>
            <a:ext cx="779533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more powerful numeric calculations </a:t>
            </a:r>
            <a:r>
              <a:rPr lang="en-US" sz="1600" dirty="0" smtClean="0">
                <a:latin typeface="+mj-lt"/>
              </a:rPr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issuing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dual loads and dual stores </a:t>
            </a:r>
            <a:r>
              <a:rPr lang="en-US" sz="1600" dirty="0" smtClean="0">
                <a:latin typeface="+mj-lt"/>
              </a:rPr>
              <a:t>rather than dual loads a single store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per cycle,</a:t>
            </a:r>
          </a:p>
        </p:txBody>
      </p:sp>
    </p:spTree>
    <p:extLst>
      <p:ext uri="{BB962C8B-B14F-4D97-AF65-F5344CB8AC3E}">
        <p14:creationId xmlns:p14="http://schemas.microsoft.com/office/powerpoint/2010/main" val="187854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8320" y="1493785"/>
            <a:ext cx="8988425" cy="4500500"/>
            <a:chOff x="-12006" y="1898830"/>
            <a:chExt cx="8988425" cy="4500500"/>
          </a:xfrm>
        </p:grpSpPr>
        <p:pic>
          <p:nvPicPr>
            <p:cNvPr id="5" name="Picture 4" descr="https://www.extremetech.com/wp-content/uploads/2018/12/Intel-SunnyCove-2-Larg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75"/>
            <a:stretch/>
          </p:blipFill>
          <p:spPr bwMode="auto">
            <a:xfrm>
              <a:off x="-12006" y="1898830"/>
              <a:ext cx="8988425" cy="450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www.extremetech.com/wp-content/uploads/2018/12/Intel-SunnyCove-2-Larg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11" r="66453" b="79321"/>
            <a:stretch/>
          </p:blipFill>
          <p:spPr bwMode="auto">
            <a:xfrm>
              <a:off x="1756388" y="1898830"/>
              <a:ext cx="7220031" cy="458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1325400" y="3670155"/>
            <a:ext cx="20425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+mj-lt"/>
              </a:rPr>
              <a:t>(now 48 KB vs 32 KB)</a:t>
            </a:r>
            <a:endParaRPr lang="en-US" sz="1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73863" y="3467499"/>
            <a:ext cx="3465047" cy="115398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575" y="509812"/>
            <a:ext cx="8506007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a1/2) Deeper key structures, including caches </a:t>
            </a:r>
          </a:p>
          <a:p>
            <a:pPr>
              <a:spcAft>
                <a:spcPts val="200"/>
              </a:spcAft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      (for providing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more parallelism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per clock cycle) [297]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720" y="3879050"/>
            <a:ext cx="20252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00" dirty="0" smtClean="0">
                <a:solidFill>
                  <a:schemeClr val="bg1"/>
                </a:solidFill>
                <a:latin typeface="+mj-lt"/>
              </a:rPr>
              <a:t>(512KB vs 256 KB)</a:t>
            </a:r>
            <a:endParaRPr lang="en-US" sz="13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86735" y="4329100"/>
            <a:ext cx="20252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00" dirty="0" smtClean="0">
                <a:solidFill>
                  <a:schemeClr val="bg1"/>
                </a:solidFill>
                <a:latin typeface="+mj-lt"/>
              </a:rPr>
              <a:t>(2304 vs 1536)</a:t>
            </a:r>
            <a:endParaRPr lang="en-US" sz="13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976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02" y="1358900"/>
            <a:ext cx="7395691" cy="3960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510443"/>
            <a:ext cx="644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Comparing cache sizes of major processor lines [314]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3932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85" y="1358770"/>
            <a:ext cx="7329956" cy="2349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510443"/>
            <a:ext cx="689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Comparing cache latencies of major processor lines [314]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3219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787" y="507428"/>
            <a:ext cx="859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a1/3) Smarter units (for processing more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instructions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or data) [297] -1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7787" y="1358770"/>
            <a:ext cx="8988425" cy="4590510"/>
            <a:chOff x="77787" y="1898830"/>
            <a:chExt cx="8988425" cy="4590510"/>
          </a:xfrm>
        </p:grpSpPr>
        <p:pic>
          <p:nvPicPr>
            <p:cNvPr id="6" name="Picture 2" descr="https://www.extremetech.com/wp-content/uploads/2018/12/Intel-SunnyCove-4-Larg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67"/>
            <a:stretch/>
          </p:blipFill>
          <p:spPr bwMode="auto">
            <a:xfrm>
              <a:off x="77787" y="1898830"/>
              <a:ext cx="8988425" cy="4590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2771800" y="1898830"/>
              <a:ext cx="6294412" cy="495055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836585" y="2618910"/>
            <a:ext cx="2790310" cy="540060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18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9998" y="918345"/>
            <a:ext cx="9072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In this respect Intel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improved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branch prediction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accuracy,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with additional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latency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improvements, like load latency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 smtClean="0">
                <a:latin typeface="+mj-lt"/>
              </a:rPr>
              <a:t>implemented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new, faster integer divider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unit.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787" y="507428"/>
            <a:ext cx="786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a1/3) Smarter units (for processing more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instructions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or data) -2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0972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3701" y="863715"/>
            <a:ext cx="8378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These enhancements include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ISA and microarchitecture extensions </a:t>
            </a:r>
            <a:r>
              <a:rPr lang="en-US" sz="1600" dirty="0" smtClean="0">
                <a:latin typeface="+mj-lt"/>
              </a:rPr>
              <a:t>to improve 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performance for specific application domains and algorithms [296], [297]</a:t>
            </a:r>
            <a:endParaRPr lang="en-US" sz="16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26" t="22980" r="6474" b="12253"/>
          <a:stretch/>
        </p:blipFill>
        <p:spPr>
          <a:xfrm>
            <a:off x="161510" y="1853825"/>
            <a:ext cx="8840442" cy="3555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950" y="503675"/>
            <a:ext cx="7179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b) Enhancements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to improve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special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purpose performance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863" y="5679250"/>
            <a:ext cx="8757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Figure: Special domains of interest in improving performance of Sunny Cove [297]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16460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75" y="508724"/>
            <a:ext cx="3583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ISA extensions [296], [297]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510" y="863715"/>
            <a:ext cx="8937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In addition to the microarchitecture enhancements Sunny Cove introduces the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following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ISA (architecture) extensions</a:t>
            </a:r>
            <a:r>
              <a:rPr lang="en-US" sz="1600" dirty="0" smtClean="0">
                <a:latin typeface="+mj-lt"/>
              </a:rPr>
              <a:t>: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540" y="1454148"/>
            <a:ext cx="825482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new instructions </a:t>
            </a:r>
            <a:r>
              <a:rPr lang="en-US" sz="1600" dirty="0" smtClean="0">
                <a:latin typeface="+mj-lt"/>
              </a:rPr>
              <a:t>to speed up special fields of interest (as shown before),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57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bits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linear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address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space</a:t>
            </a:r>
            <a:r>
              <a:rPr lang="en-US" sz="1600" dirty="0" smtClean="0">
                <a:latin typeface="+mj-lt"/>
              </a:rPr>
              <a:t>,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52-bits physical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address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space</a:t>
            </a:r>
            <a:r>
              <a:rPr lang="en-US" sz="1600" dirty="0" smtClean="0">
                <a:latin typeface="+mj-lt"/>
              </a:rPr>
              <a:t>, allowing to address 4 </a:t>
            </a:r>
            <a:r>
              <a:rPr lang="en-US" sz="1600" dirty="0" err="1" smtClean="0">
                <a:latin typeface="+mj-lt"/>
              </a:rPr>
              <a:t>PetaByte</a:t>
            </a:r>
            <a:r>
              <a:rPr lang="en-US" sz="1600" dirty="0" smtClean="0">
                <a:latin typeface="+mj-lt"/>
              </a:rPr>
              <a:t> per socket,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five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levels of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paging tables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>
                <a:latin typeface="+mj-lt"/>
              </a:rPr>
              <a:t>up from four, </a:t>
            </a:r>
            <a:endParaRPr lang="en-US" sz="1600" dirty="0" smtClean="0">
              <a:latin typeface="+mj-lt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new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security modes</a:t>
            </a:r>
            <a:r>
              <a:rPr lang="en-US" sz="1600" dirty="0">
                <a:latin typeface="+mj-lt"/>
              </a:rPr>
              <a:t>, including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User Mode Instruction Prevention</a:t>
            </a:r>
            <a:r>
              <a:rPr lang="en-US" sz="1600" dirty="0">
                <a:latin typeface="+mj-lt"/>
              </a:rPr>
              <a:t>, </a:t>
            </a:r>
            <a:endParaRPr lang="en-US" sz="1600" dirty="0" smtClean="0">
              <a:latin typeface="+mj-lt"/>
            </a:endParaRP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that forbids (if enabled)  </a:t>
            </a:r>
            <a:r>
              <a:rPr lang="en-US" sz="1600" dirty="0">
                <a:latin typeface="+mj-lt"/>
              </a:rPr>
              <a:t>the execution of certain instructions if the </a:t>
            </a:r>
            <a:endParaRPr lang="en-US" sz="1600" dirty="0" smtClean="0">
              <a:latin typeface="+mj-lt"/>
            </a:endParaRPr>
          </a:p>
          <a:p>
            <a:pPr>
              <a:spcAft>
                <a:spcPts val="3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Current </a:t>
            </a:r>
            <a:r>
              <a:rPr lang="en-US" sz="1600" dirty="0">
                <a:latin typeface="+mj-lt"/>
              </a:rPr>
              <a:t>Privilege Level (CPL) is greater than 0. </a:t>
            </a:r>
            <a:endParaRPr lang="en-US" sz="1600" dirty="0" smtClean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     Then user </a:t>
            </a:r>
            <a:r>
              <a:rPr lang="en-US" sz="1600" dirty="0">
                <a:latin typeface="+mj-lt"/>
              </a:rPr>
              <a:t>space </a:t>
            </a:r>
            <a:r>
              <a:rPr lang="en-US" sz="1600" dirty="0" smtClean="0">
                <a:latin typeface="+mj-lt"/>
              </a:rPr>
              <a:t>applications can no longer </a:t>
            </a:r>
            <a:r>
              <a:rPr lang="en-US" sz="1600" dirty="0">
                <a:latin typeface="+mj-lt"/>
              </a:rPr>
              <a:t>access </a:t>
            </a:r>
            <a:r>
              <a:rPr lang="en-US" sz="1600" dirty="0" smtClean="0">
                <a:latin typeface="+mj-lt"/>
              </a:rPr>
              <a:t>system-wide settings,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</a:t>
            </a:r>
            <a:r>
              <a:rPr lang="en-US" sz="1600" dirty="0">
                <a:latin typeface="+mj-lt"/>
              </a:rPr>
              <a:t>such as the global and local descriptor tables, the task register and </a:t>
            </a:r>
            <a:endParaRPr lang="en-US" sz="16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the </a:t>
            </a:r>
            <a:r>
              <a:rPr lang="en-US" sz="1600" dirty="0">
                <a:latin typeface="+mj-lt"/>
              </a:rPr>
              <a:t>interrupt descriptor </a:t>
            </a:r>
            <a:r>
              <a:rPr lang="en-US" sz="1600" dirty="0" smtClean="0">
                <a:latin typeface="+mj-lt"/>
              </a:rPr>
              <a:t>table,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new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security instructions </a:t>
            </a:r>
            <a:r>
              <a:rPr lang="en-US" sz="1600" dirty="0" smtClean="0">
                <a:latin typeface="+mj-lt"/>
              </a:rPr>
              <a:t>(see next).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15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(14)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25" y="1313765"/>
            <a:ext cx="6699135" cy="4615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503675"/>
            <a:ext cx="545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Sunny Cove’s new security instructions [314]</a:t>
            </a:r>
          </a:p>
        </p:txBody>
      </p:sp>
    </p:spTree>
    <p:extLst>
      <p:ext uri="{BB962C8B-B14F-4D97-AF65-F5344CB8AC3E}">
        <p14:creationId xmlns:p14="http://schemas.microsoft.com/office/powerpoint/2010/main" val="25547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927100" y="1138932"/>
            <a:ext cx="7380288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13. The Ice Lake mobile line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002591" y="2235351"/>
            <a:ext cx="7291681" cy="409575"/>
            <a:chOff x="704" y="1625"/>
            <a:chExt cx="4218" cy="306"/>
          </a:xfrm>
        </p:grpSpPr>
        <p:sp>
          <p:nvSpPr>
            <p:cNvPr id="4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13.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Introduction to the Ice Lake mobile 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1005759" y="2700489"/>
            <a:ext cx="7292131" cy="409575"/>
            <a:chOff x="704" y="1626"/>
            <a:chExt cx="4220" cy="305"/>
          </a:xfrm>
        </p:grpSpPr>
        <p:sp>
          <p:nvSpPr>
            <p:cNvPr id="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13.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Major innovations of the Ice Lake mobile line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5"/>
          <p:cNvGrpSpPr>
            <a:grpSpLocks/>
          </p:cNvGrpSpPr>
          <p:nvPr/>
        </p:nvGrpSpPr>
        <p:grpSpPr bwMode="auto">
          <a:xfrm>
            <a:off x="1006980" y="3154440"/>
            <a:ext cx="7292131" cy="409575"/>
            <a:chOff x="704" y="1626"/>
            <a:chExt cx="4220" cy="305"/>
          </a:xfrm>
        </p:grpSpPr>
        <p:sp>
          <p:nvSpPr>
            <p:cNvPr id="16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13.3 Performance assessment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21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(15)</a:t>
            </a:r>
            <a:endParaRPr lang="en-US" dirty="0"/>
          </a:p>
        </p:txBody>
      </p:sp>
      <p:pic>
        <p:nvPicPr>
          <p:cNvPr id="9218" name="Picture 2" descr="https://images.anandtech.com/doci/14436/Blueprint%20Series_May%2016-2019_COMBINED%20FINAL_AnandTech%20%281%29-page-0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t="3560" r="2336" b="10098"/>
          <a:stretch/>
        </p:blipFill>
        <p:spPr bwMode="auto">
          <a:xfrm>
            <a:off x="71500" y="1358770"/>
            <a:ext cx="9001000" cy="46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825" y="510441"/>
            <a:ext cx="8299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IPC improvements of the Sunny Cove core vs.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[304]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9022" y="5430706"/>
            <a:ext cx="1572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err="1" smtClean="0">
                <a:solidFill>
                  <a:schemeClr val="bg1"/>
                </a:solidFill>
                <a:latin typeface="+mj-lt"/>
              </a:rPr>
              <a:t>Skylake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: 2015</a:t>
            </a:r>
            <a:endParaRPr lang="en-US" sz="16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445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(16)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77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38" y="513300"/>
            <a:ext cx="9567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Increasing single thread performance over Core 2 family generations [325] -1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6208" y="2421135"/>
            <a:ext cx="22076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bg1"/>
                </a:solidFill>
                <a:latin typeface="+mj-lt"/>
              </a:rPr>
              <a:t>vs. </a:t>
            </a:r>
            <a:r>
              <a:rPr lang="en-US" sz="1500" dirty="0" err="1" smtClean="0">
                <a:solidFill>
                  <a:schemeClr val="bg1"/>
                </a:solidFill>
                <a:latin typeface="+mj-lt"/>
              </a:rPr>
              <a:t>Broadwell</a:t>
            </a:r>
            <a:r>
              <a:rPr lang="en-US" sz="1500" dirty="0" smtClean="0">
                <a:solidFill>
                  <a:schemeClr val="bg1"/>
                </a:solidFill>
                <a:latin typeface="+mj-lt"/>
              </a:rPr>
              <a:t> (2014)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5560349"/>
            <a:ext cx="12634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 err="1" smtClean="0">
                <a:solidFill>
                  <a:schemeClr val="bg1"/>
                </a:solidFill>
                <a:latin typeface="+mj-lt"/>
              </a:rPr>
              <a:t>Broadwell</a:t>
            </a:r>
            <a:r>
              <a:rPr lang="en-US" sz="1050" dirty="0" smtClean="0">
                <a:solidFill>
                  <a:schemeClr val="bg1"/>
                </a:solidFill>
                <a:latin typeface="+mj-lt"/>
              </a:rPr>
              <a:t>: 2014</a:t>
            </a:r>
            <a:endParaRPr lang="en-US" sz="105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18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909010"/>
            <a:ext cx="8866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When compared to the previous generation Whiskey Lake processors,</a:t>
            </a:r>
            <a:r>
              <a:rPr lang="en-US" sz="1600" dirty="0" smtClean="0">
                <a:latin typeface="+mj-lt"/>
              </a:rPr>
              <a:t>  </a:t>
            </a:r>
            <a:r>
              <a:rPr lang="en-US" sz="1600" dirty="0" smtClean="0"/>
              <a:t>Ice </a:t>
            </a:r>
            <a:r>
              <a:rPr lang="en-US" sz="1600" dirty="0"/>
              <a:t>Lake </a:t>
            </a:r>
            <a:r>
              <a:rPr lang="en-US" sz="1600" dirty="0" smtClean="0"/>
              <a:t>brings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/>
              <a:t>only a </a:t>
            </a:r>
            <a:r>
              <a:rPr lang="en-US" sz="1600" dirty="0">
                <a:solidFill>
                  <a:srgbClr val="0070C0"/>
                </a:solidFill>
              </a:rPr>
              <a:t>moderate performance </a:t>
            </a:r>
            <a:r>
              <a:rPr lang="en-US" sz="1600" dirty="0" smtClean="0">
                <a:solidFill>
                  <a:srgbClr val="0070C0"/>
                </a:solidFill>
              </a:rPr>
              <a:t>gain </a:t>
            </a:r>
            <a:r>
              <a:rPr lang="en-US" sz="1600" dirty="0" smtClean="0">
                <a:latin typeface="+mj-lt"/>
              </a:rPr>
              <a:t>(1.47 vs. 1.42 resulting in about 3.5 %).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938" y="503675"/>
            <a:ext cx="935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Increasing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single thread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performance over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Core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2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family generations [314] -2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446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91580" y="1385825"/>
            <a:ext cx="7615897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13.2.2 Gen.</a:t>
            </a:r>
            <a:r>
              <a:rPr kumimoji="0" lang="en-US" alt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11 graphics</a:t>
            </a:r>
            <a:endParaRPr kumimoji="0" lang="en-US" alt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76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13.2.2 </a:t>
            </a:r>
            <a:r>
              <a:rPr lang="en-US" dirty="0"/>
              <a:t>Gen. 11 </a:t>
            </a:r>
            <a:r>
              <a:rPr lang="en-US" dirty="0" smtClean="0"/>
              <a:t>graphics (1)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988" t="14057" r="36465" b="22000"/>
          <a:stretch/>
        </p:blipFill>
        <p:spPr>
          <a:xfrm>
            <a:off x="3716905" y="451480"/>
            <a:ext cx="5220581" cy="6406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1763815"/>
            <a:ext cx="3742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The slide incorporates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8 sub-slices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with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8 EUs each</a:t>
            </a:r>
            <a:r>
              <a:rPr lang="en-US" sz="1600" dirty="0" smtClean="0">
                <a:latin typeface="+mj-lt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82977" y="519764"/>
            <a:ext cx="3325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+mj-lt"/>
              </a:rPr>
              <a:t>13.2.2 Gen. 11 graphics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77" y="932818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Gen. 11 has a redesigned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architecture, as seen on the 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next slides.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977" y="6129300"/>
            <a:ext cx="3728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G7 level Gen. 11 graphics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[326] </a:t>
            </a:r>
          </a:p>
        </p:txBody>
      </p:sp>
    </p:spTree>
    <p:extLst>
      <p:ext uri="{BB962C8B-B14F-4D97-AF65-F5344CB8AC3E}">
        <p14:creationId xmlns:p14="http://schemas.microsoft.com/office/powerpoint/2010/main" val="299809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13.2.2 </a:t>
            </a:r>
            <a:r>
              <a:rPr lang="en-US" dirty="0"/>
              <a:t>Gen. 11 graphics </a:t>
            </a:r>
            <a:r>
              <a:rPr lang="en-US" dirty="0" smtClean="0"/>
              <a:t>(2)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165" y="1133745"/>
            <a:ext cx="4226868" cy="32721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115490" y="1165722"/>
            <a:ext cx="4816550" cy="32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8902" y="4554125"/>
            <a:ext cx="4323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Execution Units (SIMD FPUs) implemented in </a:t>
            </a:r>
          </a:p>
          <a:p>
            <a:pPr algn="ctr"/>
            <a:r>
              <a:rPr lang="en-US" sz="1400" dirty="0" smtClean="0">
                <a:latin typeface="+mj-lt"/>
              </a:rPr>
              <a:t>Intel’s graphics generations 5 -9.5 []a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2987" y="4570965"/>
            <a:ext cx="3784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Execution Units (ALUs) implemented in </a:t>
            </a:r>
          </a:p>
          <a:p>
            <a:pPr algn="ctr"/>
            <a:r>
              <a:rPr lang="en-US" sz="1400" dirty="0" smtClean="0">
                <a:latin typeface="+mj-lt"/>
              </a:rPr>
              <a:t>Intel’s graphics generation 11 [236]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47075" y="5246040"/>
            <a:ext cx="3801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Each EU can execute 16 SP FP32 or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32 HP (Half Precision) FP16</a:t>
            </a:r>
            <a:r>
              <a:rPr lang="en-US" sz="1400" dirty="0">
                <a:latin typeface="+mj-lt"/>
              </a:rPr>
              <a:t> operations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540" y="5229200"/>
            <a:ext cx="4223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Each EU can execute 16 SP FP32 </a:t>
            </a:r>
            <a:r>
              <a:rPr lang="en-US" sz="1400" dirty="0" smtClean="0">
                <a:latin typeface="+mj-lt"/>
              </a:rPr>
              <a:t>operations.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8" y="513564"/>
            <a:ext cx="925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Comparing the Execution Units of Intel’s graphics generations 5 – 9.5 and 11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27236" y="5776518"/>
            <a:ext cx="2815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This supports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NN processing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183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91580" y="1385825"/>
            <a:ext cx="7615897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13.2.3 DDR4x memory</a:t>
            </a:r>
          </a:p>
        </p:txBody>
      </p:sp>
    </p:spTree>
    <p:extLst>
      <p:ext uri="{BB962C8B-B14F-4D97-AF65-F5344CB8AC3E}">
        <p14:creationId xmlns:p14="http://schemas.microsoft.com/office/powerpoint/2010/main" val="47196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13.2.3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DDR4x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memory (1)</a:t>
            </a:r>
            <a:endParaRPr lang="en-US" dirty="0"/>
          </a:p>
        </p:txBody>
      </p:sp>
      <p:pic>
        <p:nvPicPr>
          <p:cNvPr id="4" name="Picture 3" descr="https://images.anandtech.com/doci/14782/lpddr4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t="9559" r="57870" b="6147"/>
          <a:stretch/>
        </p:blipFill>
        <p:spPr bwMode="auto">
          <a:xfrm>
            <a:off x="116505" y="1223755"/>
            <a:ext cx="4860540" cy="553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mages.anandtech.com/doci/14782/lpddr4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8" t="22067" r="6085" b="15648"/>
          <a:stretch/>
        </p:blipFill>
        <p:spPr bwMode="auto">
          <a:xfrm>
            <a:off x="5292080" y="2221366"/>
            <a:ext cx="3780420" cy="309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2120" y="1816078"/>
            <a:ext cx="281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Power reduction by LPDDR4x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513565"/>
            <a:ext cx="281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13.2.3 DDR4 memory 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3519010"/>
            <a:ext cx="585065" cy="47255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4572000" y="3654025"/>
            <a:ext cx="630070" cy="225025"/>
          </a:xfrm>
          <a:prstGeom prst="rightArrow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080" y="6039290"/>
            <a:ext cx="367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</a:t>
            </a:r>
            <a:r>
              <a:rPr lang="en-US" sz="1600" dirty="0">
                <a:latin typeface="+mj-lt"/>
              </a:rPr>
              <a:t>Power reduction by using </a:t>
            </a:r>
            <a:endParaRPr lang="en-US" sz="1600" dirty="0" smtClean="0">
              <a:latin typeface="+mj-lt"/>
            </a:endParaRP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LPDDR4x </a:t>
            </a:r>
            <a:r>
              <a:rPr lang="en-US" sz="1600" dirty="0">
                <a:latin typeface="+mj-lt"/>
              </a:rPr>
              <a:t>memory [323</a:t>
            </a:r>
            <a:r>
              <a:rPr lang="en-US" sz="1600" dirty="0" smtClean="0">
                <a:latin typeface="+mj-lt"/>
              </a:rPr>
              <a:t>]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9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91517" y="1565845"/>
            <a:ext cx="7795918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13.2.4 On-die integrated</a:t>
            </a:r>
            <a:r>
              <a:rPr kumimoji="0" lang="en-US" alt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Thunderbolt 3</a:t>
            </a:r>
            <a:endParaRPr kumimoji="0" lang="en-US" alt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62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8" y="503238"/>
            <a:ext cx="184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sz="16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703" y="510774"/>
            <a:ext cx="492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13.2.4 </a:t>
            </a:r>
            <a:r>
              <a:rPr lang="en-US" altLang="en-US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On-die integrated Thunderbolt 3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On-die integrated Thunderbolt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 (1)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863715"/>
            <a:ext cx="621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Motivations for developing a new IO standard [309]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8619" y="1247274"/>
            <a:ext cx="880888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As laptops became more and more thinner</a:t>
            </a:r>
            <a:r>
              <a:rPr lang="en-US" dirty="0">
                <a:solidFill>
                  <a:srgbClr val="000000"/>
                </a:solidFill>
              </a:rPr>
              <a:t>, shrinking to less than ½ inch in depth,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      previously used IO-ports, like VGA, HDMI or USB Type A ports can no more</a:t>
            </a:r>
          </a:p>
          <a:p>
            <a:pPr lvl="0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      fit into these slick notebooks.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Thus a </a:t>
            </a:r>
            <a:r>
              <a:rPr lang="en-US" dirty="0">
                <a:solidFill>
                  <a:srgbClr val="0070C0"/>
                </a:solidFill>
              </a:rPr>
              <a:t>need arose for thinner ports</a:t>
            </a:r>
            <a:r>
              <a:rPr lang="en-US" dirty="0">
                <a:solidFill>
                  <a:srgbClr val="000000"/>
                </a:solidFill>
              </a:rPr>
              <a:t>, like USB-C (USB Type C) or mini HDMI.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To provide </a:t>
            </a:r>
            <a:r>
              <a:rPr lang="en-US" dirty="0">
                <a:solidFill>
                  <a:srgbClr val="0070C0"/>
                </a:solidFill>
              </a:rPr>
              <a:t>fast and small IO ports Intel </a:t>
            </a:r>
            <a:r>
              <a:rPr lang="en-US" dirty="0">
                <a:solidFill>
                  <a:srgbClr val="000000"/>
                </a:solidFill>
              </a:rPr>
              <a:t>introduced In collaboration with </a:t>
            </a:r>
            <a:r>
              <a:rPr lang="en-US" dirty="0">
                <a:solidFill>
                  <a:srgbClr val="0070C0"/>
                </a:solidFill>
              </a:rPr>
              <a:t>Apple 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        the </a:t>
            </a:r>
            <a:r>
              <a:rPr lang="en-US" dirty="0">
                <a:solidFill>
                  <a:srgbClr val="FF0000"/>
                </a:solidFill>
              </a:rPr>
              <a:t>Thunderbolt IO interconnection standard </a:t>
            </a:r>
            <a:r>
              <a:rPr lang="en-US" dirty="0">
                <a:solidFill>
                  <a:srgbClr val="000000"/>
                </a:solidFill>
              </a:rPr>
              <a:t>that appeared first in Apple</a:t>
            </a:r>
          </a:p>
          <a:p>
            <a:pPr lvl="0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        notebooks </a:t>
            </a:r>
            <a:r>
              <a:rPr lang="en-US" dirty="0">
                <a:solidFill>
                  <a:srgbClr val="0070C0"/>
                </a:solidFill>
              </a:rPr>
              <a:t>in 2011.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7534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90112"/>
            <a:ext cx="740410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13.1 Introduction to the Ice Lake mobile line</a:t>
            </a:r>
          </a:p>
        </p:txBody>
      </p:sp>
    </p:spTree>
    <p:extLst>
      <p:ext uri="{BB962C8B-B14F-4D97-AF65-F5344CB8AC3E}">
        <p14:creationId xmlns:p14="http://schemas.microsoft.com/office/powerpoint/2010/main" val="360966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On-die integrated 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523448"/>
            <a:ext cx="5329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Evolution of the </a:t>
            </a:r>
            <a:r>
              <a:rPr lang="en-US" altLang="en-US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Thunderbolt </a:t>
            </a:r>
            <a:r>
              <a:rPr lang="en-US" altLang="en-US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standard [309]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908720"/>
            <a:ext cx="8937062" cy="2816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Thunderbolt</a:t>
            </a:r>
            <a:r>
              <a:rPr lang="en-US" dirty="0">
                <a:solidFill>
                  <a:srgbClr val="000000"/>
                </a:solidFill>
              </a:rPr>
              <a:t> and its update, </a:t>
            </a:r>
            <a:r>
              <a:rPr lang="en-US" dirty="0">
                <a:solidFill>
                  <a:srgbClr val="0070C0"/>
                </a:solidFill>
              </a:rPr>
              <a:t>Thunderbolt 2 (2014) </a:t>
            </a:r>
            <a:r>
              <a:rPr lang="en-US" dirty="0">
                <a:solidFill>
                  <a:srgbClr val="000000"/>
                </a:solidFill>
              </a:rPr>
              <a:t>make use of the same </a:t>
            </a:r>
          </a:p>
          <a:p>
            <a:pPr lvl="0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        connector and socket as </a:t>
            </a:r>
            <a:r>
              <a:rPr lang="en-US" dirty="0">
                <a:solidFill>
                  <a:srgbClr val="0070C0"/>
                </a:solidFill>
              </a:rPr>
              <a:t>Mini DisplayPort (MDP).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Nevertheless, </a:t>
            </a:r>
            <a:r>
              <a:rPr lang="en-US" dirty="0">
                <a:solidFill>
                  <a:srgbClr val="0070C0"/>
                </a:solidFill>
              </a:rPr>
              <a:t>recent laptops </a:t>
            </a:r>
            <a:r>
              <a:rPr lang="en-US" dirty="0" smtClean="0">
                <a:solidFill>
                  <a:srgbClr val="000000"/>
                </a:solidFill>
              </a:rPr>
              <a:t>usually </a:t>
            </a:r>
            <a:r>
              <a:rPr lang="en-US" dirty="0">
                <a:solidFill>
                  <a:srgbClr val="000000"/>
                </a:solidFill>
              </a:rPr>
              <a:t>provide </a:t>
            </a:r>
            <a:r>
              <a:rPr lang="en-US" dirty="0">
                <a:solidFill>
                  <a:srgbClr val="0070C0"/>
                </a:solidFill>
              </a:rPr>
              <a:t>USB-C ports </a:t>
            </a:r>
            <a:r>
              <a:rPr lang="en-US" dirty="0">
                <a:solidFill>
                  <a:srgbClr val="000000"/>
                </a:solidFill>
              </a:rPr>
              <a:t>so </a:t>
            </a: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70C0"/>
                </a:solidFill>
              </a:rPr>
              <a:t>implementation of</a:t>
            </a:r>
            <a:endParaRPr lang="en-US" dirty="0">
              <a:solidFill>
                <a:srgbClr val="0070C0"/>
              </a:solidFill>
            </a:endParaRPr>
          </a:p>
          <a:p>
            <a:pPr lvl="0"/>
            <a:r>
              <a:rPr lang="en-US" dirty="0">
                <a:solidFill>
                  <a:srgbClr val="0070C0"/>
                </a:solidFill>
              </a:rPr>
              <a:t>       Thunderbolt (1 or 2) ports needs additional space and cost</a:t>
            </a:r>
            <a:r>
              <a:rPr lang="en-US" dirty="0">
                <a:solidFill>
                  <a:srgbClr val="000000"/>
                </a:solidFill>
              </a:rPr>
              <a:t>, this prevented its </a:t>
            </a:r>
          </a:p>
          <a:p>
            <a:pPr lvl="0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        widespread use.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To mitigate this drawback, </a:t>
            </a:r>
            <a:r>
              <a:rPr lang="en-US" dirty="0" smtClean="0">
                <a:solidFill>
                  <a:srgbClr val="FF0000"/>
                </a:solidFill>
              </a:rPr>
              <a:t>Thunderbolt </a:t>
            </a:r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000000"/>
                </a:solidFill>
              </a:rPr>
              <a:t> standard </a:t>
            </a:r>
            <a:r>
              <a:rPr lang="en-US" dirty="0">
                <a:solidFill>
                  <a:srgbClr val="0070C0"/>
                </a:solidFill>
              </a:rPr>
              <a:t>replaced the Mini DisplayPort </a:t>
            </a:r>
          </a:p>
          <a:p>
            <a:pPr lvl="0"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        by the ubiquitous USB-C port.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     This merges the benefits of the </a:t>
            </a:r>
            <a:r>
              <a:rPr lang="en-US" dirty="0">
                <a:solidFill>
                  <a:srgbClr val="0070C0"/>
                </a:solidFill>
              </a:rPr>
              <a:t>fast</a:t>
            </a:r>
            <a:r>
              <a:rPr lang="en-US" dirty="0">
                <a:solidFill>
                  <a:srgbClr val="000000"/>
                </a:solidFill>
              </a:rPr>
              <a:t> Thunderbolt 3 standard with the </a:t>
            </a:r>
            <a:r>
              <a:rPr lang="en-US" dirty="0">
                <a:solidFill>
                  <a:srgbClr val="0070C0"/>
                </a:solidFill>
              </a:rPr>
              <a:t>widespread</a:t>
            </a:r>
          </a:p>
          <a:p>
            <a:pPr lvl="0"/>
            <a:r>
              <a:rPr lang="en-US" dirty="0">
                <a:solidFill>
                  <a:srgbClr val="0070C0"/>
                </a:solidFill>
              </a:rPr>
              <a:t>        use </a:t>
            </a:r>
            <a:r>
              <a:rPr lang="en-US" dirty="0">
                <a:solidFill>
                  <a:srgbClr val="000000"/>
                </a:solidFill>
              </a:rPr>
              <a:t>of the USB-C port.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23451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On-die integrated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141730" y="1355209"/>
            <a:ext cx="4860540" cy="4230911"/>
            <a:chOff x="1566290" y="819150"/>
            <a:chExt cx="6561105" cy="55356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60582" t="29437" r="3541" b="16750"/>
            <a:stretch/>
          </p:blipFill>
          <p:spPr>
            <a:xfrm>
              <a:off x="1566290" y="819150"/>
              <a:ext cx="6561105" cy="553561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66403" t="35557" r="27360" b="45341"/>
            <a:stretch/>
          </p:blipFill>
          <p:spPr>
            <a:xfrm>
              <a:off x="1570035" y="1583795"/>
              <a:ext cx="690580" cy="46805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63288" t="61806" r="34250" b="17194"/>
            <a:stretch/>
          </p:blipFill>
          <p:spPr>
            <a:xfrm>
              <a:off x="1601669" y="3789040"/>
              <a:ext cx="658945" cy="256572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77575" y="509812"/>
            <a:ext cx="895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Data transfer rates supported by the Thunderbolt and USB standards [311]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56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On-die integrated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8789" y="918345"/>
            <a:ext cx="895605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Note that while USB-C and Thunderbolt 3 have the same physical connectors and </a:t>
            </a:r>
          </a:p>
          <a:p>
            <a:r>
              <a:rPr lang="en-US" dirty="0" smtClean="0"/>
              <a:t>       sockets, </a:t>
            </a:r>
            <a:r>
              <a:rPr lang="en-US" dirty="0" smtClean="0">
                <a:solidFill>
                  <a:srgbClr val="FF0000"/>
                </a:solidFill>
              </a:rPr>
              <a:t>Thunderbolt 3</a:t>
            </a:r>
            <a:r>
              <a:rPr lang="en-US" dirty="0" smtClean="0"/>
              <a:t> has a </a:t>
            </a:r>
            <a:r>
              <a:rPr lang="en-US" dirty="0" smtClean="0">
                <a:solidFill>
                  <a:srgbClr val="0070C0"/>
                </a:solidFill>
              </a:rPr>
              <a:t>different controller </a:t>
            </a:r>
            <a:r>
              <a:rPr lang="en-US" dirty="0" smtClean="0"/>
              <a:t>than USB-3 and </a:t>
            </a:r>
            <a:r>
              <a:rPr lang="en-US" dirty="0" smtClean="0">
                <a:solidFill>
                  <a:srgbClr val="0070C0"/>
                </a:solidFill>
              </a:rPr>
              <a:t>Thunderbolt 3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does not operate via the USB-C circuitry.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Ports that only support USB-C but not Thunderbolt 3 will likely remain more 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      common </a:t>
            </a:r>
            <a:r>
              <a:rPr lang="en-US" dirty="0"/>
              <a:t>at least for the next time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indicate </a:t>
            </a:r>
            <a:r>
              <a:rPr lang="en-US" dirty="0" smtClean="0">
                <a:solidFill>
                  <a:srgbClr val="0070C0"/>
                </a:solidFill>
              </a:rPr>
              <a:t>Thunderbolt 3 support</a:t>
            </a:r>
            <a:r>
              <a:rPr lang="en-US" dirty="0" smtClean="0"/>
              <a:t>, USB-C connectors and sockets supporting</a:t>
            </a:r>
          </a:p>
          <a:p>
            <a:r>
              <a:rPr lang="en-US" dirty="0"/>
              <a:t> </a:t>
            </a:r>
            <a:r>
              <a:rPr lang="en-US" dirty="0" smtClean="0"/>
              <a:t>     Thunderbolt 3 are designated by a </a:t>
            </a:r>
            <a:r>
              <a:rPr lang="en-US" dirty="0" smtClean="0">
                <a:solidFill>
                  <a:srgbClr val="FF0000"/>
                </a:solidFill>
              </a:rPr>
              <a:t>lightning bolt icon</a:t>
            </a:r>
            <a:r>
              <a:rPr lang="en-US" dirty="0" smtClean="0"/>
              <a:t>, as seen  e.g. in the</a:t>
            </a:r>
          </a:p>
          <a:p>
            <a:r>
              <a:rPr lang="en-US" dirty="0"/>
              <a:t> </a:t>
            </a:r>
            <a:r>
              <a:rPr lang="en-US" dirty="0" smtClean="0"/>
              <a:t>     next Figures.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75" y="509812"/>
            <a:ext cx="878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Marking the availability of Thunderbolt 3 on connectors and sockets [309]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1618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On-die integrated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55" y="1352265"/>
            <a:ext cx="5747835" cy="3235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75" y="509812"/>
            <a:ext cx="376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Thunderbolt 3 connector [309]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843" y="4959170"/>
            <a:ext cx="931569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original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Thunderbolt and Thunderbolt 2 </a:t>
            </a:r>
            <a:r>
              <a:rPr lang="en-US" sz="1600" dirty="0">
                <a:latin typeface="+mj-lt"/>
              </a:rPr>
              <a:t>interfaces use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Mini DisplayPort</a:t>
            </a:r>
            <a:r>
              <a:rPr lang="en-US" sz="1600" dirty="0" smtClean="0">
                <a:latin typeface="+mj-lt"/>
              </a:rPr>
              <a:t>-shaped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>
                <a:latin typeface="+mj-lt"/>
              </a:rPr>
              <a:t>connectors, </a:t>
            </a:r>
            <a:r>
              <a:rPr lang="en-US" sz="1600" dirty="0" smtClean="0">
                <a:latin typeface="+mj-lt"/>
              </a:rPr>
              <a:t>i.e. </a:t>
            </a:r>
            <a:r>
              <a:rPr lang="en-US" sz="1600" dirty="0">
                <a:latin typeface="+mj-lt"/>
              </a:rPr>
              <a:t>they are </a:t>
            </a:r>
            <a:r>
              <a:rPr lang="en-US" sz="1600" dirty="0" smtClean="0">
                <a:latin typeface="+mj-lt"/>
              </a:rPr>
              <a:t>incompatible </a:t>
            </a:r>
            <a:r>
              <a:rPr lang="en-US" sz="1600" dirty="0">
                <a:latin typeface="+mj-lt"/>
              </a:rPr>
              <a:t>with any USB port</a:t>
            </a:r>
            <a:r>
              <a:rPr lang="en-US" sz="16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By contrast,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Thunderbolt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3 </a:t>
            </a:r>
            <a:r>
              <a:rPr lang="en-US" sz="1600" dirty="0">
                <a:latin typeface="+mj-lt"/>
              </a:rPr>
              <a:t>is designed to </a:t>
            </a:r>
            <a:r>
              <a:rPr lang="en-US" sz="1600" dirty="0" smtClean="0">
                <a:latin typeface="+mj-lt"/>
              </a:rPr>
              <a:t>be compatible with USB-C connectors,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sockets and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USB-C</a:t>
            </a:r>
            <a:r>
              <a:rPr lang="en-US" sz="1600" dirty="0" smtClean="0">
                <a:latin typeface="+mj-lt"/>
              </a:rPr>
              <a:t> cables.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613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On-die integrated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pic>
        <p:nvPicPr>
          <p:cNvPr id="25602" name="Picture 2" descr="Dell XPS 15 9560 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4" y="1353389"/>
            <a:ext cx="7582956" cy="505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575" y="509812"/>
            <a:ext cx="337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Thunderbolt 3 socket [310]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472100" y="4689140"/>
            <a:ext cx="1035115" cy="103511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3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On-die integrated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8528" y="1268760"/>
            <a:ext cx="8442492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Transmit </a:t>
            </a:r>
            <a:r>
              <a:rPr lang="en-US" dirty="0"/>
              <a:t>data at a rate of 40 </a:t>
            </a:r>
            <a:r>
              <a:rPr lang="en-US" dirty="0" err="1" smtClean="0"/>
              <a:t>Gbps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Output </a:t>
            </a:r>
            <a:r>
              <a:rPr lang="en-US" dirty="0"/>
              <a:t>video to two 4K monitors at 60 </a:t>
            </a:r>
            <a:r>
              <a:rPr lang="en-US" dirty="0" smtClean="0"/>
              <a:t>Hz.</a:t>
            </a:r>
            <a:endParaRPr lang="en-US" dirty="0"/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Charge </a:t>
            </a:r>
            <a:r>
              <a:rPr lang="en-US" dirty="0"/>
              <a:t>smartphones and most </a:t>
            </a:r>
            <a:r>
              <a:rPr lang="en-US" dirty="0" smtClean="0"/>
              <a:t>laptops.</a:t>
            </a:r>
            <a:endParaRPr lang="en-US" dirty="0"/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Connect </a:t>
            </a:r>
            <a:r>
              <a:rPr lang="en-US" dirty="0"/>
              <a:t>to an external GPU (unless it’s been blocked by the manufacturer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9655" y="918345"/>
            <a:ext cx="4984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Example use cases of Thunderbolt 3 [310]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125" y="507163"/>
            <a:ext cx="262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Use of Thunderbolt 3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3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On-die integrated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953725"/>
            <a:ext cx="9004606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Recently (3/2019), Thunderbolt 3 is </a:t>
            </a:r>
            <a:r>
              <a:rPr lang="en-US" sz="1600" dirty="0">
                <a:latin typeface="+mj-lt"/>
              </a:rPr>
              <a:t>common on </a:t>
            </a:r>
            <a:r>
              <a:rPr lang="en-US" sz="1600" dirty="0" smtClean="0">
                <a:latin typeface="+mj-lt"/>
              </a:rPr>
              <a:t>high-end </a:t>
            </a:r>
            <a:r>
              <a:rPr lang="en-US" sz="1600" dirty="0">
                <a:latin typeface="+mj-lt"/>
              </a:rPr>
              <a:t>Windows </a:t>
            </a:r>
            <a:r>
              <a:rPr lang="en-US" sz="1600" dirty="0" smtClean="0">
                <a:latin typeface="+mj-lt"/>
              </a:rPr>
              <a:t>laptops.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number of PCs shipped with Thunderbolt doubles annually</a:t>
            </a:r>
            <a:r>
              <a:rPr lang="en-US" sz="1600" dirty="0">
                <a:latin typeface="+mj-lt"/>
              </a:rPr>
              <a:t>, now </a:t>
            </a:r>
            <a:r>
              <a:rPr lang="en-US" sz="1600" dirty="0" smtClean="0">
                <a:latin typeface="+mj-lt"/>
              </a:rPr>
              <a:t>with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</a:t>
            </a:r>
            <a:r>
              <a:rPr lang="en-US" sz="1600" dirty="0">
                <a:latin typeface="+mj-lt"/>
              </a:rPr>
              <a:t>tens of </a:t>
            </a:r>
            <a:r>
              <a:rPr lang="en-US" sz="1600" dirty="0" smtClean="0">
                <a:latin typeface="+mj-lt"/>
              </a:rPr>
              <a:t>millions </a:t>
            </a:r>
            <a:r>
              <a:rPr lang="en-US" sz="1600" dirty="0">
                <a:latin typeface="+mj-lt"/>
              </a:rPr>
              <a:t>sold. 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number of Thunderbolt peripherals available doubles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also at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same rate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smtClean="0">
                <a:latin typeface="+mj-lt"/>
              </a:rPr>
              <a:t>with many hundred certified </a:t>
            </a:r>
            <a:r>
              <a:rPr lang="en-US" sz="1600" dirty="0">
                <a:latin typeface="+mj-lt"/>
              </a:rPr>
              <a:t>products </a:t>
            </a:r>
            <a:r>
              <a:rPr lang="en-US" sz="1600" dirty="0" smtClean="0">
                <a:latin typeface="+mj-lt"/>
              </a:rPr>
              <a:t>offered on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 smtClean="0">
                <a:latin typeface="+mj-lt"/>
              </a:rPr>
              <a:t>market.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Recent Thunderbolt implementations </a:t>
            </a:r>
            <a:r>
              <a:rPr lang="en-US" sz="1600" dirty="0" smtClean="0">
                <a:latin typeface="+mj-lt"/>
              </a:rPr>
              <a:t>are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discrete</a:t>
            </a:r>
            <a:r>
              <a:rPr lang="en-US" sz="1600" dirty="0" smtClean="0">
                <a:latin typeface="+mj-lt"/>
              </a:rPr>
              <a:t> while using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on-board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Thunderbolt 3 controllers.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Intel’s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Ice Lake </a:t>
            </a:r>
            <a:r>
              <a:rPr lang="en-US" sz="1600" dirty="0" smtClean="0">
                <a:latin typeface="+mj-lt"/>
              </a:rPr>
              <a:t>processors are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first </a:t>
            </a:r>
            <a:r>
              <a:rPr lang="en-US" sz="1600" dirty="0" smtClean="0">
                <a:latin typeface="+mj-lt"/>
              </a:rPr>
              <a:t>that provide a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fully integrated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 Thunderbolt 3</a:t>
            </a:r>
            <a:r>
              <a:rPr lang="en-US" sz="1600" dirty="0" smtClean="0">
                <a:latin typeface="+mj-lt"/>
              </a:rPr>
              <a:t> implementation.</a:t>
            </a:r>
          </a:p>
          <a:p>
            <a:r>
              <a:rPr lang="en-US" sz="1600" dirty="0" smtClean="0">
                <a:latin typeface="+mj-lt"/>
              </a:rPr>
              <a:t>     This obviously will spur the spread of the Thunderbolt technology.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125" y="507163"/>
            <a:ext cx="582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Spreading of the Thunderbolt technology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[312]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794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On-die integrated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5" y="1610073"/>
            <a:ext cx="8865985" cy="41079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575" y="509812"/>
            <a:ext cx="900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 of  a discrete Thunderbolt implementation</a:t>
            </a:r>
          </a:p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  (actually in Apple’s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Macbook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Air (2011) [313]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7786" y="1979215"/>
            <a:ext cx="3469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(1. gen. Thunderbolt controller)</a:t>
            </a:r>
            <a:endParaRPr lang="en-US" sz="1600" dirty="0"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86535" y="2483895"/>
            <a:ext cx="585065" cy="63007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73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6456" t="29979" r="36103" b="17034"/>
          <a:stretch/>
        </p:blipFill>
        <p:spPr>
          <a:xfrm>
            <a:off x="2366755" y="1637802"/>
            <a:ext cx="4095455" cy="444649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On-die integrated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575" y="509812"/>
            <a:ext cx="900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 of  an integrated Thunderbolt 3 implementation</a:t>
            </a:r>
          </a:p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  (actually on Intel’s Ice Lake processor die (2019) [306]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5562110" y="3969060"/>
            <a:ext cx="900100" cy="18002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152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On-die integrated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575" y="509812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Thunderbolt 3 cables [309]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254218" y="916934"/>
            <a:ext cx="89103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Recently, Thunderbolt  3 cables are </a:t>
            </a:r>
            <a:r>
              <a:rPr lang="en-US" dirty="0" smtClean="0">
                <a:solidFill>
                  <a:srgbClr val="0070C0"/>
                </a:solidFill>
              </a:rPr>
              <a:t>made of copper wires</a:t>
            </a:r>
            <a:r>
              <a:rPr lang="en-US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simplest cables are </a:t>
            </a:r>
            <a:r>
              <a:rPr lang="en-US" dirty="0" smtClean="0">
                <a:solidFill>
                  <a:srgbClr val="0070C0"/>
                </a:solidFill>
              </a:rPr>
              <a:t>passive and are identical to USB-C cables </a:t>
            </a:r>
            <a:r>
              <a:rPr lang="en-US" dirty="0" smtClean="0"/>
              <a:t>but do support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       data transfers only </a:t>
            </a:r>
            <a:r>
              <a:rPr lang="en-US" dirty="0" smtClean="0">
                <a:solidFill>
                  <a:srgbClr val="0070C0"/>
                </a:solidFill>
              </a:rPr>
              <a:t>up to 20 </a:t>
            </a:r>
            <a:r>
              <a:rPr lang="en-US" dirty="0" err="1" smtClean="0">
                <a:solidFill>
                  <a:srgbClr val="0070C0"/>
                </a:solidFill>
              </a:rPr>
              <a:t>Gbps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transfer rates of </a:t>
            </a:r>
            <a:r>
              <a:rPr lang="en-US" dirty="0" smtClean="0">
                <a:solidFill>
                  <a:srgbClr val="0070C0"/>
                </a:solidFill>
              </a:rPr>
              <a:t>40 </a:t>
            </a:r>
            <a:r>
              <a:rPr lang="en-US" dirty="0" err="1" smtClean="0">
                <a:solidFill>
                  <a:srgbClr val="0070C0"/>
                </a:solidFill>
              </a:rPr>
              <a:t>Gbps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however, need </a:t>
            </a:r>
            <a:r>
              <a:rPr lang="en-US" dirty="0" smtClean="0">
                <a:solidFill>
                  <a:srgbClr val="0070C0"/>
                </a:solidFill>
              </a:rPr>
              <a:t>active cables </a:t>
            </a:r>
            <a:r>
              <a:rPr lang="en-US" dirty="0" smtClean="0"/>
              <a:t>that include integrated</a:t>
            </a:r>
          </a:p>
          <a:p>
            <a:r>
              <a:rPr lang="en-US" dirty="0"/>
              <a:t> </a:t>
            </a:r>
            <a:r>
              <a:rPr lang="en-US" dirty="0" smtClean="0"/>
              <a:t>      chips.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02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76369" y="510316"/>
            <a:ext cx="55130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olidFill>
                  <a:srgbClr val="2D2D8A"/>
                </a:solidFill>
                <a:latin typeface="Verdana"/>
              </a:rPr>
              <a:t>13.1 Introduction </a:t>
            </a:r>
            <a:r>
              <a:rPr lang="en-US" sz="1800" dirty="0">
                <a:solidFill>
                  <a:srgbClr val="2D2D8A"/>
                </a:solidFill>
                <a:latin typeface="Verdana"/>
              </a:rPr>
              <a:t>to the Ice Lake </a:t>
            </a:r>
            <a:r>
              <a:rPr lang="en-US" sz="1800" dirty="0" smtClean="0">
                <a:solidFill>
                  <a:srgbClr val="2D2D8A"/>
                </a:solidFill>
                <a:latin typeface="Verdana"/>
              </a:rPr>
              <a:t>line -1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1. </a:t>
            </a: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Introduction</a:t>
            </a:r>
            <a:r>
              <a:rPr kumimoji="0" lang="hu-HU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(1)</a:t>
            </a:r>
            <a:endParaRPr kumimoji="0" lang="hu-HU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66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13.1 Introduction to the Ice Lake mobile line (1</a:t>
            </a:r>
            <a:r>
              <a:rPr lang="en-US" dirty="0"/>
              <a:t>)</a:t>
            </a:r>
          </a:p>
        </p:txBody>
      </p:sp>
      <p:sp>
        <p:nvSpPr>
          <p:cNvPr id="60" name="Téglalap 3"/>
          <p:cNvSpPr/>
          <p:nvPr/>
        </p:nvSpPr>
        <p:spPr bwMode="auto">
          <a:xfrm>
            <a:off x="53975" y="1088740"/>
            <a:ext cx="8928515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61" name="Téglalap 4"/>
          <p:cNvSpPr/>
          <p:nvPr/>
        </p:nvSpPr>
        <p:spPr bwMode="auto">
          <a:xfrm>
            <a:off x="16655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 2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62" name="Téglalap 5"/>
          <p:cNvSpPr/>
          <p:nvPr/>
        </p:nvSpPr>
        <p:spPr bwMode="auto">
          <a:xfrm>
            <a:off x="1257188" y="1619987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Penryn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67" name="Téglalap 11"/>
          <p:cNvSpPr/>
          <p:nvPr/>
        </p:nvSpPr>
        <p:spPr bwMode="auto">
          <a:xfrm>
            <a:off x="2318066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Nehalem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68" name="Téglalap 12"/>
          <p:cNvSpPr/>
          <p:nvPr/>
        </p:nvSpPr>
        <p:spPr bwMode="auto">
          <a:xfrm>
            <a:off x="3411504" y="1620651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West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mere</a:t>
            </a:r>
            <a:endParaRPr lang="en-US" sz="12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en-US" sz="9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69" name="Téglalap 13"/>
          <p:cNvSpPr/>
          <p:nvPr/>
        </p:nvSpPr>
        <p:spPr bwMode="auto">
          <a:xfrm>
            <a:off x="449064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Sandy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70" name="Téglalap 14"/>
          <p:cNvSpPr/>
          <p:nvPr/>
        </p:nvSpPr>
        <p:spPr bwMode="auto">
          <a:xfrm>
            <a:off x="5589449" y="1617334"/>
            <a:ext cx="1080975" cy="1364288"/>
          </a:xfrm>
          <a:prstGeom prst="rect">
            <a:avLst/>
          </a:prstGeom>
          <a:solidFill>
            <a:srgbClr val="8AC6C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71" name="Téglalap 15"/>
          <p:cNvSpPr/>
          <p:nvPr/>
        </p:nvSpPr>
        <p:spPr bwMode="auto">
          <a:xfrm>
            <a:off x="665733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Microarchi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1" name="Szövegdoboz 16"/>
          <p:cNvSpPr txBox="1">
            <a:spLocks noChangeArrowheads="1"/>
          </p:cNvSpPr>
          <p:nvPr/>
        </p:nvSpPr>
        <p:spPr bwMode="auto">
          <a:xfrm>
            <a:off x="324195" y="3040330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92" name="Szövegdoboz 17"/>
          <p:cNvSpPr txBox="1">
            <a:spLocks noChangeArrowheads="1"/>
          </p:cNvSpPr>
          <p:nvPr/>
        </p:nvSpPr>
        <p:spPr bwMode="auto">
          <a:xfrm>
            <a:off x="1476629" y="3042196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93" name="Szövegdoboz 18"/>
          <p:cNvSpPr txBox="1">
            <a:spLocks noChangeArrowheads="1"/>
          </p:cNvSpPr>
          <p:nvPr/>
        </p:nvSpPr>
        <p:spPr bwMode="auto">
          <a:xfrm>
            <a:off x="2565106" y="3040806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94" name="Szövegdoboz 19"/>
          <p:cNvSpPr txBox="1">
            <a:spLocks noChangeArrowheads="1"/>
          </p:cNvSpPr>
          <p:nvPr/>
        </p:nvSpPr>
        <p:spPr bwMode="auto">
          <a:xfrm>
            <a:off x="3658843" y="3042672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95" name="Szövegdoboz 20"/>
          <p:cNvSpPr txBox="1">
            <a:spLocks noChangeArrowheads="1"/>
          </p:cNvSpPr>
          <p:nvPr/>
        </p:nvSpPr>
        <p:spPr bwMode="auto">
          <a:xfrm>
            <a:off x="4691186" y="3042672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96" name="Szövegdoboz 21"/>
          <p:cNvSpPr txBox="1">
            <a:spLocks noChangeArrowheads="1"/>
          </p:cNvSpPr>
          <p:nvPr/>
        </p:nvSpPr>
        <p:spPr bwMode="auto">
          <a:xfrm>
            <a:off x="5856127" y="3044538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97" name="Szövegdoboz 22"/>
          <p:cNvSpPr txBox="1">
            <a:spLocks noChangeArrowheads="1"/>
          </p:cNvSpPr>
          <p:nvPr/>
        </p:nvSpPr>
        <p:spPr bwMode="auto">
          <a:xfrm>
            <a:off x="6860563" y="3043147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98" name="Szövegdoboz 25"/>
          <p:cNvSpPr txBox="1"/>
          <p:nvPr/>
        </p:nvSpPr>
        <p:spPr bwMode="auto">
          <a:xfrm>
            <a:off x="313731" y="1146624"/>
            <a:ext cx="76014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algn="ctr" fontAlgn="base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9" name="Szövegdoboz 26"/>
          <p:cNvSpPr txBox="1"/>
          <p:nvPr/>
        </p:nvSpPr>
        <p:spPr bwMode="auto">
          <a:xfrm>
            <a:off x="4664162" y="1149799"/>
            <a:ext cx="77777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0" name="Szövegdoboz 27"/>
          <p:cNvSpPr txBox="1"/>
          <p:nvPr/>
        </p:nvSpPr>
        <p:spPr bwMode="auto">
          <a:xfrm>
            <a:off x="5749463" y="1151387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1" name="Szövegdoboz 28"/>
          <p:cNvSpPr txBox="1"/>
          <p:nvPr/>
        </p:nvSpPr>
        <p:spPr bwMode="auto">
          <a:xfrm>
            <a:off x="6864186" y="1149799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 bwMode="auto">
          <a:xfrm>
            <a:off x="7909896" y="1165674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Verdana"/>
                <a:cs typeface="Arial" charset="0"/>
              </a:rPr>
              <a:t>5. </a:t>
            </a:r>
            <a:r>
              <a:rPr lang="en-US" sz="1100" b="1" dirty="0" smtClean="0">
                <a:solidFill>
                  <a:srgbClr val="000000"/>
                </a:solidFill>
                <a:latin typeface="Verdana"/>
                <a:cs typeface="Arial" charset="0"/>
              </a:rPr>
              <a:t>gen.</a:t>
            </a:r>
          </a:p>
        </p:txBody>
      </p:sp>
      <p:sp>
        <p:nvSpPr>
          <p:cNvPr id="103" name="Téglalap 14"/>
          <p:cNvSpPr/>
          <p:nvPr/>
        </p:nvSpPr>
        <p:spPr bwMode="auto">
          <a:xfrm>
            <a:off x="7743708" y="1624879"/>
            <a:ext cx="1077564" cy="13567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Broad-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04" name="Szövegdoboz 21"/>
          <p:cNvSpPr txBox="1">
            <a:spLocks noChangeArrowheads="1"/>
          </p:cNvSpPr>
          <p:nvPr/>
        </p:nvSpPr>
        <p:spPr bwMode="auto">
          <a:xfrm>
            <a:off x="7984932" y="3037880"/>
            <a:ext cx="562047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96525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(2006)</a:t>
            </a:r>
            <a:endParaRPr lang="en-US" sz="1300" i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1486876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(2007)</a:t>
            </a:r>
            <a:endParaRPr lang="en-US" sz="1300" i="1" dirty="0"/>
          </a:p>
        </p:txBody>
      </p:sp>
      <p:sp>
        <p:nvSpPr>
          <p:cNvPr id="107" name="TextBox 106"/>
          <p:cNvSpPr txBox="1"/>
          <p:nvPr/>
        </p:nvSpPr>
        <p:spPr>
          <a:xfrm>
            <a:off x="2553077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(2008)</a:t>
            </a:r>
            <a:endParaRPr lang="en-US" sz="1300" i="1" dirty="0"/>
          </a:p>
        </p:txBody>
      </p:sp>
      <p:sp>
        <p:nvSpPr>
          <p:cNvPr id="108" name="TextBox 107"/>
          <p:cNvSpPr txBox="1"/>
          <p:nvPr/>
        </p:nvSpPr>
        <p:spPr>
          <a:xfrm>
            <a:off x="360446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(2010)</a:t>
            </a:r>
            <a:endParaRPr lang="en-US" sz="1300" i="1" dirty="0"/>
          </a:p>
        </p:txBody>
      </p:sp>
      <p:sp>
        <p:nvSpPr>
          <p:cNvPr id="109" name="TextBox 108"/>
          <p:cNvSpPr txBox="1"/>
          <p:nvPr/>
        </p:nvSpPr>
        <p:spPr>
          <a:xfrm>
            <a:off x="4750011" y="3489772"/>
            <a:ext cx="6563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(2011)</a:t>
            </a:r>
            <a:endParaRPr lang="en-US" sz="1300" i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579357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(2012)</a:t>
            </a:r>
            <a:endParaRPr lang="en-US" sz="1300" i="1" dirty="0"/>
          </a:p>
        </p:txBody>
      </p:sp>
      <p:sp>
        <p:nvSpPr>
          <p:cNvPr id="111" name="TextBox 110"/>
          <p:cNvSpPr txBox="1"/>
          <p:nvPr/>
        </p:nvSpPr>
        <p:spPr>
          <a:xfrm>
            <a:off x="6896199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(2013)</a:t>
            </a:r>
            <a:endParaRPr lang="en-US" sz="1300" i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798289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(2014)</a:t>
            </a:r>
            <a:endParaRPr lang="en-US" sz="1300" i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410439" y="6348407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(2015)</a:t>
            </a:r>
            <a:endParaRPr lang="en-US" sz="1300" i="1" dirty="0"/>
          </a:p>
        </p:txBody>
      </p:sp>
      <p:sp>
        <p:nvSpPr>
          <p:cNvPr id="114" name="TextBox 113"/>
          <p:cNvSpPr txBox="1"/>
          <p:nvPr/>
        </p:nvSpPr>
        <p:spPr>
          <a:xfrm>
            <a:off x="1484991" y="6343688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(2016)</a:t>
            </a:r>
            <a:endParaRPr lang="en-US" sz="1300" i="1" dirty="0"/>
          </a:p>
        </p:txBody>
      </p:sp>
      <p:sp>
        <p:nvSpPr>
          <p:cNvPr id="115" name="TextBox 114"/>
          <p:cNvSpPr txBox="1"/>
          <p:nvPr/>
        </p:nvSpPr>
        <p:spPr>
          <a:xfrm>
            <a:off x="2581416" y="6348407"/>
            <a:ext cx="104547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(2017/18)</a:t>
            </a:r>
            <a:endParaRPr lang="en-US" sz="1300" i="1" dirty="0"/>
          </a:p>
        </p:txBody>
      </p:sp>
      <p:sp>
        <p:nvSpPr>
          <p:cNvPr id="116" name="Téglalap 3"/>
          <p:cNvSpPr/>
          <p:nvPr/>
        </p:nvSpPr>
        <p:spPr bwMode="auto">
          <a:xfrm>
            <a:off x="26495" y="3955608"/>
            <a:ext cx="6192000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117" name="Téglalap 4"/>
          <p:cNvSpPr/>
          <p:nvPr/>
        </p:nvSpPr>
        <p:spPr bwMode="auto">
          <a:xfrm>
            <a:off x="168379" y="4546162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Skylake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18" name="Szövegdoboz 16"/>
          <p:cNvSpPr txBox="1">
            <a:spLocks noChangeArrowheads="1"/>
          </p:cNvSpPr>
          <p:nvPr/>
        </p:nvSpPr>
        <p:spPr bwMode="auto">
          <a:xfrm>
            <a:off x="396199" y="5967499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19" name="Szövegdoboz 17"/>
          <p:cNvSpPr txBox="1">
            <a:spLocks noChangeArrowheads="1"/>
          </p:cNvSpPr>
          <p:nvPr/>
        </p:nvSpPr>
        <p:spPr bwMode="auto">
          <a:xfrm>
            <a:off x="1481786" y="5969365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0" name="Szövegdoboz 25"/>
          <p:cNvSpPr txBox="1"/>
          <p:nvPr/>
        </p:nvSpPr>
        <p:spPr bwMode="auto">
          <a:xfrm>
            <a:off x="341094" y="4073793"/>
            <a:ext cx="729687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1" name="Szövegdoboz 17"/>
          <p:cNvSpPr txBox="1">
            <a:spLocks noChangeArrowheads="1"/>
          </p:cNvSpPr>
          <p:nvPr/>
        </p:nvSpPr>
        <p:spPr bwMode="auto">
          <a:xfrm>
            <a:off x="2726795" y="5973848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OC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2" name="Szövegdoboz 25"/>
          <p:cNvSpPr txBox="1"/>
          <p:nvPr/>
        </p:nvSpPr>
        <p:spPr bwMode="auto">
          <a:xfrm>
            <a:off x="1499353" y="4071531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3" name="Szövegdoboz 25"/>
          <p:cNvSpPr txBox="1"/>
          <p:nvPr/>
        </p:nvSpPr>
        <p:spPr bwMode="auto">
          <a:xfrm>
            <a:off x="2756002" y="4081156"/>
            <a:ext cx="79701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r>
              <a:rPr lang="en-US" sz="1100" b="1" baseline="30000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24" name="Téglalap 4"/>
          <p:cNvSpPr/>
          <p:nvPr/>
        </p:nvSpPr>
        <p:spPr bwMode="auto">
          <a:xfrm>
            <a:off x="1272333" y="455176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ts val="600"/>
              </a:spcBef>
              <a:spcAft>
                <a:spcPts val="140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Kaby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Lake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25" name="Téglalap 4"/>
          <p:cNvSpPr/>
          <p:nvPr/>
        </p:nvSpPr>
        <p:spPr bwMode="auto">
          <a:xfrm>
            <a:off x="2410872" y="4552454"/>
            <a:ext cx="1584000" cy="13642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Kaby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Lake R/G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Coffee Lake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Amber Lake-Y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Whiskey Lake-U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Cannon Lake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14/10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26" name="Téglalap 14"/>
          <p:cNvSpPr/>
          <p:nvPr/>
        </p:nvSpPr>
        <p:spPr bwMode="auto">
          <a:xfrm>
            <a:off x="4030180" y="4558772"/>
            <a:ext cx="1008000" cy="1356734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Coffee Lake R</a:t>
            </a: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27" name="Szövegdoboz 21"/>
          <p:cNvSpPr txBox="1">
            <a:spLocks noChangeArrowheads="1"/>
          </p:cNvSpPr>
          <p:nvPr/>
        </p:nvSpPr>
        <p:spPr bwMode="auto">
          <a:xfrm>
            <a:off x="4192493" y="5982127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8" name="Szövegdoboz 25"/>
          <p:cNvSpPr txBox="1"/>
          <p:nvPr/>
        </p:nvSpPr>
        <p:spPr bwMode="auto">
          <a:xfrm>
            <a:off x="4094767" y="4095882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023996" y="6353071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(2018)</a:t>
            </a:r>
            <a:endParaRPr lang="en-US" sz="1300" i="1" dirty="0"/>
          </a:p>
        </p:txBody>
      </p:sp>
      <p:sp>
        <p:nvSpPr>
          <p:cNvPr id="130" name="TextBox 129"/>
          <p:cNvSpPr txBox="1"/>
          <p:nvPr/>
        </p:nvSpPr>
        <p:spPr>
          <a:xfrm>
            <a:off x="5069457" y="4217405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latin typeface="+mj-lt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6881499" y="6392361"/>
            <a:ext cx="1001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R: Refresh</a:t>
            </a:r>
          </a:p>
        </p:txBody>
      </p:sp>
      <p:sp>
        <p:nvSpPr>
          <p:cNvPr id="132" name="Rounded Rectangle 131"/>
          <p:cNvSpPr/>
          <p:nvPr/>
        </p:nvSpPr>
        <p:spPr bwMode="auto">
          <a:xfrm>
            <a:off x="5055749" y="3955608"/>
            <a:ext cx="1185725" cy="233172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6622980" y="4464115"/>
            <a:ext cx="255127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Lake Refresh </a:t>
            </a:r>
            <a:endParaRPr lang="en-US" sz="1200" dirty="0" smtClean="0">
              <a:solidFill>
                <a:srgbClr val="000000"/>
              </a:solidFill>
              <a:latin typeface="Verdan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Lake G with AMD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Vega</a:t>
            </a:r>
          </a:p>
          <a:p>
            <a:pPr>
              <a:spcAft>
                <a:spcPts val="200"/>
              </a:spcAft>
            </a:pPr>
            <a:r>
              <a:rPr lang="en-US" sz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  graphics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Coffee Lake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Amber Lake Y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Whiskey Lake U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(all 14 nm) and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Verdana"/>
              </a:rPr>
              <a:t>Cannon </a:t>
            </a:r>
            <a:r>
              <a:rPr lang="en-US" sz="1200" dirty="0">
                <a:latin typeface="Verdana"/>
              </a:rPr>
              <a:t>Lake </a:t>
            </a:r>
            <a:r>
              <a:rPr lang="en-US" sz="1200" dirty="0" smtClean="0">
                <a:latin typeface="Verdana"/>
              </a:rPr>
              <a:t>(10 nm)</a:t>
            </a:r>
            <a:r>
              <a:rPr lang="en-US" sz="1200" dirty="0">
                <a:latin typeface="Verdana"/>
              </a:rPr>
              <a:t> 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6300700" y="4059070"/>
            <a:ext cx="2906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aseline="30000" dirty="0" smtClean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8th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generation  encompasses </a:t>
            </a:r>
          </a:p>
          <a:p>
            <a:pPr lvl="0"/>
            <a:r>
              <a:rPr lang="en-US" sz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  the following processor lines:</a:t>
            </a:r>
            <a:endParaRPr lang="en-US" sz="12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5" name="Téglalap 14"/>
          <p:cNvSpPr/>
          <p:nvPr/>
        </p:nvSpPr>
        <p:spPr bwMode="auto">
          <a:xfrm>
            <a:off x="5075696" y="4563525"/>
            <a:ext cx="1184957" cy="1356734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Ice Lake</a:t>
            </a:r>
          </a:p>
          <a:p>
            <a:pPr algn="ctr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Comet Lake</a:t>
            </a: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36" name="Szövegdoboz 21"/>
          <p:cNvSpPr txBox="1">
            <a:spLocks noChangeArrowheads="1"/>
          </p:cNvSpPr>
          <p:nvPr/>
        </p:nvSpPr>
        <p:spPr bwMode="auto">
          <a:xfrm>
            <a:off x="5274715" y="5958005"/>
            <a:ext cx="6014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7" name="Szövegdoboz 25"/>
          <p:cNvSpPr txBox="1"/>
          <p:nvPr/>
        </p:nvSpPr>
        <p:spPr bwMode="auto">
          <a:xfrm>
            <a:off x="5169401" y="4100635"/>
            <a:ext cx="83067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136829" y="6357824"/>
            <a:ext cx="7585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(2019)</a:t>
            </a:r>
            <a:endParaRPr lang="en-US" sz="1300" i="1" dirty="0"/>
          </a:p>
        </p:txBody>
      </p:sp>
      <p:sp>
        <p:nvSpPr>
          <p:cNvPr id="139" name="TextBox 138"/>
          <p:cNvSpPr txBox="1"/>
          <p:nvPr/>
        </p:nvSpPr>
        <p:spPr>
          <a:xfrm>
            <a:off x="6443378" y="6084295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lines </a:t>
            </a:r>
            <a:r>
              <a:rPr lang="en-US" sz="1200" dirty="0">
                <a:solidFill>
                  <a:schemeClr val="accent6"/>
                </a:solidFill>
              </a:rPr>
              <a:t>[218].</a:t>
            </a:r>
            <a:endParaRPr lang="en-US" sz="1200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2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46512" y="1610850"/>
            <a:ext cx="7795918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13.2.5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WiFi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6 support</a:t>
            </a:r>
          </a:p>
        </p:txBody>
      </p:sp>
    </p:spTree>
    <p:extLst>
      <p:ext uri="{BB962C8B-B14F-4D97-AF65-F5344CB8AC3E}">
        <p14:creationId xmlns:p14="http://schemas.microsoft.com/office/powerpoint/2010/main" val="185750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support (1)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575" y="509812"/>
            <a:ext cx="303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13.2.5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WiFi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6 support -1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118" y="863715"/>
            <a:ext cx="8191666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Series 300 chipsets </a:t>
            </a:r>
            <a:r>
              <a:rPr lang="en-US" sz="1600" dirty="0" smtClean="0">
                <a:latin typeface="+mj-lt"/>
              </a:rPr>
              <a:t>provide also Intel’s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first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WiFi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6 </a:t>
            </a:r>
            <a:r>
              <a:rPr lang="en-US" sz="1600" dirty="0" smtClean="0">
                <a:latin typeface="+mj-lt"/>
              </a:rPr>
              <a:t>implementation, called </a:t>
            </a:r>
          </a:p>
          <a:p>
            <a:pPr lvl="0">
              <a:defRPr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   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WiFi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6 Gig+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as part of their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“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Integrated connectivity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”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technology, that</a:t>
            </a:r>
          </a:p>
          <a:p>
            <a:pPr lvl="0"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partially integrates the Wi-Fi/BT/RF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module onto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PCH, </a:t>
            </a:r>
            <a:r>
              <a:rPr lang="en-US" sz="1600" dirty="0" smtClean="0">
                <a:latin typeface="Verdana"/>
              </a:rPr>
              <a:t>as discussed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 smtClean="0">
                <a:latin typeface="Verdana"/>
              </a:rPr>
              <a:t>         later in this Section.</a:t>
            </a:r>
            <a:endParaRPr lang="en-US" sz="1600" dirty="0">
              <a:latin typeface="Verdana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It complies to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IEEE 802.11ax standard</a:t>
            </a:r>
            <a:r>
              <a:rPr lang="en-US" sz="1600" dirty="0" smtClean="0">
                <a:latin typeface="+mj-lt"/>
              </a:rPr>
              <a:t> (see the next Table).  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6845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477154"/>
              </p:ext>
            </p:extLst>
          </p:nvPr>
        </p:nvGraphicFramePr>
        <p:xfrm>
          <a:off x="116919" y="1313765"/>
          <a:ext cx="8910573" cy="452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939">
                  <a:extLst>
                    <a:ext uri="{9D8B030D-6E8A-4147-A177-3AD203B41FA5}">
                      <a16:colId xmlns:a16="http://schemas.microsoft.com/office/drawing/2014/main" val="328498445"/>
                    </a:ext>
                  </a:extLst>
                </a:gridCol>
                <a:gridCol w="1272939">
                  <a:extLst>
                    <a:ext uri="{9D8B030D-6E8A-4147-A177-3AD203B41FA5}">
                      <a16:colId xmlns:a16="http://schemas.microsoft.com/office/drawing/2014/main" val="1045414095"/>
                    </a:ext>
                  </a:extLst>
                </a:gridCol>
                <a:gridCol w="1324138">
                  <a:extLst>
                    <a:ext uri="{9D8B030D-6E8A-4147-A177-3AD203B41FA5}">
                      <a16:colId xmlns:a16="http://schemas.microsoft.com/office/drawing/2014/main" val="3333607014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1458109770"/>
                    </a:ext>
                  </a:extLst>
                </a:gridCol>
                <a:gridCol w="1504569">
                  <a:extLst>
                    <a:ext uri="{9D8B030D-6E8A-4147-A177-3AD203B41FA5}">
                      <a16:colId xmlns:a16="http://schemas.microsoft.com/office/drawing/2014/main" val="1926542592"/>
                    </a:ext>
                  </a:extLst>
                </a:gridCol>
                <a:gridCol w="1105721">
                  <a:extLst>
                    <a:ext uri="{9D8B030D-6E8A-4147-A177-3AD203B41FA5}">
                      <a16:colId xmlns:a16="http://schemas.microsoft.com/office/drawing/2014/main" val="1853308492"/>
                    </a:ext>
                  </a:extLst>
                </a:gridCol>
                <a:gridCol w="1440157">
                  <a:extLst>
                    <a:ext uri="{9D8B030D-6E8A-4147-A177-3AD203B41FA5}">
                      <a16:colId xmlns:a16="http://schemas.microsoft.com/office/drawing/2014/main" val="10160275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Standard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Approved</a:t>
                      </a:r>
                    </a:p>
                    <a:p>
                      <a:pPr algn="ctr"/>
                      <a:r>
                        <a:rPr lang="en-US" sz="1400" dirty="0" smtClean="0"/>
                        <a:t> in 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Frequency</a:t>
                      </a:r>
                    </a:p>
                    <a:p>
                      <a:pPr algn="ctr"/>
                      <a:r>
                        <a:rPr lang="en-US" sz="1400" dirty="0" smtClean="0"/>
                        <a:t>band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Band-width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MIMO</a:t>
                      </a:r>
                    </a:p>
                    <a:p>
                      <a:pPr algn="ctr"/>
                      <a:r>
                        <a:rPr lang="en-US" sz="1400" dirty="0" smtClean="0"/>
                        <a:t>technology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OFDMA</a:t>
                      </a:r>
                    </a:p>
                    <a:p>
                      <a:pPr algn="ctr"/>
                      <a:r>
                        <a:rPr lang="en-US" sz="1400" dirty="0" smtClean="0"/>
                        <a:t>coding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Data rate</a:t>
                      </a:r>
                    </a:p>
                    <a:p>
                      <a:pPr algn="ctr"/>
                      <a:r>
                        <a:rPr lang="en-US" sz="1400" dirty="0" smtClean="0"/>
                        <a:t>(up to)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096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11.b</a:t>
                      </a:r>
                      <a:endParaRPr lang="en-US" sz="1400" dirty="0"/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1999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 MHz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447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11.a</a:t>
                      </a:r>
                      <a:endParaRPr lang="en-US" sz="1400" dirty="0"/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1999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 MHz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54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4169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11.g</a:t>
                      </a:r>
                      <a:endParaRPr lang="en-US" sz="1400" dirty="0"/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54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225487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11.n</a:t>
                      </a:r>
                      <a:endParaRPr lang="en-US" sz="1400" dirty="0"/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2007</a:t>
                      </a:r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2.4/5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 MHz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MIMO</a:t>
                      </a:r>
                    </a:p>
                    <a:p>
                      <a:pPr algn="ctr"/>
                      <a:r>
                        <a:rPr lang="en-US" sz="1400" dirty="0" smtClean="0"/>
                        <a:t>up to 4 streams</a:t>
                      </a:r>
                    </a:p>
                    <a:p>
                      <a:pPr algn="ctr"/>
                      <a:r>
                        <a:rPr lang="en-US" sz="1400" dirty="0" smtClean="0"/>
                        <a:t>(in downlink)</a:t>
                      </a:r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288.8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1706338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 MHz</a:t>
                      </a:r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600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640275"/>
                  </a:ext>
                </a:extLst>
              </a:tr>
              <a:tr h="236220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11.ac</a:t>
                      </a:r>
                    </a:p>
                    <a:p>
                      <a:pPr algn="ctr"/>
                      <a:r>
                        <a:rPr lang="en-US" sz="1400" dirty="0" smtClean="0"/>
                        <a:t>(</a:t>
                      </a:r>
                      <a:r>
                        <a:rPr lang="en-US" sz="1400" dirty="0" err="1" smtClean="0"/>
                        <a:t>WiFi</a:t>
                      </a:r>
                      <a:r>
                        <a:rPr lang="en-US" sz="1400" dirty="0" smtClean="0"/>
                        <a:t> 5)</a:t>
                      </a:r>
                      <a:endParaRPr lang="en-US" sz="1400" dirty="0"/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2013</a:t>
                      </a:r>
                      <a:endParaRPr lang="en-US" sz="1400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 MHz</a:t>
                      </a:r>
                      <a:endParaRPr lang="en-US" sz="1400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MIMO</a:t>
                      </a:r>
                    </a:p>
                    <a:p>
                      <a:pPr algn="ctr"/>
                      <a:r>
                        <a:rPr lang="en-US" sz="1400" dirty="0" smtClean="0"/>
                        <a:t>up to 8 streams</a:t>
                      </a:r>
                    </a:p>
                    <a:p>
                      <a:pPr algn="ctr"/>
                      <a:r>
                        <a:rPr lang="en-US" sz="1400" dirty="0" smtClean="0"/>
                        <a:t>(in downlink)</a:t>
                      </a:r>
                      <a:endParaRPr lang="en-US" sz="1400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346.8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2935575"/>
                  </a:ext>
                </a:extLst>
              </a:tr>
              <a:tr h="2819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 MHz</a:t>
                      </a:r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800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650393"/>
                  </a:ext>
                </a:extLst>
              </a:tr>
              <a:tr h="236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80 MHz</a:t>
                      </a:r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1733.2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7230046"/>
                  </a:ext>
                </a:extLst>
              </a:tr>
              <a:tr h="236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160 MHz</a:t>
                      </a:r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3466.8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9359676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11.ax</a:t>
                      </a:r>
                    </a:p>
                    <a:p>
                      <a:pPr algn="ctr"/>
                      <a:r>
                        <a:rPr lang="en-US" sz="1400" dirty="0" smtClean="0"/>
                        <a:t>(</a:t>
                      </a:r>
                      <a:r>
                        <a:rPr lang="en-US" sz="1400" dirty="0" err="1" smtClean="0"/>
                        <a:t>WiFi</a:t>
                      </a:r>
                      <a:r>
                        <a:rPr lang="en-US" sz="1400" dirty="0" smtClean="0"/>
                        <a:t> 6)</a:t>
                      </a:r>
                      <a:endParaRPr lang="en-US" sz="1400" dirty="0"/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2.4/5/6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160 MHz?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MIMO</a:t>
                      </a:r>
                    </a:p>
                    <a:p>
                      <a:pPr algn="ctr"/>
                      <a:r>
                        <a:rPr lang="en-US" sz="1400" dirty="0" smtClean="0"/>
                        <a:t>up to 8 streams</a:t>
                      </a:r>
                    </a:p>
                    <a:p>
                      <a:pPr algn="ctr"/>
                      <a:r>
                        <a:rPr lang="en-US" sz="1400" dirty="0" smtClean="0"/>
                        <a:t>(in up and downlink)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OFDMA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Up to 10.53 Gb/s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22662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637" y="509812"/>
            <a:ext cx="719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Evolution of the IEEE 802.11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WiFi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standard (Based on [264]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515" y="6399330"/>
            <a:ext cx="8836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MIMO: Multiple-Input Multiple-Output    OFDMA: </a:t>
            </a:r>
            <a:r>
              <a:rPr lang="en-US" sz="1400" dirty="0"/>
              <a:t>Orthogonal Frequency Division Multiple Access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16919" y="4914165"/>
            <a:ext cx="8910573" cy="92588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6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75" y="509812"/>
            <a:ext cx="3505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Integrated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WiFi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6 support -2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392" y="918345"/>
            <a:ext cx="6487673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FF0000"/>
                </a:solidFill>
              </a:rPr>
              <a:t>WifFi</a:t>
            </a:r>
            <a:r>
              <a:rPr lang="en-US" dirty="0" smtClean="0">
                <a:solidFill>
                  <a:srgbClr val="FF0000"/>
                </a:solidFill>
              </a:rPr>
              <a:t> 6</a:t>
            </a:r>
            <a:r>
              <a:rPr lang="en-US" dirty="0" smtClean="0"/>
              <a:t> is expected to provide 4x the transfer rate of </a:t>
            </a:r>
            <a:r>
              <a:rPr lang="en-US" dirty="0" err="1" smtClean="0"/>
              <a:t>WiF</a:t>
            </a:r>
            <a:r>
              <a:rPr lang="en-US" dirty="0" smtClean="0"/>
              <a:t>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Main contributors </a:t>
            </a:r>
            <a:r>
              <a:rPr lang="en-US" dirty="0" smtClean="0"/>
              <a:t>of the speed up are: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7101" y="1628800"/>
            <a:ext cx="8372870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70C0"/>
                </a:solidFill>
              </a:rPr>
              <a:t>a) MIMO </a:t>
            </a:r>
            <a:r>
              <a:rPr lang="en-US" dirty="0" smtClean="0">
                <a:solidFill>
                  <a:srgbClr val="0070C0"/>
                </a:solidFill>
              </a:rPr>
              <a:t>technology </a:t>
            </a:r>
            <a:r>
              <a:rPr lang="en-US" dirty="0" smtClean="0"/>
              <a:t>and</a:t>
            </a:r>
            <a:endParaRPr lang="en-US" dirty="0" smtClean="0"/>
          </a:p>
          <a:p>
            <a:r>
              <a:rPr lang="en-US" dirty="0" smtClean="0"/>
              <a:t>b) the </a:t>
            </a:r>
            <a:r>
              <a:rPr lang="en-US" dirty="0" smtClean="0">
                <a:solidFill>
                  <a:srgbClr val="0070C0"/>
                </a:solidFill>
              </a:rPr>
              <a:t>(OFDMA) Orthogonal </a:t>
            </a:r>
            <a:r>
              <a:rPr lang="en-US" dirty="0">
                <a:solidFill>
                  <a:srgbClr val="0070C0"/>
                </a:solidFill>
              </a:rPr>
              <a:t>Frequency Division Multiple </a:t>
            </a:r>
            <a:r>
              <a:rPr lang="en-US" dirty="0" smtClean="0">
                <a:solidFill>
                  <a:srgbClr val="0070C0"/>
                </a:solidFill>
              </a:rPr>
              <a:t>Access modulation,</a:t>
            </a:r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509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6545" y="899428"/>
            <a:ext cx="7321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MIMO technology </a:t>
            </a:r>
            <a:r>
              <a:rPr lang="en-US" dirty="0" smtClean="0"/>
              <a:t>is implemented in this case also </a:t>
            </a:r>
            <a:r>
              <a:rPr lang="en-US" dirty="0" smtClean="0">
                <a:solidFill>
                  <a:srgbClr val="0070C0"/>
                </a:solidFill>
              </a:rPr>
              <a:t>in the </a:t>
            </a:r>
            <a:r>
              <a:rPr lang="en-US" dirty="0" smtClean="0">
                <a:solidFill>
                  <a:srgbClr val="0070C0"/>
                </a:solidFill>
              </a:rPr>
              <a:t>downlink.</a:t>
            </a:r>
            <a:r>
              <a:rPr lang="en-US" dirty="0" smtClean="0"/>
              <a:t> 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95691" y="503675"/>
            <a:ext cx="252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a) MIMO technology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221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507060"/>
            <a:ext cx="523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Recap: Principle of the MIMO technology -1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147" y="916050"/>
            <a:ext cx="904888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MIMO (Multiple-Input Multiple-Output)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IEEE 801.11n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WiFi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amendment in order to significantly raise data rate.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assumes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multiple antennas both at the transmitter and the receiver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multiple communication channels for transmitting multiple data streams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simultaneously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 e.g. 2 data streams, as the Figure below shows.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MIMO technology the transmitter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splits the data stream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be transmitted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sub-streams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these will be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transmitted in parallel over available channels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then merged in the receiver, as indicated in the Figure.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6400" y="5506488"/>
            <a:ext cx="5044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the MIMO technology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266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6505" y="3059904"/>
            <a:ext cx="9027495" cy="2424854"/>
            <a:chOff x="116505" y="2888940"/>
            <a:chExt cx="9027495" cy="24248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505" y="2942365"/>
              <a:ext cx="9027495" cy="2371429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 bwMode="auto">
            <a:xfrm>
              <a:off x="611560" y="2888940"/>
              <a:ext cx="404440" cy="126595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2068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507060"/>
            <a:ext cx="523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Recap: Principle of the MIMO technology 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918345"/>
            <a:ext cx="8579400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801.11n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supports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4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801.11ac and 11ax up to 8  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parallel data streams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actual implementations the number of available transmitter and receiver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antennas (channels) is usually given in the form of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nTmR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nxm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e.g. 2T2R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 2x2.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7284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7391" y="937464"/>
            <a:ext cx="9150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 </a:t>
            </a:r>
            <a:r>
              <a:rPr lang="en-US" dirty="0"/>
              <a:t>is a multi-user version of the </a:t>
            </a:r>
            <a:r>
              <a:rPr lang="en-US" dirty="0" smtClean="0"/>
              <a:t>orthogonal </a:t>
            </a:r>
            <a:r>
              <a:rPr lang="en-US" dirty="0"/>
              <a:t>frequency-division </a:t>
            </a:r>
            <a:r>
              <a:rPr lang="en-US" dirty="0" smtClean="0"/>
              <a:t>multiplexing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/>
              <a:t>(OFDM) </a:t>
            </a:r>
            <a:r>
              <a:rPr lang="en-US" dirty="0" smtClean="0">
                <a:solidFill>
                  <a:srgbClr val="0070C0"/>
                </a:solidFill>
              </a:rPr>
              <a:t>modulation scheme </a:t>
            </a:r>
            <a:r>
              <a:rPr lang="en-US" dirty="0" smtClean="0"/>
              <a:t>(not further discussed).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1628800"/>
            <a:ext cx="864059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0070C0"/>
                </a:solidFill>
              </a:rPr>
              <a:t>multi-user feature </a:t>
            </a:r>
            <a:r>
              <a:rPr lang="en-US" dirty="0" smtClean="0"/>
              <a:t>of OFDM </a:t>
            </a:r>
            <a:r>
              <a:rPr lang="en-US" dirty="0" smtClean="0">
                <a:solidFill>
                  <a:srgbClr val="0070C0"/>
                </a:solidFill>
              </a:rPr>
              <a:t>divides up </a:t>
            </a:r>
            <a:r>
              <a:rPr lang="en-US" dirty="0">
                <a:solidFill>
                  <a:srgbClr val="0070C0"/>
                </a:solidFill>
              </a:rPr>
              <a:t>the bandwidth</a:t>
            </a:r>
            <a:r>
              <a:rPr lang="en-US" dirty="0"/>
              <a:t> </a:t>
            </a:r>
            <a:r>
              <a:rPr lang="en-US" dirty="0" smtClean="0"/>
              <a:t>among the</a:t>
            </a:r>
          </a:p>
          <a:p>
            <a:r>
              <a:rPr lang="en-US" dirty="0"/>
              <a:t> </a:t>
            </a:r>
            <a:r>
              <a:rPr lang="en-US" dirty="0" smtClean="0"/>
              <a:t>    wireless </a:t>
            </a:r>
            <a:r>
              <a:rPr lang="en-US" dirty="0" smtClean="0"/>
              <a:t>devices </a:t>
            </a:r>
            <a:r>
              <a:rPr lang="en-US" dirty="0" smtClean="0">
                <a:solidFill>
                  <a:srgbClr val="0070C0"/>
                </a:solidFill>
              </a:rPr>
              <a:t>without waiting</a:t>
            </a:r>
            <a:r>
              <a:rPr lang="en-US" dirty="0" smtClean="0"/>
              <a:t>, instead </a:t>
            </a:r>
            <a:r>
              <a:rPr lang="en-US" dirty="0"/>
              <a:t>of forcing </a:t>
            </a:r>
            <a:r>
              <a:rPr lang="en-US" dirty="0" smtClean="0"/>
              <a:t>devices </a:t>
            </a:r>
            <a:r>
              <a:rPr lang="en-US" dirty="0"/>
              <a:t>to </a:t>
            </a:r>
            <a:r>
              <a:rPr lang="en-US" dirty="0" smtClean="0"/>
              <a:t>wait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 </a:t>
            </a:r>
            <a:r>
              <a:rPr lang="en-US" dirty="0" smtClean="0"/>
              <a:t>    </a:t>
            </a:r>
            <a:r>
              <a:rPr lang="en-US" dirty="0" smtClean="0"/>
              <a:t>their </a:t>
            </a:r>
            <a:r>
              <a:rPr lang="en-US" dirty="0"/>
              <a:t>turn to </a:t>
            </a:r>
            <a:r>
              <a:rPr lang="en-US" dirty="0" smtClean="0"/>
              <a:t>become active.</a:t>
            </a:r>
          </a:p>
          <a:p>
            <a:r>
              <a:rPr lang="en-US" dirty="0" smtClean="0"/>
              <a:t>    This </a:t>
            </a:r>
            <a:r>
              <a:rPr lang="en-US" dirty="0" smtClean="0">
                <a:solidFill>
                  <a:srgbClr val="0070C0"/>
                </a:solidFill>
              </a:rPr>
              <a:t>reduces network </a:t>
            </a:r>
            <a:r>
              <a:rPr lang="en-US" dirty="0">
                <a:solidFill>
                  <a:srgbClr val="0070C0"/>
                </a:solidFill>
              </a:rPr>
              <a:t>latency by about 75 </a:t>
            </a:r>
            <a:r>
              <a:rPr lang="en-US" dirty="0" smtClean="0">
                <a:solidFill>
                  <a:srgbClr val="0070C0"/>
                </a:solidFill>
              </a:rPr>
              <a:t>% </a:t>
            </a:r>
            <a:r>
              <a:rPr lang="en-US" dirty="0"/>
              <a:t>compared to Wi-Fi </a:t>
            </a:r>
            <a:r>
              <a:rPr lang="en-US" dirty="0" smtClean="0"/>
              <a:t>5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/>
              <a:t> (802.11ac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691" y="503675"/>
            <a:ext cx="843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b)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(OFDMA) Orthogonal Frequency Division Multiple Access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modulation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756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575" y="509812"/>
            <a:ext cx="3505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Integrated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WiFi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6 support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-3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909010"/>
            <a:ext cx="9081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WiFi</a:t>
            </a:r>
            <a:r>
              <a:rPr lang="en-US" sz="1600" dirty="0" smtClean="0"/>
              <a:t> 6 is implemented in form of Intel’s </a:t>
            </a:r>
            <a:r>
              <a:rPr lang="en-US" sz="1600" dirty="0">
                <a:solidFill>
                  <a:srgbClr val="FF0000"/>
                </a:solidFill>
              </a:rPr>
              <a:t>Integrated connectivity (</a:t>
            </a:r>
            <a:r>
              <a:rPr lang="en-US" sz="1600" dirty="0" err="1">
                <a:solidFill>
                  <a:srgbClr val="FF0000"/>
                </a:solidFill>
              </a:rPr>
              <a:t>CNVi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r>
              <a:rPr lang="en-US" sz="1600" dirty="0" smtClean="0"/>
              <a:t>, introduced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in Intel’s 8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generation chipsets supporting select Coffee Lake processors (2017).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092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77637" y="509812"/>
            <a:ext cx="886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Recap: Intel’s Integrated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connectivity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884" y="911706"/>
            <a:ext cx="8960145" cy="392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</a:rPr>
              <a:t>Intel’s Integrated connectivity </a:t>
            </a:r>
            <a:r>
              <a:rPr lang="en-US" sz="1600" dirty="0">
                <a:solidFill>
                  <a:srgbClr val="000000"/>
                </a:solidFill>
              </a:rPr>
              <a:t>relates to </a:t>
            </a:r>
            <a:r>
              <a:rPr lang="en-US" sz="1600" dirty="0">
                <a:solidFill>
                  <a:srgbClr val="0070C0"/>
                </a:solidFill>
              </a:rPr>
              <a:t>partially integrating 802.11ac </a:t>
            </a:r>
            <a:r>
              <a:rPr lang="en-US" sz="1600" dirty="0" smtClean="0">
                <a:solidFill>
                  <a:srgbClr val="0070C0"/>
                </a:solidFill>
              </a:rPr>
              <a:t>Wi-Fi 5,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BT and RF </a:t>
            </a:r>
            <a:r>
              <a:rPr lang="en-US" sz="1600" dirty="0">
                <a:solidFill>
                  <a:srgbClr val="0070C0"/>
                </a:solidFill>
              </a:rPr>
              <a:t>blocks onto the PCH, </a:t>
            </a:r>
            <a:r>
              <a:rPr lang="en-US" sz="1600" dirty="0">
                <a:solidFill>
                  <a:srgbClr val="000000"/>
                </a:solidFill>
              </a:rPr>
              <a:t>as detailed later in this section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70C0"/>
                </a:solidFill>
              </a:rPr>
              <a:t>It was introduced in the 300 </a:t>
            </a:r>
            <a:r>
              <a:rPr lang="en-US" sz="1600" dirty="0">
                <a:solidFill>
                  <a:srgbClr val="0070C0"/>
                </a:solidFill>
              </a:rPr>
              <a:t>series PCHs </a:t>
            </a:r>
            <a:r>
              <a:rPr lang="en-US" sz="1600" dirty="0">
                <a:solidFill>
                  <a:srgbClr val="000000"/>
                </a:solidFill>
              </a:rPr>
              <a:t>of the </a:t>
            </a:r>
            <a:r>
              <a:rPr lang="en-US" sz="1600" dirty="0">
                <a:solidFill>
                  <a:srgbClr val="0070C0"/>
                </a:solidFill>
              </a:rPr>
              <a:t>Coffee Lake </a:t>
            </a:r>
            <a:r>
              <a:rPr lang="en-US" sz="1600" dirty="0" smtClean="0">
                <a:solidFill>
                  <a:srgbClr val="0070C0"/>
                </a:solidFill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</a:rPr>
              <a:t>(2017).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Traditionally, there is 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Wi-Fi/BT/RF module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placed apart from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processor, e.g. on an M.2 card or as a chip mounted onto the mainboard.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“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connectivity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”  Intel partially integrates the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Wi-Fi/BT/RF module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onto the PCH.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this kind of implementation” Intel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places expensive functional blocks of 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Wi-Fi/BT/RF module,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such as the logic, MAC (Multiplier-Accumulator) and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onto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PCH,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into a block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called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Pulsar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other parts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module, like the PHY (Physical layer) and RF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companion RF module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(CRF),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dubbed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Jefferson Peak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seen below.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CRF module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implemented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an M.2 card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is interconnected with 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PCH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 an Intel proprietary bus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called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interface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shown below.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6574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(2)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37" y="509812"/>
            <a:ext cx="514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Introduction to the Ice Lake line [296] -2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025" y="908720"/>
            <a:ext cx="90725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Announced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12/2018 </a:t>
            </a:r>
            <a:r>
              <a:rPr lang="en-US" sz="1600" dirty="0">
                <a:latin typeface="+mj-lt"/>
              </a:rPr>
              <a:t>at Intel’s Architecture </a:t>
            </a:r>
            <a:r>
              <a:rPr lang="en-US" sz="1600" dirty="0" smtClean="0">
                <a:latin typeface="+mj-lt"/>
              </a:rPr>
              <a:t>Day,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launched in 08/2019</a:t>
            </a:r>
            <a:r>
              <a:rPr lang="en-US" sz="1600" dirty="0" smtClean="0"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In Mai 2019 Intel already sampled Ice Lake processors to major costumers,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first systems incorporating these processor are expected before the end of 2019.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Manufactured on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Intel’s 10 nm </a:t>
            </a:r>
            <a:r>
              <a:rPr lang="en-US" sz="1600" dirty="0" smtClean="0">
                <a:latin typeface="+mj-lt"/>
              </a:rPr>
              <a:t>technology.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It is built on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Sunny Cove cores </a:t>
            </a:r>
            <a:r>
              <a:rPr lang="en-US" sz="1600" dirty="0" smtClean="0">
                <a:latin typeface="+mj-lt"/>
              </a:rPr>
              <a:t>paired with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Gen11 graphics</a:t>
            </a:r>
            <a:r>
              <a:rPr lang="en-US" sz="1600" dirty="0" smtClean="0">
                <a:latin typeface="+mj-lt"/>
              </a:rPr>
              <a:t>.</a:t>
            </a:r>
          </a:p>
          <a:p>
            <a:r>
              <a:rPr lang="en-US" sz="1600" dirty="0" smtClean="0">
                <a:latin typeface="+mj-lt"/>
              </a:rPr>
              <a:t>    Sunny Cove cores offer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increased single-threaded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performance and new 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instructions.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Ice Lake processor includes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integrated Thunderbolt 3</a:t>
            </a:r>
            <a:r>
              <a:rPr lang="en-US" sz="1600" dirty="0" smtClean="0">
                <a:latin typeface="+mj-lt"/>
              </a:rPr>
              <a:t> controller and supports</a:t>
            </a:r>
          </a:p>
          <a:p>
            <a:r>
              <a:rPr lang="en-US" sz="1600" dirty="0" smtClean="0">
                <a:latin typeface="+mj-lt"/>
              </a:rPr>
              <a:t>     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WiFi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6</a:t>
            </a:r>
            <a:r>
              <a:rPr lang="en-US" sz="1600" dirty="0" smtClean="0">
                <a:latin typeface="+mj-lt"/>
              </a:rPr>
              <a:t> by means of the related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Series 300 chipsets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3748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637" y="509812"/>
            <a:ext cx="9087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chemeClr val="accent6"/>
                </a:solidFill>
              </a:rPr>
              <a:t>Intel’s 2T2R 802.11ac implementation called  Integrated connectivity (</a:t>
            </a:r>
            <a:r>
              <a:rPr lang="en-US" dirty="0" err="1">
                <a:solidFill>
                  <a:schemeClr val="accent6"/>
                </a:solidFill>
              </a:rPr>
              <a:t>CNVi</a:t>
            </a:r>
            <a:r>
              <a:rPr lang="en-US" dirty="0" smtClean="0">
                <a:solidFill>
                  <a:schemeClr val="accent6"/>
                </a:solidFill>
              </a:rPr>
              <a:t>)</a:t>
            </a:r>
          </a:p>
          <a:p>
            <a:pPr lvl="0">
              <a:defRPr/>
            </a:pP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[</a:t>
            </a:r>
            <a:r>
              <a:rPr lang="hu-HU" dirty="0">
                <a:solidFill>
                  <a:schemeClr val="accent6"/>
                </a:solidFill>
              </a:rPr>
              <a:t>267</a:t>
            </a:r>
            <a:r>
              <a:rPr lang="en-US" dirty="0">
                <a:solidFill>
                  <a:schemeClr val="accent6"/>
                </a:solidFill>
              </a:rPr>
              <a:t>]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6505" y="1223755"/>
            <a:ext cx="8955995" cy="3466667"/>
            <a:chOff x="116505" y="3158970"/>
            <a:chExt cx="8955995" cy="3466667"/>
          </a:xfrm>
        </p:grpSpPr>
        <p:grpSp>
          <p:nvGrpSpPr>
            <p:cNvPr id="5" name="Group 4"/>
            <p:cNvGrpSpPr/>
            <p:nvPr/>
          </p:nvGrpSpPr>
          <p:grpSpPr>
            <a:xfrm>
              <a:off x="116505" y="3158970"/>
              <a:ext cx="8955995" cy="3466667"/>
              <a:chOff x="116505" y="1583795"/>
              <a:chExt cx="8955995" cy="346666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2311" r="1830"/>
              <a:stretch/>
            </p:blipFill>
            <p:spPr>
              <a:xfrm>
                <a:off x="116505" y="1583795"/>
                <a:ext cx="8955995" cy="3466667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6908370" y="2350162"/>
                <a:ext cx="1492012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(Jefferson Peak)</a:t>
                </a: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39884" t="32455" r="53372" b="62352"/>
              <a:stretch/>
            </p:blipFill>
            <p:spPr>
              <a:xfrm>
                <a:off x="3626896" y="2933945"/>
                <a:ext cx="630070" cy="180020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558758" y="2663915"/>
                <a:ext cx="843243" cy="669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Pulsar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</a:t>
                </a:r>
                <a:r>
                  <a:rPr kumimoji="0" lang="en-US" sz="125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Integr</a:t>
                </a: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blocks)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936285" y="5652367"/>
              <a:ext cx="12811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(Companion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RF Module)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43326" t="14744" r="54747" b="72274"/>
            <a:stretch/>
          </p:blipFill>
          <p:spPr>
            <a:xfrm>
              <a:off x="2321750" y="3621964"/>
              <a:ext cx="1845205" cy="21336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668493" y="3564015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104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211"/>
          <a:stretch/>
        </p:blipFill>
        <p:spPr>
          <a:xfrm>
            <a:off x="101600" y="1178750"/>
            <a:ext cx="7096389" cy="5490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37" y="509958"/>
            <a:ext cx="873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Recap: Interfacing the Companion RF module (CRF) to the PCH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267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37015" y="1651253"/>
            <a:ext cx="4905545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RGI:    Radio Generic Interface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between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Pulsar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BRI:    Bluetooth Radio Interface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between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Pulsar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Proprietary Intel interface between CRF and Pulsar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2260" y="4284095"/>
            <a:ext cx="303024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Intel proprietary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has two data lanes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one clock for each direction.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data and clock signals 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differential, 100 </a:t>
            </a: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Ώ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signals.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 number of the signals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12 (6 pairs, 3 per direction).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1849330" y="4284095"/>
            <a:ext cx="2610290" cy="125802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48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77637" y="507712"/>
            <a:ext cx="886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Recap: Intel’s Integrated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connectivity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-2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[253]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5958" y="2303875"/>
            <a:ext cx="6336799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AC-9560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(2T2R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module, the only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vPro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enabled CRF),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AC-9462 (a 1T1R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module),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AC-9461 (a low-end 1T1R module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803" y="915978"/>
            <a:ext cx="8937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connectivity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supported by the 300 series PCHs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Coffee Lake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line, both by the DT and mobile PCH models,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(except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earlier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(10/2017)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Z370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PCH).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333" y="1740296"/>
            <a:ext cx="8523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part of their Integrated connectivity technology Intel provides a number of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CRF modules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5922" y="3180456"/>
            <a:ext cx="7350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three CRFs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supported by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Linux, Chrome OS, and Windows 10.</a:t>
            </a:r>
          </a:p>
        </p:txBody>
      </p:sp>
    </p:spTree>
    <p:extLst>
      <p:ext uri="{BB962C8B-B14F-4D97-AF65-F5344CB8AC3E}">
        <p14:creationId xmlns:p14="http://schemas.microsoft.com/office/powerpoint/2010/main" val="304836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507289"/>
            <a:ext cx="9181020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Recap: Intel’s Integrated connectivity implementation of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2T2R 802.11ac 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 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[253]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78750"/>
            <a:ext cx="8805872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feature supports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160 MHz channel bandwidth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yields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rates up to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1733 Mb/s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Intel, this speed is 12x faster than 1T1R 802.11n support provided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low cost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WiFi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solutions and twice as much as most 2T2R solutions available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market.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note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2T2R support needs the AC9650 CRF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other models listed above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 not implement it (only the 1T1R mode with lower data rates).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to its additional costs (of about 15 $) only a few motherboards enable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Integrated connectivity feature. </a:t>
            </a:r>
          </a:p>
        </p:txBody>
      </p:sp>
    </p:spTree>
    <p:extLst>
      <p:ext uri="{BB962C8B-B14F-4D97-AF65-F5344CB8AC3E}">
        <p14:creationId xmlns:p14="http://schemas.microsoft.com/office/powerpoint/2010/main" val="250773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637" y="1648340"/>
            <a:ext cx="1179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637" y="507060"/>
            <a:ext cx="8859733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Integrated connectivity already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12/2017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low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oriented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Atom line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the Gemini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 platform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Goldmont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Plus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sold 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low cost Pentium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Celeron models).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3796" y="1923668"/>
            <a:ext cx="8793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can be presumed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connectivity aims at increasing Intel’s revenue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since with it the Wi-Fi/BT/RF modules have to be bought from Intel as well.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5674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</a:t>
            </a:r>
            <a:r>
              <a:rPr lang="en-US" altLang="en-US" kern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support </a:t>
            </a:r>
            <a:r>
              <a:rPr lang="en-US" altLang="en-US" kern="120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(15)</a:t>
            </a:r>
            <a:endParaRPr lang="en-US" dirty="0"/>
          </a:p>
        </p:txBody>
      </p:sp>
      <p:pic>
        <p:nvPicPr>
          <p:cNvPr id="1026" name="Picture 2" descr="https://img.purch.com/blueprint-series-may-16-2019-combined-final-page-022-jpg/o/aHR0cDovL21lZGlhLmJlc3RvZm1pY3JvLmNvbS9ML1IvODM5Mjk1L29yaWdpbmFsL0JsdWVwcmludC1TZXJpZXNfTWF5LTE2LTIwMTlfQ09NQklORUQtRklOQUwtcGFnZS0wMjIuanB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r="10780" b="10195"/>
          <a:stretch/>
        </p:blipFill>
        <p:spPr bwMode="auto">
          <a:xfrm>
            <a:off x="71500" y="1444534"/>
            <a:ext cx="8994037" cy="52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500" y="513562"/>
            <a:ext cx="849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Implementation of integrated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WiFi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6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GiG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+ in the PCH of Ice Lake [306]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836585" y="3429000"/>
            <a:ext cx="3240360" cy="117013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8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91580" y="1385825"/>
            <a:ext cx="7615897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13.3 Performance assessment </a:t>
            </a:r>
          </a:p>
        </p:txBody>
      </p:sp>
    </p:spTree>
    <p:extLst>
      <p:ext uri="{BB962C8B-B14F-4D97-AF65-F5344CB8AC3E}">
        <p14:creationId xmlns:p14="http://schemas.microsoft.com/office/powerpoint/2010/main" val="367283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13.3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Performance assessment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14" y="1737973"/>
            <a:ext cx="8611566" cy="4636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1254" y="6228848"/>
            <a:ext cx="11945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</a:t>
            </a:r>
            <a:r>
              <a:rPr lang="en-US" sz="1100" dirty="0" err="1" smtClean="0">
                <a:solidFill>
                  <a:schemeClr val="accent6"/>
                </a:solidFill>
              </a:rPr>
              <a:t>Kaby</a:t>
            </a:r>
            <a:r>
              <a:rPr lang="en-US" sz="1100" dirty="0" smtClean="0">
                <a:solidFill>
                  <a:schemeClr val="accent6"/>
                </a:solidFill>
              </a:rPr>
              <a:t> Lake R)</a:t>
            </a:r>
          </a:p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(15 W)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66976" y="6238473"/>
            <a:ext cx="13019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(Coffee Lake-S)</a:t>
            </a:r>
          </a:p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(95 W)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56589" y="6222343"/>
            <a:ext cx="1000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Zen-based)</a:t>
            </a:r>
          </a:p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(105 W)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3751" y="6238473"/>
            <a:ext cx="9092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(Ice Lake)</a:t>
            </a:r>
          </a:p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(15 W)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62" y="982469"/>
            <a:ext cx="8708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SPEC2006 performance of Intel’s Ice Lake U series processors [314]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8" y="510180"/>
            <a:ext cx="3684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13.3 Performance assessment</a:t>
            </a:r>
          </a:p>
        </p:txBody>
      </p:sp>
    </p:spTree>
    <p:extLst>
      <p:ext uri="{BB962C8B-B14F-4D97-AF65-F5344CB8AC3E}">
        <p14:creationId xmlns:p14="http://schemas.microsoft.com/office/powerpoint/2010/main" val="125651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13.3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Performance assessment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3" y="1467943"/>
            <a:ext cx="8194482" cy="44124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3313" y="5733793"/>
            <a:ext cx="11945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</a:t>
            </a:r>
            <a:r>
              <a:rPr lang="en-US" sz="1100" dirty="0" err="1" smtClean="0">
                <a:solidFill>
                  <a:schemeClr val="accent6"/>
                </a:solidFill>
              </a:rPr>
              <a:t>Kaby</a:t>
            </a:r>
            <a:r>
              <a:rPr lang="en-US" sz="1100" dirty="0" smtClean="0">
                <a:solidFill>
                  <a:schemeClr val="accent6"/>
                </a:solidFill>
              </a:rPr>
              <a:t> Lake R)</a:t>
            </a:r>
          </a:p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(15 W)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9035" y="5743418"/>
            <a:ext cx="13019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(Coffee Lake-S)</a:t>
            </a:r>
          </a:p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(95 W)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8648" y="5727288"/>
            <a:ext cx="1000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Zen-based)</a:t>
            </a:r>
          </a:p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(105 W)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5810" y="5743418"/>
            <a:ext cx="9092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(Ice Lake)</a:t>
            </a:r>
          </a:p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(15 W)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38" y="513300"/>
            <a:ext cx="874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SPEC2006 efficiency (performance/GHz) of Intel’s Ice Lake U series 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processors [314]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3074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13.3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Performance assessment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75" y="509812"/>
            <a:ext cx="8031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Improvements of Gen11 graphics on Ice Lake vs. Gen9 graphics 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Whiskey Lake (released by Intel) [304]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70" t="27737" r="7470" b="16396"/>
          <a:stretch/>
        </p:blipFill>
        <p:spPr>
          <a:xfrm>
            <a:off x="71438" y="1448780"/>
            <a:ext cx="9072562" cy="355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5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(3)</a:t>
            </a:r>
            <a:endParaRPr lang="en-US" dirty="0"/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 rot="16200000">
            <a:off x="118788" y="1610028"/>
            <a:ext cx="693909" cy="40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" name="Text Box 53"/>
          <p:cNvSpPr txBox="1">
            <a:spLocks noChangeArrowheads="1"/>
          </p:cNvSpPr>
          <p:nvPr/>
        </p:nvSpPr>
        <p:spPr bwMode="auto">
          <a:xfrm>
            <a:off x="5929014" y="1137876"/>
            <a:ext cx="26725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ISA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5777831" y="1155746"/>
            <a:ext cx="3028531" cy="435349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424868" y="1864843"/>
            <a:ext cx="3740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New microarchitecture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Thunderbolt 3, </a:t>
            </a:r>
            <a:r>
              <a:rPr lang="en-US" altLang="en-US" sz="1200" b="1" dirty="0" err="1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WiFi</a:t>
            </a: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(by chipset)</a:t>
            </a:r>
            <a:endParaRPr lang="en-US" altLang="en-US" sz="1200" b="1" dirty="0">
              <a:solidFill>
                <a:srgbClr val="FF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50401" y="1689414"/>
            <a:ext cx="10352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18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211756" y="1552412"/>
            <a:ext cx="4173072" cy="73149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AutoShape 32"/>
          <p:cNvSpPr>
            <a:spLocks noChangeArrowheads="1"/>
          </p:cNvSpPr>
          <p:nvPr/>
        </p:nvSpPr>
        <p:spPr bwMode="auto">
          <a:xfrm>
            <a:off x="282486" y="1523825"/>
            <a:ext cx="3782450" cy="76219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Oval 33"/>
          <p:cNvSpPr>
            <a:spLocks noChangeArrowheads="1"/>
          </p:cNvSpPr>
          <p:nvPr/>
        </p:nvSpPr>
        <p:spPr bwMode="auto">
          <a:xfrm>
            <a:off x="3595546" y="1533369"/>
            <a:ext cx="784460" cy="733394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3782076" y="1805736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</a:t>
            </a: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  <a:endParaRPr lang="hu-HU" altLang="en-US" sz="10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629706" y="1512205"/>
            <a:ext cx="3280909" cy="73339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648976" y="1691911"/>
            <a:ext cx="3160346" cy="259045"/>
          </a:xfrm>
          <a:prstGeom prst="rect">
            <a:avLst/>
          </a:prstGeom>
          <a:solidFill>
            <a:srgbClr val="FFFFC9">
              <a:alpha val="57647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ts val="1300"/>
              </a:lnSpc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latin typeface="Verdana" pitchFamily="34" charset="0"/>
                <a:cs typeface="Times New Roman" pitchFamily="18" charset="0"/>
              </a:rPr>
              <a:t>Cannon Lake           </a:t>
            </a:r>
            <a:endParaRPr lang="en-US" altLang="en-US" sz="1200" b="1" dirty="0"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647389" y="1959581"/>
            <a:ext cx="3160346" cy="276999"/>
          </a:xfrm>
          <a:prstGeom prst="rect">
            <a:avLst/>
          </a:prstGeom>
          <a:solidFill>
            <a:srgbClr val="FFFFC9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  ICE Lake         </a:t>
            </a:r>
            <a:endParaRPr lang="en-US" altLang="en-US" sz="1200" b="1" dirty="0">
              <a:solidFill>
                <a:srgbClr val="FF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4564868" y="1967240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7/20</a:t>
            </a: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19</a:t>
            </a:r>
            <a:endParaRPr lang="en-US" altLang="en-US" sz="1200" b="1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" name="Text Box 38"/>
          <p:cNvSpPr txBox="1">
            <a:spLocks noChangeArrowheads="1"/>
          </p:cNvSpPr>
          <p:nvPr/>
        </p:nvSpPr>
        <p:spPr bwMode="auto">
          <a:xfrm rot="16200000">
            <a:off x="36346" y="1696995"/>
            <a:ext cx="858794" cy="24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2" name="Left Brace 21"/>
          <p:cNvSpPr/>
          <p:nvPr/>
        </p:nvSpPr>
        <p:spPr bwMode="auto">
          <a:xfrm>
            <a:off x="5698300" y="1926274"/>
            <a:ext cx="94779" cy="360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18992" y="1933826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10 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32212" y="1663796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8 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67255" y="1699904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6"/>
                </a:solidFill>
              </a:rPr>
              <a:t>AVX 512</a:t>
            </a:r>
          </a:p>
        </p:txBody>
      </p:sp>
      <p:sp>
        <p:nvSpPr>
          <p:cNvPr id="26" name="Text Box 56"/>
          <p:cNvSpPr txBox="1">
            <a:spLocks noChangeArrowheads="1"/>
          </p:cNvSpPr>
          <p:nvPr/>
        </p:nvSpPr>
        <p:spPr bwMode="auto">
          <a:xfrm>
            <a:off x="75092" y="510933"/>
            <a:ext cx="6188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800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 to the Ice Lake line 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cs typeface="Arial" charset="0"/>
              </a:rPr>
              <a:t>-3 (</a:t>
            </a:r>
            <a:r>
              <a:rPr lang="en-US" altLang="en-US" sz="18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based 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8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</a:t>
            </a:r>
            <a:endParaRPr kumimoji="0" lang="en-US" altLang="en-US" sz="180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51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13.3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Performance assessment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75" y="509812"/>
            <a:ext cx="8227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Graphics performance: Ryzen 7 3700U (25 W) vs. Ice Lake-U (25 W)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(released by Intel)  [304]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4" descr="https://images.anandtech.com/doci/14405/Intel%20Computex%20Kickoff%20May%2026%202019-page-0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 t="30021" r="16337" b="11600"/>
          <a:stretch/>
        </p:blipFill>
        <p:spPr bwMode="auto">
          <a:xfrm>
            <a:off x="116505" y="1448780"/>
            <a:ext cx="8847137" cy="45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14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(4)</a:t>
            </a:r>
            <a:endParaRPr lang="en-US" dirty="0"/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 rot="16200000">
            <a:off x="118788" y="1560892"/>
            <a:ext cx="693909" cy="40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" name="Text Box 53"/>
          <p:cNvSpPr txBox="1">
            <a:spLocks noChangeArrowheads="1"/>
          </p:cNvSpPr>
          <p:nvPr/>
        </p:nvSpPr>
        <p:spPr bwMode="auto">
          <a:xfrm>
            <a:off x="5981912" y="1088740"/>
            <a:ext cx="25667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power management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5777831" y="1138829"/>
            <a:ext cx="3028531" cy="435349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57065" y="1853825"/>
            <a:ext cx="3740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FIVR, Dynamic Tuning 2.0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(not discussed)</a:t>
            </a:r>
            <a:endParaRPr lang="en-US" altLang="en-US" sz="1200" b="1" dirty="0">
              <a:solidFill>
                <a:srgbClr val="FF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50401" y="1608468"/>
            <a:ext cx="10352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18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211756" y="1503276"/>
            <a:ext cx="4173072" cy="73149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AutoShape 32"/>
          <p:cNvSpPr>
            <a:spLocks noChangeArrowheads="1"/>
          </p:cNvSpPr>
          <p:nvPr/>
        </p:nvSpPr>
        <p:spPr bwMode="auto">
          <a:xfrm>
            <a:off x="282486" y="1474689"/>
            <a:ext cx="3782450" cy="76219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Oval 33"/>
          <p:cNvSpPr>
            <a:spLocks noChangeArrowheads="1"/>
          </p:cNvSpPr>
          <p:nvPr/>
        </p:nvSpPr>
        <p:spPr bwMode="auto">
          <a:xfrm>
            <a:off x="3595546" y="1484233"/>
            <a:ext cx="784460" cy="733394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3810951" y="1708475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</a:t>
            </a: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  <a:endParaRPr lang="hu-HU" altLang="en-US" sz="10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Rectangle 35"/>
          <p:cNvSpPr>
            <a:spLocks noChangeArrowheads="1"/>
          </p:cNvSpPr>
          <p:nvPr/>
        </p:nvSpPr>
        <p:spPr bwMode="auto">
          <a:xfrm>
            <a:off x="629706" y="1463069"/>
            <a:ext cx="3280909" cy="73339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648976" y="1613900"/>
            <a:ext cx="3160346" cy="259045"/>
          </a:xfrm>
          <a:prstGeom prst="rect">
            <a:avLst/>
          </a:prstGeom>
          <a:solidFill>
            <a:srgbClr val="FFFFC9">
              <a:alpha val="57647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latin typeface="Verdana" pitchFamily="34" charset="0"/>
                <a:cs typeface="Times New Roman" pitchFamily="18" charset="0"/>
              </a:rPr>
              <a:t>Cannon Lake           </a:t>
            </a:r>
            <a:endParaRPr lang="en-US" altLang="en-US" sz="1200" b="1" dirty="0"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647389" y="1910445"/>
            <a:ext cx="3160346" cy="276999"/>
          </a:xfrm>
          <a:prstGeom prst="rect">
            <a:avLst/>
          </a:prstGeom>
          <a:solidFill>
            <a:srgbClr val="FFFFC9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  ICE Lake         </a:t>
            </a:r>
            <a:endParaRPr lang="en-US" altLang="en-US" sz="1200" b="1" dirty="0">
              <a:solidFill>
                <a:srgbClr val="FF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4564868" y="1942172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7/20</a:t>
            </a: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19</a:t>
            </a:r>
            <a:endParaRPr lang="en-US" altLang="en-US" sz="1200" b="1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Text Box 38"/>
          <p:cNvSpPr txBox="1">
            <a:spLocks noChangeArrowheads="1"/>
          </p:cNvSpPr>
          <p:nvPr/>
        </p:nvSpPr>
        <p:spPr bwMode="auto">
          <a:xfrm rot="16200000">
            <a:off x="36346" y="1647859"/>
            <a:ext cx="858794" cy="24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18" name="Left Brace 17"/>
          <p:cNvSpPr/>
          <p:nvPr/>
        </p:nvSpPr>
        <p:spPr bwMode="auto">
          <a:xfrm>
            <a:off x="5698300" y="1921031"/>
            <a:ext cx="94779" cy="324000"/>
          </a:xfrm>
          <a:prstGeom prst="lef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18992" y="1884690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10 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32212" y="1595410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8 G</a:t>
            </a:r>
          </a:p>
        </p:txBody>
      </p:sp>
      <p:sp>
        <p:nvSpPr>
          <p:cNvPr id="22" name="Text Box 56"/>
          <p:cNvSpPr txBox="1">
            <a:spLocks noChangeArrowheads="1"/>
          </p:cNvSpPr>
          <p:nvPr/>
        </p:nvSpPr>
        <p:spPr bwMode="auto">
          <a:xfrm>
            <a:off x="75092" y="510933"/>
            <a:ext cx="60413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800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 to the Ice Lake line 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cs typeface="Arial" charset="0"/>
              </a:rPr>
              <a:t>-4 (</a:t>
            </a:r>
            <a:r>
              <a:rPr lang="en-US" altLang="en-US" sz="18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based 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8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</a:t>
            </a:r>
            <a:endParaRPr kumimoji="0" lang="en-US" altLang="en-US" sz="180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756" y="2798930"/>
            <a:ext cx="7385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Note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smtClean="0"/>
              <a:t>that Ice Lake </a:t>
            </a:r>
            <a:r>
              <a:rPr lang="en-US" sz="1600" dirty="0" smtClean="0">
                <a:solidFill>
                  <a:srgbClr val="0070C0"/>
                </a:solidFill>
              </a:rPr>
              <a:t>brought back FIVR </a:t>
            </a:r>
            <a:r>
              <a:rPr lang="en-US" sz="1600" dirty="0" smtClean="0"/>
              <a:t>(Fully Integrated Voltage Regulator) after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it has been cancelled in the </a:t>
            </a:r>
            <a:r>
              <a:rPr lang="en-US" sz="1600" dirty="0" err="1" smtClean="0"/>
              <a:t>Skylake</a:t>
            </a:r>
            <a:r>
              <a:rPr lang="en-US" sz="1600" dirty="0" smtClean="0"/>
              <a:t> line.</a:t>
            </a:r>
          </a:p>
        </p:txBody>
      </p:sp>
    </p:spTree>
    <p:extLst>
      <p:ext uri="{BB962C8B-B14F-4D97-AF65-F5344CB8AC3E}">
        <p14:creationId xmlns:p14="http://schemas.microsoft.com/office/powerpoint/2010/main" val="39425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spcAft>
            <a:spcPts val="600"/>
          </a:spcAft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375774</TotalTime>
  <Words>4603</Words>
  <Application>Microsoft Office PowerPoint</Application>
  <PresentationFormat>On-screen Show (4:3)</PresentationFormat>
  <Paragraphs>816</Paragraphs>
  <Slides>80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80</vt:i4>
      </vt:variant>
    </vt:vector>
  </HeadingPairs>
  <TitlesOfParts>
    <vt:vector size="90" baseType="lpstr">
      <vt:lpstr>Arial</vt:lpstr>
      <vt:lpstr>Calibri</vt:lpstr>
      <vt:lpstr>inherit</vt:lpstr>
      <vt:lpstr>Rokkitt</vt:lpstr>
      <vt:lpstr>Symbol</vt:lpstr>
      <vt:lpstr>Times New Roman</vt:lpstr>
      <vt:lpstr>Verdana</vt:lpstr>
      <vt:lpstr>3_Default Design</vt:lpstr>
      <vt:lpstr>1_Default Design</vt:lpstr>
      <vt:lpstr>6_Default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13.1 Introduction to the Ice Lake mobile line (1)</vt:lpstr>
      <vt:lpstr>13.1 Introduction to the Ice Lake mobile line (2)</vt:lpstr>
      <vt:lpstr>13.1 Introduction to the Ice Lake mobile line (3)</vt:lpstr>
      <vt:lpstr>13.1 Introduction to the Ice Lake mobile line (4)</vt:lpstr>
      <vt:lpstr>13.1 Introduction to the Ice Lake mobile line (5)</vt:lpstr>
      <vt:lpstr>13.1 Introduction to the Ice Lake mobile line (6)</vt:lpstr>
      <vt:lpstr>13.1 Introduction to the Ice Lake mobile line (7)</vt:lpstr>
      <vt:lpstr>13.1 Introduction to the Ice Lake mobile line (8)</vt:lpstr>
      <vt:lpstr>13.1 Introduction to the Ice Lake mobile line (9)</vt:lpstr>
      <vt:lpstr>13.1 Introduction to the Ice Lake mobile line (10)</vt:lpstr>
      <vt:lpstr>13.1 Introduction to the Ice Lake mobile line (11)</vt:lpstr>
      <vt:lpstr>13.1 Introduction to the Ice Lake mobile line (12)</vt:lpstr>
      <vt:lpstr>13.1 Introduction to the Ice Lake mobile line (13)</vt:lpstr>
      <vt:lpstr>13.1 Introduction to the Ice Lake mobile line (14)</vt:lpstr>
      <vt:lpstr>13.1 Introduction to the Ice Lake mobile line (15)</vt:lpstr>
      <vt:lpstr>13.1 Introduction to the Ice Lake mobile line (16)</vt:lpstr>
      <vt:lpstr>13.1 Introduction to the Ice Lake mobile line (17)</vt:lpstr>
      <vt:lpstr>13.1 Introduction to the Ice Lake mobile line (18)</vt:lpstr>
      <vt:lpstr>PowerPoint Presentation</vt:lpstr>
      <vt:lpstr>PowerPoint Presentation</vt:lpstr>
      <vt:lpstr>13.2.1 The Sunny Cove core (1)</vt:lpstr>
      <vt:lpstr>13.2.1 The Sunny Cove core (2)</vt:lpstr>
      <vt:lpstr>13.2.1 The Sunny Cove core (3)</vt:lpstr>
      <vt:lpstr>13.2.1 The Sunny Cove core (4)</vt:lpstr>
      <vt:lpstr>13.2.1 The Sunny Cove core (5)</vt:lpstr>
      <vt:lpstr>13.2.1 The Sunny Cove core (6)</vt:lpstr>
      <vt:lpstr>13.2.1 The Sunny Cove core (7)</vt:lpstr>
      <vt:lpstr>13.2.1 The Sunny Cove core (8)</vt:lpstr>
      <vt:lpstr>13.2.1 The Sunny Cove core (9)</vt:lpstr>
      <vt:lpstr>13.2.1 The Sunny Cove core (10)</vt:lpstr>
      <vt:lpstr>13.2.1 The Sunny Cove core (11)</vt:lpstr>
      <vt:lpstr>13.2.1 The Sunny Cove core (12)</vt:lpstr>
      <vt:lpstr>13.2.1 The Sunny Cove core (13)</vt:lpstr>
      <vt:lpstr>13.2.1 The Sunny Cove core (14)</vt:lpstr>
      <vt:lpstr>13.2.1 The Sunny Cove core (15)</vt:lpstr>
      <vt:lpstr>13.2.1 The Sunny Cove core (16)</vt:lpstr>
      <vt:lpstr>13.2.1 The Sunny Cove core (17)</vt:lpstr>
      <vt:lpstr>PowerPoint Presentation</vt:lpstr>
      <vt:lpstr>13.2.2 Gen. 11 graphics (1)</vt:lpstr>
      <vt:lpstr>13.2.2 Gen. 11 graphics (2)</vt:lpstr>
      <vt:lpstr>PowerPoint Presentation</vt:lpstr>
      <vt:lpstr>13.2.3 DDR4x memory (1)</vt:lpstr>
      <vt:lpstr>PowerPoint Presentation</vt:lpstr>
      <vt:lpstr>13.2.4 On-die integrated Thunderbolt 3 (1)</vt:lpstr>
      <vt:lpstr>13.2.4 On-die integrated Thunderbolt 3 (2)</vt:lpstr>
      <vt:lpstr>13.2.4 On-die integrated Thunderbolt 3 (3)</vt:lpstr>
      <vt:lpstr>13.2.4 On-die integrated Thunderbolt 3 (4)</vt:lpstr>
      <vt:lpstr>13.2.4 On-die integrated Thunderbolt 3 (5)</vt:lpstr>
      <vt:lpstr>13.2.4 On-die integrated Thunderbolt 3 (6)</vt:lpstr>
      <vt:lpstr>13.2.4 On-die integrated Thunderbolt 3 (7)</vt:lpstr>
      <vt:lpstr>13.2.4 On-die integrated Thunderbolt 3 (8)</vt:lpstr>
      <vt:lpstr>13.2.4 On-die integrated Thunderbolt 3 (9)</vt:lpstr>
      <vt:lpstr>13.2.4 On-die integrated Thunderbolt 3 (10)</vt:lpstr>
      <vt:lpstr>13.2.4 On-die integrated Thunderbolt 3 (11)</vt:lpstr>
      <vt:lpstr>PowerPoint Presentation</vt:lpstr>
      <vt:lpstr>13.2.5 WiFi 6 support (1)</vt:lpstr>
      <vt:lpstr>13.2.5  WiFi 6 support (2)</vt:lpstr>
      <vt:lpstr>13.2.5  WiFi 6 support (3)</vt:lpstr>
      <vt:lpstr>13.2.5  WiFi 6 support (4)</vt:lpstr>
      <vt:lpstr>13.2.5  WiFi 6 support (5)</vt:lpstr>
      <vt:lpstr>13.2.5  WiFi 6 support (6)</vt:lpstr>
      <vt:lpstr>13.2.5  WiFi 6 support (7)</vt:lpstr>
      <vt:lpstr>13.2.5  WiFi 6 support (8)</vt:lpstr>
      <vt:lpstr>13.2.5  WiFi 6 support (9)</vt:lpstr>
      <vt:lpstr>13.2.5  WiFi 6 support (10)</vt:lpstr>
      <vt:lpstr>13.2.5  WiFi 6 support (11)</vt:lpstr>
      <vt:lpstr>13.2.5  WiFi 6 support (12)</vt:lpstr>
      <vt:lpstr>13.2.5  WiFi 6 support (13)</vt:lpstr>
      <vt:lpstr>13.2.5  WiFi 6 support (14)</vt:lpstr>
      <vt:lpstr>13.2.5  WiFi 6 support (15)</vt:lpstr>
      <vt:lpstr>PowerPoint Presentation</vt:lpstr>
      <vt:lpstr>13.3 Performance assessment ()</vt:lpstr>
      <vt:lpstr>13.3 Performance assessment (2)</vt:lpstr>
      <vt:lpstr>13.3 Performance assessment (3)</vt:lpstr>
      <vt:lpstr>13.3 Performance assessment (4)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</cp:lastModifiedBy>
  <cp:revision>3319</cp:revision>
  <cp:lastPrinted>2019-09-12T09:18:10Z</cp:lastPrinted>
  <dcterms:created xsi:type="dcterms:W3CDTF">2014-10-25T02:34:30Z</dcterms:created>
  <dcterms:modified xsi:type="dcterms:W3CDTF">2019-09-23T13:57:19Z</dcterms:modified>
</cp:coreProperties>
</file>