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7" r:id="rId3"/>
    <p:sldMasterId id="2147483700" r:id="rId4"/>
    <p:sldMasterId id="2147483713" r:id="rId5"/>
  </p:sldMasterIdLst>
  <p:notesMasterIdLst>
    <p:notesMasterId r:id="rId54"/>
  </p:notesMasterIdLst>
  <p:sldIdLst>
    <p:sldId id="257" r:id="rId6"/>
    <p:sldId id="259" r:id="rId7"/>
    <p:sldId id="260" r:id="rId8"/>
    <p:sldId id="310" r:id="rId9"/>
    <p:sldId id="309" r:id="rId10"/>
    <p:sldId id="311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6" r:id="rId32"/>
    <p:sldId id="316" r:id="rId33"/>
    <p:sldId id="289" r:id="rId34"/>
    <p:sldId id="290" r:id="rId35"/>
    <p:sldId id="291" r:id="rId36"/>
    <p:sldId id="292" r:id="rId37"/>
    <p:sldId id="313" r:id="rId38"/>
    <p:sldId id="294" r:id="rId39"/>
    <p:sldId id="295" r:id="rId40"/>
    <p:sldId id="296" r:id="rId41"/>
    <p:sldId id="297" r:id="rId42"/>
    <p:sldId id="298" r:id="rId43"/>
    <p:sldId id="314" r:id="rId44"/>
    <p:sldId id="299" r:id="rId45"/>
    <p:sldId id="315" r:id="rId46"/>
    <p:sldId id="301" r:id="rId47"/>
    <p:sldId id="303" r:id="rId48"/>
    <p:sldId id="304" r:id="rId49"/>
    <p:sldId id="305" r:id="rId50"/>
    <p:sldId id="306" r:id="rId51"/>
    <p:sldId id="307" r:id="rId52"/>
    <p:sldId id="308" r:id="rId5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54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D5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9" autoAdjust="0"/>
    <p:restoredTop sz="94660"/>
  </p:normalViewPr>
  <p:slideViewPr>
    <p:cSldViewPr showGuides="1">
      <p:cViewPr varScale="1">
        <p:scale>
          <a:sx n="66" d="100"/>
          <a:sy n="66" d="100"/>
        </p:scale>
        <p:origin x="1052" y="32"/>
      </p:cViewPr>
      <p:guideLst>
        <p:guide orient="horz" pos="346"/>
        <p:guide pos="54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3E8FE-CD57-463B-B1E8-E4D3D85192C4}" type="datetimeFigureOut">
              <a:rPr lang="hu-HU" smtClean="0"/>
              <a:t>2019. 09. 30.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54022-3528-4582-8C27-340D876089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6020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814046" y="10244000"/>
            <a:ext cx="2919118" cy="53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4688" y="809625"/>
            <a:ext cx="5389562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63" y="5121136"/>
            <a:ext cx="5388416" cy="48524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94678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814046" y="10244000"/>
            <a:ext cx="2919118" cy="53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4688" y="809625"/>
            <a:ext cx="5389562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63" y="5121136"/>
            <a:ext cx="5388416" cy="48524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864909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814046" y="10244000"/>
            <a:ext cx="2919118" cy="53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4688" y="809625"/>
            <a:ext cx="5389562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63" y="5121136"/>
            <a:ext cx="5388416" cy="48524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846145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54022-3528-4582-8C27-340D87608955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7841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814046" y="10244000"/>
            <a:ext cx="2919118" cy="53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4688" y="809625"/>
            <a:ext cx="5389562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63" y="5121136"/>
            <a:ext cx="5388416" cy="48524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892808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4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ridge-ex</a:t>
            </a:r>
          </a:p>
        </p:txBody>
      </p:sp>
      <p:sp>
        <p:nvSpPr>
          <p:cNvPr id="3870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2778" indent="-28423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41649" indent="-22770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598621" indent="-22770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55595" indent="-22770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07857" indent="-22770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0120" indent="-22770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12382" indent="-22770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4644" indent="-22770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65A889-F606-48EE-BB0E-AC046D2DF1C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396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FE36F-84C2-45FA-9945-D4AB17BCA68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12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FE36F-84C2-45FA-9945-D4AB17BCA68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90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814046" y="10244000"/>
            <a:ext cx="2919118" cy="53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4688" y="809625"/>
            <a:ext cx="5389562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63" y="5121136"/>
            <a:ext cx="5388416" cy="48524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243884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14010-7D04-460C-83FC-3A7611F4E78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221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0A376-3A21-4A30-B0A7-0C9CFE122B7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15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D66EC-0FC4-44FB-B6E1-2D3AF79354B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739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A62CD-57D9-4141-810A-22A4778647D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50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28281"/>
            <a:ext cx="9144000" cy="393700"/>
          </a:xfrm>
          <a:solidFill>
            <a:srgbClr val="0066FF"/>
          </a:solidFill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7BC5F-438A-474D-82A8-B9A55BA94F0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09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5479473-8215-4985-8111-8BEE71B30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72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63F1D34-3435-4166-8B62-80A355883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3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28E53DB-AF73-4FAF-90CE-EF114DDF4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49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9FA3079A-56D9-45BC-ACBD-F2A3987F1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17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2DEC180-0ED8-4B19-A619-B805FE124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52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62BD231-4A8C-44C8-B87F-1D66C7F76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37957-C16B-47EF-8A9F-692B49F4B6C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573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F0C3108-C885-47A0-8B34-6B73C225A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0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99C743E-EAA4-4EFE-932C-7CB421458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53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DEED530-72C3-4610-88DF-9A139D0D8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40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577B294-925D-4849-9BDE-85320CFFE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99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F3CEFE1-B23A-46C3-A672-F6D67FB17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18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8E7ECD5-31C2-4432-9F1A-D64ECF8A5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673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35AEA859-1FBD-492C-B728-F9B5FDA39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879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94A8D3E-3776-416F-A664-C25D87E51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896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D436388-307E-48ED-B679-858C6E568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746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AF9ADC9-3E27-44DA-B2AE-B3C707DCE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74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62490-2C48-40A6-A110-3AD1FF49267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6633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73758EC6-CCD6-42AC-9823-2B7603B06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602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55FC11D-C778-4699-96C3-8835C197E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433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93E9B7A-50CC-401A-A1BD-2DD8F55F1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064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449907A-C9DE-436C-8305-5AA11DF95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083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0237561-2B3F-4D72-9FAF-A6F919EB8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275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DE6BB42-0C31-4CFB-B147-1AAE1EDF1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041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8C9C813-C3EC-49FF-AA04-29CCD43FF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900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6F0074C-8013-41EE-8EF0-BE450A379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503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066B4-BD23-4447-8031-B78C4CD9978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634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ECA2A-7D6A-41E0-AF7A-A27EA842D36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97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BAA26-B39C-46AB-A1AC-B59107E2FD3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5282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2BE1E-3072-45D7-90C1-26DC068F2F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956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AF80C-8644-416E-A08D-5AFC7930472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669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B1351-0E73-4DF0-A4EF-BEC167556B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9689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498D3-5BBD-4A61-ABB7-66CEECDC28F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195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9C0E8-5F76-4872-894B-5FAD4AB65BC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342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2CCD2-21E3-485F-A8D8-BC84621361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1800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BCD81-3128-45D7-BE00-1F08E967544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2701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2B668-F32B-432E-9A5B-573960636E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294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CD7E1-B434-4502-8756-505E6F9A2F8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652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90536-1B71-4948-B186-C071218D66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34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D9449-B38A-4A0A-87EC-20F10DE7109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545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066B4-BD23-4447-8031-B78C4CD9978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558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ECA2A-7D6A-41E0-AF7A-A27EA842D36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374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2BE1E-3072-45D7-90C1-26DC068F2F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7771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AF80C-8644-416E-A08D-5AFC7930472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1197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B1351-0E73-4DF0-A4EF-BEC167556B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1252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498D3-5BBD-4A61-ABB7-66CEECDC28F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5867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9C0E8-5F76-4872-894B-5FAD4AB65BC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6939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2CCD2-21E3-485F-A8D8-BC84621361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4440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BCD81-3128-45D7-BE00-1F08E967544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6700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2B668-F32B-432E-9A5B-573960636E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634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3F40F-7EEA-4792-AE7F-68DB37DC9FC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407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CD7E1-B434-4502-8756-505E6F9A2F8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68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B3F3C-562B-47BC-8B39-8F1AE524824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9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A180-57BD-4B41-8A1C-923958312AF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94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C58FA-81D0-4FA0-BCD2-07BED637452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3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F4EBC40-5D11-414E-958E-8FFB8B8F5D2A}" type="slidenum">
              <a:rPr lang="en-US" altLang="en-US" sz="1400">
                <a:solidFill>
                  <a:srgbClr val="FFFFFF"/>
                </a:solidFill>
                <a:cs typeface="Times New Roman" pitchFamily="18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FFFF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9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C5ABEFA-7CE2-451C-AAD3-7A2CC969DB36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3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985544E-E864-4144-BCE2-0051B2C6479F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59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5050FC77-3E20-45D2-AA49-865EEACCE5D6}" type="slidenum">
              <a:rPr lang="en-US">
                <a:solidFill>
                  <a:srgbClr val="FFFFFF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4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050FC77-3E20-45D2-AA49-865EEACCE5D6}" type="slidenum">
              <a:rPr lang="en-US" sz="1400">
                <a:solidFill>
                  <a:srgbClr val="FFFFFF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5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://h40132.www4.hp.com/upload/se/sv/Itanium2forenterprisecomputing.pps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14344" y="2276872"/>
            <a:ext cx="6705600" cy="3268663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endParaRPr lang="en-US" altLang="en-US" dirty="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>
              <a:spcAft>
                <a:spcPts val="1800"/>
              </a:spcAft>
            </a:pPr>
            <a:r>
              <a:rPr lang="en-US" altLang="en-US" dirty="0" err="1" smtClean="0">
                <a:solidFill>
                  <a:schemeClr val="bg1"/>
                </a:solidFill>
                <a:latin typeface="Verdana" pitchFamily="34" charset="0"/>
              </a:rPr>
              <a:t>Dezső</a:t>
            </a:r>
            <a:r>
              <a:rPr lang="hu-HU" altLang="en-US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hu-HU" altLang="en-US" dirty="0">
                <a:solidFill>
                  <a:schemeClr val="bg1"/>
                </a:solidFill>
                <a:latin typeface="Verdana" pitchFamily="34" charset="0"/>
              </a:rPr>
              <a:t>Sima</a:t>
            </a:r>
          </a:p>
          <a:p>
            <a:pPr eaLnBrk="1" hangingPunct="1">
              <a:spcAft>
                <a:spcPct val="50000"/>
              </a:spcAft>
            </a:pPr>
            <a:endParaRPr lang="hu-HU" altLang="en-US" dirty="0">
              <a:solidFill>
                <a:schemeClr val="accent2"/>
              </a:solidFill>
              <a:latin typeface="Verdana" pitchFamily="34" charset="0"/>
            </a:endParaRPr>
          </a:p>
          <a:p>
            <a:pPr eaLnBrk="1" hangingPunct="1">
              <a:spcAft>
                <a:spcPct val="25000"/>
              </a:spcAft>
            </a:pPr>
            <a:r>
              <a:rPr lang="en-US" altLang="en-US" dirty="0" smtClean="0">
                <a:solidFill>
                  <a:schemeClr val="bg1"/>
                </a:solidFill>
                <a:latin typeface="Verdana" pitchFamily="34" charset="0"/>
              </a:rPr>
              <a:t>August </a:t>
            </a:r>
            <a:r>
              <a:rPr lang="hu-HU" altLang="en-US" dirty="0" smtClean="0">
                <a:solidFill>
                  <a:schemeClr val="bg1"/>
                </a:solidFill>
                <a:latin typeface="Verdana" pitchFamily="34" charset="0"/>
              </a:rPr>
              <a:t>20</a:t>
            </a:r>
            <a:r>
              <a:rPr lang="en-US" altLang="en-US" dirty="0" smtClean="0">
                <a:solidFill>
                  <a:schemeClr val="bg1"/>
                </a:solidFill>
                <a:latin typeface="Verdana" pitchFamily="34" charset="0"/>
              </a:rPr>
              <a:t>19</a:t>
            </a:r>
            <a:endParaRPr lang="hu-HU" altLang="en-US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092238" y="6357938"/>
            <a:ext cx="9510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hu-HU" altLang="en-US" sz="14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(Ver. </a:t>
            </a:r>
            <a:r>
              <a:rPr lang="en-US" altLang="en-US" sz="1400" dirty="0" smtClean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1.1</a:t>
            </a:r>
            <a:r>
              <a:rPr lang="hu-HU" altLang="en-US" sz="1400" dirty="0" smtClean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)</a:t>
            </a:r>
            <a:endParaRPr lang="en-US" altLang="en-US" sz="1400" dirty="0">
              <a:solidFill>
                <a:srgbClr val="FFFFFF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7082305" y="6372225"/>
            <a:ext cx="19389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hu-HU" altLang="en-US" sz="14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 </a:t>
            </a:r>
            <a:r>
              <a:rPr lang="hu-HU" altLang="en-US" sz="14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Sima</a:t>
            </a:r>
            <a:r>
              <a:rPr lang="hu-HU" altLang="en-US" sz="14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hu-HU" altLang="en-US" sz="14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Dezső, 20</a:t>
            </a:r>
            <a:r>
              <a:rPr lang="en-US" altLang="en-US" sz="1400" dirty="0" smtClean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19</a:t>
            </a:r>
            <a:endParaRPr lang="en-US" altLang="en-US" sz="1400" dirty="0">
              <a:solidFill>
                <a:srgbClr val="FFFFFF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-19252" y="1193935"/>
            <a:ext cx="915927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4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Client processors - 1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4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Overview</a:t>
            </a:r>
            <a:endParaRPr lang="en-US" altLang="en-US" sz="3400" dirty="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63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0575" y="847024"/>
            <a:ext cx="836916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The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total dissipation of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fan-less tablets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needs to be less than 3-7 W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, mainly</a:t>
            </a:r>
          </a:p>
          <a:p>
            <a:pPr defTabSz="457200" fontAlgn="base"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   depending on the display size and thickness.</a:t>
            </a:r>
          </a:p>
          <a:p>
            <a:pPr marL="285750" indent="-285750" defTabSz="457200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There are also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fan-less notebooks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, they are implemented primarily with</a:t>
            </a:r>
          </a:p>
          <a:p>
            <a:pPr defTabSz="457200" fontAlgn="base"/>
            <a:r>
              <a:rPr lang="en-US" sz="1600" dirty="0">
                <a:solidFill>
                  <a:srgbClr val="0070C0"/>
                </a:solidFill>
                <a:latin typeface="Verdana"/>
              </a:rPr>
              <a:t>      tablet processors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, but they obviously suffer from low performance.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318" y="519766"/>
            <a:ext cx="2131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/>
            <a:r>
              <a:rPr lang="en-US" sz="1600" dirty="0">
                <a:solidFill>
                  <a:srgbClr val="FF0000"/>
                </a:solidFill>
                <a:latin typeface="Verdana"/>
              </a:rPr>
              <a:t>Remarks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3382"/>
            <a:ext cx="9144000" cy="393700"/>
          </a:xfrm>
        </p:spPr>
        <p:txBody>
          <a:bodyPr/>
          <a:lstStyle/>
          <a:p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1.1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Introduction (7)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58149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75443"/>
              </p:ext>
            </p:extLst>
          </p:nvPr>
        </p:nvGraphicFramePr>
        <p:xfrm>
          <a:off x="495796" y="1718288"/>
          <a:ext cx="7965888" cy="3598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7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7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6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76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924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TDP</a:t>
                      </a:r>
                    </a:p>
                    <a:p>
                      <a:pPr algn="ctr"/>
                      <a:r>
                        <a:rPr lang="en-US" sz="1400" b="1" dirty="0" smtClean="0"/>
                        <a:t>(W)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No. of cores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Graphics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No. of</a:t>
                      </a:r>
                    </a:p>
                    <a:p>
                      <a:pPr algn="ctr"/>
                      <a:r>
                        <a:rPr lang="en-US" sz="1400" b="1" dirty="0" smtClean="0"/>
                        <a:t>graphics EUs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eDRAM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Base frequency</a:t>
                      </a:r>
                    </a:p>
                    <a:p>
                      <a:pPr algn="ctr"/>
                      <a:r>
                        <a:rPr lang="en-US" sz="1400" b="1" dirty="0" smtClean="0"/>
                        <a:t>(GHz)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4.5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515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1.2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540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64 MB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2.2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520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2.6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550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64 MB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3.3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530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2.8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530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2.9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530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3.4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4.2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676" y="5678728"/>
            <a:ext cx="9499332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600" dirty="0">
                <a:solidFill>
                  <a:srgbClr val="FF0000"/>
                </a:solidFill>
              </a:rPr>
              <a:t>Note</a:t>
            </a:r>
            <a:r>
              <a:rPr lang="en-US" sz="1600" dirty="0">
                <a:solidFill>
                  <a:srgbClr val="000000"/>
                </a:solidFill>
              </a:rPr>
              <a:t> that </a:t>
            </a:r>
            <a:r>
              <a:rPr lang="en-US" sz="1600" dirty="0">
                <a:solidFill>
                  <a:srgbClr val="FF0000"/>
                </a:solidFill>
              </a:rPr>
              <a:t>high performance and low power consumption are antagonistic requirements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</a:rPr>
              <a:t>E.g. </a:t>
            </a:r>
            <a:r>
              <a:rPr lang="en-US" sz="1600" dirty="0">
                <a:solidFill>
                  <a:srgbClr val="0070C0"/>
                </a:solidFill>
              </a:rPr>
              <a:t>low power consumption </a:t>
            </a:r>
            <a:r>
              <a:rPr lang="en-US" sz="1600" dirty="0">
                <a:solidFill>
                  <a:srgbClr val="000000"/>
                </a:solidFill>
              </a:rPr>
              <a:t>(i.e. TDP) can be achieved first of all </a:t>
            </a:r>
            <a:r>
              <a:rPr lang="en-US" sz="1600" dirty="0">
                <a:solidFill>
                  <a:srgbClr val="0070C0"/>
                </a:solidFill>
              </a:rPr>
              <a:t>by </a:t>
            </a:r>
            <a:r>
              <a:rPr lang="en-US" sz="1600" dirty="0" smtClean="0">
                <a:solidFill>
                  <a:srgbClr val="0070C0"/>
                </a:solidFill>
              </a:rPr>
              <a:t>reduced </a:t>
            </a:r>
            <a:r>
              <a:rPr lang="en-US" sz="1600" dirty="0">
                <a:solidFill>
                  <a:srgbClr val="0070C0"/>
                </a:solidFill>
              </a:rPr>
              <a:t>core </a:t>
            </a:r>
            <a:endParaRPr lang="en-US" sz="1600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frequency and computer resources (core, GPU, </a:t>
            </a:r>
            <a:r>
              <a:rPr lang="en-US" sz="1600" dirty="0" err="1" smtClean="0">
                <a:solidFill>
                  <a:srgbClr val="0070C0"/>
                </a:solidFill>
              </a:rPr>
              <a:t>Eus</a:t>
            </a:r>
            <a:r>
              <a:rPr lang="en-US" sz="1600" dirty="0" smtClean="0">
                <a:solidFill>
                  <a:srgbClr val="0070C0"/>
                </a:solidFill>
              </a:rPr>
              <a:t>) and </a:t>
            </a:r>
            <a:r>
              <a:rPr lang="en-US" sz="1600" dirty="0">
                <a:solidFill>
                  <a:srgbClr val="0070C0"/>
                </a:solidFill>
              </a:rPr>
              <a:t>results in lower </a:t>
            </a:r>
            <a:r>
              <a:rPr lang="en-US" sz="1600" dirty="0" smtClean="0">
                <a:solidFill>
                  <a:srgbClr val="0070C0"/>
                </a:solidFill>
              </a:rPr>
              <a:t>performance.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5" y="519764"/>
            <a:ext cx="8658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2D2D8A"/>
                </a:solidFill>
              </a:rPr>
              <a:t>Example: Relationship between TDP and core frequency in </a:t>
            </a:r>
            <a:r>
              <a:rPr lang="en-US" dirty="0" smtClean="0">
                <a:solidFill>
                  <a:srgbClr val="2D2D8A"/>
                </a:solidFill>
              </a:rPr>
              <a:t>models of the</a:t>
            </a:r>
          </a:p>
          <a:p>
            <a:pPr defTabSz="457200"/>
            <a:r>
              <a:rPr lang="en-US" dirty="0">
                <a:solidFill>
                  <a:srgbClr val="2D2D8A"/>
                </a:solidFill>
              </a:rPr>
              <a:t> </a:t>
            </a:r>
            <a:r>
              <a:rPr lang="en-US" dirty="0" smtClean="0">
                <a:solidFill>
                  <a:srgbClr val="2D2D8A"/>
                </a:solidFill>
              </a:rPr>
              <a:t> </a:t>
            </a:r>
            <a:r>
              <a:rPr lang="en-US" dirty="0" err="1" smtClean="0">
                <a:solidFill>
                  <a:srgbClr val="2D2D8A"/>
                </a:solidFill>
              </a:rPr>
              <a:t>Skylake</a:t>
            </a:r>
            <a:r>
              <a:rPr lang="en-US" dirty="0" smtClean="0">
                <a:solidFill>
                  <a:srgbClr val="2D2D8A"/>
                </a:solidFill>
              </a:rPr>
              <a:t> line </a:t>
            </a:r>
            <a:r>
              <a:rPr lang="en-US" dirty="0">
                <a:solidFill>
                  <a:srgbClr val="000000"/>
                </a:solidFill>
              </a:rPr>
              <a:t>(Based on data from [</a:t>
            </a:r>
            <a:r>
              <a:rPr lang="hu-HU" dirty="0">
                <a:solidFill>
                  <a:srgbClr val="000000"/>
                </a:solidFill>
              </a:rPr>
              <a:t>19</a:t>
            </a:r>
            <a:r>
              <a:rPr lang="en-US" dirty="0">
                <a:solidFill>
                  <a:srgbClr val="000000"/>
                </a:solidFill>
              </a:rPr>
              <a:t>])   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495796" y="1718288"/>
            <a:ext cx="1313753" cy="359850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7126016" y="1735938"/>
            <a:ext cx="1313753" cy="358085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3382"/>
            <a:ext cx="9144000" cy="393700"/>
          </a:xfrm>
        </p:spPr>
        <p:txBody>
          <a:bodyPr/>
          <a:lstStyle/>
          <a:p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1.1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Introduction (8)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93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782055" y="1670793"/>
            <a:ext cx="7588894" cy="720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1.2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Milestones of the evolution of desktop and laptop processors prior the Core 2 family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95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1.2 </a:t>
            </a:r>
            <a:r>
              <a:rPr lang="en-US" dirty="0" smtClean="0"/>
              <a:t>Milestones of the evolution of DT and LT processors </a:t>
            </a:r>
            <a:r>
              <a:rPr lang="hu-HU" dirty="0" smtClean="0"/>
              <a:t>(</a:t>
            </a:r>
            <a:r>
              <a:rPr lang="en-US" dirty="0" smtClean="0"/>
              <a:t>1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438" y="519766"/>
            <a:ext cx="8220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dirty="0" smtClean="0">
                <a:solidFill>
                  <a:srgbClr val="2D2D8A"/>
                </a:solidFill>
                <a:latin typeface="Verdana"/>
              </a:rPr>
              <a:t>1.2 Milestones </a:t>
            </a:r>
            <a:r>
              <a:rPr lang="en-US" dirty="0">
                <a:solidFill>
                  <a:srgbClr val="2D2D8A"/>
                </a:solidFill>
                <a:latin typeface="Verdana"/>
              </a:rPr>
              <a:t>of the </a:t>
            </a:r>
            <a:r>
              <a:rPr lang="en-US" dirty="0" smtClean="0">
                <a:solidFill>
                  <a:srgbClr val="2D2D8A"/>
                </a:solidFill>
                <a:latin typeface="Verdana"/>
              </a:rPr>
              <a:t>evolution of </a:t>
            </a:r>
            <a:r>
              <a:rPr lang="en-US" dirty="0">
                <a:solidFill>
                  <a:srgbClr val="2D2D8A"/>
                </a:solidFill>
                <a:latin typeface="Verdana"/>
              </a:rPr>
              <a:t>DT and </a:t>
            </a:r>
            <a:r>
              <a:rPr lang="en-US" dirty="0" smtClean="0">
                <a:solidFill>
                  <a:srgbClr val="2D2D8A"/>
                </a:solidFill>
                <a:latin typeface="Verdana"/>
              </a:rPr>
              <a:t>LT processors prior arriving</a:t>
            </a:r>
          </a:p>
          <a:p>
            <a:pPr defTabSz="457200" fontAlgn="base"/>
            <a:r>
              <a:rPr lang="en-US" dirty="0">
                <a:solidFill>
                  <a:srgbClr val="2D2D8A"/>
                </a:solidFill>
                <a:latin typeface="Verdana"/>
              </a:rPr>
              <a:t> </a:t>
            </a:r>
            <a:r>
              <a:rPr lang="en-US" dirty="0" smtClean="0">
                <a:solidFill>
                  <a:srgbClr val="2D2D8A"/>
                </a:solidFill>
                <a:latin typeface="Verdana"/>
              </a:rPr>
              <a:t>       the Core 2 family</a:t>
            </a:r>
            <a:endParaRPr lang="en-US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7" y="1217210"/>
            <a:ext cx="915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/>
            <a:r>
              <a:rPr lang="en-US" sz="1600" dirty="0" smtClean="0">
                <a:latin typeface="Verdana"/>
              </a:rPr>
              <a:t>In this respect we point out</a:t>
            </a:r>
            <a:r>
              <a:rPr lang="en-US" sz="1600" dirty="0" smtClean="0">
                <a:solidFill>
                  <a:srgbClr val="FF0000"/>
                </a:solidFill>
                <a:latin typeface="Verdana"/>
              </a:rPr>
              <a:t> four major steps </a:t>
            </a:r>
            <a:r>
              <a:rPr lang="en-US" sz="1600" dirty="0" smtClean="0">
                <a:latin typeface="Verdana"/>
              </a:rPr>
              <a:t>of the evolution, as follows: </a:t>
            </a:r>
            <a:endParaRPr lang="en-US" sz="1600" dirty="0">
              <a:latin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884" y="1556792"/>
            <a:ext cx="7840508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Aft>
                <a:spcPts val="300"/>
              </a:spcAft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a) Emergence of 64-bit RISC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processors (in the middle of the 1990’s)</a:t>
            </a:r>
            <a:endParaRPr lang="en-US" sz="1600" dirty="0">
              <a:solidFill>
                <a:srgbClr val="000000"/>
              </a:solidFill>
              <a:latin typeface="Verdana"/>
            </a:endParaRPr>
          </a:p>
          <a:p>
            <a:pPr defTabSz="457200" fontAlgn="base">
              <a:spcAft>
                <a:spcPts val="300"/>
              </a:spcAft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b) Decline of RISC processors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(from the end of 1990’ on)</a:t>
            </a:r>
            <a:endParaRPr lang="en-US" sz="1600" dirty="0">
              <a:solidFill>
                <a:srgbClr val="000000"/>
              </a:solidFill>
              <a:latin typeface="Verdana"/>
            </a:endParaRPr>
          </a:p>
          <a:p>
            <a:pPr defTabSz="457200" fontAlgn="base">
              <a:spcAft>
                <a:spcPts val="300"/>
              </a:spcAft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c) Emergence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of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64-bit CISC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processors (AMD: 2003, Intel: 2004)</a:t>
            </a:r>
            <a:endParaRPr lang="en-US" sz="1600" dirty="0">
              <a:solidFill>
                <a:srgbClr val="000000"/>
              </a:solidFill>
              <a:latin typeface="Verdana"/>
            </a:endParaRPr>
          </a:p>
          <a:p>
            <a:pPr defTabSz="457200" fontAlgn="base">
              <a:spcAft>
                <a:spcPts val="300"/>
              </a:spcAft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d) Emergence of the multicore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era (Intel/AMD: 2005)</a:t>
            </a:r>
            <a:endParaRPr lang="en-US" sz="16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88529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8" y="519764"/>
            <a:ext cx="486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defRPr/>
            </a:pPr>
            <a:r>
              <a:rPr lang="en-US" dirty="0">
                <a:solidFill>
                  <a:srgbClr val="2D2D8A"/>
                </a:solidFill>
                <a:latin typeface="Verdana"/>
              </a:rPr>
              <a:t>a) Emergence of 64-bit RISC processors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931" y="860079"/>
            <a:ext cx="8590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defRPr/>
            </a:pP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RISC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processors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made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their move to 64 bit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already a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couple of years earlier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than</a:t>
            </a:r>
          </a:p>
          <a:p>
            <a:pPr defTabSz="457200" fontAlgn="base"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their CISC counterparts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, that is mostly around the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middle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of the 1990s, as the </a:t>
            </a:r>
            <a:endParaRPr lang="en-US" sz="1600" dirty="0" smtClean="0">
              <a:solidFill>
                <a:srgbClr val="000000"/>
              </a:solidFill>
              <a:latin typeface="Verdana"/>
            </a:endParaRPr>
          </a:p>
          <a:p>
            <a:pPr defTabSz="457200" fontAlgn="base"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table below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indicates.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047902"/>
              </p:ext>
            </p:extLst>
          </p:nvPr>
        </p:nvGraphicFramePr>
        <p:xfrm>
          <a:off x="644888" y="2061149"/>
          <a:ext cx="7723556" cy="1721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9197">
                  <a:extLst>
                    <a:ext uri="{9D8B030D-6E8A-4147-A177-3AD203B41FA5}">
                      <a16:colId xmlns:a16="http://schemas.microsoft.com/office/drawing/2014/main" val="3326579512"/>
                    </a:ext>
                  </a:extLst>
                </a:gridCol>
                <a:gridCol w="1751798">
                  <a:extLst>
                    <a:ext uri="{9D8B030D-6E8A-4147-A177-3AD203B41FA5}">
                      <a16:colId xmlns:a16="http://schemas.microsoft.com/office/drawing/2014/main" val="2969632634"/>
                    </a:ext>
                  </a:extLst>
                </a:gridCol>
                <a:gridCol w="1896177">
                  <a:extLst>
                    <a:ext uri="{9D8B030D-6E8A-4147-A177-3AD203B41FA5}">
                      <a16:colId xmlns:a16="http://schemas.microsoft.com/office/drawing/2014/main" val="3394352972"/>
                    </a:ext>
                  </a:extLst>
                </a:gridCol>
                <a:gridCol w="1486384">
                  <a:extLst>
                    <a:ext uri="{9D8B030D-6E8A-4147-A177-3AD203B41FA5}">
                      <a16:colId xmlns:a16="http://schemas.microsoft.com/office/drawing/2014/main" val="1959373635"/>
                    </a:ext>
                  </a:extLst>
                </a:gridCol>
              </a:tblGrid>
              <a:tr h="3443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Vendor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64-bit ISA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Proc. model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Introduced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338577"/>
                  </a:ext>
                </a:extLst>
              </a:tr>
              <a:tr h="3443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DEC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Alpha AXP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Alpha 2064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1992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855214"/>
                  </a:ext>
                </a:extLst>
              </a:tr>
              <a:tr h="3443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Sun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SPARC V9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+mj-lt"/>
                        </a:rPr>
                        <a:t>UltraSPARC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1995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7355531"/>
                  </a:ext>
                </a:extLst>
              </a:tr>
              <a:tr h="3443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HP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PA-RISC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PA-8000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1996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342487"/>
                  </a:ext>
                </a:extLst>
              </a:tr>
              <a:tr h="3443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Apple, IBM, Motorola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PowerPC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PowerPC 620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1997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397161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33983" y="4005064"/>
            <a:ext cx="6410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Table: Emergence of 64-bit RISC processors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1.2 </a:t>
            </a:r>
            <a:r>
              <a:rPr lang="en-US" dirty="0"/>
              <a:t>Milestones of the evolution of DT and LT processors </a:t>
            </a:r>
            <a:r>
              <a:rPr lang="hu-HU" dirty="0" smtClean="0"/>
              <a:t>(</a:t>
            </a:r>
            <a:r>
              <a:rPr lang="en-US" dirty="0" smtClean="0"/>
              <a:t>2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32206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7" y="519764"/>
            <a:ext cx="792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defRPr/>
            </a:pPr>
            <a:r>
              <a:rPr lang="en-US" dirty="0">
                <a:solidFill>
                  <a:srgbClr val="2D2D8A"/>
                </a:solidFill>
                <a:latin typeface="Verdana"/>
              </a:rPr>
              <a:t>b) Decline of RISC processors -1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9852" y="889841"/>
            <a:ext cx="8966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At the end of the 1990s clock speeds of CISC processors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(Intel’s Pentium and</a:t>
            </a:r>
          </a:p>
          <a:p>
            <a:pPr defTabSz="457200" fontAlgn="base"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AMD’s Athlon lines)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surpassed that of contemporary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RISC’s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from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HP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, MIPS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DEC</a:t>
            </a:r>
          </a:p>
          <a:p>
            <a:pPr defTabSz="457200" fontAlgn="base">
              <a:defRPr/>
            </a:pP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  (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Alpha line) and others, as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shown in the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next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Figure.</a:t>
            </a:r>
            <a:endParaRPr lang="en-US" sz="16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1.2 </a:t>
            </a:r>
            <a:r>
              <a:rPr lang="en-US" dirty="0"/>
              <a:t>Milestones of the evolution of DT and LT processors </a:t>
            </a:r>
            <a:r>
              <a:rPr lang="hu-HU" dirty="0" smtClean="0"/>
              <a:t>(</a:t>
            </a:r>
            <a:r>
              <a:rPr lang="en-US" dirty="0" smtClean="0"/>
              <a:t>3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32368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438" y="530277"/>
            <a:ext cx="9075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defRPr/>
            </a:pPr>
            <a:r>
              <a:rPr lang="en-US" dirty="0">
                <a:solidFill>
                  <a:srgbClr val="2D2D8A"/>
                </a:solidFill>
                <a:latin typeface="Verdana"/>
              </a:rPr>
              <a:t>Raising clock speeds of CISC </a:t>
            </a:r>
            <a:r>
              <a:rPr lang="en-US" dirty="0" smtClean="0">
                <a:solidFill>
                  <a:srgbClr val="2D2D8A"/>
                </a:solidFill>
                <a:latin typeface="Verdana"/>
              </a:rPr>
              <a:t>processors (Intel’s </a:t>
            </a:r>
            <a:r>
              <a:rPr lang="en-US" dirty="0">
                <a:solidFill>
                  <a:srgbClr val="2D2D8A"/>
                </a:solidFill>
                <a:latin typeface="Verdana"/>
              </a:rPr>
              <a:t>Pentium and </a:t>
            </a:r>
            <a:r>
              <a:rPr lang="en-US" dirty="0" smtClean="0">
                <a:solidFill>
                  <a:srgbClr val="2D2D8A"/>
                </a:solidFill>
                <a:latin typeface="Verdana"/>
              </a:rPr>
              <a:t>AMD’s Athlon) </a:t>
            </a:r>
          </a:p>
          <a:p>
            <a:pPr defTabSz="457200" fontAlgn="base">
              <a:defRPr/>
            </a:pPr>
            <a:r>
              <a:rPr lang="en-US" dirty="0">
                <a:solidFill>
                  <a:srgbClr val="2D2D8A"/>
                </a:solidFill>
                <a:latin typeface="Verdana"/>
              </a:rPr>
              <a:t> </a:t>
            </a:r>
            <a:r>
              <a:rPr lang="en-US" dirty="0" smtClean="0">
                <a:solidFill>
                  <a:srgbClr val="2D2D8A"/>
                </a:solidFill>
                <a:latin typeface="Verdana"/>
              </a:rPr>
              <a:t> vs. RISC processors </a:t>
            </a:r>
            <a:r>
              <a:rPr lang="en-US" dirty="0">
                <a:solidFill>
                  <a:srgbClr val="2D2D8A"/>
                </a:solidFill>
                <a:latin typeface="Verdana"/>
              </a:rPr>
              <a:t>of various vendors in 1995-2000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2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]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971550" y="1262363"/>
            <a:ext cx="8190146" cy="4902200"/>
            <a:chOff x="971550" y="1387488"/>
            <a:chExt cx="8190146" cy="4902200"/>
          </a:xfrm>
        </p:grpSpPr>
        <p:grpSp>
          <p:nvGrpSpPr>
            <p:cNvPr id="3" name="Group 2"/>
            <p:cNvGrpSpPr/>
            <p:nvPr/>
          </p:nvGrpSpPr>
          <p:grpSpPr>
            <a:xfrm>
              <a:off x="971550" y="1387488"/>
              <a:ext cx="7200900" cy="4902200"/>
              <a:chOff x="971550" y="1233488"/>
              <a:chExt cx="7200900" cy="4902200"/>
            </a:xfrm>
          </p:grpSpPr>
          <p:pic>
            <p:nvPicPr>
              <p:cNvPr id="4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550" y="1233488"/>
                <a:ext cx="7200900" cy="4902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Line 7"/>
              <p:cNvSpPr>
                <a:spLocks noChangeShapeType="1"/>
              </p:cNvSpPr>
              <p:nvPr/>
            </p:nvSpPr>
            <p:spPr bwMode="auto">
              <a:xfrm flipV="1">
                <a:off x="2159000" y="3391737"/>
                <a:ext cx="4049295" cy="1945436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457200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 bwMode="auto">
            <a:xfrm flipH="1">
              <a:off x="2425567" y="3176333"/>
              <a:ext cx="4947385" cy="2310063"/>
            </a:xfrm>
            <a:prstGeom prst="line">
              <a:avLst/>
            </a:prstGeom>
            <a:noFill/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TextBox 10"/>
            <p:cNvSpPr txBox="1"/>
            <p:nvPr/>
          </p:nvSpPr>
          <p:spPr>
            <a:xfrm>
              <a:off x="7353701" y="2983824"/>
              <a:ext cx="5357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defRPr/>
              </a:pPr>
              <a:r>
                <a:rPr lang="en-US" sz="1400" dirty="0">
                  <a:solidFill>
                    <a:srgbClr val="00B050"/>
                  </a:solidFill>
                  <a:latin typeface="Verdana"/>
                </a:rPr>
                <a:t>Sun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29086" y="2273044"/>
              <a:ext cx="8181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defRPr/>
              </a:pPr>
              <a:r>
                <a:rPr lang="en-US" sz="1400" dirty="0">
                  <a:solidFill>
                    <a:srgbClr val="0070C0"/>
                  </a:solidFill>
                  <a:latin typeface="Verdana"/>
                </a:rPr>
                <a:t>Alpha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flipH="1">
              <a:off x="7692436" y="1559172"/>
              <a:ext cx="14692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defRPr/>
              </a:pPr>
              <a:r>
                <a:rPr lang="en-US" sz="1400" dirty="0">
                  <a:solidFill>
                    <a:srgbClr val="FF0000"/>
                  </a:solidFill>
                  <a:latin typeface="Verdana"/>
                </a:rPr>
                <a:t>Pentium</a:t>
              </a: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 flipH="1">
              <a:off x="7066637" y="1674825"/>
              <a:ext cx="627490" cy="1097131"/>
            </a:xfrm>
            <a:prstGeom prst="line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6208295" y="2802551"/>
              <a:ext cx="858341" cy="743187"/>
            </a:xfrm>
            <a:prstGeom prst="line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 flipH="1">
              <a:off x="6997566" y="2079053"/>
              <a:ext cx="639160" cy="481148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TextBox 25"/>
            <p:cNvSpPr txBox="1"/>
            <p:nvPr/>
          </p:nvSpPr>
          <p:spPr>
            <a:xfrm>
              <a:off x="7611194" y="1916679"/>
              <a:ext cx="730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defRPr/>
              </a:pPr>
              <a:r>
                <a:rPr lang="en-US" sz="1400" dirty="0">
                  <a:solidFill>
                    <a:srgbClr val="FFC000"/>
                  </a:solidFill>
                  <a:latin typeface="Verdana"/>
                </a:rPr>
                <a:t>AMD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83178" y="3372480"/>
              <a:ext cx="471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defRPr/>
              </a:pPr>
              <a:r>
                <a:rPr lang="en-US" sz="1400" dirty="0">
                  <a:solidFill>
                    <a:srgbClr val="000000"/>
                  </a:solidFill>
                  <a:latin typeface="Verdana"/>
                </a:rPr>
                <a:t>HP</a:t>
              </a:r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1.2 </a:t>
            </a:r>
            <a:r>
              <a:rPr lang="en-US" dirty="0"/>
              <a:t>Milestones of the evolution of DT and LT processors </a:t>
            </a:r>
            <a:r>
              <a:rPr lang="hu-HU" dirty="0" smtClean="0"/>
              <a:t>(</a:t>
            </a:r>
            <a:r>
              <a:rPr lang="en-US" dirty="0" smtClean="0"/>
              <a:t>4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50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7" y="519764"/>
            <a:ext cx="792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defRPr/>
            </a:pPr>
            <a:r>
              <a:rPr lang="en-US" dirty="0">
                <a:solidFill>
                  <a:srgbClr val="2D2D8A"/>
                </a:solidFill>
                <a:latin typeface="Verdana"/>
              </a:rPr>
              <a:t>Decline of RISC processors -2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600" y="6001637"/>
            <a:ext cx="8970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Figure: Evolution of FX performance of RISC and CISC processors in 1995-2000 [</a:t>
            </a:r>
            <a:r>
              <a:rPr lang="hu-HU" sz="1600" dirty="0">
                <a:solidFill>
                  <a:srgbClr val="000000"/>
                </a:solidFill>
                <a:latin typeface="Verdana"/>
              </a:rPr>
              <a:t>3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] 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963613" y="1844824"/>
            <a:ext cx="7370762" cy="4096201"/>
            <a:chOff x="963613" y="1858979"/>
            <a:chExt cx="7370762" cy="4096201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333500" y="2327275"/>
              <a:ext cx="5238750" cy="2841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333500" y="4762500"/>
              <a:ext cx="52387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1333500" y="4356100"/>
              <a:ext cx="52387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1333500" y="3951288"/>
              <a:ext cx="5238750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1333500" y="3544888"/>
              <a:ext cx="5238750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1333500" y="3138488"/>
              <a:ext cx="5238750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1333500" y="2732088"/>
              <a:ext cx="5238750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1333500" y="2327275"/>
              <a:ext cx="52387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1333500" y="2327275"/>
              <a:ext cx="5238750" cy="2841625"/>
            </a:xfrm>
            <a:prstGeom prst="rect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1333500" y="2327275"/>
              <a:ext cx="1588" cy="2841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1273175" y="5168900"/>
              <a:ext cx="603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1273175" y="4762500"/>
              <a:ext cx="603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1273175" y="4356100"/>
              <a:ext cx="603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>
              <a:off x="1273175" y="3951288"/>
              <a:ext cx="603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1273175" y="3544888"/>
              <a:ext cx="603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>
              <a:off x="1273175" y="3138488"/>
              <a:ext cx="603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Line 21"/>
            <p:cNvSpPr>
              <a:spLocks noChangeShapeType="1"/>
            </p:cNvSpPr>
            <p:nvPr/>
          </p:nvSpPr>
          <p:spPr bwMode="auto">
            <a:xfrm>
              <a:off x="1273175" y="2732088"/>
              <a:ext cx="603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Line 22"/>
            <p:cNvSpPr>
              <a:spLocks noChangeShapeType="1"/>
            </p:cNvSpPr>
            <p:nvPr/>
          </p:nvSpPr>
          <p:spPr bwMode="auto">
            <a:xfrm>
              <a:off x="1273175" y="2327275"/>
              <a:ext cx="603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Line 23"/>
            <p:cNvSpPr>
              <a:spLocks noChangeShapeType="1"/>
            </p:cNvSpPr>
            <p:nvPr/>
          </p:nvSpPr>
          <p:spPr bwMode="auto">
            <a:xfrm>
              <a:off x="1333500" y="5168900"/>
              <a:ext cx="52387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Line 24"/>
            <p:cNvSpPr>
              <a:spLocks noChangeShapeType="1"/>
            </p:cNvSpPr>
            <p:nvPr/>
          </p:nvSpPr>
          <p:spPr bwMode="auto">
            <a:xfrm flipV="1">
              <a:off x="1333500" y="5168900"/>
              <a:ext cx="1588" cy="746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Line 25"/>
            <p:cNvSpPr>
              <a:spLocks noChangeShapeType="1"/>
            </p:cNvSpPr>
            <p:nvPr/>
          </p:nvSpPr>
          <p:spPr bwMode="auto">
            <a:xfrm flipV="1">
              <a:off x="2201863" y="5168900"/>
              <a:ext cx="1587" cy="746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Line 26"/>
            <p:cNvSpPr>
              <a:spLocks noChangeShapeType="1"/>
            </p:cNvSpPr>
            <p:nvPr/>
          </p:nvSpPr>
          <p:spPr bwMode="auto">
            <a:xfrm flipV="1">
              <a:off x="3082925" y="5168900"/>
              <a:ext cx="1588" cy="746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Line 27"/>
            <p:cNvSpPr>
              <a:spLocks noChangeShapeType="1"/>
            </p:cNvSpPr>
            <p:nvPr/>
          </p:nvSpPr>
          <p:spPr bwMode="auto">
            <a:xfrm flipV="1">
              <a:off x="3951288" y="5168900"/>
              <a:ext cx="1587" cy="746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 flipV="1">
              <a:off x="4822825" y="5168900"/>
              <a:ext cx="1588" cy="746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Line 29"/>
            <p:cNvSpPr>
              <a:spLocks noChangeShapeType="1"/>
            </p:cNvSpPr>
            <p:nvPr/>
          </p:nvSpPr>
          <p:spPr bwMode="auto">
            <a:xfrm flipV="1">
              <a:off x="5703888" y="5168900"/>
              <a:ext cx="0" cy="746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Line 30"/>
            <p:cNvSpPr>
              <a:spLocks noChangeShapeType="1"/>
            </p:cNvSpPr>
            <p:nvPr/>
          </p:nvSpPr>
          <p:spPr bwMode="auto">
            <a:xfrm flipV="1">
              <a:off x="1773238" y="4146550"/>
              <a:ext cx="869950" cy="436563"/>
            </a:xfrm>
            <a:prstGeom prst="line">
              <a:avLst/>
            </a:prstGeom>
            <a:noFill/>
            <a:ln w="12700" cap="rnd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Line 31"/>
            <p:cNvSpPr>
              <a:spLocks noChangeShapeType="1"/>
            </p:cNvSpPr>
            <p:nvPr/>
          </p:nvSpPr>
          <p:spPr bwMode="auto">
            <a:xfrm flipV="1">
              <a:off x="2643188" y="3846513"/>
              <a:ext cx="868362" cy="300037"/>
            </a:xfrm>
            <a:prstGeom prst="line">
              <a:avLst/>
            </a:prstGeom>
            <a:noFill/>
            <a:ln w="12700" cap="rnd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Line 32"/>
            <p:cNvSpPr>
              <a:spLocks noChangeShapeType="1"/>
            </p:cNvSpPr>
            <p:nvPr/>
          </p:nvSpPr>
          <p:spPr bwMode="auto">
            <a:xfrm flipV="1">
              <a:off x="3511550" y="3784600"/>
              <a:ext cx="881063" cy="61913"/>
            </a:xfrm>
            <a:prstGeom prst="line">
              <a:avLst/>
            </a:prstGeom>
            <a:noFill/>
            <a:ln w="12700" cap="rnd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Line 33"/>
            <p:cNvSpPr>
              <a:spLocks noChangeShapeType="1"/>
            </p:cNvSpPr>
            <p:nvPr/>
          </p:nvSpPr>
          <p:spPr bwMode="auto">
            <a:xfrm flipV="1">
              <a:off x="4392613" y="3063875"/>
              <a:ext cx="869950" cy="720725"/>
            </a:xfrm>
            <a:prstGeom prst="line">
              <a:avLst/>
            </a:prstGeom>
            <a:noFill/>
            <a:ln w="12700" cap="rnd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" name="Line 34"/>
            <p:cNvSpPr>
              <a:spLocks noChangeShapeType="1"/>
            </p:cNvSpPr>
            <p:nvPr/>
          </p:nvSpPr>
          <p:spPr bwMode="auto">
            <a:xfrm flipV="1">
              <a:off x="5262563" y="2582863"/>
              <a:ext cx="868362" cy="481012"/>
            </a:xfrm>
            <a:prstGeom prst="line">
              <a:avLst/>
            </a:prstGeom>
            <a:noFill/>
            <a:ln w="12700" cap="rnd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Line 35"/>
            <p:cNvSpPr>
              <a:spLocks noChangeShapeType="1"/>
            </p:cNvSpPr>
            <p:nvPr/>
          </p:nvSpPr>
          <p:spPr bwMode="auto">
            <a:xfrm flipV="1">
              <a:off x="1773238" y="4506913"/>
              <a:ext cx="869950" cy="361950"/>
            </a:xfrm>
            <a:prstGeom prst="line">
              <a:avLst/>
            </a:prstGeom>
            <a:noFill/>
            <a:ln w="127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Line 36"/>
            <p:cNvSpPr>
              <a:spLocks noChangeShapeType="1"/>
            </p:cNvSpPr>
            <p:nvPr/>
          </p:nvSpPr>
          <p:spPr bwMode="auto">
            <a:xfrm flipV="1">
              <a:off x="2643188" y="4221163"/>
              <a:ext cx="868362" cy="285750"/>
            </a:xfrm>
            <a:prstGeom prst="line">
              <a:avLst/>
            </a:prstGeom>
            <a:noFill/>
            <a:ln w="127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Line 37"/>
            <p:cNvSpPr>
              <a:spLocks noChangeShapeType="1"/>
            </p:cNvSpPr>
            <p:nvPr/>
          </p:nvSpPr>
          <p:spPr bwMode="auto">
            <a:xfrm flipV="1">
              <a:off x="3511550" y="4132263"/>
              <a:ext cx="881063" cy="88900"/>
            </a:xfrm>
            <a:prstGeom prst="line">
              <a:avLst/>
            </a:prstGeom>
            <a:noFill/>
            <a:ln w="127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Line 38"/>
            <p:cNvSpPr>
              <a:spLocks noChangeShapeType="1"/>
            </p:cNvSpPr>
            <p:nvPr/>
          </p:nvSpPr>
          <p:spPr bwMode="auto">
            <a:xfrm flipV="1">
              <a:off x="4392613" y="3633788"/>
              <a:ext cx="869950" cy="498475"/>
            </a:xfrm>
            <a:prstGeom prst="line">
              <a:avLst/>
            </a:prstGeom>
            <a:noFill/>
            <a:ln w="127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Line 39"/>
            <p:cNvSpPr>
              <a:spLocks noChangeShapeType="1"/>
            </p:cNvSpPr>
            <p:nvPr/>
          </p:nvSpPr>
          <p:spPr bwMode="auto">
            <a:xfrm flipV="1">
              <a:off x="5262563" y="2643188"/>
              <a:ext cx="868362" cy="990600"/>
            </a:xfrm>
            <a:prstGeom prst="line">
              <a:avLst/>
            </a:prstGeom>
            <a:noFill/>
            <a:ln w="127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725613" y="4521200"/>
              <a:ext cx="95250" cy="120650"/>
            </a:xfrm>
            <a:custGeom>
              <a:avLst/>
              <a:gdLst>
                <a:gd name="T0" fmla="*/ 32 w 63"/>
                <a:gd name="T1" fmla="*/ 0 h 81"/>
                <a:gd name="T2" fmla="*/ 63 w 63"/>
                <a:gd name="T3" fmla="*/ 41 h 81"/>
                <a:gd name="T4" fmla="*/ 32 w 63"/>
                <a:gd name="T5" fmla="*/ 81 h 81"/>
                <a:gd name="T6" fmla="*/ 0 w 63"/>
                <a:gd name="T7" fmla="*/ 41 h 81"/>
                <a:gd name="T8" fmla="*/ 32 w 63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81">
                  <a:moveTo>
                    <a:pt x="32" y="0"/>
                  </a:moveTo>
                  <a:lnTo>
                    <a:pt x="63" y="41"/>
                  </a:lnTo>
                  <a:lnTo>
                    <a:pt x="32" y="81"/>
                  </a:lnTo>
                  <a:lnTo>
                    <a:pt x="0" y="4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2700" cap="rnd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2593975" y="4084638"/>
              <a:ext cx="96838" cy="120650"/>
            </a:xfrm>
            <a:custGeom>
              <a:avLst/>
              <a:gdLst>
                <a:gd name="T0" fmla="*/ 32 w 64"/>
                <a:gd name="T1" fmla="*/ 0 h 81"/>
                <a:gd name="T2" fmla="*/ 64 w 64"/>
                <a:gd name="T3" fmla="*/ 41 h 81"/>
                <a:gd name="T4" fmla="*/ 32 w 64"/>
                <a:gd name="T5" fmla="*/ 81 h 81"/>
                <a:gd name="T6" fmla="*/ 0 w 64"/>
                <a:gd name="T7" fmla="*/ 41 h 81"/>
                <a:gd name="T8" fmla="*/ 32 w 64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81">
                  <a:moveTo>
                    <a:pt x="32" y="0"/>
                  </a:moveTo>
                  <a:lnTo>
                    <a:pt x="64" y="41"/>
                  </a:lnTo>
                  <a:lnTo>
                    <a:pt x="32" y="81"/>
                  </a:lnTo>
                  <a:lnTo>
                    <a:pt x="0" y="4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2700" cap="rnd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3465513" y="3784600"/>
              <a:ext cx="93662" cy="120650"/>
            </a:xfrm>
            <a:custGeom>
              <a:avLst/>
              <a:gdLst>
                <a:gd name="T0" fmla="*/ 31 w 63"/>
                <a:gd name="T1" fmla="*/ 0 h 81"/>
                <a:gd name="T2" fmla="*/ 63 w 63"/>
                <a:gd name="T3" fmla="*/ 41 h 81"/>
                <a:gd name="T4" fmla="*/ 31 w 63"/>
                <a:gd name="T5" fmla="*/ 81 h 81"/>
                <a:gd name="T6" fmla="*/ 0 w 63"/>
                <a:gd name="T7" fmla="*/ 41 h 81"/>
                <a:gd name="T8" fmla="*/ 31 w 63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81">
                  <a:moveTo>
                    <a:pt x="31" y="0"/>
                  </a:moveTo>
                  <a:lnTo>
                    <a:pt x="63" y="41"/>
                  </a:lnTo>
                  <a:lnTo>
                    <a:pt x="31" y="81"/>
                  </a:lnTo>
                  <a:lnTo>
                    <a:pt x="0" y="4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2700" cap="rnd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4344988" y="3725863"/>
              <a:ext cx="95250" cy="120650"/>
            </a:xfrm>
            <a:custGeom>
              <a:avLst/>
              <a:gdLst>
                <a:gd name="T0" fmla="*/ 31 w 63"/>
                <a:gd name="T1" fmla="*/ 0 h 81"/>
                <a:gd name="T2" fmla="*/ 63 w 63"/>
                <a:gd name="T3" fmla="*/ 40 h 81"/>
                <a:gd name="T4" fmla="*/ 31 w 63"/>
                <a:gd name="T5" fmla="*/ 81 h 81"/>
                <a:gd name="T6" fmla="*/ 0 w 63"/>
                <a:gd name="T7" fmla="*/ 40 h 81"/>
                <a:gd name="T8" fmla="*/ 31 w 63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81">
                  <a:moveTo>
                    <a:pt x="31" y="0"/>
                  </a:moveTo>
                  <a:lnTo>
                    <a:pt x="63" y="40"/>
                  </a:lnTo>
                  <a:lnTo>
                    <a:pt x="31" y="81"/>
                  </a:lnTo>
                  <a:lnTo>
                    <a:pt x="0" y="4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2700" cap="rnd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5214938" y="3003550"/>
              <a:ext cx="93662" cy="120650"/>
            </a:xfrm>
            <a:custGeom>
              <a:avLst/>
              <a:gdLst>
                <a:gd name="T0" fmla="*/ 32 w 63"/>
                <a:gd name="T1" fmla="*/ 0 h 81"/>
                <a:gd name="T2" fmla="*/ 63 w 63"/>
                <a:gd name="T3" fmla="*/ 41 h 81"/>
                <a:gd name="T4" fmla="*/ 32 w 63"/>
                <a:gd name="T5" fmla="*/ 81 h 81"/>
                <a:gd name="T6" fmla="*/ 0 w 63"/>
                <a:gd name="T7" fmla="*/ 41 h 81"/>
                <a:gd name="T8" fmla="*/ 32 w 63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81">
                  <a:moveTo>
                    <a:pt x="32" y="0"/>
                  </a:moveTo>
                  <a:lnTo>
                    <a:pt x="63" y="41"/>
                  </a:lnTo>
                  <a:lnTo>
                    <a:pt x="32" y="81"/>
                  </a:lnTo>
                  <a:lnTo>
                    <a:pt x="0" y="4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2700" cap="rnd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6083300" y="2522538"/>
              <a:ext cx="96838" cy="120650"/>
            </a:xfrm>
            <a:custGeom>
              <a:avLst/>
              <a:gdLst>
                <a:gd name="T0" fmla="*/ 32 w 64"/>
                <a:gd name="T1" fmla="*/ 0 h 81"/>
                <a:gd name="T2" fmla="*/ 64 w 64"/>
                <a:gd name="T3" fmla="*/ 40 h 81"/>
                <a:gd name="T4" fmla="*/ 32 w 64"/>
                <a:gd name="T5" fmla="*/ 81 h 81"/>
                <a:gd name="T6" fmla="*/ 0 w 64"/>
                <a:gd name="T7" fmla="*/ 40 h 81"/>
                <a:gd name="T8" fmla="*/ 32 w 64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81">
                  <a:moveTo>
                    <a:pt x="32" y="0"/>
                  </a:moveTo>
                  <a:lnTo>
                    <a:pt x="64" y="40"/>
                  </a:lnTo>
                  <a:lnTo>
                    <a:pt x="32" y="81"/>
                  </a:lnTo>
                  <a:lnTo>
                    <a:pt x="0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2700" cap="rnd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" name="Rectangle 46"/>
            <p:cNvSpPr>
              <a:spLocks noChangeArrowheads="1"/>
            </p:cNvSpPr>
            <p:nvPr/>
          </p:nvSpPr>
          <p:spPr bwMode="auto">
            <a:xfrm>
              <a:off x="1712913" y="4792663"/>
              <a:ext cx="84137" cy="104775"/>
            </a:xfrm>
            <a:prstGeom prst="rect">
              <a:avLst/>
            </a:prstGeom>
            <a:solidFill>
              <a:srgbClr val="FF0000"/>
            </a:solidFill>
            <a:ln w="127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Rectangle 47"/>
            <p:cNvSpPr>
              <a:spLocks noChangeArrowheads="1"/>
            </p:cNvSpPr>
            <p:nvPr/>
          </p:nvSpPr>
          <p:spPr bwMode="auto">
            <a:xfrm>
              <a:off x="2582863" y="4432300"/>
              <a:ext cx="84137" cy="104775"/>
            </a:xfrm>
            <a:prstGeom prst="rect">
              <a:avLst/>
            </a:prstGeom>
            <a:solidFill>
              <a:srgbClr val="FF0000"/>
            </a:solidFill>
            <a:ln w="127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" name="Rectangle 48"/>
            <p:cNvSpPr>
              <a:spLocks noChangeArrowheads="1"/>
            </p:cNvSpPr>
            <p:nvPr/>
          </p:nvSpPr>
          <p:spPr bwMode="auto">
            <a:xfrm>
              <a:off x="3452813" y="4146550"/>
              <a:ext cx="82550" cy="104775"/>
            </a:xfrm>
            <a:prstGeom prst="rect">
              <a:avLst/>
            </a:prstGeom>
            <a:solidFill>
              <a:srgbClr val="FF0000"/>
            </a:solidFill>
            <a:ln w="127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" name="Rectangle 49"/>
            <p:cNvSpPr>
              <a:spLocks noChangeArrowheads="1"/>
            </p:cNvSpPr>
            <p:nvPr/>
          </p:nvSpPr>
          <p:spPr bwMode="auto">
            <a:xfrm>
              <a:off x="4333875" y="4056063"/>
              <a:ext cx="82550" cy="104775"/>
            </a:xfrm>
            <a:prstGeom prst="rect">
              <a:avLst/>
            </a:prstGeom>
            <a:solidFill>
              <a:srgbClr val="FF0000"/>
            </a:solidFill>
            <a:ln w="127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Rectangle 50"/>
            <p:cNvSpPr>
              <a:spLocks noChangeArrowheads="1"/>
            </p:cNvSpPr>
            <p:nvPr/>
          </p:nvSpPr>
          <p:spPr bwMode="auto">
            <a:xfrm>
              <a:off x="5202238" y="3560763"/>
              <a:ext cx="82550" cy="104775"/>
            </a:xfrm>
            <a:prstGeom prst="rect">
              <a:avLst/>
            </a:prstGeom>
            <a:solidFill>
              <a:srgbClr val="FF0000"/>
            </a:solidFill>
            <a:ln w="127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Rectangle 51"/>
            <p:cNvSpPr>
              <a:spLocks noChangeArrowheads="1"/>
            </p:cNvSpPr>
            <p:nvPr/>
          </p:nvSpPr>
          <p:spPr bwMode="auto">
            <a:xfrm>
              <a:off x="6072188" y="2566988"/>
              <a:ext cx="84137" cy="106362"/>
            </a:xfrm>
            <a:prstGeom prst="rect">
              <a:avLst/>
            </a:prstGeom>
            <a:solidFill>
              <a:srgbClr val="FF0000"/>
            </a:solidFill>
            <a:ln w="127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" name="Rectangle 52"/>
            <p:cNvSpPr>
              <a:spLocks noChangeArrowheads="1"/>
            </p:cNvSpPr>
            <p:nvPr/>
          </p:nvSpPr>
          <p:spPr bwMode="auto">
            <a:xfrm>
              <a:off x="2415157" y="1858979"/>
              <a:ext cx="28789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31800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8620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2938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724025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1812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6384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0956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5528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1800" b="1" dirty="0">
                  <a:solidFill>
                    <a:srgbClr val="000000"/>
                  </a:solidFill>
                </a:rPr>
                <a:t>SPECint95base: x86 vs RISC</a:t>
              </a:r>
              <a:endParaRPr lang="en-US" alt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60" name="Rectangle 53"/>
            <p:cNvSpPr>
              <a:spLocks noChangeArrowheads="1"/>
            </p:cNvSpPr>
            <p:nvPr/>
          </p:nvSpPr>
          <p:spPr bwMode="auto">
            <a:xfrm>
              <a:off x="1069975" y="5033963"/>
              <a:ext cx="9683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31800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8620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2938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724025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1812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6384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0956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5528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15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1" name="Rectangle 54"/>
            <p:cNvSpPr>
              <a:spLocks noChangeArrowheads="1"/>
            </p:cNvSpPr>
            <p:nvPr/>
          </p:nvSpPr>
          <p:spPr bwMode="auto">
            <a:xfrm>
              <a:off x="1069975" y="4627563"/>
              <a:ext cx="9683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31800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8620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2938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724025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1812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6384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0956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5528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150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62" name="Rectangle 55"/>
            <p:cNvSpPr>
              <a:spLocks noChangeArrowheads="1"/>
            </p:cNvSpPr>
            <p:nvPr/>
          </p:nvSpPr>
          <p:spPr bwMode="auto">
            <a:xfrm>
              <a:off x="963613" y="4221163"/>
              <a:ext cx="192087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31800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8620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2938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724025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1812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6384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0956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5528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150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63" name="Rectangle 56"/>
            <p:cNvSpPr>
              <a:spLocks noChangeArrowheads="1"/>
            </p:cNvSpPr>
            <p:nvPr/>
          </p:nvSpPr>
          <p:spPr bwMode="auto">
            <a:xfrm>
              <a:off x="963613" y="3816350"/>
              <a:ext cx="192087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31800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8620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2938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724025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1812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6384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0956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5528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1500">
                  <a:solidFill>
                    <a:srgbClr val="000000"/>
                  </a:solidFill>
                </a:rPr>
                <a:t>15</a:t>
              </a:r>
            </a:p>
          </p:txBody>
        </p:sp>
        <p:sp>
          <p:nvSpPr>
            <p:cNvPr id="64" name="Rectangle 57"/>
            <p:cNvSpPr>
              <a:spLocks noChangeArrowheads="1"/>
            </p:cNvSpPr>
            <p:nvPr/>
          </p:nvSpPr>
          <p:spPr bwMode="auto">
            <a:xfrm>
              <a:off x="963613" y="3409950"/>
              <a:ext cx="192087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31800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8620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2938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724025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1812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6384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0956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5528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1500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65" name="Rectangle 58"/>
            <p:cNvSpPr>
              <a:spLocks noChangeArrowheads="1"/>
            </p:cNvSpPr>
            <p:nvPr/>
          </p:nvSpPr>
          <p:spPr bwMode="auto">
            <a:xfrm>
              <a:off x="963613" y="3003550"/>
              <a:ext cx="192087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31800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8620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2938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724025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1812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6384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0956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5528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1500">
                  <a:solidFill>
                    <a:srgbClr val="000000"/>
                  </a:solidFill>
                </a:rPr>
                <a:t>25</a:t>
              </a:r>
            </a:p>
          </p:txBody>
        </p:sp>
        <p:sp>
          <p:nvSpPr>
            <p:cNvPr id="66" name="Rectangle 59"/>
            <p:cNvSpPr>
              <a:spLocks noChangeArrowheads="1"/>
            </p:cNvSpPr>
            <p:nvPr/>
          </p:nvSpPr>
          <p:spPr bwMode="auto">
            <a:xfrm>
              <a:off x="963613" y="2597150"/>
              <a:ext cx="192087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31800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8620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2938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724025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1812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6384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0956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5528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1500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67" name="Rectangle 60"/>
            <p:cNvSpPr>
              <a:spLocks noChangeArrowheads="1"/>
            </p:cNvSpPr>
            <p:nvPr/>
          </p:nvSpPr>
          <p:spPr bwMode="auto">
            <a:xfrm>
              <a:off x="963613" y="2192338"/>
              <a:ext cx="192087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31800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8620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2938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724025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1812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6384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0956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5528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1500">
                  <a:solidFill>
                    <a:srgbClr val="000000"/>
                  </a:solidFill>
                </a:rPr>
                <a:t>35</a:t>
              </a:r>
            </a:p>
          </p:txBody>
        </p:sp>
        <p:sp>
          <p:nvSpPr>
            <p:cNvPr id="68" name="Rectangle 61"/>
            <p:cNvSpPr>
              <a:spLocks noChangeArrowheads="1"/>
            </p:cNvSpPr>
            <p:nvPr/>
          </p:nvSpPr>
          <p:spPr bwMode="auto">
            <a:xfrm>
              <a:off x="1463675" y="5379738"/>
              <a:ext cx="5461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31800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8620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2938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724025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1812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6384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0956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5528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1500" dirty="0">
                  <a:solidFill>
                    <a:srgbClr val="000000"/>
                  </a:solidFill>
                </a:rPr>
                <a:t>Sep-95</a:t>
              </a:r>
            </a:p>
          </p:txBody>
        </p:sp>
        <p:sp>
          <p:nvSpPr>
            <p:cNvPr id="69" name="Rectangle 62"/>
            <p:cNvSpPr>
              <a:spLocks noChangeArrowheads="1"/>
            </p:cNvSpPr>
            <p:nvPr/>
          </p:nvSpPr>
          <p:spPr bwMode="auto">
            <a:xfrm>
              <a:off x="2320925" y="5379738"/>
              <a:ext cx="56673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31800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8620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2938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724025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1812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6384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0956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5528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1500">
                  <a:solidFill>
                    <a:srgbClr val="000000"/>
                  </a:solidFill>
                </a:rPr>
                <a:t>Dec-96</a:t>
              </a:r>
            </a:p>
          </p:txBody>
        </p:sp>
        <p:sp>
          <p:nvSpPr>
            <p:cNvPr id="70" name="Rectangle 63"/>
            <p:cNvSpPr>
              <a:spLocks noChangeArrowheads="1"/>
            </p:cNvSpPr>
            <p:nvPr/>
          </p:nvSpPr>
          <p:spPr bwMode="auto">
            <a:xfrm>
              <a:off x="3249613" y="5379738"/>
              <a:ext cx="482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31800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8620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2938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724025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1812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6384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0956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5528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1500">
                  <a:solidFill>
                    <a:srgbClr val="000000"/>
                  </a:solidFill>
                </a:rPr>
                <a:t>Jul-97</a:t>
              </a:r>
            </a:p>
          </p:txBody>
        </p:sp>
        <p:sp>
          <p:nvSpPr>
            <p:cNvPr id="71" name="Rectangle 64"/>
            <p:cNvSpPr>
              <a:spLocks noChangeArrowheads="1"/>
            </p:cNvSpPr>
            <p:nvPr/>
          </p:nvSpPr>
          <p:spPr bwMode="auto">
            <a:xfrm>
              <a:off x="4083050" y="5379738"/>
              <a:ext cx="5778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31800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8620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2938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724025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1812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6384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0956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5528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1500">
                  <a:solidFill>
                    <a:srgbClr val="000000"/>
                  </a:solidFill>
                </a:rPr>
                <a:t>Mar-98</a:t>
              </a:r>
            </a:p>
          </p:txBody>
        </p:sp>
        <p:sp>
          <p:nvSpPr>
            <p:cNvPr id="72" name="Rectangle 65"/>
            <p:cNvSpPr>
              <a:spLocks noChangeArrowheads="1"/>
            </p:cNvSpPr>
            <p:nvPr/>
          </p:nvSpPr>
          <p:spPr bwMode="auto">
            <a:xfrm>
              <a:off x="4965700" y="5379738"/>
              <a:ext cx="5873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31800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8620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2938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724025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1812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6384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0956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5528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1500">
                  <a:solidFill>
                    <a:srgbClr val="000000"/>
                  </a:solidFill>
                </a:rPr>
                <a:t>Nov-98</a:t>
              </a:r>
            </a:p>
          </p:txBody>
        </p:sp>
        <p:sp>
          <p:nvSpPr>
            <p:cNvPr id="73" name="Rectangle 66"/>
            <p:cNvSpPr>
              <a:spLocks noChangeArrowheads="1"/>
            </p:cNvSpPr>
            <p:nvPr/>
          </p:nvSpPr>
          <p:spPr bwMode="auto">
            <a:xfrm>
              <a:off x="5821363" y="5379738"/>
              <a:ext cx="588962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31800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8620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2938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724025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1812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6384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0956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5528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1500">
                  <a:solidFill>
                    <a:srgbClr val="000000"/>
                  </a:solidFill>
                </a:rPr>
                <a:t>Aug-99</a:t>
              </a:r>
            </a:p>
          </p:txBody>
        </p:sp>
        <p:sp>
          <p:nvSpPr>
            <p:cNvPr id="74" name="Rectangle 67"/>
            <p:cNvSpPr>
              <a:spLocks noChangeArrowheads="1"/>
            </p:cNvSpPr>
            <p:nvPr/>
          </p:nvSpPr>
          <p:spPr bwMode="auto">
            <a:xfrm>
              <a:off x="7297738" y="3154363"/>
              <a:ext cx="1036637" cy="112712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Line 68"/>
            <p:cNvSpPr>
              <a:spLocks noChangeShapeType="1"/>
            </p:cNvSpPr>
            <p:nvPr/>
          </p:nvSpPr>
          <p:spPr bwMode="auto">
            <a:xfrm>
              <a:off x="7381875" y="3379788"/>
              <a:ext cx="392113" cy="1587"/>
            </a:xfrm>
            <a:prstGeom prst="line">
              <a:avLst/>
            </a:prstGeom>
            <a:noFill/>
            <a:ln w="12700" cap="rnd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6" name="Freeform 69"/>
            <p:cNvSpPr>
              <a:spLocks/>
            </p:cNvSpPr>
            <p:nvPr/>
          </p:nvSpPr>
          <p:spPr bwMode="auto">
            <a:xfrm>
              <a:off x="7524750" y="3319463"/>
              <a:ext cx="95250" cy="120650"/>
            </a:xfrm>
            <a:custGeom>
              <a:avLst/>
              <a:gdLst>
                <a:gd name="T0" fmla="*/ 31 w 63"/>
                <a:gd name="T1" fmla="*/ 0 h 81"/>
                <a:gd name="T2" fmla="*/ 63 w 63"/>
                <a:gd name="T3" fmla="*/ 41 h 81"/>
                <a:gd name="T4" fmla="*/ 31 w 63"/>
                <a:gd name="T5" fmla="*/ 81 h 81"/>
                <a:gd name="T6" fmla="*/ 0 w 63"/>
                <a:gd name="T7" fmla="*/ 41 h 81"/>
                <a:gd name="T8" fmla="*/ 31 w 63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81">
                  <a:moveTo>
                    <a:pt x="31" y="0"/>
                  </a:moveTo>
                  <a:lnTo>
                    <a:pt x="63" y="41"/>
                  </a:lnTo>
                  <a:lnTo>
                    <a:pt x="31" y="81"/>
                  </a:lnTo>
                  <a:lnTo>
                    <a:pt x="0" y="4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2700" cap="rnd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Rectangle 70"/>
            <p:cNvSpPr>
              <a:spLocks noChangeArrowheads="1"/>
            </p:cNvSpPr>
            <p:nvPr/>
          </p:nvSpPr>
          <p:spPr bwMode="auto">
            <a:xfrm>
              <a:off x="7823200" y="3244850"/>
              <a:ext cx="42703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31800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8620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2938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724025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1812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6384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0956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5528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1500">
                  <a:solidFill>
                    <a:srgbClr val="000000"/>
                  </a:solidFill>
                </a:rPr>
                <a:t>RISC</a:t>
              </a:r>
            </a:p>
          </p:txBody>
        </p:sp>
        <p:sp>
          <p:nvSpPr>
            <p:cNvPr id="78" name="Line 71"/>
            <p:cNvSpPr>
              <a:spLocks noChangeShapeType="1"/>
            </p:cNvSpPr>
            <p:nvPr/>
          </p:nvSpPr>
          <p:spPr bwMode="auto">
            <a:xfrm>
              <a:off x="7381875" y="3754438"/>
              <a:ext cx="392113" cy="1587"/>
            </a:xfrm>
            <a:prstGeom prst="line">
              <a:avLst/>
            </a:prstGeom>
            <a:noFill/>
            <a:ln w="127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" name="Rectangle 72"/>
            <p:cNvSpPr>
              <a:spLocks noChangeArrowheads="1"/>
            </p:cNvSpPr>
            <p:nvPr/>
          </p:nvSpPr>
          <p:spPr bwMode="auto">
            <a:xfrm>
              <a:off x="7513638" y="3679825"/>
              <a:ext cx="82550" cy="104775"/>
            </a:xfrm>
            <a:prstGeom prst="rect">
              <a:avLst/>
            </a:prstGeom>
            <a:solidFill>
              <a:srgbClr val="FF0000"/>
            </a:solidFill>
            <a:ln w="127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" name="Rectangle 73"/>
            <p:cNvSpPr>
              <a:spLocks noChangeArrowheads="1"/>
            </p:cNvSpPr>
            <p:nvPr/>
          </p:nvSpPr>
          <p:spPr bwMode="auto">
            <a:xfrm>
              <a:off x="7823200" y="3619500"/>
              <a:ext cx="28733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31800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8620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2938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724025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1812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6384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0956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5528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1500">
                  <a:solidFill>
                    <a:srgbClr val="000000"/>
                  </a:solidFill>
                </a:rPr>
                <a:t>x86</a:t>
              </a:r>
            </a:p>
          </p:txBody>
        </p:sp>
        <p:sp>
          <p:nvSpPr>
            <p:cNvPr id="81" name="Text Box 75"/>
            <p:cNvSpPr txBox="1">
              <a:spLocks noChangeArrowheads="1"/>
            </p:cNvSpPr>
            <p:nvPr/>
          </p:nvSpPr>
          <p:spPr bwMode="auto">
            <a:xfrm>
              <a:off x="1420813" y="4179888"/>
              <a:ext cx="654050" cy="37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>
              <a:spAutoFit/>
            </a:bodyPr>
            <a:lstStyle>
              <a:lvl1pPr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31800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8620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2938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724025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1812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6384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0956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5528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en-US" sz="900" dirty="0">
                  <a:solidFill>
                    <a:srgbClr val="000099"/>
                  </a:solidFill>
                  <a:latin typeface="Arial" panose="020B0604020202020204" pitchFamily="34" charset="0"/>
                </a:rPr>
                <a:t>300 MHz</a:t>
              </a:r>
            </a:p>
            <a:p>
              <a:pPr algn="ctr">
                <a:defRPr/>
              </a:pPr>
              <a:r>
                <a:rPr lang="en-US" altLang="en-US" sz="900" dirty="0">
                  <a:solidFill>
                    <a:srgbClr val="000099"/>
                  </a:solidFill>
                  <a:latin typeface="Arial" panose="020B0604020202020204" pitchFamily="34" charset="0"/>
                </a:rPr>
                <a:t>21164</a:t>
              </a:r>
            </a:p>
          </p:txBody>
        </p:sp>
        <p:sp>
          <p:nvSpPr>
            <p:cNvPr id="82" name="Text Box 76"/>
            <p:cNvSpPr txBox="1">
              <a:spLocks noChangeArrowheads="1"/>
            </p:cNvSpPr>
            <p:nvPr/>
          </p:nvSpPr>
          <p:spPr bwMode="auto">
            <a:xfrm>
              <a:off x="2232025" y="3765550"/>
              <a:ext cx="654050" cy="37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>
              <a:spAutoFit/>
            </a:bodyPr>
            <a:lstStyle>
              <a:lvl1pPr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31800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8620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2938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724025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1812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6384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0956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5528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en-US" sz="900">
                  <a:solidFill>
                    <a:srgbClr val="000099"/>
                  </a:solidFill>
                  <a:latin typeface="Arial" panose="020B0604020202020204" pitchFamily="34" charset="0"/>
                </a:rPr>
                <a:t>500 MHz</a:t>
              </a:r>
            </a:p>
            <a:p>
              <a:pPr algn="ctr">
                <a:defRPr/>
              </a:pPr>
              <a:r>
                <a:rPr lang="en-US" altLang="en-US" sz="900">
                  <a:solidFill>
                    <a:srgbClr val="000099"/>
                  </a:solidFill>
                  <a:latin typeface="Arial" panose="020B0604020202020204" pitchFamily="34" charset="0"/>
                </a:rPr>
                <a:t>21164</a:t>
              </a:r>
            </a:p>
          </p:txBody>
        </p:sp>
        <p:sp>
          <p:nvSpPr>
            <p:cNvPr id="83" name="Text Box 77"/>
            <p:cNvSpPr txBox="1">
              <a:spLocks noChangeArrowheads="1"/>
            </p:cNvSpPr>
            <p:nvPr/>
          </p:nvSpPr>
          <p:spPr bwMode="auto">
            <a:xfrm>
              <a:off x="3195638" y="3373438"/>
              <a:ext cx="654050" cy="373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>
              <a:spAutoFit/>
            </a:bodyPr>
            <a:lstStyle>
              <a:lvl1pPr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31800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8620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2938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724025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1812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6384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0956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5528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en-US" sz="900">
                  <a:solidFill>
                    <a:srgbClr val="000099"/>
                  </a:solidFill>
                  <a:latin typeface="Arial" panose="020B0604020202020204" pitchFamily="34" charset="0"/>
                </a:rPr>
                <a:t>600 MHz</a:t>
              </a:r>
            </a:p>
            <a:p>
              <a:pPr algn="ctr">
                <a:defRPr/>
              </a:pPr>
              <a:r>
                <a:rPr lang="en-US" altLang="en-US" sz="900">
                  <a:solidFill>
                    <a:srgbClr val="000099"/>
                  </a:solidFill>
                  <a:latin typeface="Arial" panose="020B0604020202020204" pitchFamily="34" charset="0"/>
                </a:rPr>
                <a:t>21164</a:t>
              </a:r>
            </a:p>
          </p:txBody>
        </p:sp>
        <p:sp>
          <p:nvSpPr>
            <p:cNvPr id="84" name="Text Box 78"/>
            <p:cNvSpPr txBox="1">
              <a:spLocks noChangeArrowheads="1"/>
            </p:cNvSpPr>
            <p:nvPr/>
          </p:nvSpPr>
          <p:spPr bwMode="auto">
            <a:xfrm>
              <a:off x="4041775" y="3365500"/>
              <a:ext cx="654050" cy="37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>
              <a:spAutoFit/>
            </a:bodyPr>
            <a:lstStyle>
              <a:lvl1pPr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31800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8620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2938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724025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1812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6384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0956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5528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en-US" sz="900">
                  <a:solidFill>
                    <a:srgbClr val="000099"/>
                  </a:solidFill>
                  <a:latin typeface="Arial" panose="020B0604020202020204" pitchFamily="34" charset="0"/>
                </a:rPr>
                <a:t>600 MHz</a:t>
              </a:r>
            </a:p>
            <a:p>
              <a:pPr algn="ctr">
                <a:defRPr/>
              </a:pPr>
              <a:r>
                <a:rPr lang="en-US" altLang="en-US" sz="900">
                  <a:solidFill>
                    <a:srgbClr val="000099"/>
                  </a:solidFill>
                  <a:latin typeface="Arial" panose="020B0604020202020204" pitchFamily="34" charset="0"/>
                </a:rPr>
                <a:t>21164</a:t>
              </a:r>
            </a:p>
          </p:txBody>
        </p:sp>
        <p:sp>
          <p:nvSpPr>
            <p:cNvPr id="85" name="Text Box 79"/>
            <p:cNvSpPr txBox="1">
              <a:spLocks noChangeArrowheads="1"/>
            </p:cNvSpPr>
            <p:nvPr/>
          </p:nvSpPr>
          <p:spPr bwMode="auto">
            <a:xfrm>
              <a:off x="4741863" y="2705100"/>
              <a:ext cx="654050" cy="373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>
              <a:spAutoFit/>
            </a:bodyPr>
            <a:lstStyle>
              <a:lvl1pPr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31800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8620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2938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724025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1812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6384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0956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5528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en-US" sz="900">
                  <a:solidFill>
                    <a:srgbClr val="000099"/>
                  </a:solidFill>
                  <a:latin typeface="Arial" panose="020B0604020202020204" pitchFamily="34" charset="0"/>
                </a:rPr>
                <a:t>575 MHz</a:t>
              </a:r>
            </a:p>
            <a:p>
              <a:pPr algn="ctr">
                <a:defRPr/>
              </a:pPr>
              <a:r>
                <a:rPr lang="en-US" altLang="en-US" sz="900">
                  <a:solidFill>
                    <a:srgbClr val="000099"/>
                  </a:solidFill>
                  <a:latin typeface="Arial" panose="020B0604020202020204" pitchFamily="34" charset="0"/>
                </a:rPr>
                <a:t>21264</a:t>
              </a:r>
            </a:p>
          </p:txBody>
        </p:sp>
        <p:sp>
          <p:nvSpPr>
            <p:cNvPr id="86" name="Text Box 80"/>
            <p:cNvSpPr txBox="1">
              <a:spLocks noChangeArrowheads="1"/>
            </p:cNvSpPr>
            <p:nvPr/>
          </p:nvSpPr>
          <p:spPr bwMode="auto">
            <a:xfrm>
              <a:off x="5480050" y="2346325"/>
              <a:ext cx="654050" cy="37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>
              <a:spAutoFit/>
            </a:bodyPr>
            <a:lstStyle>
              <a:lvl1pPr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31800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8620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2938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724025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1812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6384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0956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5528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en-US" sz="900">
                  <a:solidFill>
                    <a:srgbClr val="000099"/>
                  </a:solidFill>
                  <a:latin typeface="Arial" panose="020B0604020202020204" pitchFamily="34" charset="0"/>
                </a:rPr>
                <a:t>667 MHz</a:t>
              </a:r>
            </a:p>
            <a:p>
              <a:pPr algn="ctr">
                <a:defRPr/>
              </a:pPr>
              <a:r>
                <a:rPr lang="en-US" altLang="en-US" sz="900">
                  <a:solidFill>
                    <a:srgbClr val="000099"/>
                  </a:solidFill>
                  <a:latin typeface="Arial" panose="020B0604020202020204" pitchFamily="34" charset="0"/>
                </a:rPr>
                <a:t>21264</a:t>
              </a:r>
            </a:p>
          </p:txBody>
        </p:sp>
        <p:sp>
          <p:nvSpPr>
            <p:cNvPr id="87" name="Text Box 81"/>
            <p:cNvSpPr txBox="1">
              <a:spLocks noChangeArrowheads="1"/>
            </p:cNvSpPr>
            <p:nvPr/>
          </p:nvSpPr>
          <p:spPr bwMode="auto">
            <a:xfrm>
              <a:off x="1722438" y="4857750"/>
              <a:ext cx="654050" cy="37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>
              <a:spAutoFit/>
            </a:bodyPr>
            <a:lstStyle>
              <a:lvl1pPr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31800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8620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2938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724025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1812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6384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0956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5528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en-US" sz="900">
                  <a:solidFill>
                    <a:srgbClr val="FF0000"/>
                  </a:solidFill>
                  <a:latin typeface="Arial" panose="020B0604020202020204" pitchFamily="34" charset="0"/>
                </a:rPr>
                <a:t>133 MHz</a:t>
              </a:r>
            </a:p>
            <a:p>
              <a:pPr algn="ctr">
                <a:defRPr/>
              </a:pPr>
              <a:r>
                <a:rPr lang="en-US" altLang="en-US" sz="900">
                  <a:solidFill>
                    <a:srgbClr val="FF0000"/>
                  </a:solidFill>
                  <a:latin typeface="Arial" panose="020B0604020202020204" pitchFamily="34" charset="0"/>
                </a:rPr>
                <a:t>Pentium</a:t>
              </a:r>
            </a:p>
          </p:txBody>
        </p:sp>
        <p:sp>
          <p:nvSpPr>
            <p:cNvPr id="88" name="Text Box 82"/>
            <p:cNvSpPr txBox="1">
              <a:spLocks noChangeArrowheads="1"/>
            </p:cNvSpPr>
            <p:nvPr/>
          </p:nvSpPr>
          <p:spPr bwMode="auto">
            <a:xfrm>
              <a:off x="2736850" y="4443413"/>
              <a:ext cx="654050" cy="373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>
              <a:spAutoFit/>
            </a:bodyPr>
            <a:lstStyle>
              <a:lvl1pPr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31800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8620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2938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724025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1812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6384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0956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5528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en-US" sz="900">
                  <a:solidFill>
                    <a:srgbClr val="FF0000"/>
                  </a:solidFill>
                  <a:latin typeface="Arial" panose="020B0604020202020204" pitchFamily="34" charset="0"/>
                </a:rPr>
                <a:t>200 MHz</a:t>
              </a:r>
            </a:p>
            <a:p>
              <a:pPr algn="ctr">
                <a:defRPr/>
              </a:pPr>
              <a:r>
                <a:rPr lang="en-US" altLang="en-US" sz="900">
                  <a:solidFill>
                    <a:srgbClr val="FF0000"/>
                  </a:solidFill>
                  <a:latin typeface="Arial" panose="020B0604020202020204" pitchFamily="34" charset="0"/>
                </a:rPr>
                <a:t>PPro</a:t>
              </a:r>
            </a:p>
          </p:txBody>
        </p:sp>
        <p:sp>
          <p:nvSpPr>
            <p:cNvPr id="89" name="Text Box 83"/>
            <p:cNvSpPr txBox="1">
              <a:spLocks noChangeArrowheads="1"/>
            </p:cNvSpPr>
            <p:nvPr/>
          </p:nvSpPr>
          <p:spPr bwMode="auto">
            <a:xfrm>
              <a:off x="3530600" y="4187825"/>
              <a:ext cx="654050" cy="373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>
              <a:spAutoFit/>
            </a:bodyPr>
            <a:lstStyle>
              <a:lvl1pPr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31800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8620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2938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724025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1812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6384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0956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5528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en-US" sz="900">
                  <a:solidFill>
                    <a:srgbClr val="FF0000"/>
                  </a:solidFill>
                  <a:latin typeface="Arial" panose="020B0604020202020204" pitchFamily="34" charset="0"/>
                </a:rPr>
                <a:t>300 MHz</a:t>
              </a:r>
            </a:p>
            <a:p>
              <a:pPr algn="ctr">
                <a:defRPr/>
              </a:pPr>
              <a:r>
                <a:rPr lang="en-US" altLang="en-US" sz="900">
                  <a:solidFill>
                    <a:srgbClr val="FF0000"/>
                  </a:solidFill>
                  <a:latin typeface="Arial" panose="020B0604020202020204" pitchFamily="34" charset="0"/>
                </a:rPr>
                <a:t>PII</a:t>
              </a:r>
            </a:p>
          </p:txBody>
        </p:sp>
        <p:sp>
          <p:nvSpPr>
            <p:cNvPr id="90" name="Text Box 84"/>
            <p:cNvSpPr txBox="1">
              <a:spLocks noChangeArrowheads="1"/>
            </p:cNvSpPr>
            <p:nvPr/>
          </p:nvSpPr>
          <p:spPr bwMode="auto">
            <a:xfrm>
              <a:off x="4429125" y="4035425"/>
              <a:ext cx="652463" cy="37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>
              <a:spAutoFit/>
            </a:bodyPr>
            <a:lstStyle>
              <a:lvl1pPr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31800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8620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2938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724025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1812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6384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0956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5528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en-US" sz="900">
                  <a:solidFill>
                    <a:srgbClr val="FF0000"/>
                  </a:solidFill>
                  <a:latin typeface="Arial" panose="020B0604020202020204" pitchFamily="34" charset="0"/>
                </a:rPr>
                <a:t>333 MHz</a:t>
              </a:r>
            </a:p>
            <a:p>
              <a:pPr algn="ctr">
                <a:defRPr/>
              </a:pPr>
              <a:r>
                <a:rPr lang="en-US" altLang="en-US" sz="900">
                  <a:solidFill>
                    <a:srgbClr val="FF0000"/>
                  </a:solidFill>
                  <a:latin typeface="Arial" panose="020B0604020202020204" pitchFamily="34" charset="0"/>
                </a:rPr>
                <a:t>PII</a:t>
              </a:r>
            </a:p>
          </p:txBody>
        </p:sp>
        <p:sp>
          <p:nvSpPr>
            <p:cNvPr id="91" name="Text Box 85"/>
            <p:cNvSpPr txBox="1">
              <a:spLocks noChangeArrowheads="1"/>
            </p:cNvSpPr>
            <p:nvPr/>
          </p:nvSpPr>
          <p:spPr bwMode="auto">
            <a:xfrm>
              <a:off x="5264150" y="3514725"/>
              <a:ext cx="654050" cy="373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>
              <a:spAutoFit/>
            </a:bodyPr>
            <a:lstStyle>
              <a:lvl1pPr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31800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8620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2938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724025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1812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6384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0956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5528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en-US" sz="900">
                  <a:solidFill>
                    <a:srgbClr val="FF0000"/>
                  </a:solidFill>
                  <a:latin typeface="Arial" panose="020B0604020202020204" pitchFamily="34" charset="0"/>
                </a:rPr>
                <a:t>450 MHz</a:t>
              </a:r>
            </a:p>
            <a:p>
              <a:pPr algn="ctr">
                <a:defRPr/>
              </a:pPr>
              <a:r>
                <a:rPr lang="en-US" altLang="en-US" sz="900">
                  <a:solidFill>
                    <a:srgbClr val="FF0000"/>
                  </a:solidFill>
                  <a:latin typeface="Arial" panose="020B0604020202020204" pitchFamily="34" charset="0"/>
                </a:rPr>
                <a:t>PII Xeon</a:t>
              </a:r>
            </a:p>
          </p:txBody>
        </p:sp>
        <p:sp>
          <p:nvSpPr>
            <p:cNvPr id="92" name="Text Box 86"/>
            <p:cNvSpPr txBox="1">
              <a:spLocks noChangeArrowheads="1"/>
            </p:cNvSpPr>
            <p:nvPr/>
          </p:nvSpPr>
          <p:spPr bwMode="auto">
            <a:xfrm>
              <a:off x="5819775" y="2786063"/>
              <a:ext cx="814388" cy="37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>
              <a:spAutoFit/>
            </a:bodyPr>
            <a:lstStyle>
              <a:lvl1pPr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31800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8620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2938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724025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1812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6384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0956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5528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en-US" sz="900">
                  <a:solidFill>
                    <a:srgbClr val="FF0000"/>
                  </a:solidFill>
                  <a:latin typeface="Arial" panose="020B0604020202020204" pitchFamily="34" charset="0"/>
                </a:rPr>
                <a:t>700  MHz</a:t>
              </a:r>
            </a:p>
            <a:p>
              <a:pPr algn="ctr">
                <a:defRPr/>
              </a:pPr>
              <a:r>
                <a:rPr lang="en-US" altLang="en-US" sz="900">
                  <a:solidFill>
                    <a:srgbClr val="FF0000"/>
                  </a:solidFill>
                  <a:latin typeface="Arial" panose="020B0604020202020204" pitchFamily="34" charset="0"/>
                </a:rPr>
                <a:t>AMD Athlon</a:t>
              </a:r>
            </a:p>
          </p:txBody>
        </p:sp>
        <p:grpSp>
          <p:nvGrpSpPr>
            <p:cNvPr id="93" name="Group 87"/>
            <p:cNvGrpSpPr>
              <a:grpSpLocks/>
            </p:cNvGrpSpPr>
            <p:nvPr/>
          </p:nvGrpSpPr>
          <p:grpSpPr bwMode="auto">
            <a:xfrm>
              <a:off x="1725613" y="2192338"/>
              <a:ext cx="6515100" cy="3070225"/>
              <a:chOff x="1148" y="1473"/>
              <a:chExt cx="4334" cy="2063"/>
            </a:xfrm>
          </p:grpSpPr>
          <p:sp>
            <p:nvSpPr>
              <p:cNvPr id="95" name="Line 88"/>
              <p:cNvSpPr>
                <a:spLocks noChangeShapeType="1"/>
              </p:cNvSpPr>
              <p:nvPr/>
            </p:nvSpPr>
            <p:spPr bwMode="auto">
              <a:xfrm>
                <a:off x="4332" y="3473"/>
                <a:ext cx="8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457200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Line 89"/>
              <p:cNvSpPr>
                <a:spLocks noChangeShapeType="1"/>
              </p:cNvSpPr>
              <p:nvPr/>
            </p:nvSpPr>
            <p:spPr bwMode="auto">
              <a:xfrm>
                <a:off x="4332" y="3149"/>
                <a:ext cx="8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457200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Line 90"/>
              <p:cNvSpPr>
                <a:spLocks noChangeShapeType="1"/>
              </p:cNvSpPr>
              <p:nvPr/>
            </p:nvSpPr>
            <p:spPr bwMode="auto">
              <a:xfrm>
                <a:off x="4332" y="2836"/>
                <a:ext cx="8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457200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Line 91"/>
              <p:cNvSpPr>
                <a:spLocks noChangeShapeType="1"/>
              </p:cNvSpPr>
              <p:nvPr/>
            </p:nvSpPr>
            <p:spPr bwMode="auto">
              <a:xfrm>
                <a:off x="4332" y="2513"/>
                <a:ext cx="8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457200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Line 92"/>
              <p:cNvSpPr>
                <a:spLocks noChangeShapeType="1"/>
              </p:cNvSpPr>
              <p:nvPr/>
            </p:nvSpPr>
            <p:spPr bwMode="auto">
              <a:xfrm>
                <a:off x="4332" y="2200"/>
                <a:ext cx="8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457200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Line 93"/>
              <p:cNvSpPr>
                <a:spLocks noChangeShapeType="1"/>
              </p:cNvSpPr>
              <p:nvPr/>
            </p:nvSpPr>
            <p:spPr bwMode="auto">
              <a:xfrm>
                <a:off x="4332" y="1877"/>
                <a:ext cx="8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457200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Line 94"/>
              <p:cNvSpPr>
                <a:spLocks noChangeShapeType="1"/>
              </p:cNvSpPr>
              <p:nvPr/>
            </p:nvSpPr>
            <p:spPr bwMode="auto">
              <a:xfrm>
                <a:off x="4332" y="1564"/>
                <a:ext cx="8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457200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Rectangle 95"/>
              <p:cNvSpPr>
                <a:spLocks noChangeArrowheads="1"/>
              </p:cNvSpPr>
              <p:nvPr/>
            </p:nvSpPr>
            <p:spPr bwMode="auto">
              <a:xfrm>
                <a:off x="4475" y="3382"/>
                <a:ext cx="171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86201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431800" defTabSz="86201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862013" defTabSz="86201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293813" defTabSz="86201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1724025" defTabSz="86201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181225" defTabSz="862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638425" defTabSz="862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095625" defTabSz="862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552825" defTabSz="862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1500">
                    <a:solidFill>
                      <a:srgbClr val="000000"/>
                    </a:solidFill>
                  </a:rPr>
                  <a:t>0%</a:t>
                </a:r>
              </a:p>
            </p:txBody>
          </p:sp>
          <p:sp>
            <p:nvSpPr>
              <p:cNvPr id="103" name="Rectangle 96"/>
              <p:cNvSpPr>
                <a:spLocks noChangeArrowheads="1"/>
              </p:cNvSpPr>
              <p:nvPr/>
            </p:nvSpPr>
            <p:spPr bwMode="auto">
              <a:xfrm>
                <a:off x="4475" y="3059"/>
                <a:ext cx="235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86201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431800" defTabSz="86201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862013" defTabSz="86201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293813" defTabSz="86201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1724025" defTabSz="86201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181225" defTabSz="862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638425" defTabSz="862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095625" defTabSz="862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552825" defTabSz="862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1500">
                    <a:solidFill>
                      <a:srgbClr val="000000"/>
                    </a:solidFill>
                  </a:rPr>
                  <a:t>10%</a:t>
                </a:r>
              </a:p>
            </p:txBody>
          </p:sp>
          <p:sp>
            <p:nvSpPr>
              <p:cNvPr id="104" name="Rectangle 97"/>
              <p:cNvSpPr>
                <a:spLocks noChangeArrowheads="1"/>
              </p:cNvSpPr>
              <p:nvPr/>
            </p:nvSpPr>
            <p:spPr bwMode="auto">
              <a:xfrm>
                <a:off x="4475" y="2745"/>
                <a:ext cx="235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86201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431800" defTabSz="86201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862013" defTabSz="86201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293813" defTabSz="86201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1724025" defTabSz="86201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181225" defTabSz="862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638425" defTabSz="862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095625" defTabSz="862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552825" defTabSz="862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1500">
                    <a:solidFill>
                      <a:srgbClr val="000000"/>
                    </a:solidFill>
                  </a:rPr>
                  <a:t>20%</a:t>
                </a:r>
              </a:p>
            </p:txBody>
          </p:sp>
          <p:sp>
            <p:nvSpPr>
              <p:cNvPr id="105" name="Rectangle 98"/>
              <p:cNvSpPr>
                <a:spLocks noChangeArrowheads="1"/>
              </p:cNvSpPr>
              <p:nvPr/>
            </p:nvSpPr>
            <p:spPr bwMode="auto">
              <a:xfrm>
                <a:off x="4475" y="2422"/>
                <a:ext cx="235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86201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431800" defTabSz="86201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862013" defTabSz="86201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293813" defTabSz="86201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1724025" defTabSz="86201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181225" defTabSz="862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638425" defTabSz="862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095625" defTabSz="862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552825" defTabSz="862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1500">
                    <a:solidFill>
                      <a:srgbClr val="000000"/>
                    </a:solidFill>
                  </a:rPr>
                  <a:t>30%</a:t>
                </a:r>
              </a:p>
            </p:txBody>
          </p:sp>
          <p:sp>
            <p:nvSpPr>
              <p:cNvPr id="106" name="Rectangle 99"/>
              <p:cNvSpPr>
                <a:spLocks noChangeArrowheads="1"/>
              </p:cNvSpPr>
              <p:nvPr/>
            </p:nvSpPr>
            <p:spPr bwMode="auto">
              <a:xfrm>
                <a:off x="4475" y="2109"/>
                <a:ext cx="235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86201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431800" defTabSz="86201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862013" defTabSz="86201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293813" defTabSz="86201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1724025" defTabSz="86201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181225" defTabSz="862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638425" defTabSz="862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095625" defTabSz="862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552825" defTabSz="862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1500">
                    <a:solidFill>
                      <a:srgbClr val="000000"/>
                    </a:solidFill>
                  </a:rPr>
                  <a:t>40%</a:t>
                </a:r>
              </a:p>
            </p:txBody>
          </p:sp>
          <p:sp>
            <p:nvSpPr>
              <p:cNvPr id="107" name="Rectangle 100"/>
              <p:cNvSpPr>
                <a:spLocks noChangeArrowheads="1"/>
              </p:cNvSpPr>
              <p:nvPr/>
            </p:nvSpPr>
            <p:spPr bwMode="auto">
              <a:xfrm>
                <a:off x="4475" y="1786"/>
                <a:ext cx="235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86201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431800" defTabSz="86201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862013" defTabSz="86201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293813" defTabSz="86201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1724025" defTabSz="86201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181225" defTabSz="862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638425" defTabSz="862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095625" defTabSz="862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552825" defTabSz="862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1500">
                    <a:solidFill>
                      <a:srgbClr val="000000"/>
                    </a:solidFill>
                  </a:rPr>
                  <a:t>50%</a:t>
                </a:r>
              </a:p>
            </p:txBody>
          </p:sp>
          <p:sp>
            <p:nvSpPr>
              <p:cNvPr id="108" name="Rectangle 101"/>
              <p:cNvSpPr>
                <a:spLocks noChangeArrowheads="1"/>
              </p:cNvSpPr>
              <p:nvPr/>
            </p:nvSpPr>
            <p:spPr bwMode="auto">
              <a:xfrm>
                <a:off x="4475" y="1473"/>
                <a:ext cx="235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86201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431800" defTabSz="86201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862013" defTabSz="86201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293813" defTabSz="86201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1724025" defTabSz="86201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181225" defTabSz="862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638425" defTabSz="862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095625" defTabSz="862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552825" defTabSz="862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1500">
                    <a:solidFill>
                      <a:srgbClr val="000000"/>
                    </a:solidFill>
                  </a:rPr>
                  <a:t>60%</a:t>
                </a:r>
              </a:p>
            </p:txBody>
          </p:sp>
          <p:sp>
            <p:nvSpPr>
              <p:cNvPr id="109" name="Line 102"/>
              <p:cNvSpPr>
                <a:spLocks noChangeShapeType="1"/>
              </p:cNvSpPr>
              <p:nvPr/>
            </p:nvSpPr>
            <p:spPr bwMode="auto">
              <a:xfrm>
                <a:off x="1180" y="1877"/>
                <a:ext cx="578" cy="485"/>
              </a:xfrm>
              <a:prstGeom prst="line">
                <a:avLst/>
              </a:prstGeom>
              <a:noFill/>
              <a:ln w="12700" cap="rnd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457200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Line 103"/>
              <p:cNvSpPr>
                <a:spLocks noChangeShapeType="1"/>
              </p:cNvSpPr>
              <p:nvPr/>
            </p:nvSpPr>
            <p:spPr bwMode="auto">
              <a:xfrm>
                <a:off x="1758" y="2362"/>
                <a:ext cx="578" cy="192"/>
              </a:xfrm>
              <a:prstGeom prst="line">
                <a:avLst/>
              </a:prstGeom>
              <a:noFill/>
              <a:ln w="12700" cap="rnd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457200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Line 104"/>
              <p:cNvSpPr>
                <a:spLocks noChangeShapeType="1"/>
              </p:cNvSpPr>
              <p:nvPr/>
            </p:nvSpPr>
            <p:spPr bwMode="auto">
              <a:xfrm>
                <a:off x="2336" y="2554"/>
                <a:ext cx="586" cy="131"/>
              </a:xfrm>
              <a:prstGeom prst="line">
                <a:avLst/>
              </a:prstGeom>
              <a:noFill/>
              <a:ln w="12700" cap="rnd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457200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Line 105"/>
              <p:cNvSpPr>
                <a:spLocks noChangeShapeType="1"/>
              </p:cNvSpPr>
              <p:nvPr/>
            </p:nvSpPr>
            <p:spPr bwMode="auto">
              <a:xfrm flipV="1">
                <a:off x="2922" y="2604"/>
                <a:ext cx="579" cy="81"/>
              </a:xfrm>
              <a:prstGeom prst="line">
                <a:avLst/>
              </a:prstGeom>
              <a:noFill/>
              <a:ln w="12700" cap="rnd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457200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Line 106"/>
              <p:cNvSpPr>
                <a:spLocks noChangeShapeType="1"/>
              </p:cNvSpPr>
              <p:nvPr/>
            </p:nvSpPr>
            <p:spPr bwMode="auto">
              <a:xfrm>
                <a:off x="3501" y="2604"/>
                <a:ext cx="590" cy="814"/>
              </a:xfrm>
              <a:prstGeom prst="line">
                <a:avLst/>
              </a:prstGeom>
              <a:noFill/>
              <a:ln w="12700" cap="rnd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457200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Freeform 107"/>
              <p:cNvSpPr>
                <a:spLocks/>
              </p:cNvSpPr>
              <p:nvPr/>
            </p:nvSpPr>
            <p:spPr bwMode="auto">
              <a:xfrm>
                <a:off x="1148" y="1836"/>
                <a:ext cx="63" cy="81"/>
              </a:xfrm>
              <a:custGeom>
                <a:avLst/>
                <a:gdLst>
                  <a:gd name="T0" fmla="*/ 32 w 63"/>
                  <a:gd name="T1" fmla="*/ 0 h 81"/>
                  <a:gd name="T2" fmla="*/ 63 w 63"/>
                  <a:gd name="T3" fmla="*/ 81 h 81"/>
                  <a:gd name="T4" fmla="*/ 0 w 63"/>
                  <a:gd name="T5" fmla="*/ 81 h 81"/>
                  <a:gd name="T6" fmla="*/ 32 w 63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1">
                    <a:moveTo>
                      <a:pt x="32" y="0"/>
                    </a:moveTo>
                    <a:lnTo>
                      <a:pt x="63" y="81"/>
                    </a:lnTo>
                    <a:lnTo>
                      <a:pt x="0" y="8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457200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5" name="Freeform 108"/>
              <p:cNvSpPr>
                <a:spLocks/>
              </p:cNvSpPr>
              <p:nvPr/>
            </p:nvSpPr>
            <p:spPr bwMode="auto">
              <a:xfrm>
                <a:off x="1726" y="2321"/>
                <a:ext cx="64" cy="81"/>
              </a:xfrm>
              <a:custGeom>
                <a:avLst/>
                <a:gdLst>
                  <a:gd name="T0" fmla="*/ 32 w 64"/>
                  <a:gd name="T1" fmla="*/ 0 h 81"/>
                  <a:gd name="T2" fmla="*/ 64 w 64"/>
                  <a:gd name="T3" fmla="*/ 81 h 81"/>
                  <a:gd name="T4" fmla="*/ 0 w 64"/>
                  <a:gd name="T5" fmla="*/ 81 h 81"/>
                  <a:gd name="T6" fmla="*/ 32 w 64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81">
                    <a:moveTo>
                      <a:pt x="32" y="0"/>
                    </a:moveTo>
                    <a:lnTo>
                      <a:pt x="64" y="81"/>
                    </a:lnTo>
                    <a:lnTo>
                      <a:pt x="0" y="8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457200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6" name="Freeform 109"/>
              <p:cNvSpPr>
                <a:spLocks/>
              </p:cNvSpPr>
              <p:nvPr/>
            </p:nvSpPr>
            <p:spPr bwMode="auto">
              <a:xfrm>
                <a:off x="2305" y="2513"/>
                <a:ext cx="63" cy="81"/>
              </a:xfrm>
              <a:custGeom>
                <a:avLst/>
                <a:gdLst>
                  <a:gd name="T0" fmla="*/ 31 w 63"/>
                  <a:gd name="T1" fmla="*/ 0 h 81"/>
                  <a:gd name="T2" fmla="*/ 63 w 63"/>
                  <a:gd name="T3" fmla="*/ 81 h 81"/>
                  <a:gd name="T4" fmla="*/ 0 w 63"/>
                  <a:gd name="T5" fmla="*/ 81 h 81"/>
                  <a:gd name="T6" fmla="*/ 31 w 63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1">
                    <a:moveTo>
                      <a:pt x="31" y="0"/>
                    </a:moveTo>
                    <a:lnTo>
                      <a:pt x="63" y="81"/>
                    </a:lnTo>
                    <a:lnTo>
                      <a:pt x="0" y="8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457200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Freeform 110"/>
              <p:cNvSpPr>
                <a:spLocks/>
              </p:cNvSpPr>
              <p:nvPr/>
            </p:nvSpPr>
            <p:spPr bwMode="auto">
              <a:xfrm>
                <a:off x="2891" y="2644"/>
                <a:ext cx="63" cy="81"/>
              </a:xfrm>
              <a:custGeom>
                <a:avLst/>
                <a:gdLst>
                  <a:gd name="T0" fmla="*/ 31 w 63"/>
                  <a:gd name="T1" fmla="*/ 0 h 81"/>
                  <a:gd name="T2" fmla="*/ 63 w 63"/>
                  <a:gd name="T3" fmla="*/ 81 h 81"/>
                  <a:gd name="T4" fmla="*/ 0 w 63"/>
                  <a:gd name="T5" fmla="*/ 81 h 81"/>
                  <a:gd name="T6" fmla="*/ 31 w 63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1">
                    <a:moveTo>
                      <a:pt x="31" y="0"/>
                    </a:moveTo>
                    <a:lnTo>
                      <a:pt x="63" y="81"/>
                    </a:lnTo>
                    <a:lnTo>
                      <a:pt x="0" y="8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457200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Freeform 111"/>
              <p:cNvSpPr>
                <a:spLocks/>
              </p:cNvSpPr>
              <p:nvPr/>
            </p:nvSpPr>
            <p:spPr bwMode="auto">
              <a:xfrm>
                <a:off x="3469" y="2564"/>
                <a:ext cx="63" cy="80"/>
              </a:xfrm>
              <a:custGeom>
                <a:avLst/>
                <a:gdLst>
                  <a:gd name="T0" fmla="*/ 32 w 63"/>
                  <a:gd name="T1" fmla="*/ 0 h 80"/>
                  <a:gd name="T2" fmla="*/ 63 w 63"/>
                  <a:gd name="T3" fmla="*/ 80 h 80"/>
                  <a:gd name="T4" fmla="*/ 0 w 63"/>
                  <a:gd name="T5" fmla="*/ 80 h 80"/>
                  <a:gd name="T6" fmla="*/ 32 w 63"/>
                  <a:gd name="T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0">
                    <a:moveTo>
                      <a:pt x="32" y="0"/>
                    </a:moveTo>
                    <a:lnTo>
                      <a:pt x="63" y="80"/>
                    </a:lnTo>
                    <a:lnTo>
                      <a:pt x="0" y="8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457200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9" name="Freeform 112"/>
              <p:cNvSpPr>
                <a:spLocks/>
              </p:cNvSpPr>
              <p:nvPr/>
            </p:nvSpPr>
            <p:spPr bwMode="auto">
              <a:xfrm>
                <a:off x="4047" y="3362"/>
                <a:ext cx="64" cy="80"/>
              </a:xfrm>
              <a:custGeom>
                <a:avLst/>
                <a:gdLst>
                  <a:gd name="T0" fmla="*/ 32 w 64"/>
                  <a:gd name="T1" fmla="*/ 0 h 80"/>
                  <a:gd name="T2" fmla="*/ 64 w 64"/>
                  <a:gd name="T3" fmla="*/ 80 h 80"/>
                  <a:gd name="T4" fmla="*/ 0 w 64"/>
                  <a:gd name="T5" fmla="*/ 80 h 80"/>
                  <a:gd name="T6" fmla="*/ 32 w 64"/>
                  <a:gd name="T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80">
                    <a:moveTo>
                      <a:pt x="32" y="0"/>
                    </a:moveTo>
                    <a:lnTo>
                      <a:pt x="64" y="80"/>
                    </a:lnTo>
                    <a:lnTo>
                      <a:pt x="0" y="8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457200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Line 113"/>
              <p:cNvSpPr>
                <a:spLocks noChangeShapeType="1"/>
              </p:cNvSpPr>
              <p:nvPr/>
            </p:nvSpPr>
            <p:spPr bwMode="auto">
              <a:xfrm>
                <a:off x="4911" y="2776"/>
                <a:ext cx="261" cy="1"/>
              </a:xfrm>
              <a:prstGeom prst="line">
                <a:avLst/>
              </a:prstGeom>
              <a:noFill/>
              <a:ln w="12700" cap="rnd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457200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Freeform 114"/>
              <p:cNvSpPr>
                <a:spLocks/>
              </p:cNvSpPr>
              <p:nvPr/>
            </p:nvSpPr>
            <p:spPr bwMode="auto">
              <a:xfrm>
                <a:off x="5006" y="2735"/>
                <a:ext cx="63" cy="81"/>
              </a:xfrm>
              <a:custGeom>
                <a:avLst/>
                <a:gdLst>
                  <a:gd name="T0" fmla="*/ 31 w 63"/>
                  <a:gd name="T1" fmla="*/ 0 h 81"/>
                  <a:gd name="T2" fmla="*/ 63 w 63"/>
                  <a:gd name="T3" fmla="*/ 81 h 81"/>
                  <a:gd name="T4" fmla="*/ 0 w 63"/>
                  <a:gd name="T5" fmla="*/ 81 h 81"/>
                  <a:gd name="T6" fmla="*/ 31 w 63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1">
                    <a:moveTo>
                      <a:pt x="31" y="0"/>
                    </a:moveTo>
                    <a:lnTo>
                      <a:pt x="63" y="81"/>
                    </a:lnTo>
                    <a:lnTo>
                      <a:pt x="0" y="8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457200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115"/>
              <p:cNvSpPr>
                <a:spLocks noChangeArrowheads="1"/>
              </p:cNvSpPr>
              <p:nvPr/>
            </p:nvSpPr>
            <p:spPr bwMode="auto">
              <a:xfrm>
                <a:off x="5204" y="2685"/>
                <a:ext cx="27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86201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431800" defTabSz="86201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862013" defTabSz="86201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293813" defTabSz="86201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1724025" defTabSz="86201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181225" defTabSz="862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638425" defTabSz="862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095625" defTabSz="862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552825" defTabSz="862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1500">
                    <a:solidFill>
                      <a:srgbClr val="000000"/>
                    </a:solidFill>
                  </a:rPr>
                  <a:t>Delta</a:t>
                </a:r>
              </a:p>
            </p:txBody>
          </p:sp>
        </p:grpSp>
        <p:sp>
          <p:nvSpPr>
            <p:cNvPr id="94" name="Text Box 116"/>
            <p:cNvSpPr txBox="1">
              <a:spLocks noChangeArrowheads="1"/>
            </p:cNvSpPr>
            <p:nvPr/>
          </p:nvSpPr>
          <p:spPr bwMode="auto">
            <a:xfrm>
              <a:off x="2747612" y="5669430"/>
              <a:ext cx="4386263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>
              <a:spAutoFit/>
            </a:bodyPr>
            <a:lstStyle>
              <a:lvl1pPr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31800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8620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293813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724025" defTabSz="862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1812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6384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0956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552825" defTabSz="862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en-US" sz="1300" dirty="0">
                  <a:solidFill>
                    <a:srgbClr val="000000"/>
                  </a:solidFill>
                </a:rPr>
                <a:t>Source: Microprocessor Report and AMD Preliminary Results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1600" y="912830"/>
            <a:ext cx="8841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600" dirty="0">
                <a:solidFill>
                  <a:srgbClr val="000000"/>
                </a:solidFill>
                <a:latin typeface="Verdana"/>
              </a:rPr>
              <a:t>At the end of the 1990’s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also the performance of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32-bit CISC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processors caught up </a:t>
            </a:r>
            <a:endParaRPr lang="en-US" sz="1600" dirty="0" smtClean="0">
              <a:solidFill>
                <a:srgbClr val="0070C0"/>
              </a:solidFill>
              <a:latin typeface="Verdana"/>
            </a:endParaRPr>
          </a:p>
          <a:p>
            <a:pPr defTabSz="457200" fontAlgn="base"/>
            <a:r>
              <a:rPr lang="en-US" sz="1600" dirty="0">
                <a:solidFill>
                  <a:srgbClr val="0070C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with that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of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64-bit RISC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processors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and rose at a more steeper rate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, as the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Figure</a:t>
            </a:r>
          </a:p>
          <a:p>
            <a:pPr defTabSz="457200" fontAlgn="base"/>
            <a:r>
              <a:rPr lang="en-US" sz="16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below shows.</a:t>
            </a:r>
          </a:p>
        </p:txBody>
      </p:sp>
      <p:sp>
        <p:nvSpPr>
          <p:cNvPr id="12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1.2 </a:t>
            </a:r>
            <a:r>
              <a:rPr lang="en-US" dirty="0"/>
              <a:t>Milestones of the evolution of DT and LT processors </a:t>
            </a:r>
            <a:r>
              <a:rPr lang="hu-HU" dirty="0" smtClean="0"/>
              <a:t>(</a:t>
            </a:r>
            <a:r>
              <a:rPr lang="en-US" dirty="0" smtClean="0"/>
              <a:t>5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74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301" y="941131"/>
            <a:ext cx="87635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Due to the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more and more serious </a:t>
            </a:r>
            <a:r>
              <a:rPr lang="en-US" sz="1600" dirty="0" err="1" smtClean="0">
                <a:solidFill>
                  <a:srgbClr val="FF0000"/>
                </a:solidFill>
                <a:latin typeface="Verdana"/>
              </a:rPr>
              <a:t>handycap</a:t>
            </a:r>
            <a:r>
              <a:rPr lang="en-US" sz="1600" dirty="0" smtClean="0">
                <a:solidFill>
                  <a:srgbClr val="FF0000"/>
                </a:solidFill>
                <a:latin typeface="Verdana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of RISC processors in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terms of </a:t>
            </a:r>
            <a:endParaRPr lang="en-US" sz="1600" dirty="0" smtClean="0">
              <a:solidFill>
                <a:srgbClr val="000000"/>
              </a:solidFill>
              <a:latin typeface="Verdana"/>
            </a:endParaRPr>
          </a:p>
          <a:p>
            <a:pPr defTabSz="457200" fontAlgn="base"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clock speed and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performance,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vendors one of the other cancelled their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respective</a:t>
            </a:r>
          </a:p>
          <a:p>
            <a:pPr defTabSz="457200" fontAlgn="base"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RISC lines </a:t>
            </a:r>
            <a:r>
              <a:rPr lang="en-US" sz="1600" dirty="0" smtClean="0">
                <a:latin typeface="Verdana"/>
              </a:rPr>
              <a:t>(</a:t>
            </a:r>
            <a:r>
              <a:rPr lang="en-US" sz="1600" dirty="0" smtClean="0">
                <a:latin typeface="Verdana"/>
              </a:rPr>
              <a:t>see the Table below)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and abandoned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their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RISC developments.</a:t>
            </a:r>
            <a:endParaRPr lang="en-US" sz="16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7" y="519764"/>
            <a:ext cx="792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defRPr/>
            </a:pPr>
            <a:r>
              <a:rPr lang="en-US" dirty="0">
                <a:solidFill>
                  <a:srgbClr val="2D2D8A"/>
                </a:solidFill>
                <a:latin typeface="Verdana"/>
              </a:rPr>
              <a:t>Decline of RISC processors -3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796359"/>
              </p:ext>
            </p:extLst>
          </p:nvPr>
        </p:nvGraphicFramePr>
        <p:xfrm>
          <a:off x="1036321" y="2197998"/>
          <a:ext cx="7172958" cy="200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3999">
                  <a:extLst>
                    <a:ext uri="{9D8B030D-6E8A-4147-A177-3AD203B41FA5}">
                      <a16:colId xmlns:a16="http://schemas.microsoft.com/office/drawing/2014/main" val="238304596"/>
                    </a:ext>
                  </a:extLst>
                </a:gridCol>
                <a:gridCol w="2580640">
                  <a:extLst>
                    <a:ext uri="{9D8B030D-6E8A-4147-A177-3AD203B41FA5}">
                      <a16:colId xmlns:a16="http://schemas.microsoft.com/office/drawing/2014/main" val="1194762107"/>
                    </a:ext>
                  </a:extLst>
                </a:gridCol>
                <a:gridCol w="1798319">
                  <a:extLst>
                    <a:ext uri="{9D8B030D-6E8A-4147-A177-3AD203B41FA5}">
                      <a16:colId xmlns:a16="http://schemas.microsoft.com/office/drawing/2014/main" val="2912177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Vendor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Proc. line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Year of cancellation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290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MIPS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R-line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1998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974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DEC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Alpha-line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2001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9299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HP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PA-8000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2005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068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Apple,</a:t>
                      </a:r>
                      <a:r>
                        <a:rPr lang="en-US" sz="1400" baseline="0" dirty="0" smtClean="0">
                          <a:latin typeface="+mj-lt"/>
                        </a:rPr>
                        <a:t> IBM, Motorola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PowerPC line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2005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42542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47520" y="4458598"/>
            <a:ext cx="5498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Table: Cancellation of RISC developments and lines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1.2 </a:t>
            </a:r>
            <a:r>
              <a:rPr lang="en-US" dirty="0"/>
              <a:t>Milestones of the evolution of DT and LT processors </a:t>
            </a:r>
            <a:r>
              <a:rPr lang="hu-HU" dirty="0" smtClean="0"/>
              <a:t>(</a:t>
            </a:r>
            <a:r>
              <a:rPr lang="en-US" dirty="0" smtClean="0"/>
              <a:t>6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54916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8" y="519765"/>
            <a:ext cx="4846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defRPr/>
            </a:pPr>
            <a:r>
              <a:rPr lang="en-US" dirty="0">
                <a:solidFill>
                  <a:srgbClr val="2D2D8A"/>
                </a:solidFill>
                <a:latin typeface="Verdana"/>
              </a:rPr>
              <a:t>c) Emergence of 64-bit CISC processors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133" y="904776"/>
            <a:ext cx="8932061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457200" fontAlgn="base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The next milestone in the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evolution of DT and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laptop processors was </a:t>
            </a:r>
            <a:r>
              <a:rPr lang="en-US" sz="1600" dirty="0" smtClean="0">
                <a:solidFill>
                  <a:srgbClr val="FF0000"/>
                </a:solidFill>
                <a:latin typeface="Verdana"/>
              </a:rPr>
              <a:t>widening</a:t>
            </a:r>
            <a:endParaRPr lang="en-US" sz="1600" dirty="0">
              <a:solidFill>
                <a:srgbClr val="FF0000"/>
              </a:solidFill>
              <a:latin typeface="Verdana"/>
            </a:endParaRPr>
          </a:p>
          <a:p>
            <a:pPr defTabSz="457200" fontAlgn="base">
              <a:spcAft>
                <a:spcPts val="600"/>
              </a:spcAft>
              <a:defRPr/>
            </a:pPr>
            <a:r>
              <a:rPr lang="en-US" sz="1600" dirty="0" smtClean="0">
                <a:solidFill>
                  <a:srgbClr val="FF0000"/>
                </a:solidFill>
                <a:latin typeface="Verdana"/>
              </a:rPr>
              <a:t>      the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width of CISC processors from 32-bit to 64-bit in </a:t>
            </a:r>
            <a:r>
              <a:rPr lang="en-US" sz="1600" dirty="0" smtClean="0">
                <a:solidFill>
                  <a:srgbClr val="FF0000"/>
                </a:solidFill>
                <a:latin typeface="Verdana"/>
              </a:rPr>
              <a:t>the first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halve of the 2000.</a:t>
            </a:r>
          </a:p>
          <a:p>
            <a:pPr marL="285750" indent="-285750" defTabSz="457200" fontAlgn="base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This move was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started by AMD’ 64-bit extension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of the x86 ISA, announced </a:t>
            </a:r>
          </a:p>
          <a:p>
            <a:pPr defTabSz="457200" fontAlgn="base"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  as early as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1999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[176], designated it as the </a:t>
            </a:r>
            <a:r>
              <a:rPr lang="en-US" sz="1600" dirty="0" smtClean="0">
                <a:solidFill>
                  <a:srgbClr val="FF0000"/>
                </a:solidFill>
                <a:latin typeface="Verdana"/>
              </a:rPr>
              <a:t>x86-64 extension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and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implemented</a:t>
            </a:r>
          </a:p>
          <a:p>
            <a:pPr defTabSz="457200" fontAlgn="base">
              <a:spcAft>
                <a:spcPts val="60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     first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in their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K8 (Hammer)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processors line in 2003.</a:t>
            </a:r>
            <a:endParaRPr lang="en-US" sz="1600" dirty="0">
              <a:solidFill>
                <a:srgbClr val="000000"/>
              </a:solidFill>
              <a:latin typeface="Verdana"/>
            </a:endParaRPr>
          </a:p>
          <a:p>
            <a:pPr marL="285750" indent="-285750" defTabSz="457200" fontAlgn="base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Intel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followed suit in 2004 by adopting AMD’s 64-bit x86 ISA extension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(while </a:t>
            </a:r>
          </a:p>
          <a:p>
            <a:pPr defTabSz="457200" fontAlgn="base"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  calling it EM64T, but renamed to Intel 64 in 2006) and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transforming their</a:t>
            </a:r>
          </a:p>
          <a:p>
            <a:pPr defTabSz="457200" fontAlgn="base"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     entire processor spectrum from 32- to 64 bit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, as the next Figure shows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it for</a:t>
            </a:r>
            <a:endParaRPr lang="en-US" sz="1600" dirty="0">
              <a:solidFill>
                <a:srgbClr val="000000"/>
              </a:solidFill>
              <a:latin typeface="Verdana"/>
            </a:endParaRPr>
          </a:p>
          <a:p>
            <a:pPr defTabSz="457200" fontAlgn="base"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  the server segment.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2131" y="6381548"/>
            <a:ext cx="7897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EMT is the abbreviation of Extended Memory Technology, later renamed to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1.2 </a:t>
            </a:r>
            <a:r>
              <a:rPr lang="en-US" dirty="0"/>
              <a:t>Milestones of the evolution of DT and LT processors </a:t>
            </a:r>
            <a:r>
              <a:rPr lang="hu-HU" dirty="0" smtClean="0"/>
              <a:t>(</a:t>
            </a:r>
            <a:r>
              <a:rPr lang="en-US" dirty="0" smtClean="0"/>
              <a:t>7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71584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553704" y="2040004"/>
            <a:ext cx="8094661" cy="417041"/>
            <a:chOff x="699" y="1634"/>
            <a:chExt cx="4448" cy="300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951" y="1638"/>
              <a:ext cx="4196" cy="296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 1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.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1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Introduction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699" y="1634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defRPr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550529" y="2499470"/>
            <a:ext cx="8098517" cy="683548"/>
            <a:chOff x="699" y="1638"/>
            <a:chExt cx="4504" cy="608"/>
          </a:xfrm>
        </p:grpSpPr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951" y="1638"/>
              <a:ext cx="4252" cy="60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1.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2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Milestones of the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evolution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of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DT and LT processors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        prior arriving the Core 2 family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699" y="1652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defRPr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553705" y="3232514"/>
            <a:ext cx="8094660" cy="412750"/>
            <a:chOff x="699" y="1638"/>
            <a:chExt cx="4448" cy="260"/>
          </a:xfrm>
        </p:grpSpPr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951" y="1638"/>
              <a:ext cx="4196" cy="259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1.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3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D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esktop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and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laptop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processor lines covered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699" y="1648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defRPr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16" name="Group 13"/>
          <p:cNvGrpSpPr>
            <a:grpSpLocks/>
          </p:cNvGrpSpPr>
          <p:nvPr/>
        </p:nvGrpSpPr>
        <p:grpSpPr bwMode="auto">
          <a:xfrm>
            <a:off x="550529" y="3679726"/>
            <a:ext cx="8097837" cy="411163"/>
            <a:chOff x="699" y="1638"/>
            <a:chExt cx="4448" cy="259"/>
          </a:xfrm>
        </p:grpSpPr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>
              <a:off x="951" y="1638"/>
              <a:ext cx="4196" cy="259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1.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4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CPU core count of desktops and laptops</a:t>
              </a: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699" y="1640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defRPr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34" name="AutoShape 3"/>
          <p:cNvSpPr>
            <a:spLocks noChangeArrowheads="1"/>
          </p:cNvSpPr>
          <p:nvPr/>
        </p:nvSpPr>
        <p:spPr bwMode="auto">
          <a:xfrm>
            <a:off x="467544" y="903808"/>
            <a:ext cx="8180822" cy="468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</a:rPr>
              <a:t>1.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Overview of client processors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95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t="2191" b="19957"/>
          <a:stretch/>
        </p:blipFill>
        <p:spPr bwMode="auto">
          <a:xfrm>
            <a:off x="284480" y="1187820"/>
            <a:ext cx="8818880" cy="406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4"/>
          <p:cNvSpPr txBox="1"/>
          <p:nvPr/>
        </p:nvSpPr>
        <p:spPr>
          <a:xfrm>
            <a:off x="8686800" y="6391275"/>
            <a:ext cx="389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438" y="515023"/>
            <a:ext cx="314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defRPr/>
            </a:pPr>
            <a:r>
              <a:rPr lang="en-US" dirty="0">
                <a:solidFill>
                  <a:srgbClr val="2D2D8A"/>
                </a:solidFill>
                <a:latin typeface="Verdana"/>
              </a:rPr>
              <a:t>Intel’s move to 64-bit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4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]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1.2 </a:t>
            </a:r>
            <a:r>
              <a:rPr lang="en-US" dirty="0"/>
              <a:t>Milestones of the evolution of DT and LT processors </a:t>
            </a:r>
            <a:r>
              <a:rPr lang="hu-HU" dirty="0" smtClean="0"/>
              <a:t>(</a:t>
            </a:r>
            <a:r>
              <a:rPr lang="en-US" dirty="0" smtClean="0"/>
              <a:t>8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2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626" y="529390"/>
            <a:ext cx="6997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defRPr/>
            </a:pPr>
            <a:r>
              <a:rPr lang="en-US" sz="1600" dirty="0">
                <a:solidFill>
                  <a:srgbClr val="FF0000"/>
                </a:solidFill>
                <a:latin typeface="Verdana"/>
              </a:rPr>
              <a:t>Remarks to Intel’s </a:t>
            </a:r>
            <a:r>
              <a:rPr lang="en-US" sz="1600" dirty="0" smtClean="0">
                <a:solidFill>
                  <a:srgbClr val="FF0000"/>
                </a:solidFill>
                <a:latin typeface="Verdana"/>
              </a:rPr>
              <a:t>move to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64-bit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" y="904776"/>
            <a:ext cx="922100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 fontAlgn="base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For years Intel denied their secret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64-bit x86 development,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pursued in Oregon </a:t>
            </a:r>
          </a:p>
          <a:p>
            <a:pPr defTabSz="457200" fontAlgn="base"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 (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called Yamhill, after a river in Oregon), since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a new 64-bit architecture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would</a:t>
            </a:r>
          </a:p>
          <a:p>
            <a:pPr defTabSz="457200" fontAlgn="base"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     bring an “in-house competition”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to Intel’s and </a:t>
            </a:r>
            <a:r>
              <a:rPr lang="en-US" sz="1600" dirty="0" err="1">
                <a:solidFill>
                  <a:srgbClr val="000000"/>
                </a:solidFill>
                <a:latin typeface="Verdana"/>
              </a:rPr>
              <a:t>hp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’ jointly developed 64-bit </a:t>
            </a:r>
            <a:endParaRPr lang="en-US" sz="1600" dirty="0" smtClean="0">
              <a:solidFill>
                <a:srgbClr val="000000"/>
              </a:solidFill>
              <a:latin typeface="Verdana"/>
            </a:endParaRPr>
          </a:p>
          <a:p>
            <a:pPr defTabSz="457200" fontAlgn="base">
              <a:spcAft>
                <a:spcPts val="60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     Itanium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line (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designated as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IA64). </a:t>
            </a:r>
          </a:p>
          <a:p>
            <a:pPr marL="285750" indent="-285750" defTabSz="457200" fontAlgn="base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A noteworthy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indicator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for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Intel’s move to 64 bit was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the fact that Intel’s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third </a:t>
            </a:r>
            <a:endParaRPr lang="en-US" sz="1600" dirty="0" smtClean="0">
              <a:solidFill>
                <a:srgbClr val="0070C0"/>
              </a:solidFill>
              <a:latin typeface="Verdana"/>
            </a:endParaRPr>
          </a:p>
          <a:p>
            <a:pPr defTabSz="457200" fontAlgn="base"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      Pentium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4 core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(Prescott)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had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more than twice as many transistors than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Intel’s</a:t>
            </a:r>
          </a:p>
          <a:p>
            <a:pPr defTabSz="457200" fontAlgn="base"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     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previous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second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generation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core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(Northwood), in fact 125 million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transistors</a:t>
            </a:r>
          </a:p>
          <a:p>
            <a:pPr defTabSz="457200" fontAlgn="base">
              <a:spcAft>
                <a:spcPts val="60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     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vs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. 55 million.</a:t>
            </a:r>
          </a:p>
          <a:p>
            <a:pPr defTabSz="457200" fontAlgn="base">
              <a:defRPr/>
            </a:pP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    This could not be justified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by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Prescott’s 1 MB large L2 caches vs. Northwood’s</a:t>
            </a:r>
          </a:p>
          <a:p>
            <a:pPr defTabSz="457200" fontAlgn="base"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    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512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KB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L2 caches alone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as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indicated in the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next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Figure.</a:t>
            </a:r>
            <a:endParaRPr lang="en-US" sz="16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1.2 </a:t>
            </a:r>
            <a:r>
              <a:rPr lang="en-US" dirty="0"/>
              <a:t>Milestones of the evolution of DT and LT processors </a:t>
            </a:r>
            <a:r>
              <a:rPr lang="hu-HU" dirty="0" smtClean="0"/>
              <a:t>(</a:t>
            </a:r>
            <a:r>
              <a:rPr lang="en-US" dirty="0" smtClean="0"/>
              <a:t>9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28052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Object 3"/>
          <p:cNvGraphicFramePr>
            <a:graphicFrameLocks noChangeAspect="1"/>
          </p:cNvGraphicFramePr>
          <p:nvPr>
            <p:extLst/>
          </p:nvPr>
        </p:nvGraphicFramePr>
        <p:xfrm>
          <a:off x="161925" y="821324"/>
          <a:ext cx="8684567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Microsoft Drawing" r:id="rId4" imgW="9994900" imgH="7227888" progId="MSDraw">
                  <p:embed/>
                </p:oleObj>
              </mc:Choice>
              <mc:Fallback>
                <p:oleObj name="Microsoft Drawing" r:id="rId4" imgW="9994900" imgH="7227888" progId="MSDraw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821324"/>
                        <a:ext cx="8684567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0293" y="494498"/>
            <a:ext cx="294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dirty="0">
                <a:solidFill>
                  <a:srgbClr val="2D2D8A"/>
                </a:solidFill>
                <a:latin typeface="Verdana"/>
              </a:rPr>
              <a:t>Intel's Pentium 4 family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1500" y="5859463"/>
            <a:ext cx="360000" cy="134822"/>
          </a:xfrm>
          <a:prstGeom prst="rect">
            <a:avLst/>
          </a:prstGeom>
          <a:solidFill>
            <a:srgbClr val="FFFF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540" y="5814265"/>
            <a:ext cx="654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1100" dirty="0">
                <a:solidFill>
                  <a:srgbClr val="000000"/>
                </a:solidFill>
              </a:rPr>
              <a:t>180 nm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172349" y="5859463"/>
            <a:ext cx="360000" cy="134822"/>
          </a:xfrm>
          <a:prstGeom prst="rect">
            <a:avLst/>
          </a:prstGeom>
          <a:solidFill>
            <a:srgbClr val="A4FAF4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1660" y="5814265"/>
            <a:ext cx="654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1100" dirty="0">
                <a:solidFill>
                  <a:srgbClr val="000000"/>
                </a:solidFill>
              </a:rPr>
              <a:t>130 nm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231740" y="5881036"/>
            <a:ext cx="360000" cy="121669"/>
          </a:xfrm>
          <a:prstGeom prst="rect">
            <a:avLst/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1365" y="5822685"/>
            <a:ext cx="5757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1100" dirty="0">
                <a:solidFill>
                  <a:srgbClr val="000000"/>
                </a:solidFill>
              </a:rPr>
              <a:t>90 nm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1.2 </a:t>
            </a:r>
            <a:r>
              <a:rPr lang="en-US" dirty="0"/>
              <a:t>Milestones of the evolution of DT and LT processors </a:t>
            </a:r>
            <a:r>
              <a:rPr lang="hu-HU" dirty="0" smtClean="0"/>
              <a:t>(</a:t>
            </a:r>
            <a:r>
              <a:rPr lang="en-US" dirty="0" smtClean="0"/>
              <a:t>10</a:t>
            </a:r>
            <a:r>
              <a:rPr lang="hu-HU" dirty="0" smtClean="0"/>
              <a:t>)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738146" y="4827595"/>
            <a:ext cx="1368000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4784224" y="4607708"/>
            <a:ext cx="1368000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6504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8" y="519765"/>
            <a:ext cx="4184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defRPr/>
            </a:pPr>
            <a:r>
              <a:rPr lang="en-US" dirty="0">
                <a:solidFill>
                  <a:srgbClr val="2D2D8A"/>
                </a:solidFill>
                <a:latin typeface="Verdana"/>
              </a:rPr>
              <a:t>d) Emergence of the multicore era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252" y="914400"/>
            <a:ext cx="9156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An important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step in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the evolution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of processors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was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the </a:t>
            </a:r>
            <a:r>
              <a:rPr lang="en-US" sz="1600" dirty="0" smtClean="0">
                <a:solidFill>
                  <a:srgbClr val="FF0000"/>
                </a:solidFill>
                <a:latin typeface="Verdana"/>
              </a:rPr>
              <a:t>emergence of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the </a:t>
            </a:r>
            <a:r>
              <a:rPr lang="en-US" sz="1600" dirty="0" smtClean="0">
                <a:solidFill>
                  <a:srgbClr val="FF0000"/>
                </a:solidFill>
                <a:latin typeface="Verdana"/>
              </a:rPr>
              <a:t>multicore</a:t>
            </a:r>
          </a:p>
          <a:p>
            <a:pPr defTabSz="457200" fontAlgn="base">
              <a:defRPr/>
            </a:pPr>
            <a:r>
              <a:rPr lang="en-US" sz="1600" dirty="0">
                <a:solidFill>
                  <a:srgbClr val="FF000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Verdana"/>
              </a:rPr>
              <a:t>era mostly around 2005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as demonstrated by the next two Figures.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1.2 </a:t>
            </a:r>
            <a:r>
              <a:rPr lang="en-US" dirty="0"/>
              <a:t>Milestones of the evolution of DT and LT processors </a:t>
            </a:r>
            <a:r>
              <a:rPr lang="hu-HU" dirty="0" smtClean="0"/>
              <a:t>(</a:t>
            </a:r>
            <a:r>
              <a:rPr lang="en-US" dirty="0" smtClean="0"/>
              <a:t>11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51569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374257"/>
              </p:ext>
            </p:extLst>
          </p:nvPr>
        </p:nvGraphicFramePr>
        <p:xfrm>
          <a:off x="812419" y="1288469"/>
          <a:ext cx="7342024" cy="446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4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7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4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Year of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launching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Dual core design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r>
                        <a:rPr lang="hu-HU" sz="13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en-US" sz="13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/2001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IBM launches dual core POWER4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11/2002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IBM launches dual core POWER4+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05/2004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 announces the availability of the </a:t>
                      </a:r>
                      <a:r>
                        <a:rPr lang="en-US" sz="13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synthetisable</a:t>
                      </a: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ARM11 </a:t>
                      </a:r>
                      <a:r>
                        <a:rPr lang="en-US" sz="13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MPCore</a:t>
                      </a: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quad core processor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05/2004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IBM launches dual core POWER5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08/2004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AMD demonstrates first x86 dual core (Opteron) processor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04/2005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 demonstrates the ARM11 </a:t>
                      </a:r>
                      <a:r>
                        <a:rPr lang="en-US" sz="13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MPCore</a:t>
                      </a: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quad core test chip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 cooperation with NEC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04/2005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Intel launches dual core Pentium processors (Pentium D)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04/2005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AMD launches dual core Opteron server processors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06/2006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Intel launches the dual core </a:t>
                      </a:r>
                      <a:r>
                        <a:rPr lang="en-US" sz="1300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Core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 family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026" y="519438"/>
            <a:ext cx="433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2D2D8A"/>
                </a:solidFill>
                <a:latin typeface="Verdana"/>
              </a:rPr>
              <a:t>Emergence of dual core processors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1.2 </a:t>
            </a:r>
            <a:r>
              <a:rPr lang="en-US" dirty="0"/>
              <a:t>Milestones of the evolution of DT and LT processors </a:t>
            </a:r>
            <a:r>
              <a:rPr lang="hu-HU" dirty="0" smtClean="0"/>
              <a:t>(</a:t>
            </a:r>
            <a:r>
              <a:rPr lang="en-US" dirty="0" smtClean="0"/>
              <a:t>12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812419" y="4653136"/>
            <a:ext cx="7342024" cy="1101203"/>
          </a:xfrm>
          <a:prstGeom prst="round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48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762125" y="6391875"/>
            <a:ext cx="5337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>
              <a:defRPr/>
            </a:pPr>
            <a:r>
              <a:rPr lang="hu-HU" altLang="en-US" sz="1200" dirty="0">
                <a:solidFill>
                  <a:srgbClr val="000000"/>
                </a:solidFill>
              </a:rPr>
              <a:t>Source: A. Loktu: Itanium 2 for Enterprise Computing </a:t>
            </a:r>
            <a:br>
              <a:rPr lang="hu-HU" altLang="en-US" sz="1200" dirty="0">
                <a:solidFill>
                  <a:srgbClr val="000000"/>
                </a:solidFill>
              </a:rPr>
            </a:br>
            <a:r>
              <a:rPr lang="hu-HU" altLang="en-US" sz="1200" dirty="0">
                <a:solidFill>
                  <a:srgbClr val="000000"/>
                </a:solidFill>
                <a:hlinkClick r:id="rId2"/>
              </a:rPr>
              <a:t>http://h40132.www4.hp.com/upload/se/sv/Itanium2forenterprisecomputing.pps</a:t>
            </a:r>
            <a:endParaRPr lang="hu-HU" altLang="en-US" sz="12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8" y="519764"/>
            <a:ext cx="364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defRPr/>
            </a:pPr>
            <a:r>
              <a:rPr lang="en-US" dirty="0">
                <a:solidFill>
                  <a:srgbClr val="2D2D8A"/>
                </a:solidFill>
                <a:latin typeface="Verdana"/>
              </a:rPr>
              <a:t>Intel’s move to multicores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5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]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87651" y="1174320"/>
            <a:ext cx="7192662" cy="5034679"/>
            <a:chOff x="1268813" y="1530450"/>
            <a:chExt cx="6857500" cy="4757886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84"/>
            <a:stretch/>
          </p:blipFill>
          <p:spPr bwMode="auto">
            <a:xfrm>
              <a:off x="1268813" y="1771047"/>
              <a:ext cx="6589712" cy="4517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ounded Rectangle 1"/>
            <p:cNvSpPr/>
            <p:nvPr/>
          </p:nvSpPr>
          <p:spPr bwMode="auto">
            <a:xfrm>
              <a:off x="5611527" y="3339965"/>
              <a:ext cx="1020278" cy="2184935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872438" y="3994486"/>
              <a:ext cx="1253875" cy="33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defRPr/>
              </a:pPr>
              <a:r>
                <a:rPr lang="en-US" sz="1600" dirty="0">
                  <a:solidFill>
                    <a:srgbClr val="FF0000"/>
                  </a:solidFill>
                  <a:latin typeface="Verdana"/>
                </a:rPr>
                <a:t>Core 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7866" y="3636748"/>
              <a:ext cx="12538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defRPr/>
              </a:pPr>
              <a:r>
                <a:rPr lang="en-US" sz="1600" dirty="0">
                  <a:solidFill>
                    <a:srgbClr val="FF0000"/>
                  </a:solidFill>
                  <a:latin typeface="Verdana"/>
                </a:rPr>
                <a:t>Pentium 4</a:t>
              </a:r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11" t="8884" r="64480" b="77720"/>
            <a:stretch/>
          </p:blipFill>
          <p:spPr bwMode="auto">
            <a:xfrm>
              <a:off x="1272427" y="1530450"/>
              <a:ext cx="6580800" cy="259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1.2 </a:t>
            </a:r>
            <a:r>
              <a:rPr lang="en-US" dirty="0"/>
              <a:t>Milestones of the evolution of DT and LT processors </a:t>
            </a:r>
            <a:r>
              <a:rPr lang="hu-HU" dirty="0" smtClean="0"/>
              <a:t>(</a:t>
            </a:r>
            <a:r>
              <a:rPr lang="en-US" dirty="0" smtClean="0"/>
              <a:t>13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18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955041"/>
            <a:ext cx="9235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As a result of the outlined evolution,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when Intel’s 64-bit dual-core Core 2 family </a:t>
            </a:r>
          </a:p>
          <a:p>
            <a:pPr defTabSz="457200" fontAlgn="base"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 entered the market in 2006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,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38" y="518160"/>
            <a:ext cx="716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defRPr/>
            </a:pPr>
            <a:r>
              <a:rPr lang="en-US" dirty="0">
                <a:solidFill>
                  <a:srgbClr val="2D2D8A"/>
                </a:solidFill>
                <a:latin typeface="Verdana"/>
              </a:rPr>
              <a:t>The DT and laptop market at arrival of Intel’s Core 2 family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1.2 </a:t>
            </a:r>
            <a:r>
              <a:rPr lang="en-US" dirty="0"/>
              <a:t>Milestones of the evolution of DT and LT processors </a:t>
            </a:r>
            <a:r>
              <a:rPr lang="hu-HU" dirty="0" smtClean="0"/>
              <a:t>(</a:t>
            </a:r>
            <a:r>
              <a:rPr lang="en-US" dirty="0" smtClean="0"/>
              <a:t>14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1584955"/>
            <a:ext cx="892029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 fontAlgn="base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there was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no notable RISC competition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in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the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client sector and</a:t>
            </a:r>
          </a:p>
          <a:p>
            <a:pPr marL="285750" indent="-285750" defTabSz="457200" fontAlgn="base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concerning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CISC processors,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only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AMD’s 64-bit,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partly dual-core processor lines (K8)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challenged Intel.</a:t>
            </a:r>
            <a:endParaRPr lang="en-US" sz="1600" dirty="0">
              <a:solidFill>
                <a:srgbClr val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4062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871538" y="1670794"/>
            <a:ext cx="7404100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1.3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Desktop and laptop processor lines covered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67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73229" y="559158"/>
            <a:ext cx="91840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800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1.3 Desktop and laptop processor lines </a:t>
            </a:r>
            <a:r>
              <a:rPr lang="en-US" altLang="en-US" sz="1800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covered</a:t>
            </a:r>
            <a:endParaRPr lang="en-US" altLang="en-US" sz="1800" dirty="0" smtClean="0">
              <a:solidFill>
                <a:srgbClr val="333399"/>
              </a:solidFill>
              <a:latin typeface="Verdana" pitchFamily="34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800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Designations </a:t>
            </a:r>
            <a:r>
              <a:rPr lang="en-US" altLang="en-US" sz="1800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of Intel’s </a:t>
            </a:r>
            <a:r>
              <a:rPr lang="en-US" altLang="en-US" sz="1800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client processor </a:t>
            </a:r>
            <a:r>
              <a:rPr lang="en-US" altLang="en-US" sz="1800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models </a:t>
            </a:r>
            <a:r>
              <a:rPr lang="en-US" altLang="en-US" sz="1800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of </a:t>
            </a:r>
            <a:r>
              <a:rPr lang="en-US" altLang="en-US" sz="1800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the Core 2 processor family</a:t>
            </a:r>
            <a:endParaRPr lang="en-US" altLang="en-US" sz="1800" dirty="0">
              <a:solidFill>
                <a:srgbClr val="333399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" name="Téglalap 3"/>
          <p:cNvSpPr/>
          <p:nvPr/>
        </p:nvSpPr>
        <p:spPr bwMode="auto">
          <a:xfrm>
            <a:off x="660289" y="1412776"/>
            <a:ext cx="8414524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</a:rPr>
              <a:t>EE</a:t>
            </a:r>
            <a:endParaRPr lang="hu-HU" sz="1400" b="1" dirty="0">
              <a:solidFill>
                <a:srgbClr val="FFFFFF"/>
              </a:solidFill>
            </a:endParaRPr>
          </a:p>
        </p:txBody>
      </p:sp>
      <p:sp>
        <p:nvSpPr>
          <p:cNvPr id="3" name="Téglalap 4"/>
          <p:cNvSpPr/>
          <p:nvPr/>
        </p:nvSpPr>
        <p:spPr bwMode="auto">
          <a:xfrm>
            <a:off x="753701" y="1932783"/>
            <a:ext cx="1028957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Core 2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" name="Téglalap 5"/>
          <p:cNvSpPr/>
          <p:nvPr/>
        </p:nvSpPr>
        <p:spPr bwMode="auto">
          <a:xfrm>
            <a:off x="1791853" y="1933777"/>
            <a:ext cx="1028957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Penryn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5" name="Téglalap 11"/>
          <p:cNvSpPr/>
          <p:nvPr/>
        </p:nvSpPr>
        <p:spPr bwMode="auto">
          <a:xfrm>
            <a:off x="2801680" y="1932783"/>
            <a:ext cx="1028957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Nehalem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6" name="Téglalap 12"/>
          <p:cNvSpPr/>
          <p:nvPr/>
        </p:nvSpPr>
        <p:spPr bwMode="auto">
          <a:xfrm>
            <a:off x="3842501" y="1934441"/>
            <a:ext cx="1028957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West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mere</a:t>
            </a:r>
            <a:endParaRPr lang="en-US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en-US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7" name="Téglalap 13"/>
          <p:cNvSpPr/>
          <p:nvPr/>
        </p:nvSpPr>
        <p:spPr bwMode="auto">
          <a:xfrm>
            <a:off x="4869712" y="1932783"/>
            <a:ext cx="1028957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Sandy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Bridge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8" name="Téglalap 14"/>
          <p:cNvSpPr/>
          <p:nvPr/>
        </p:nvSpPr>
        <p:spPr bwMode="auto">
          <a:xfrm>
            <a:off x="5915641" y="1931124"/>
            <a:ext cx="1028957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Ivy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Bridge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9" name="Téglalap 15"/>
          <p:cNvSpPr/>
          <p:nvPr/>
        </p:nvSpPr>
        <p:spPr bwMode="auto">
          <a:xfrm>
            <a:off x="6932138" y="1932783"/>
            <a:ext cx="1028957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Haswell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Microarchi</a:t>
            </a:r>
            <a:r>
              <a:rPr lang="en-US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10" name="Szövegdoboz 16"/>
          <p:cNvSpPr txBox="1">
            <a:spLocks noChangeArrowheads="1"/>
          </p:cNvSpPr>
          <p:nvPr/>
        </p:nvSpPr>
        <p:spPr bwMode="auto">
          <a:xfrm>
            <a:off x="903757" y="3354120"/>
            <a:ext cx="57917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11" name="Szövegdoboz 17"/>
          <p:cNvSpPr txBox="1">
            <a:spLocks noChangeArrowheads="1"/>
          </p:cNvSpPr>
          <p:nvPr/>
        </p:nvSpPr>
        <p:spPr bwMode="auto">
          <a:xfrm>
            <a:off x="2000734" y="3355986"/>
            <a:ext cx="536294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12" name="Szövegdoboz 18"/>
          <p:cNvSpPr txBox="1">
            <a:spLocks noChangeArrowheads="1"/>
          </p:cNvSpPr>
          <p:nvPr/>
        </p:nvSpPr>
        <p:spPr bwMode="auto">
          <a:xfrm>
            <a:off x="3036833" y="3354596"/>
            <a:ext cx="57917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13" name="Szövegdoboz 19"/>
          <p:cNvSpPr txBox="1">
            <a:spLocks noChangeArrowheads="1"/>
          </p:cNvSpPr>
          <p:nvPr/>
        </p:nvSpPr>
        <p:spPr bwMode="auto">
          <a:xfrm>
            <a:off x="4077938" y="3356462"/>
            <a:ext cx="536294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14" name="Szövegdoboz 20"/>
          <p:cNvSpPr txBox="1">
            <a:spLocks noChangeArrowheads="1"/>
          </p:cNvSpPr>
          <p:nvPr/>
        </p:nvSpPr>
        <p:spPr bwMode="auto">
          <a:xfrm>
            <a:off x="5060603" y="3356462"/>
            <a:ext cx="57917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15" name="Szövegdoboz 21"/>
          <p:cNvSpPr txBox="1">
            <a:spLocks noChangeArrowheads="1"/>
          </p:cNvSpPr>
          <p:nvPr/>
        </p:nvSpPr>
        <p:spPr bwMode="auto">
          <a:xfrm>
            <a:off x="6169486" y="3358328"/>
            <a:ext cx="536294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16" name="Szövegdoboz 22"/>
          <p:cNvSpPr txBox="1">
            <a:spLocks noChangeArrowheads="1"/>
          </p:cNvSpPr>
          <p:nvPr/>
        </p:nvSpPr>
        <p:spPr bwMode="auto">
          <a:xfrm>
            <a:off x="7125588" y="3356937"/>
            <a:ext cx="57917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17" name="Szövegdoboz 25"/>
          <p:cNvSpPr txBox="1"/>
          <p:nvPr/>
        </p:nvSpPr>
        <p:spPr bwMode="auto">
          <a:xfrm>
            <a:off x="875508" y="1444833"/>
            <a:ext cx="760143" cy="612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28600" indent="-228600" algn="ctr" fontAlgn="base">
              <a:spcBef>
                <a:spcPct val="0"/>
              </a:spcBef>
              <a:spcAft>
                <a:spcPts val="100"/>
              </a:spcAft>
              <a:buFontTx/>
              <a:buAutoNum type="arabicPeriod"/>
              <a:defRPr/>
            </a:pPr>
            <a:r>
              <a:rPr lang="hu-HU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gen.</a:t>
            </a:r>
            <a:endParaRPr lang="en-US" sz="1100" b="1" dirty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000000"/>
                </a:solidFill>
              </a:rPr>
              <a:t>4/5/</a:t>
            </a:r>
            <a:r>
              <a:rPr lang="en-US" sz="1100" dirty="0" err="1">
                <a:solidFill>
                  <a:srgbClr val="000000"/>
                </a:solidFill>
              </a:rPr>
              <a:t>6xxx</a:t>
            </a:r>
            <a:endParaRPr lang="en-US" sz="1100" dirty="0">
              <a:solidFill>
                <a:srgbClr val="000000"/>
              </a:solidFill>
            </a:endParaRPr>
          </a:p>
          <a:p>
            <a:pPr marL="228600" indent="-228600" algn="ctr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endParaRPr lang="en-US" sz="1100" b="1" dirty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Szövegdoboz 26"/>
          <p:cNvSpPr txBox="1"/>
          <p:nvPr/>
        </p:nvSpPr>
        <p:spPr bwMode="auto">
          <a:xfrm>
            <a:off x="4994525" y="1434561"/>
            <a:ext cx="729687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100" b="1" dirty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2. gen.</a:t>
            </a:r>
            <a:endParaRPr lang="en-US" sz="1100" b="1" dirty="0">
              <a:solidFill>
                <a:srgbClr val="000000"/>
              </a:solidFill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 err="1">
                <a:solidFill>
                  <a:srgbClr val="000000"/>
                </a:solidFill>
              </a:rPr>
              <a:t>2xxx</a:t>
            </a:r>
            <a:endParaRPr lang="hu-HU" sz="1100" b="1" dirty="0">
              <a:solidFill>
                <a:srgbClr val="000000"/>
              </a:solidFill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Szövegdoboz 27"/>
          <p:cNvSpPr txBox="1"/>
          <p:nvPr/>
        </p:nvSpPr>
        <p:spPr bwMode="auto">
          <a:xfrm>
            <a:off x="6080151" y="1436149"/>
            <a:ext cx="729687" cy="6001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gen.</a:t>
            </a:r>
            <a:endParaRPr lang="en-US" sz="1100" b="1" dirty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 err="1">
                <a:solidFill>
                  <a:srgbClr val="000000"/>
                </a:solidFill>
              </a:rPr>
              <a:t>3xxx</a:t>
            </a:r>
            <a:endParaRPr lang="en-US" sz="11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Szövegdoboz 28"/>
          <p:cNvSpPr txBox="1"/>
          <p:nvPr/>
        </p:nvSpPr>
        <p:spPr bwMode="auto">
          <a:xfrm>
            <a:off x="7082451" y="1434561"/>
            <a:ext cx="729687" cy="6001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gen.</a:t>
            </a:r>
            <a:endParaRPr lang="en-US" sz="1100" b="1" dirty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 err="1">
                <a:solidFill>
                  <a:srgbClr val="000000"/>
                </a:solidFill>
              </a:rPr>
              <a:t>4xxx</a:t>
            </a:r>
            <a:endParaRPr lang="en-US" sz="11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8123650" y="1450436"/>
            <a:ext cx="729687" cy="6001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Verdana"/>
                <a:cs typeface="Arial" charset="0"/>
              </a:rPr>
              <a:t>5. gen.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 err="1">
                <a:solidFill>
                  <a:srgbClr val="000000"/>
                </a:solidFill>
              </a:rPr>
              <a:t>5xxx</a:t>
            </a:r>
            <a:endParaRPr lang="en-US" sz="11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Verdana"/>
              <a:cs typeface="Arial" charset="0"/>
            </a:endParaRPr>
          </a:p>
        </p:txBody>
      </p:sp>
      <p:sp>
        <p:nvSpPr>
          <p:cNvPr id="22" name="Téglalap 14"/>
          <p:cNvSpPr/>
          <p:nvPr/>
        </p:nvSpPr>
        <p:spPr bwMode="auto">
          <a:xfrm>
            <a:off x="7966235" y="1938669"/>
            <a:ext cx="1025710" cy="13567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Broad-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well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23" name="Szövegdoboz 21"/>
          <p:cNvSpPr txBox="1">
            <a:spLocks noChangeArrowheads="1"/>
          </p:cNvSpPr>
          <p:nvPr/>
        </p:nvSpPr>
        <p:spPr bwMode="auto">
          <a:xfrm>
            <a:off x="8195851" y="3351670"/>
            <a:ext cx="535001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74802" y="1610686"/>
            <a:ext cx="8947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100" b="1" dirty="0" err="1">
                <a:solidFill>
                  <a:srgbClr val="000000"/>
                </a:solidFill>
                <a:latin typeface="Verdana"/>
              </a:rPr>
              <a:t>i5</a:t>
            </a:r>
            <a:r>
              <a:rPr lang="en-US" sz="11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US" sz="1100" b="1" dirty="0" err="1">
                <a:solidFill>
                  <a:srgbClr val="000000"/>
                </a:solidFill>
                <a:latin typeface="Verdana"/>
              </a:rPr>
              <a:t>i7</a:t>
            </a:r>
            <a:r>
              <a:rPr lang="en-US" sz="1100" dirty="0">
                <a:solidFill>
                  <a:srgbClr val="000000"/>
                </a:solidFill>
                <a:latin typeface="Verdana"/>
              </a:rPr>
              <a:t>-xxx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790938" y="1607310"/>
            <a:ext cx="11416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100" b="1" dirty="0" err="1">
                <a:solidFill>
                  <a:srgbClr val="000000"/>
                </a:solidFill>
                <a:latin typeface="Verdana"/>
              </a:rPr>
              <a:t>i3</a:t>
            </a:r>
            <a:r>
              <a:rPr lang="en-US" sz="11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US" sz="1100" b="1" dirty="0" err="1">
                <a:solidFill>
                  <a:srgbClr val="000000"/>
                </a:solidFill>
                <a:latin typeface="Verdana"/>
              </a:rPr>
              <a:t>i5</a:t>
            </a:r>
            <a:r>
              <a:rPr lang="en-US" sz="11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US" sz="1100" b="1" dirty="0" err="1">
                <a:solidFill>
                  <a:srgbClr val="000000"/>
                </a:solidFill>
                <a:latin typeface="Verdana"/>
              </a:rPr>
              <a:t>i7</a:t>
            </a:r>
            <a:r>
              <a:rPr lang="en-US" sz="1100" dirty="0">
                <a:solidFill>
                  <a:srgbClr val="000000"/>
                </a:solidFill>
                <a:latin typeface="Verdana"/>
              </a:rPr>
              <a:t>-xxx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-6745" y="1634204"/>
            <a:ext cx="6815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Verdana"/>
              </a:rPr>
              <a:t>LT/DT</a:t>
            </a:r>
            <a:endParaRPr lang="en-US" sz="1100" b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782616" y="1611974"/>
            <a:ext cx="9861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Verdana"/>
              </a:rPr>
              <a:t>6/7/8/</a:t>
            </a:r>
            <a:r>
              <a:rPr lang="en-US" sz="1100" dirty="0" err="1">
                <a:solidFill>
                  <a:srgbClr val="000000"/>
                </a:solidFill>
                <a:latin typeface="Verdana"/>
              </a:rPr>
              <a:t>9xxx</a:t>
            </a:r>
            <a:endParaRPr lang="en-US" sz="11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8" name="Title 6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1.3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Desktop and notebook processor lines covered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dirty="0"/>
          </a:p>
        </p:txBody>
      </p:sp>
      <p:sp>
        <p:nvSpPr>
          <p:cNvPr id="67" name="Téglalap 3"/>
          <p:cNvSpPr/>
          <p:nvPr/>
        </p:nvSpPr>
        <p:spPr bwMode="auto">
          <a:xfrm>
            <a:off x="562337" y="3955608"/>
            <a:ext cx="6264000" cy="23317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 b="1" dirty="0">
              <a:solidFill>
                <a:srgbClr val="FFFFFF"/>
              </a:solidFill>
            </a:endParaRPr>
          </a:p>
        </p:txBody>
      </p:sp>
      <p:sp>
        <p:nvSpPr>
          <p:cNvPr id="68" name="Téglalap 4"/>
          <p:cNvSpPr/>
          <p:nvPr/>
        </p:nvSpPr>
        <p:spPr bwMode="auto">
          <a:xfrm>
            <a:off x="684971" y="4546162"/>
            <a:ext cx="1080975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Skylake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ts val="500"/>
              </a:spcAft>
              <a:defRPr/>
            </a:pPr>
            <a:r>
              <a:rPr lang="hu-HU" sz="9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69" name="Szövegdoboz 16"/>
          <p:cNvSpPr txBox="1">
            <a:spLocks noChangeArrowheads="1"/>
          </p:cNvSpPr>
          <p:nvPr/>
        </p:nvSpPr>
        <p:spPr bwMode="auto">
          <a:xfrm>
            <a:off x="912791" y="5967499"/>
            <a:ext cx="608454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70" name="Szövegdoboz 17"/>
          <p:cNvSpPr txBox="1">
            <a:spLocks noChangeArrowheads="1"/>
          </p:cNvSpPr>
          <p:nvPr/>
        </p:nvSpPr>
        <p:spPr bwMode="auto">
          <a:xfrm>
            <a:off x="1998378" y="5969365"/>
            <a:ext cx="6495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hu-HU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CK</a:t>
            </a:r>
            <a:endParaRPr lang="hu-HU" altLang="en-US" sz="1200" b="1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" name="Szövegdoboz 25"/>
          <p:cNvSpPr txBox="1"/>
          <p:nvPr/>
        </p:nvSpPr>
        <p:spPr bwMode="auto">
          <a:xfrm>
            <a:off x="551515" y="4007326"/>
            <a:ext cx="1342034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g</a:t>
            </a:r>
            <a:r>
              <a:rPr lang="hu-HU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en.</a:t>
            </a:r>
            <a:endParaRPr lang="en-US" sz="1100" b="1" dirty="0" smtClean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+m7/5/3 </a:t>
            </a:r>
            <a:r>
              <a:rPr lang="en-US" sz="1100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6xxx</a:t>
            </a:r>
            <a:endParaRPr lang="hu-HU" sz="1100" dirty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3" name="Szövegdoboz 17"/>
          <p:cNvSpPr txBox="1">
            <a:spLocks noChangeArrowheads="1"/>
          </p:cNvSpPr>
          <p:nvPr/>
        </p:nvSpPr>
        <p:spPr bwMode="auto">
          <a:xfrm>
            <a:off x="3358887" y="5973848"/>
            <a:ext cx="6495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</a:t>
            </a:r>
            <a:r>
              <a:rPr lang="hu-HU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</a:t>
            </a:r>
            <a:endParaRPr lang="hu-HU" altLang="en-US" sz="1200" b="1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6" name="Szövegdoboz 25"/>
          <p:cNvSpPr txBox="1"/>
          <p:nvPr/>
        </p:nvSpPr>
        <p:spPr bwMode="auto">
          <a:xfrm>
            <a:off x="1910949" y="4005064"/>
            <a:ext cx="939681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 g</a:t>
            </a:r>
            <a:r>
              <a:rPr lang="hu-HU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hu-HU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100" b="1" dirty="0" smtClean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m3</a:t>
            </a:r>
            <a:r>
              <a:rPr lang="en-US" sz="1100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7xxx</a:t>
            </a:r>
            <a:endParaRPr lang="en-US" sz="1100" dirty="0" smtClean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0" name="Szövegdoboz 25"/>
          <p:cNvSpPr txBox="1"/>
          <p:nvPr/>
        </p:nvSpPr>
        <p:spPr bwMode="auto">
          <a:xfrm>
            <a:off x="3107417" y="4016821"/>
            <a:ext cx="1191353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8. g</a:t>
            </a:r>
            <a:r>
              <a:rPr lang="hu-HU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en.</a:t>
            </a:r>
            <a:r>
              <a:rPr lang="en-US" sz="1100" b="1" baseline="30000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+i9/m3 </a:t>
            </a:r>
            <a:r>
              <a:rPr lang="en-US" sz="1100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8xxx</a:t>
            </a:r>
            <a:endParaRPr lang="en-US" sz="1100" dirty="0" smtClean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8" name="Téglalap 4"/>
          <p:cNvSpPr/>
          <p:nvPr/>
        </p:nvSpPr>
        <p:spPr bwMode="auto">
          <a:xfrm>
            <a:off x="1788925" y="4551763"/>
            <a:ext cx="1080975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ts val="600"/>
              </a:spcBef>
              <a:spcAft>
                <a:spcPts val="1400"/>
              </a:spcAft>
              <a:defRPr/>
            </a:pPr>
            <a:r>
              <a:rPr lang="en-US" sz="12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Kaby</a:t>
            </a: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Lake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ts val="500"/>
              </a:spcAft>
              <a:defRPr/>
            </a:pPr>
            <a:r>
              <a:rPr lang="hu-HU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99" name="Téglalap 4"/>
          <p:cNvSpPr/>
          <p:nvPr/>
        </p:nvSpPr>
        <p:spPr bwMode="auto">
          <a:xfrm>
            <a:off x="2927464" y="4552454"/>
            <a:ext cx="1584000" cy="13642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2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Kaby</a:t>
            </a: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Lake R/G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Coffee Lake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Amber Lake-Y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Whiskey Lake-U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Cannon Lake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14/10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100" name="Téglalap 14"/>
          <p:cNvSpPr/>
          <p:nvPr/>
        </p:nvSpPr>
        <p:spPr bwMode="auto">
          <a:xfrm>
            <a:off x="4546772" y="4558772"/>
            <a:ext cx="1008000" cy="1356734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Coffee Lake R</a:t>
            </a: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101" name="Szövegdoboz 21"/>
          <p:cNvSpPr txBox="1">
            <a:spLocks noChangeArrowheads="1"/>
          </p:cNvSpPr>
          <p:nvPr/>
        </p:nvSpPr>
        <p:spPr bwMode="auto">
          <a:xfrm>
            <a:off x="4709085" y="5982127"/>
            <a:ext cx="6495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hu-HU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CK</a:t>
            </a:r>
            <a:endParaRPr lang="hu-HU" altLang="en-US" sz="1200" b="1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2" name="Szövegdoboz 25"/>
          <p:cNvSpPr txBox="1"/>
          <p:nvPr/>
        </p:nvSpPr>
        <p:spPr bwMode="auto">
          <a:xfrm>
            <a:off x="4427984" y="4029415"/>
            <a:ext cx="1260281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9. g</a:t>
            </a:r>
            <a:r>
              <a:rPr lang="hu-HU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hu-HU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100" b="1" dirty="0" smtClean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i9/i7/i5 </a:t>
            </a:r>
            <a:r>
              <a:rPr lang="en-US" sz="1100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9xxx</a:t>
            </a:r>
            <a:endParaRPr lang="en-US" sz="1100" dirty="0" smtClean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586049" y="4150938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>
              <a:latin typeface="+mj-l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575824" y="6534345"/>
            <a:ext cx="1001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R: Refresh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133468" y="4464115"/>
            <a:ext cx="2027794" cy="18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rgbClr val="000000"/>
                </a:solidFill>
                <a:latin typeface="Verdana"/>
              </a:rPr>
              <a:t>Kaby</a:t>
            </a: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Verdana"/>
              </a:rPr>
              <a:t>Lake Refresh </a:t>
            </a:r>
            <a:endParaRPr lang="en-US" sz="1200" dirty="0" smtClean="0">
              <a:solidFill>
                <a:srgbClr val="000000"/>
              </a:solidFill>
              <a:latin typeface="Verdan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000000"/>
                </a:solidFill>
                <a:latin typeface="Verdana"/>
              </a:rPr>
              <a:t>Kaby</a:t>
            </a:r>
            <a:r>
              <a:rPr lang="en-US" sz="1200" dirty="0">
                <a:solidFill>
                  <a:srgbClr val="000000"/>
                </a:solidFill>
                <a:latin typeface="Verdana"/>
              </a:rPr>
              <a:t> Lake G with </a:t>
            </a:r>
            <a:endParaRPr lang="en-US" sz="1200" dirty="0" smtClean="0">
              <a:solidFill>
                <a:srgbClr val="000000"/>
              </a:solidFill>
              <a:latin typeface="Verdana"/>
            </a:endParaRPr>
          </a:p>
          <a:p>
            <a:r>
              <a:rPr lang="en-US" sz="12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     AMD Vega graphics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Coffee Lake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Amber Lake Y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Whiskey Lake U</a:t>
            </a:r>
          </a:p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(all 14 nm) and</a:t>
            </a:r>
          </a:p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Verdana"/>
              </a:rPr>
              <a:t>Cannon </a:t>
            </a:r>
            <a:r>
              <a:rPr lang="en-US" sz="1200" dirty="0">
                <a:latin typeface="Verdana"/>
              </a:rPr>
              <a:t>Lake </a:t>
            </a:r>
            <a:r>
              <a:rPr lang="en-US" sz="1200" dirty="0" smtClean="0">
                <a:latin typeface="Verdana"/>
              </a:rPr>
              <a:t>(10 nm)</a:t>
            </a:r>
            <a:r>
              <a:rPr lang="en-US" sz="1200" dirty="0">
                <a:latin typeface="Verdana"/>
              </a:rPr>
              <a:t> 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883269" y="3879050"/>
            <a:ext cx="2906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aseline="30000" dirty="0" smtClean="0">
                <a:solidFill>
                  <a:srgbClr val="000000"/>
                </a:solidFill>
                <a:latin typeface="Verdana"/>
              </a:rPr>
              <a:t>1</a:t>
            </a: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The </a:t>
            </a:r>
            <a:r>
              <a:rPr lang="en-US" sz="1200" dirty="0">
                <a:solidFill>
                  <a:srgbClr val="000000"/>
                </a:solidFill>
                <a:latin typeface="Verdana"/>
              </a:rPr>
              <a:t>8th </a:t>
            </a: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generation </a:t>
            </a:r>
          </a:p>
          <a:p>
            <a:pPr lvl="0"/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   </a:t>
            </a: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includes </a:t>
            </a: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the following</a:t>
            </a:r>
          </a:p>
          <a:p>
            <a:pPr lvl="0"/>
            <a:r>
              <a:rPr lang="en-US" sz="12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  processor </a:t>
            </a: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lines:</a:t>
            </a:r>
            <a:endParaRPr lang="en-US" sz="12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7" name="Téglalap 14"/>
          <p:cNvSpPr/>
          <p:nvPr/>
        </p:nvSpPr>
        <p:spPr bwMode="auto">
          <a:xfrm>
            <a:off x="5592288" y="4563525"/>
            <a:ext cx="1184957" cy="1356734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2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Ice Lake</a:t>
            </a:r>
          </a:p>
          <a:p>
            <a:pPr algn="ctr" fontAlgn="base">
              <a:spcBef>
                <a:spcPct val="0"/>
              </a:spcBef>
              <a:spcAft>
                <a:spcPts val="2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Comet Lake</a:t>
            </a: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hu-HU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108" name="Szövegdoboz 21"/>
          <p:cNvSpPr txBox="1">
            <a:spLocks noChangeArrowheads="1"/>
          </p:cNvSpPr>
          <p:nvPr/>
        </p:nvSpPr>
        <p:spPr bwMode="auto">
          <a:xfrm>
            <a:off x="5820182" y="5958005"/>
            <a:ext cx="6014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ICK</a:t>
            </a:r>
            <a:endParaRPr lang="hu-HU" altLang="en-US" sz="1200" b="1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9" name="Szövegdoboz 25"/>
          <p:cNvSpPr txBox="1"/>
          <p:nvPr/>
        </p:nvSpPr>
        <p:spPr bwMode="auto">
          <a:xfrm>
            <a:off x="5571092" y="4034168"/>
            <a:ext cx="1305164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10. g</a:t>
            </a:r>
            <a:r>
              <a:rPr lang="hu-HU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hu-HU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100" b="1" dirty="0" smtClean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i7/i5/i3 </a:t>
            </a:r>
            <a:r>
              <a:rPr lang="en-US" sz="1100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10xxx</a:t>
            </a:r>
            <a:endParaRPr lang="en-US" sz="1100" dirty="0" smtClean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910032" y="6264315"/>
            <a:ext cx="1082348" cy="2289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/>
                </a:solidFill>
              </a:rPr>
              <a:t>lines </a:t>
            </a:r>
            <a:r>
              <a:rPr lang="en-US" sz="1200" dirty="0">
                <a:solidFill>
                  <a:schemeClr val="accent6"/>
                </a:solidFill>
              </a:rPr>
              <a:t>[218].</a:t>
            </a:r>
            <a:endParaRPr lang="en-US" sz="12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2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65" name="TextBox 11"/>
          <p:cNvSpPr txBox="1">
            <a:spLocks noChangeArrowheads="1"/>
          </p:cNvSpPr>
          <p:nvPr/>
        </p:nvSpPr>
        <p:spPr bwMode="auto">
          <a:xfrm>
            <a:off x="71500" y="494150"/>
            <a:ext cx="8660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hu-HU" sz="1800" dirty="0" smtClean="0">
                <a:solidFill>
                  <a:srgbClr val="2D2D8A"/>
                </a:solidFill>
                <a:latin typeface="Verdana" pitchFamily="34" charset="0"/>
              </a:rPr>
              <a:t>Example: </a:t>
            </a:r>
            <a:r>
              <a:rPr lang="en-US" altLang="hu-HU" sz="1800" dirty="0" smtClean="0">
                <a:solidFill>
                  <a:srgbClr val="2D2D8A"/>
                </a:solidFill>
                <a:latin typeface="Verdana" pitchFamily="34" charset="0"/>
              </a:rPr>
              <a:t>Subfamilies </a:t>
            </a:r>
            <a:r>
              <a:rPr lang="en-US" altLang="hu-HU" sz="1800" dirty="0" smtClean="0">
                <a:solidFill>
                  <a:srgbClr val="2D2D8A"/>
                </a:solidFill>
                <a:latin typeface="Verdana" pitchFamily="34" charset="0"/>
              </a:rPr>
              <a:t>of the </a:t>
            </a:r>
            <a:r>
              <a:rPr lang="en-US" altLang="hu-HU" sz="1800" dirty="0" err="1" smtClean="0">
                <a:solidFill>
                  <a:srgbClr val="2D2D8A"/>
                </a:solidFill>
                <a:latin typeface="Verdana" pitchFamily="34" charset="0"/>
              </a:rPr>
              <a:t>Skylake</a:t>
            </a:r>
            <a:r>
              <a:rPr lang="en-US" altLang="hu-HU" sz="1800" dirty="0" smtClean="0">
                <a:solidFill>
                  <a:srgbClr val="2D2D8A"/>
                </a:solidFill>
                <a:latin typeface="Verdana" pitchFamily="34" charset="0"/>
              </a:rPr>
              <a:t> family </a:t>
            </a:r>
            <a:r>
              <a:rPr lang="en-US" altLang="hu-HU" sz="1800" dirty="0" smtClean="0">
                <a:solidFill>
                  <a:srgbClr val="2D2D8A"/>
                </a:solidFill>
                <a:latin typeface="Verdana" pitchFamily="34" charset="0"/>
              </a:rPr>
              <a:t>aiming </a:t>
            </a:r>
            <a:r>
              <a:rPr lang="en-US" altLang="hu-HU" sz="1800" dirty="0" smtClean="0">
                <a:solidFill>
                  <a:srgbClr val="2D2D8A"/>
                </a:solidFill>
                <a:latin typeface="Verdana" pitchFamily="34" charset="0"/>
              </a:rPr>
              <a:t>different target areas</a:t>
            </a:r>
            <a:endParaRPr lang="en-US" altLang="hu-HU" sz="1800" dirty="0">
              <a:solidFill>
                <a:srgbClr val="2D2D8A"/>
              </a:solidFill>
              <a:latin typeface="Verdana" pitchFamily="34" charset="0"/>
            </a:endParaRPr>
          </a:p>
        </p:txBody>
      </p:sp>
      <p:sp>
        <p:nvSpPr>
          <p:cNvPr id="68" name="TextBox 1"/>
          <p:cNvSpPr txBox="1">
            <a:spLocks noChangeArrowheads="1"/>
          </p:cNvSpPr>
          <p:nvPr/>
        </p:nvSpPr>
        <p:spPr bwMode="auto">
          <a:xfrm>
            <a:off x="85209" y="1836653"/>
            <a:ext cx="188385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1200" b="1" dirty="0" err="1" smtClean="0">
                <a:solidFill>
                  <a:srgbClr val="000000"/>
                </a:solidFill>
                <a:latin typeface="Verdana" pitchFamily="34" charset="0"/>
              </a:rPr>
              <a:t>Skylake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Mobiles</a:t>
            </a:r>
            <a:r>
              <a:rPr lang="en-US" altLang="en-US" sz="1200" b="1" baseline="30000" dirty="0" smtClean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altLang="en-US" sz="1200" b="1" baseline="30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en-US" altLang="en-US" sz="12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1200" dirty="0" smtClean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200" dirty="0" err="1" smtClean="0">
                <a:solidFill>
                  <a:srgbClr val="000000"/>
                </a:solidFill>
                <a:latin typeface="Verdana" pitchFamily="34" charset="0"/>
              </a:rPr>
              <a:t>SOCs</a:t>
            </a:r>
            <a:r>
              <a:rPr lang="en-US" altLang="en-US" sz="1200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  <a:endParaRPr lang="en-US" altLang="en-US" sz="12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dirty="0" smtClean="0">
                <a:solidFill>
                  <a:srgbClr val="000000"/>
                </a:solidFill>
                <a:latin typeface="Verdana" pitchFamily="34" charset="0"/>
              </a:rPr>
              <a:t>BGA 1515/1440/1356</a:t>
            </a:r>
          </a:p>
        </p:txBody>
      </p:sp>
      <p:sp>
        <p:nvSpPr>
          <p:cNvPr id="69" name="TextBox 2"/>
          <p:cNvSpPr txBox="1">
            <a:spLocks noChangeArrowheads="1"/>
          </p:cNvSpPr>
          <p:nvPr/>
        </p:nvSpPr>
        <p:spPr bwMode="auto">
          <a:xfrm>
            <a:off x="2015234" y="1836653"/>
            <a:ext cx="1709122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1200" b="1" dirty="0" err="1" smtClean="0">
                <a:solidFill>
                  <a:srgbClr val="000000"/>
                </a:solidFill>
                <a:latin typeface="Verdana" pitchFamily="34" charset="0"/>
              </a:rPr>
              <a:t>Skylake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 Desktops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en-US" altLang="en-US" sz="12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1200" dirty="0" smtClean="0">
                <a:solidFill>
                  <a:srgbClr val="000000"/>
                </a:solidFill>
                <a:latin typeface="Verdana" pitchFamily="34" charset="0"/>
              </a:rPr>
              <a:t>(2-chip designs)</a:t>
            </a:r>
            <a:endParaRPr lang="en-US" altLang="en-US" sz="12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dirty="0" smtClean="0">
                <a:solidFill>
                  <a:srgbClr val="000000"/>
                </a:solidFill>
                <a:latin typeface="Verdana" pitchFamily="34" charset="0"/>
              </a:rPr>
              <a:t>LGA 1151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dirty="0" smtClean="0">
                <a:solidFill>
                  <a:srgbClr val="000000"/>
                </a:solidFill>
                <a:latin typeface="Verdana" pitchFamily="34" charset="0"/>
              </a:rPr>
              <a:t>100 series </a:t>
            </a:r>
            <a:r>
              <a:rPr lang="en-US" altLang="en-US" sz="1200" dirty="0" err="1" smtClean="0">
                <a:solidFill>
                  <a:srgbClr val="000000"/>
                </a:solidFill>
                <a:latin typeface="Verdana" pitchFamily="34" charset="0"/>
              </a:rPr>
              <a:t>PCH</a:t>
            </a:r>
            <a:r>
              <a:rPr lang="en-US" altLang="en-US" sz="12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70" name="Line 8"/>
          <p:cNvSpPr>
            <a:spLocks noChangeShapeType="1"/>
          </p:cNvSpPr>
          <p:nvPr/>
        </p:nvSpPr>
        <p:spPr bwMode="auto">
          <a:xfrm flipH="1">
            <a:off x="4423831" y="1396876"/>
            <a:ext cx="0" cy="173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1" name="Line 10"/>
          <p:cNvSpPr>
            <a:spLocks noChangeShapeType="1"/>
          </p:cNvSpPr>
          <p:nvPr/>
        </p:nvSpPr>
        <p:spPr bwMode="auto">
          <a:xfrm>
            <a:off x="1053365" y="1558093"/>
            <a:ext cx="6949440" cy="312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2" name="Line 11"/>
          <p:cNvSpPr>
            <a:spLocks noChangeShapeType="1"/>
          </p:cNvSpPr>
          <p:nvPr/>
        </p:nvSpPr>
        <p:spPr bwMode="auto">
          <a:xfrm flipH="1">
            <a:off x="2886928" y="1567923"/>
            <a:ext cx="0" cy="1748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3" name="Line 13"/>
          <p:cNvSpPr>
            <a:spLocks noChangeShapeType="1"/>
          </p:cNvSpPr>
          <p:nvPr/>
        </p:nvSpPr>
        <p:spPr bwMode="auto">
          <a:xfrm flipH="1">
            <a:off x="1049205" y="1558195"/>
            <a:ext cx="0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4" name="Oval 12"/>
          <p:cNvSpPr>
            <a:spLocks noChangeArrowheads="1"/>
          </p:cNvSpPr>
          <p:nvPr/>
        </p:nvSpPr>
        <p:spPr bwMode="auto">
          <a:xfrm>
            <a:off x="1016981" y="1714520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hu-HU" altLang="en-US" sz="12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5" name="Oval 7"/>
          <p:cNvSpPr>
            <a:spLocks noChangeArrowheads="1"/>
          </p:cNvSpPr>
          <p:nvPr/>
        </p:nvSpPr>
        <p:spPr bwMode="auto">
          <a:xfrm>
            <a:off x="2849942" y="1712831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hu-HU" altLang="en-US" sz="12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6" name="TextBox 9"/>
          <p:cNvSpPr txBox="1">
            <a:spLocks noChangeArrowheads="1"/>
          </p:cNvSpPr>
          <p:nvPr/>
        </p:nvSpPr>
        <p:spPr bwMode="auto">
          <a:xfrm>
            <a:off x="3566727" y="1106590"/>
            <a:ext cx="18149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The </a:t>
            </a:r>
            <a:r>
              <a:rPr lang="en-US" altLang="en-US" sz="1200" b="1" dirty="0" err="1" smtClean="0">
                <a:solidFill>
                  <a:srgbClr val="000000"/>
                </a:solidFill>
                <a:latin typeface="Verdana" pitchFamily="34" charset="0"/>
              </a:rPr>
              <a:t>Skylake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family</a:t>
            </a:r>
          </a:p>
        </p:txBody>
      </p:sp>
      <p:sp>
        <p:nvSpPr>
          <p:cNvPr id="77" name="Text Box 4"/>
          <p:cNvSpPr txBox="1">
            <a:spLocks noChangeArrowheads="1"/>
          </p:cNvSpPr>
          <p:nvPr/>
        </p:nvSpPr>
        <p:spPr bwMode="auto">
          <a:xfrm>
            <a:off x="5038689" y="1839446"/>
            <a:ext cx="2108725" cy="124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1200" b="1" dirty="0" err="1" smtClean="0">
                <a:solidFill>
                  <a:srgbClr val="000000"/>
                </a:solidFill>
                <a:latin typeface="Verdana" pitchFamily="34" charset="0"/>
              </a:rPr>
              <a:t>Skylake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200" b="1" dirty="0" err="1" smtClean="0">
                <a:solidFill>
                  <a:srgbClr val="000000"/>
                </a:solidFill>
                <a:latin typeface="Verdana" pitchFamily="34" charset="0"/>
              </a:rPr>
              <a:t>Microservers</a:t>
            </a:r>
            <a:endParaRPr lang="en-US" altLang="en-US" sz="1200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en-US" altLang="en-US" sz="12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1200" dirty="0" smtClean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200" dirty="0" err="1" smtClean="0">
                <a:solidFill>
                  <a:srgbClr val="000000"/>
                </a:solidFill>
                <a:latin typeface="Verdana" pitchFamily="34" charset="0"/>
              </a:rPr>
              <a:t>SOCs</a:t>
            </a:r>
            <a:r>
              <a:rPr lang="en-US" altLang="en-US" sz="1200" dirty="0" smtClean="0">
                <a:solidFill>
                  <a:srgbClr val="000000"/>
                </a:solidFill>
                <a:latin typeface="Verdana" pitchFamily="34" charset="0"/>
              </a:rPr>
              <a:t>/2-chip designs)</a:t>
            </a:r>
            <a:endParaRPr lang="en-US" altLang="en-US" sz="12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  <a:defRPr/>
            </a:pPr>
            <a:r>
              <a:rPr lang="en-US" altLang="en-US" sz="1200" dirty="0" smtClean="0">
                <a:solidFill>
                  <a:srgbClr val="000000"/>
                </a:solidFill>
                <a:latin typeface="Verdana" pitchFamily="34" charset="0"/>
              </a:rPr>
              <a:t>BGA 1440/LGA 1151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  <a:defRPr/>
            </a:pPr>
            <a:r>
              <a:rPr lang="en-US" altLang="en-US" sz="1200" dirty="0" smtClean="0">
                <a:solidFill>
                  <a:srgbClr val="000000"/>
                </a:solidFill>
                <a:latin typeface="Verdana" pitchFamily="34" charset="0"/>
              </a:rPr>
              <a:t>C230 PCH</a:t>
            </a:r>
          </a:p>
        </p:txBody>
      </p:sp>
      <p:sp>
        <p:nvSpPr>
          <p:cNvPr id="78" name="Line 11"/>
          <p:cNvSpPr>
            <a:spLocks noChangeShapeType="1"/>
          </p:cNvSpPr>
          <p:nvPr/>
        </p:nvSpPr>
        <p:spPr bwMode="auto">
          <a:xfrm>
            <a:off x="6074755" y="1577651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9" name="Oval 7"/>
          <p:cNvSpPr>
            <a:spLocks noChangeArrowheads="1"/>
          </p:cNvSpPr>
          <p:nvPr/>
        </p:nvSpPr>
        <p:spPr bwMode="auto">
          <a:xfrm>
            <a:off x="6036655" y="1714176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hu-HU" altLang="en-US" sz="12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0" name="Text Box 4"/>
          <p:cNvSpPr txBox="1">
            <a:spLocks noChangeArrowheads="1"/>
          </p:cNvSpPr>
          <p:nvPr/>
        </p:nvSpPr>
        <p:spPr bwMode="auto">
          <a:xfrm>
            <a:off x="7127477" y="1837038"/>
            <a:ext cx="1759804" cy="124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1200" b="1" dirty="0" err="1" smtClean="0">
                <a:solidFill>
                  <a:srgbClr val="000000"/>
                </a:solidFill>
                <a:latin typeface="Verdana" pitchFamily="34" charset="0"/>
              </a:rPr>
              <a:t>Skylake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-SP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(2S servers)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1200" dirty="0" smtClean="0">
                <a:solidFill>
                  <a:srgbClr val="000000"/>
                </a:solidFill>
                <a:latin typeface="Verdana" pitchFamily="34" charset="0"/>
              </a:rPr>
              <a:t>(2-chip designs)</a:t>
            </a:r>
            <a:endParaRPr lang="en-US" altLang="en-US" sz="12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  <a:defRPr/>
            </a:pPr>
            <a:r>
              <a:rPr lang="en-US" altLang="en-US" sz="1200" dirty="0" smtClean="0">
                <a:solidFill>
                  <a:srgbClr val="000000"/>
                </a:solidFill>
                <a:latin typeface="Verdana" pitchFamily="34" charset="0"/>
              </a:rPr>
              <a:t>LGA 3647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  <a:defRPr/>
            </a:pPr>
            <a:r>
              <a:rPr lang="en-US" altLang="en-US" sz="1200" dirty="0" err="1" smtClean="0">
                <a:solidFill>
                  <a:srgbClr val="000000"/>
                </a:solidFill>
                <a:latin typeface="Verdana" pitchFamily="34" charset="0"/>
              </a:rPr>
              <a:t>C620</a:t>
            </a:r>
            <a:r>
              <a:rPr lang="en-US" altLang="en-US" sz="1200" dirty="0" smtClean="0">
                <a:solidFill>
                  <a:srgbClr val="000000"/>
                </a:solidFill>
                <a:latin typeface="Verdana" pitchFamily="34" charset="0"/>
              </a:rPr>
              <a:t> series </a:t>
            </a:r>
            <a:r>
              <a:rPr lang="en-US" altLang="en-US" sz="1200" dirty="0" err="1" smtClean="0">
                <a:solidFill>
                  <a:srgbClr val="000000"/>
                </a:solidFill>
                <a:latin typeface="Verdana" pitchFamily="34" charset="0"/>
              </a:rPr>
              <a:t>PCH</a:t>
            </a:r>
            <a:endParaRPr lang="en-US" altLang="en-US" sz="12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1" name="Line 11"/>
          <p:cNvSpPr>
            <a:spLocks noChangeShapeType="1"/>
          </p:cNvSpPr>
          <p:nvPr/>
        </p:nvSpPr>
        <p:spPr bwMode="auto">
          <a:xfrm>
            <a:off x="7992822" y="1589313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2" name="Oval 7"/>
          <p:cNvSpPr>
            <a:spLocks noChangeArrowheads="1"/>
          </p:cNvSpPr>
          <p:nvPr/>
        </p:nvSpPr>
        <p:spPr bwMode="auto">
          <a:xfrm>
            <a:off x="7954722" y="1712053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hu-HU" altLang="en-US" sz="12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3" name="TextBox 2"/>
          <p:cNvSpPr txBox="1">
            <a:spLocks noChangeArrowheads="1"/>
          </p:cNvSpPr>
          <p:nvPr/>
        </p:nvSpPr>
        <p:spPr bwMode="auto">
          <a:xfrm>
            <a:off x="3679644" y="1827689"/>
            <a:ext cx="1447833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1200" b="1" dirty="0" err="1" smtClean="0">
                <a:solidFill>
                  <a:srgbClr val="000000"/>
                </a:solidFill>
                <a:latin typeface="Verdana" pitchFamily="34" charset="0"/>
              </a:rPr>
              <a:t>Skylake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-E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en-US" altLang="en-US" sz="12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1200" dirty="0" smtClean="0">
                <a:solidFill>
                  <a:srgbClr val="000000"/>
                </a:solidFill>
                <a:latin typeface="Verdana" pitchFamily="34" charset="0"/>
              </a:rPr>
              <a:t>(2-chip designs)</a:t>
            </a:r>
            <a:endParaRPr lang="en-US" altLang="en-US" sz="12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dirty="0" smtClean="0">
                <a:solidFill>
                  <a:srgbClr val="000000"/>
                </a:solidFill>
                <a:latin typeface="Verdana" pitchFamily="34" charset="0"/>
              </a:rPr>
              <a:t>LGA 2066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dirty="0" err="1" smtClean="0">
                <a:solidFill>
                  <a:srgbClr val="000000"/>
                </a:solidFill>
                <a:latin typeface="Verdana" pitchFamily="34" charset="0"/>
              </a:rPr>
              <a:t>X299</a:t>
            </a:r>
            <a:r>
              <a:rPr lang="en-US" altLang="en-US" sz="12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200" dirty="0" err="1" smtClean="0">
                <a:solidFill>
                  <a:srgbClr val="000000"/>
                </a:solidFill>
                <a:latin typeface="Verdana" pitchFamily="34" charset="0"/>
              </a:rPr>
              <a:t>PCH</a:t>
            </a:r>
            <a:endParaRPr lang="en-US" altLang="en-US" sz="12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" name="Line 11"/>
          <p:cNvSpPr>
            <a:spLocks noChangeShapeType="1"/>
          </p:cNvSpPr>
          <p:nvPr/>
        </p:nvSpPr>
        <p:spPr bwMode="auto">
          <a:xfrm flipH="1">
            <a:off x="4424429" y="1579204"/>
            <a:ext cx="0" cy="1748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5" name="Oval 7"/>
          <p:cNvSpPr>
            <a:spLocks noChangeArrowheads="1"/>
          </p:cNvSpPr>
          <p:nvPr/>
        </p:nvSpPr>
        <p:spPr bwMode="auto">
          <a:xfrm>
            <a:off x="4383711" y="1714922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hu-HU" altLang="en-US" sz="12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804615" y="3021039"/>
            <a:ext cx="2389758" cy="66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300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</a:rPr>
              <a:t>Up to 28 cores</a:t>
            </a:r>
          </a:p>
          <a:p>
            <a:pPr algn="ctr">
              <a:lnSpc>
                <a:spcPct val="90000"/>
              </a:lnSpc>
              <a:spcAft>
                <a:spcPts val="300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</a:rPr>
              <a:t>Platinum/Gold/Silver/Bronze</a:t>
            </a:r>
          </a:p>
          <a:p>
            <a:pPr algn="ctr">
              <a:lnSpc>
                <a:spcPct val="90000"/>
              </a:lnSpc>
              <a:spcAft>
                <a:spcPts val="300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</a:rPr>
              <a:t>models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184842" y="3107347"/>
            <a:ext cx="1750800" cy="463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300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</a:rPr>
              <a:t>4 cores w/without G</a:t>
            </a:r>
          </a:p>
          <a:p>
            <a:pPr algn="ctr">
              <a:lnSpc>
                <a:spcPct val="90000"/>
              </a:lnSpc>
              <a:spcAft>
                <a:spcPts val="300"/>
              </a:spcAft>
            </a:pPr>
            <a:r>
              <a:rPr lang="en-US" altLang="en-US" sz="1200" dirty="0">
                <a:solidFill>
                  <a:srgbClr val="000000"/>
                </a:solidFill>
              </a:rPr>
              <a:t>E3 models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097330" y="3085856"/>
            <a:ext cx="157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en-US" sz="1200" dirty="0">
                <a:solidFill>
                  <a:srgbClr val="000000"/>
                </a:solidFill>
              </a:rPr>
              <a:t>Up to 4 cores + G</a:t>
            </a:r>
          </a:p>
          <a:p>
            <a:pPr algn="ctr">
              <a:defRPr/>
            </a:pPr>
            <a:r>
              <a:rPr lang="en-US" altLang="en-US" sz="1200" dirty="0">
                <a:solidFill>
                  <a:srgbClr val="000000"/>
                </a:solidFill>
              </a:rPr>
              <a:t>i3/i5/i7 models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87934" y="3085856"/>
            <a:ext cx="1672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en-US" sz="1200" dirty="0"/>
              <a:t>Up</a:t>
            </a:r>
            <a:r>
              <a:rPr lang="en-US" altLang="en-US" sz="1200" dirty="0">
                <a:solidFill>
                  <a:srgbClr val="000000"/>
                </a:solidFill>
              </a:rPr>
              <a:t> to 4 cores + G</a:t>
            </a:r>
          </a:p>
          <a:p>
            <a:pPr algn="ctr">
              <a:defRPr/>
            </a:pPr>
            <a:r>
              <a:rPr lang="en-US" altLang="en-US" sz="1200" dirty="0">
                <a:solidFill>
                  <a:srgbClr val="000000"/>
                </a:solidFill>
              </a:rPr>
              <a:t>m3/m5/m7 models</a:t>
            </a:r>
          </a:p>
          <a:p>
            <a:pPr algn="ctr">
              <a:defRPr/>
            </a:pPr>
            <a:r>
              <a:rPr lang="en-US" altLang="en-US" sz="1200" dirty="0">
                <a:solidFill>
                  <a:srgbClr val="000000"/>
                </a:solidFill>
              </a:rPr>
              <a:t>i3/i5/i7 models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738481" y="3081588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en-US" sz="1200" dirty="0">
                <a:solidFill>
                  <a:srgbClr val="000000"/>
                </a:solidFill>
              </a:rPr>
              <a:t>Up to 10 cores</a:t>
            </a:r>
          </a:p>
          <a:p>
            <a:pPr algn="ctr"/>
            <a:r>
              <a:rPr lang="en-US" altLang="en-US" sz="1200" dirty="0">
                <a:solidFill>
                  <a:srgbClr val="000000"/>
                </a:solidFill>
              </a:rPr>
              <a:t>i7 models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71500" y="1728057"/>
            <a:ext cx="3679315" cy="211421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9" name="Title 6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1.3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Desktop and notebook processor lines covered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6320353"/>
            <a:ext cx="5068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 smtClean="0">
                <a:solidFill>
                  <a:schemeClr val="accent6"/>
                </a:solidFill>
              </a:rPr>
              <a:t>1</a:t>
            </a:r>
            <a:r>
              <a:rPr lang="en-US" sz="1200" dirty="0" smtClean="0">
                <a:solidFill>
                  <a:schemeClr val="accent6"/>
                </a:solidFill>
              </a:rPr>
              <a:t> </a:t>
            </a:r>
            <a:r>
              <a:rPr lang="en-US" sz="1200" dirty="0" smtClean="0"/>
              <a:t>According</a:t>
            </a:r>
            <a:r>
              <a:rPr lang="en-US" sz="1200" dirty="0" smtClean="0">
                <a:solidFill>
                  <a:schemeClr val="accent6"/>
                </a:solidFill>
              </a:rPr>
              <a:t> to Intel’s terminology, actually Laptops/Notebooks.</a:t>
            </a:r>
            <a:endParaRPr lang="en-US" sz="12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13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871538" y="1670794"/>
            <a:ext cx="7404100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.1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Introduction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27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anandtech.com/doci/9582/9%20-%20Scal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0" t="27482" r="9534" b="6261"/>
          <a:stretch/>
        </p:blipFill>
        <p:spPr bwMode="auto">
          <a:xfrm>
            <a:off x="82010" y="1244751"/>
            <a:ext cx="9004300" cy="420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510" y="5661248"/>
            <a:ext cx="36583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BGA: Ball Grid Array (to be soldered)</a:t>
            </a: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LGA: Land Grid Array (to be socketed)</a:t>
            </a: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e:     </a:t>
            </a:r>
            <a:r>
              <a:rPr lang="en-US" sz="1400" dirty="0" err="1">
                <a:solidFill>
                  <a:srgbClr val="000000"/>
                </a:solidFill>
              </a:rPr>
              <a:t>eDRAM</a:t>
            </a:r>
            <a:r>
              <a:rPr lang="en-US" sz="1400" dirty="0">
                <a:solidFill>
                  <a:srgbClr val="000000"/>
                </a:solidFill>
              </a:rPr>
              <a:t> (L4 for graphics)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505" y="6393812"/>
            <a:ext cx="8847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Dies: No. of cores  and GT levels, e.g. 2+2 means: 2 cores + GT 2 graphics, etc.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500" y="496800"/>
            <a:ext cx="9189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2D2D8A"/>
                </a:solidFill>
              </a:rPr>
              <a:t>Example: </a:t>
            </a:r>
            <a:r>
              <a:rPr lang="en-US" dirty="0" smtClean="0">
                <a:solidFill>
                  <a:srgbClr val="2D2D8A"/>
                </a:solidFill>
              </a:rPr>
              <a:t>Processor series within the </a:t>
            </a:r>
            <a:r>
              <a:rPr lang="en-US" dirty="0" err="1">
                <a:solidFill>
                  <a:srgbClr val="2D2D8A"/>
                </a:solidFill>
              </a:rPr>
              <a:t>Skylake</a:t>
            </a:r>
            <a:r>
              <a:rPr lang="en-US" dirty="0">
                <a:solidFill>
                  <a:srgbClr val="2D2D8A"/>
                </a:solidFill>
              </a:rPr>
              <a:t>-based </a:t>
            </a:r>
            <a:r>
              <a:rPr lang="en-US" dirty="0" smtClean="0">
                <a:solidFill>
                  <a:srgbClr val="2D2D8A"/>
                </a:solidFill>
              </a:rPr>
              <a:t>client processors </a:t>
            </a:r>
            <a:r>
              <a:rPr lang="en-US" dirty="0">
                <a:solidFill>
                  <a:srgbClr val="000000"/>
                </a:solidFill>
              </a:rPr>
              <a:t>[</a:t>
            </a:r>
            <a:r>
              <a:rPr lang="hu-HU" dirty="0">
                <a:solidFill>
                  <a:srgbClr val="000000"/>
                </a:solidFill>
              </a:rPr>
              <a:t>19</a:t>
            </a:r>
            <a:r>
              <a:rPr lang="en-US" dirty="0">
                <a:solidFill>
                  <a:srgbClr val="000000"/>
                </a:solidFill>
              </a:rPr>
              <a:t>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98157" y="5856266"/>
            <a:ext cx="2802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dirty="0">
                <a:solidFill>
                  <a:srgbClr val="2D2D8A"/>
                </a:solidFill>
              </a:rPr>
              <a:t>5 dies: 2+2/2+3/2+4/4+4/e</a:t>
            </a:r>
          </a:p>
        </p:txBody>
      </p:sp>
      <p:sp>
        <p:nvSpPr>
          <p:cNvPr id="9" name="Title 6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1.3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Desktop and notebook processor lines covered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4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154608" y="1004969"/>
            <a:ext cx="22749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400" b="1" dirty="0" smtClean="0">
                <a:solidFill>
                  <a:srgbClr val="FF0000"/>
                </a:solidFill>
                <a:cs typeface="Arial" charset="0"/>
              </a:rPr>
              <a:t>Mobiles </a:t>
            </a:r>
            <a:r>
              <a:rPr lang="en-US" altLang="en-US" sz="1400" dirty="0" smtClean="0">
                <a:solidFill>
                  <a:srgbClr val="0070C0"/>
                </a:solidFill>
                <a:cs typeface="Arial" charset="0"/>
              </a:rPr>
              <a:t>(</a:t>
            </a:r>
            <a:r>
              <a:rPr lang="en-US" altLang="en-US" sz="1400" dirty="0" err="1" smtClean="0">
                <a:solidFill>
                  <a:srgbClr val="0070C0"/>
                </a:solidFill>
                <a:cs typeface="Arial" charset="0"/>
              </a:rPr>
              <a:t>SoC</a:t>
            </a:r>
            <a:r>
              <a:rPr lang="en-US" altLang="en-US" sz="1400" dirty="0" smtClean="0">
                <a:solidFill>
                  <a:srgbClr val="0070C0"/>
                </a:solidFill>
                <a:cs typeface="Arial" charset="0"/>
              </a:rPr>
              <a:t> designs)</a:t>
            </a:r>
            <a:endParaRPr lang="en-US" altLang="en-US" sz="1400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635" y="1301509"/>
            <a:ext cx="37230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70C0"/>
                </a:solidFill>
              </a:rPr>
              <a:t>4.5 W Core M-line (Y-line) (BGA1515)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301" y="1642297"/>
            <a:ext cx="3911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Core m7-6Y7x, 2C+HD 515, HT, 10/2015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8502" y="503774"/>
            <a:ext cx="7853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2D2D8A"/>
                </a:solidFill>
              </a:rPr>
              <a:t>The </a:t>
            </a:r>
            <a:r>
              <a:rPr lang="en-US" altLang="en-US" dirty="0" err="1">
                <a:solidFill>
                  <a:srgbClr val="2D2D8A"/>
                </a:solidFill>
              </a:rPr>
              <a:t>Skylake</a:t>
            </a:r>
            <a:r>
              <a:rPr lang="en-US" altLang="en-US" dirty="0">
                <a:solidFill>
                  <a:srgbClr val="2D2D8A"/>
                </a:solidFill>
              </a:rPr>
              <a:t> (6</a:t>
            </a:r>
            <a:r>
              <a:rPr lang="en-US" altLang="en-US" baseline="30000" dirty="0">
                <a:solidFill>
                  <a:srgbClr val="2D2D8A"/>
                </a:solidFill>
              </a:rPr>
              <a:t>th</a:t>
            </a:r>
            <a:r>
              <a:rPr lang="en-US" altLang="en-US" dirty="0">
                <a:solidFill>
                  <a:srgbClr val="2D2D8A"/>
                </a:solidFill>
              </a:rPr>
              <a:t> Gen) mobile and desktop models – Overview -1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1560" y="1892374"/>
            <a:ext cx="3892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Core m5-6Y5x, 2C+HD 515, HT, 10/2015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1560" y="2137352"/>
            <a:ext cx="3892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Core m3-6Y3x, 2C+HD 515, HT, 10/2015</a:t>
            </a: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499095" y="2850174"/>
            <a:ext cx="473078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Core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i7-66x0U/65x0U, 2C+HD 515, 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Core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i5-63x0U/62x0U, 2C+HD 515, 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Core i3-6100U,            2C+HD 515, 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 </a:t>
            </a:r>
            <a:endParaRPr lang="en-US" altLang="en-US" sz="1400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6525" y="2535139"/>
            <a:ext cx="2802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70C0"/>
                </a:solidFill>
              </a:rPr>
              <a:t>15 W U-line (</a:t>
            </a:r>
            <a:r>
              <a:rPr lang="en-US" sz="1400" dirty="0" err="1">
                <a:solidFill>
                  <a:srgbClr val="0070C0"/>
                </a:solidFill>
              </a:rPr>
              <a:t>SoC</a:t>
            </a:r>
            <a:r>
              <a:rPr lang="en-US" sz="1400">
                <a:solidFill>
                  <a:srgbClr val="0070C0"/>
                </a:solidFill>
              </a:rPr>
              <a:t>, BGA1356</a:t>
            </a:r>
            <a:r>
              <a:rPr lang="en-US" sz="14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544100" y="3911710"/>
            <a:ext cx="403507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Core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i7-65x7U, 2C+HD 550, 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Core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i5-62x7U, 2C+HD 550, 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Core i3-61x7U, 2C+HD 550, 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 </a:t>
            </a:r>
            <a:endParaRPr lang="en-US" altLang="en-US" sz="1400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1530" y="3596675"/>
            <a:ext cx="2802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70C0"/>
                </a:solidFill>
              </a:rPr>
              <a:t>28 W U-line (</a:t>
            </a:r>
            <a:r>
              <a:rPr lang="en-US" sz="1400" dirty="0" err="1">
                <a:solidFill>
                  <a:srgbClr val="0070C0"/>
                </a:solidFill>
              </a:rPr>
              <a:t>SoC</a:t>
            </a:r>
            <a:r>
              <a:rPr lang="en-US" sz="1400" dirty="0">
                <a:solidFill>
                  <a:srgbClr val="0070C0"/>
                </a:solidFill>
              </a:rPr>
              <a:t>, BGA1356)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63837" y="5036835"/>
            <a:ext cx="57871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Core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i7-6920HQ/6820HQ/6700HQ, 4C+HD 530, 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Core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i5-6440HQ/6300HQ,              4C+HD 530, 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Core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i3-6100H,                             2C+HD 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530, 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</a:t>
            </a:r>
            <a:endParaRPr lang="en-US" altLang="en-US" sz="1400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1304" y="4774195"/>
            <a:ext cx="27703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70C0"/>
                </a:solidFill>
              </a:rPr>
              <a:t>45 W HQ/H-lines (BGA1440)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750" y="6146140"/>
            <a:ext cx="2107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Q: Quad-core</a:t>
            </a:r>
          </a:p>
          <a:p>
            <a:pPr>
              <a:defRPr/>
            </a:pPr>
            <a:r>
              <a:rPr lang="en-US" sz="1400" dirty="0" err="1" smtClean="0">
                <a:solidFill>
                  <a:srgbClr val="000000"/>
                </a:solidFill>
              </a:rPr>
              <a:t>SoC</a:t>
            </a:r>
            <a:r>
              <a:rPr lang="en-US" sz="1400" dirty="0">
                <a:solidFill>
                  <a:srgbClr val="000000"/>
                </a:solidFill>
              </a:rPr>
              <a:t>: System on Chip</a:t>
            </a:r>
          </a:p>
        </p:txBody>
      </p:sp>
      <p:sp>
        <p:nvSpPr>
          <p:cNvPr id="22" name="Title 6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1.3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Desktop and notebook processor lines covered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21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48984" y="994826"/>
            <a:ext cx="44390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400" b="1" dirty="0" smtClean="0">
                <a:solidFill>
                  <a:srgbClr val="FF0000"/>
                </a:solidFill>
                <a:cs typeface="Arial" charset="0"/>
              </a:rPr>
              <a:t>Desktops </a:t>
            </a:r>
            <a:r>
              <a:rPr lang="en-US" altLang="en-US" sz="1400" dirty="0" smtClean="0">
                <a:solidFill>
                  <a:srgbClr val="0070C0"/>
                </a:solidFill>
                <a:cs typeface="Arial" charset="0"/>
              </a:rPr>
              <a:t>(2-chip designs, 100 Series chipset)</a:t>
            </a:r>
            <a:endParaRPr lang="en-US" altLang="en-US" sz="1400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574063" y="1559975"/>
            <a:ext cx="534312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Core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i7-6700T                       4C+HD 530, HT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Core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i5-6600T/6500T/6400T, 4C+HD 530, 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Core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i3-6300T/6100T,           2C+HD 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530, 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</a:t>
            </a:r>
            <a:endParaRPr lang="en-US" altLang="en-US" sz="1400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1530" y="1317119"/>
            <a:ext cx="2438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70C0"/>
                </a:solidFill>
              </a:rPr>
              <a:t>35 W S-lines (LGA 1151)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74063" y="3507848"/>
            <a:ext cx="38491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Core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i7-6700K/6600K, 4C, 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8/2015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1530" y="3245076"/>
            <a:ext cx="33070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70C0"/>
                </a:solidFill>
              </a:rPr>
              <a:t>91 W S-lines, unlocked (LGA1151)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574063" y="2499154"/>
            <a:ext cx="490871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Core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i7-6700,                  4C+HD 530, 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Core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i5-6600/6500/6400  4C+HD 530, 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Core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i3-6320/6300/6100, 2C+HD 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530, 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</a:t>
            </a:r>
            <a:endParaRPr lang="en-US" altLang="en-US" sz="1400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1530" y="2254966"/>
            <a:ext cx="2438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70C0"/>
                </a:solidFill>
              </a:rPr>
              <a:t>65 W S-lines (LGA 1151)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8502" y="503774"/>
            <a:ext cx="7853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2D2D8A"/>
                </a:solidFill>
              </a:rPr>
              <a:t>The </a:t>
            </a:r>
            <a:r>
              <a:rPr lang="en-US" altLang="en-US" dirty="0" err="1">
                <a:solidFill>
                  <a:srgbClr val="2D2D8A"/>
                </a:solidFill>
              </a:rPr>
              <a:t>Skylake</a:t>
            </a:r>
            <a:r>
              <a:rPr lang="en-US" altLang="en-US" dirty="0">
                <a:solidFill>
                  <a:srgbClr val="2D2D8A"/>
                </a:solidFill>
              </a:rPr>
              <a:t> (6</a:t>
            </a:r>
            <a:r>
              <a:rPr lang="en-US" altLang="en-US" baseline="30000" dirty="0">
                <a:solidFill>
                  <a:srgbClr val="2D2D8A"/>
                </a:solidFill>
              </a:rPr>
              <a:t>th</a:t>
            </a:r>
            <a:r>
              <a:rPr lang="en-US" altLang="en-US" dirty="0">
                <a:solidFill>
                  <a:srgbClr val="2D2D8A"/>
                </a:solidFill>
              </a:rPr>
              <a:t> Gen) mobile and desktop models – Overview -2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12" name="Title 6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1.3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Desktop and notebook processor lines covered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4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58"/>
          <p:cNvSpPr txBox="1">
            <a:spLocks noChangeArrowheads="1"/>
          </p:cNvSpPr>
          <p:nvPr/>
        </p:nvSpPr>
        <p:spPr bwMode="auto">
          <a:xfrm>
            <a:off x="128704" y="523273"/>
            <a:ext cx="41646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srgbClr val="333399"/>
                </a:solidFill>
              </a:rPr>
              <a:t>Overview of AMD’s processor lines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1520" y="5994285"/>
            <a:ext cx="8959569" cy="5745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ts val="400"/>
              </a:spcAft>
              <a:defRPr/>
            </a:pPr>
            <a:r>
              <a:rPr lang="en-US" sz="1400" dirty="0">
                <a:solidFill>
                  <a:srgbClr val="FF0000"/>
                </a:solidFill>
                <a:latin typeface="Verdana" pitchFamily="34" charset="0"/>
              </a:rPr>
              <a:t>Remark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Verdana" pitchFamily="34" charset="0"/>
              </a:rPr>
              <a:t>Before the K5 AMD manufactured (licensed) Intel designed processors rather than own designs</a:t>
            </a: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1291747" y="1259790"/>
            <a:ext cx="356828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435100" algn="l"/>
              </a:tabLst>
              <a:defRPr/>
            </a:pPr>
            <a:r>
              <a:rPr lang="en-US" sz="1300" b="1" dirty="0">
                <a:solidFill>
                  <a:srgbClr val="000000"/>
                </a:solidFill>
                <a:latin typeface="Verdana" pitchFamily="34" charset="0"/>
              </a:rPr>
              <a:t>AMD’s in-house designed x86 families</a:t>
            </a:r>
            <a:endParaRPr lang="hu-HU" sz="13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6838711" y="3007065"/>
            <a:ext cx="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00" b="1" dirty="0">
              <a:solidFill>
                <a:srgbClr val="000000"/>
              </a:solidFill>
              <a:latin typeface="Verdan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3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8" name="Oval 5"/>
          <p:cNvSpPr>
            <a:spLocks noChangeArrowheads="1"/>
          </p:cNvSpPr>
          <p:nvPr/>
        </p:nvSpPr>
        <p:spPr bwMode="auto">
          <a:xfrm>
            <a:off x="755576" y="1897789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3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9" name="Oval 6"/>
          <p:cNvSpPr>
            <a:spLocks noChangeArrowheads="1"/>
          </p:cNvSpPr>
          <p:nvPr/>
        </p:nvSpPr>
        <p:spPr bwMode="auto">
          <a:xfrm>
            <a:off x="6791121" y="2918165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3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0" name="Line 7"/>
          <p:cNvSpPr>
            <a:spLocks noChangeShapeType="1"/>
          </p:cNvSpPr>
          <p:nvPr/>
        </p:nvSpPr>
        <p:spPr bwMode="auto">
          <a:xfrm flipV="1">
            <a:off x="795010" y="1707478"/>
            <a:ext cx="4536000" cy="8129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1" name="Line 8"/>
          <p:cNvSpPr>
            <a:spLocks noChangeShapeType="1"/>
          </p:cNvSpPr>
          <p:nvPr/>
        </p:nvSpPr>
        <p:spPr bwMode="auto">
          <a:xfrm rot="5400000" flipH="1" flipV="1">
            <a:off x="2178938" y="2789818"/>
            <a:ext cx="1980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179512" y="2038396"/>
            <a:ext cx="12054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00000"/>
                </a:solidFill>
                <a:latin typeface="Verdana" pitchFamily="34" charset="0"/>
              </a:rPr>
              <a:t>32-bit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00000"/>
                </a:solidFill>
                <a:latin typeface="Verdana" pitchFamily="34" charset="0"/>
              </a:rPr>
              <a:t> x86 families</a:t>
            </a:r>
          </a:p>
        </p:txBody>
      </p:sp>
      <p:sp>
        <p:nvSpPr>
          <p:cNvPr id="43" name="Line 10"/>
          <p:cNvSpPr>
            <a:spLocks noChangeShapeType="1"/>
          </p:cNvSpPr>
          <p:nvPr/>
        </p:nvSpPr>
        <p:spPr bwMode="auto">
          <a:xfrm rot="-5400000" flipH="1" flipV="1">
            <a:off x="691803" y="1806126"/>
            <a:ext cx="1968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4" name="Line 11"/>
          <p:cNvSpPr>
            <a:spLocks noChangeShapeType="1"/>
          </p:cNvSpPr>
          <p:nvPr/>
        </p:nvSpPr>
        <p:spPr bwMode="auto">
          <a:xfrm rot="-5400000" flipH="1" flipV="1">
            <a:off x="6728415" y="2801482"/>
            <a:ext cx="21113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5" name="Rectangle 12"/>
          <p:cNvSpPr>
            <a:spLocks noChangeArrowheads="1"/>
          </p:cNvSpPr>
          <p:nvPr/>
        </p:nvSpPr>
        <p:spPr bwMode="auto">
          <a:xfrm>
            <a:off x="1646675" y="3021579"/>
            <a:ext cx="11974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00000"/>
                </a:solidFill>
                <a:latin typeface="Verdana" pitchFamily="34" charset="0"/>
              </a:rPr>
              <a:t>The Hammer</a:t>
            </a:r>
          </a:p>
          <a:p>
            <a:pPr algn="ctr" fontAlgn="base">
              <a:spcBef>
                <a:spcPct val="0"/>
              </a:spcBef>
              <a:spcAft>
                <a:spcPts val="400"/>
              </a:spcAft>
              <a:defRPr/>
            </a:pPr>
            <a:r>
              <a:rPr lang="en-US" sz="1300" b="1" dirty="0">
                <a:solidFill>
                  <a:srgbClr val="000000"/>
                </a:solidFill>
                <a:latin typeface="Verdana" pitchFamily="34" charset="0"/>
              </a:rPr>
              <a:t> family</a:t>
            </a:r>
          </a:p>
        </p:txBody>
      </p:sp>
      <p:sp>
        <p:nvSpPr>
          <p:cNvPr id="46" name="Oval 13"/>
          <p:cNvSpPr>
            <a:spLocks noChangeArrowheads="1"/>
          </p:cNvSpPr>
          <p:nvPr/>
        </p:nvSpPr>
        <p:spPr bwMode="auto">
          <a:xfrm>
            <a:off x="2247326" y="2880065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3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3173246" y="3017258"/>
            <a:ext cx="12375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00000"/>
                </a:solidFill>
                <a:latin typeface="Verdana" pitchFamily="34" charset="0"/>
              </a:rPr>
              <a:t>Intermediate</a:t>
            </a:r>
          </a:p>
          <a:p>
            <a:pPr algn="ctr" fontAlgn="base">
              <a:spcBef>
                <a:spcPct val="0"/>
              </a:spcBef>
              <a:spcAft>
                <a:spcPts val="400"/>
              </a:spcAft>
              <a:defRPr/>
            </a:pPr>
            <a:r>
              <a:rPr lang="en-US" sz="1300" b="1" dirty="0">
                <a:solidFill>
                  <a:srgbClr val="000000"/>
                </a:solidFill>
                <a:latin typeface="Verdana" pitchFamily="34" charset="0"/>
              </a:rPr>
              <a:t> families</a:t>
            </a: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4731172" y="3020445"/>
            <a:ext cx="12856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00000"/>
                </a:solidFill>
                <a:latin typeface="Verdana" pitchFamily="34" charset="0"/>
              </a:rPr>
              <a:t>The Bulldozer</a:t>
            </a:r>
          </a:p>
          <a:p>
            <a:pPr algn="ctr" fontAlgn="base">
              <a:spcBef>
                <a:spcPct val="0"/>
              </a:spcBef>
              <a:spcAft>
                <a:spcPts val="400"/>
              </a:spcAft>
              <a:defRPr/>
            </a:pPr>
            <a:r>
              <a:rPr lang="en-US" sz="1300" b="1" dirty="0">
                <a:solidFill>
                  <a:srgbClr val="000000"/>
                </a:solidFill>
                <a:latin typeface="Verdana" pitchFamily="34" charset="0"/>
              </a:rPr>
              <a:t> family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6502443" y="3020445"/>
            <a:ext cx="7069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00000"/>
                </a:solidFill>
                <a:latin typeface="Verdana" pitchFamily="34" charset="0"/>
              </a:rPr>
              <a:t>The Cat</a:t>
            </a:r>
          </a:p>
          <a:p>
            <a:pPr algn="ctr" fontAlgn="base">
              <a:spcBef>
                <a:spcPct val="0"/>
              </a:spcBef>
              <a:spcAft>
                <a:spcPts val="400"/>
              </a:spcAft>
              <a:defRPr/>
            </a:pPr>
            <a:r>
              <a:rPr lang="en-US" sz="1300" b="1" dirty="0">
                <a:solidFill>
                  <a:srgbClr val="000000"/>
                </a:solidFill>
                <a:latin typeface="Verdana" pitchFamily="34" charset="0"/>
              </a:rPr>
              <a:t> family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7868600" y="3017258"/>
            <a:ext cx="7453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00000"/>
                </a:solidFill>
                <a:latin typeface="Verdana" pitchFamily="34" charset="0"/>
              </a:rPr>
              <a:t>The Zen</a:t>
            </a:r>
          </a:p>
          <a:p>
            <a:pPr algn="ctr" fontAlgn="base">
              <a:spcBef>
                <a:spcPct val="0"/>
              </a:spcBef>
              <a:spcAft>
                <a:spcPts val="400"/>
              </a:spcAft>
              <a:defRPr/>
            </a:pPr>
            <a:r>
              <a:rPr lang="en-US" sz="1300" b="1" dirty="0">
                <a:solidFill>
                  <a:srgbClr val="000000"/>
                </a:solidFill>
                <a:latin typeface="Verdana" pitchFamily="34" charset="0"/>
              </a:rPr>
              <a:t> family</a:t>
            </a:r>
          </a:p>
        </p:txBody>
      </p:sp>
      <p:sp>
        <p:nvSpPr>
          <p:cNvPr id="51" name="Line 8"/>
          <p:cNvSpPr>
            <a:spLocks noChangeShapeType="1"/>
          </p:cNvSpPr>
          <p:nvPr/>
        </p:nvSpPr>
        <p:spPr bwMode="auto">
          <a:xfrm rot="5400000" flipH="1" flipV="1">
            <a:off x="3671557" y="2792379"/>
            <a:ext cx="1980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2" name="Oval 13"/>
          <p:cNvSpPr>
            <a:spLocks noChangeArrowheads="1"/>
          </p:cNvSpPr>
          <p:nvPr/>
        </p:nvSpPr>
        <p:spPr bwMode="auto">
          <a:xfrm>
            <a:off x="3739945" y="2882626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3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" name="Line 8"/>
          <p:cNvSpPr>
            <a:spLocks noChangeShapeType="1"/>
          </p:cNvSpPr>
          <p:nvPr/>
        </p:nvSpPr>
        <p:spPr bwMode="auto">
          <a:xfrm rot="5400000" flipH="1" flipV="1">
            <a:off x="5253337" y="2792379"/>
            <a:ext cx="1980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4" name="Oval 13"/>
          <p:cNvSpPr>
            <a:spLocks noChangeArrowheads="1"/>
          </p:cNvSpPr>
          <p:nvPr/>
        </p:nvSpPr>
        <p:spPr bwMode="auto">
          <a:xfrm>
            <a:off x="5321725" y="2882626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3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5" name="Line 8"/>
          <p:cNvSpPr>
            <a:spLocks noChangeShapeType="1"/>
          </p:cNvSpPr>
          <p:nvPr/>
        </p:nvSpPr>
        <p:spPr bwMode="auto">
          <a:xfrm rot="5400000" flipH="1" flipV="1">
            <a:off x="8110376" y="2792379"/>
            <a:ext cx="1980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6" name="Oval 13"/>
          <p:cNvSpPr>
            <a:spLocks noChangeArrowheads="1"/>
          </p:cNvSpPr>
          <p:nvPr/>
        </p:nvSpPr>
        <p:spPr bwMode="auto">
          <a:xfrm>
            <a:off x="8178764" y="2882626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3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7" name="Line 8"/>
          <p:cNvSpPr>
            <a:spLocks noChangeShapeType="1"/>
          </p:cNvSpPr>
          <p:nvPr/>
        </p:nvSpPr>
        <p:spPr bwMode="auto">
          <a:xfrm rot="5400000" flipH="1" flipV="1">
            <a:off x="2962420" y="1592833"/>
            <a:ext cx="1980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358471" y="3575903"/>
            <a:ext cx="184537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00000"/>
                </a:solidFill>
                <a:latin typeface="Verdana" pitchFamily="34" charset="0"/>
              </a:rPr>
              <a:t>K8/K10/K10.5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00000"/>
                </a:solidFill>
                <a:latin typeface="Verdana" pitchFamily="34" charset="0"/>
              </a:rPr>
              <a:t>families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00000"/>
                </a:solidFill>
                <a:latin typeface="Verdana" pitchFamily="34" charset="0"/>
              </a:rPr>
              <a:t>(08h/10h/10.5h)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00" dirty="0">
              <a:solidFill>
                <a:srgbClr val="000000"/>
              </a:solidFill>
              <a:latin typeface="Verdan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00000"/>
                </a:solidFill>
                <a:latin typeface="Verdana" pitchFamily="34" charset="0"/>
              </a:rPr>
              <a:t>(64-bit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00000"/>
                </a:solidFill>
                <a:latin typeface="Verdana" pitchFamily="34" charset="0"/>
              </a:rPr>
              <a:t>x86 family)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00" dirty="0">
              <a:solidFill>
                <a:srgbClr val="000000"/>
              </a:solidFill>
              <a:latin typeface="Verdan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00000"/>
                </a:solidFill>
                <a:latin typeface="Verdana" pitchFamily="34" charset="0"/>
              </a:rPr>
              <a:t>(2003-2009)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131840" y="3575903"/>
            <a:ext cx="1257074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00000"/>
                </a:solidFill>
                <a:latin typeface="Verdana" pitchFamily="34" charset="0"/>
              </a:rPr>
              <a:t>Families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00000"/>
                </a:solidFill>
                <a:latin typeface="Verdana" pitchFamily="34" charset="0"/>
              </a:rPr>
              <a:t> 11h/12h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00" b="1" dirty="0">
              <a:solidFill>
                <a:srgbClr val="000000"/>
              </a:solidFill>
              <a:latin typeface="Verdan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00" b="1" dirty="0">
              <a:solidFill>
                <a:srgbClr val="000000"/>
              </a:solidFill>
              <a:latin typeface="Verdan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00000"/>
                </a:solidFill>
                <a:latin typeface="Verdana" pitchFamily="34" charset="0"/>
              </a:rPr>
              <a:t>(Mobile/DT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00000"/>
                </a:solidFill>
                <a:latin typeface="Verdana" pitchFamily="34" charset="0"/>
              </a:rPr>
              <a:t>oriented)</a:t>
            </a:r>
            <a:endParaRPr lang="hu-HU" sz="1300" dirty="0">
              <a:solidFill>
                <a:srgbClr val="000000"/>
              </a:solidFill>
              <a:latin typeface="Verdan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00" b="1" dirty="0">
              <a:solidFill>
                <a:srgbClr val="000000"/>
              </a:solidFill>
              <a:latin typeface="Verdan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00000"/>
                </a:solidFill>
                <a:latin typeface="Verdana" pitchFamily="34" charset="0"/>
              </a:rPr>
              <a:t>(2008-2011)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436985" y="3575903"/>
            <a:ext cx="177484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00000"/>
                </a:solidFill>
                <a:latin typeface="Verdana" pitchFamily="34" charset="0"/>
              </a:rPr>
              <a:t>Family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00000"/>
                </a:solidFill>
                <a:latin typeface="Verdana" pitchFamily="34" charset="0"/>
              </a:rPr>
              <a:t> 15h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00" b="1" dirty="0">
              <a:solidFill>
                <a:srgbClr val="000000"/>
              </a:solidFill>
              <a:latin typeface="Verdan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00" b="1" dirty="0">
              <a:solidFill>
                <a:srgbClr val="000000"/>
              </a:solidFill>
              <a:latin typeface="Verdan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00000"/>
                </a:solidFill>
                <a:latin typeface="Verdana" pitchFamily="34" charset="0"/>
              </a:rPr>
              <a:t>(High-performance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00000"/>
                </a:solidFill>
                <a:latin typeface="Verdana" pitchFamily="34" charset="0"/>
              </a:rPr>
              <a:t>oriented)</a:t>
            </a:r>
            <a:endParaRPr lang="hu-HU" sz="1300" dirty="0">
              <a:solidFill>
                <a:srgbClr val="000000"/>
              </a:solidFill>
              <a:latin typeface="Verdan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00" dirty="0">
              <a:solidFill>
                <a:srgbClr val="000000"/>
              </a:solidFill>
              <a:latin typeface="Verdan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00000"/>
                </a:solidFill>
                <a:latin typeface="Verdana" pitchFamily="34" charset="0"/>
              </a:rPr>
              <a:t>(2011-2016)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192180" y="3575903"/>
            <a:ext cx="1257074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00000"/>
                </a:solidFill>
                <a:latin typeface="Verdana" pitchFamily="34" charset="0"/>
              </a:rPr>
              <a:t>Families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00000"/>
                </a:solidFill>
                <a:latin typeface="Verdana" pitchFamily="34" charset="0"/>
              </a:rPr>
              <a:t> 14h/16h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00" b="1" dirty="0">
              <a:solidFill>
                <a:srgbClr val="000000"/>
              </a:solidFill>
              <a:latin typeface="Verdan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00" b="1" dirty="0">
              <a:solidFill>
                <a:srgbClr val="000000"/>
              </a:solidFill>
              <a:latin typeface="Verdan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00000"/>
                </a:solidFill>
                <a:latin typeface="Verdana" pitchFamily="34" charset="0"/>
              </a:rPr>
              <a:t>(Low-power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00000"/>
                </a:solidFill>
                <a:latin typeface="Verdana" pitchFamily="34" charset="0"/>
              </a:rPr>
              <a:t>oriented)</a:t>
            </a:r>
            <a:endParaRPr lang="hu-HU" sz="1300" dirty="0">
              <a:solidFill>
                <a:srgbClr val="000000"/>
              </a:solidFill>
              <a:latin typeface="Verdan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00" dirty="0">
              <a:solidFill>
                <a:srgbClr val="000000"/>
              </a:solidFill>
              <a:latin typeface="Verdan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00000"/>
                </a:solidFill>
                <a:latin typeface="Verdana" pitchFamily="34" charset="0"/>
              </a:rPr>
              <a:t>(2011-2015)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398597" y="3592743"/>
            <a:ext cx="1609736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00000"/>
                </a:solidFill>
                <a:latin typeface="Verdana" pitchFamily="34" charset="0"/>
              </a:rPr>
              <a:t>Family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00000"/>
                </a:solidFill>
                <a:latin typeface="Verdana" pitchFamily="34" charset="0"/>
              </a:rPr>
              <a:t> 17h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00" b="1" dirty="0">
              <a:solidFill>
                <a:srgbClr val="000000"/>
              </a:solidFill>
              <a:latin typeface="Verdan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00" b="1" dirty="0">
              <a:solidFill>
                <a:srgbClr val="000000"/>
              </a:solidFill>
              <a:latin typeface="Verdan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00000"/>
                </a:solidFill>
                <a:latin typeface="Verdana" pitchFamily="34" charset="0"/>
              </a:rPr>
              <a:t>(Modular design)</a:t>
            </a:r>
            <a:endParaRPr lang="hu-HU" sz="1300" dirty="0">
              <a:solidFill>
                <a:srgbClr val="000000"/>
              </a:solidFill>
              <a:latin typeface="Verdan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00" dirty="0">
              <a:solidFill>
                <a:srgbClr val="000000"/>
              </a:solidFill>
              <a:latin typeface="Verdan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00" dirty="0">
              <a:solidFill>
                <a:srgbClr val="000000"/>
              </a:solidFill>
              <a:latin typeface="Verdan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00000"/>
                </a:solidFill>
                <a:latin typeface="Verdana" pitchFamily="34" charset="0"/>
              </a:rPr>
              <a:t>(2017- 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79512" y="3564703"/>
            <a:ext cx="1181734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00000"/>
                </a:solidFill>
                <a:latin typeface="Verdana" pitchFamily="34" charset="0"/>
              </a:rPr>
              <a:t>K5/K6/K7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00000"/>
                </a:solidFill>
                <a:latin typeface="Verdana" pitchFamily="34" charset="0"/>
              </a:rPr>
              <a:t>families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00" dirty="0">
              <a:solidFill>
                <a:srgbClr val="000000"/>
              </a:solidFill>
              <a:latin typeface="Verdan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00" dirty="0">
              <a:solidFill>
                <a:srgbClr val="000000"/>
              </a:solidFill>
              <a:latin typeface="Verdan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00000"/>
                </a:solidFill>
                <a:latin typeface="Verdana" pitchFamily="34" charset="0"/>
              </a:rPr>
              <a:t>(32-bit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00000"/>
                </a:solidFill>
                <a:latin typeface="Verdana" pitchFamily="34" charset="0"/>
              </a:rPr>
              <a:t>Mobile/DT)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00" dirty="0">
              <a:solidFill>
                <a:srgbClr val="000000"/>
              </a:solidFill>
              <a:latin typeface="Verdan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00000"/>
                </a:solidFill>
                <a:latin typeface="Verdana" pitchFamily="34" charset="0"/>
              </a:rPr>
              <a:t>1996-2003)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421651" y="2937216"/>
            <a:ext cx="7632000" cy="250800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Title 65"/>
          <p:cNvSpPr txBox="1">
            <a:spLocks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hu-HU" altLang="en-US" kern="0" dirty="0" smtClean="0">
                <a:solidFill>
                  <a:srgbClr val="FFFFFF"/>
                </a:solidFill>
                <a:cs typeface="Arial" charset="0"/>
              </a:rPr>
              <a:t>1.3 </a:t>
            </a:r>
            <a:r>
              <a:rPr lang="en-US" altLang="en-US" kern="0" dirty="0" smtClean="0">
                <a:solidFill>
                  <a:srgbClr val="FFFFFF"/>
                </a:solidFill>
                <a:cs typeface="Arial" charset="0"/>
              </a:rPr>
              <a:t>Desktop and notebook processor lines covered </a:t>
            </a:r>
            <a:r>
              <a:rPr lang="hu-HU" altLang="en-US" kern="0" dirty="0" smtClean="0">
                <a:solidFill>
                  <a:srgbClr val="FFFFFF"/>
                </a:solidFill>
                <a:cs typeface="Arial" charset="0"/>
              </a:rPr>
              <a:t>(</a:t>
            </a:r>
            <a:r>
              <a:rPr lang="en-US" altLang="en-US" kern="0" dirty="0" smtClean="0">
                <a:solidFill>
                  <a:srgbClr val="FFFFFF"/>
                </a:solidFill>
                <a:cs typeface="Arial" charset="0"/>
              </a:rPr>
              <a:t>6</a:t>
            </a:r>
            <a:r>
              <a:rPr lang="hu-HU" altLang="en-US" kern="0" dirty="0" smtClean="0">
                <a:solidFill>
                  <a:srgbClr val="FFFFFF"/>
                </a:solidFill>
                <a:cs typeface="Arial" charset="0"/>
              </a:rPr>
              <a:t>)</a:t>
            </a: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 flipV="1">
            <a:off x="2282369" y="2670164"/>
            <a:ext cx="5940000" cy="8129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5" name="Oval 5"/>
          <p:cNvSpPr>
            <a:spLocks noChangeArrowheads="1"/>
          </p:cNvSpPr>
          <p:nvPr/>
        </p:nvSpPr>
        <p:spPr bwMode="auto">
          <a:xfrm>
            <a:off x="5303763" y="1880171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3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6" name="Rectangle 9"/>
          <p:cNvSpPr>
            <a:spLocks noChangeArrowheads="1"/>
          </p:cNvSpPr>
          <p:nvPr/>
        </p:nvSpPr>
        <p:spPr bwMode="auto">
          <a:xfrm>
            <a:off x="4734694" y="2020778"/>
            <a:ext cx="12054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 smtClean="0">
                <a:solidFill>
                  <a:srgbClr val="000000"/>
                </a:solidFill>
                <a:latin typeface="Verdana" pitchFamily="34" charset="0"/>
              </a:rPr>
              <a:t>64-bit</a:t>
            </a:r>
            <a:endParaRPr lang="en-US" sz="1300" b="1" dirty="0">
              <a:solidFill>
                <a:srgbClr val="000000"/>
              </a:solidFill>
              <a:latin typeface="Verdan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00000"/>
                </a:solidFill>
                <a:latin typeface="Verdana" pitchFamily="34" charset="0"/>
              </a:rPr>
              <a:t> x86 families</a:t>
            </a:r>
          </a:p>
        </p:txBody>
      </p:sp>
      <p:sp>
        <p:nvSpPr>
          <p:cNvPr id="67" name="Line 10"/>
          <p:cNvSpPr>
            <a:spLocks noChangeShapeType="1"/>
          </p:cNvSpPr>
          <p:nvPr/>
        </p:nvSpPr>
        <p:spPr bwMode="auto">
          <a:xfrm rot="-5400000" flipH="1" flipV="1">
            <a:off x="5239990" y="1788508"/>
            <a:ext cx="1968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8" name="Line 10"/>
          <p:cNvSpPr>
            <a:spLocks noChangeShapeType="1"/>
          </p:cNvSpPr>
          <p:nvPr/>
        </p:nvSpPr>
        <p:spPr bwMode="auto">
          <a:xfrm rot="-5400000" flipH="1" flipV="1">
            <a:off x="5255762" y="2556483"/>
            <a:ext cx="1968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755576" y="2501209"/>
            <a:ext cx="0" cy="100663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9020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542" name="Group 134"/>
          <p:cNvGraphicFramePr>
            <a:graphicFrameLocks noGrp="1"/>
          </p:cNvGraphicFramePr>
          <p:nvPr>
            <p:extLst/>
          </p:nvPr>
        </p:nvGraphicFramePr>
        <p:xfrm>
          <a:off x="133733" y="1070016"/>
          <a:ext cx="8869361" cy="5759642"/>
        </p:xfrm>
        <a:graphic>
          <a:graphicData uri="http://schemas.openxmlformats.org/drawingml/2006/table">
            <a:tbl>
              <a:tblPr/>
              <a:tblGrid>
                <a:gridCol w="320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3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3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5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57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192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97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2003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-2007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2007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-2008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2008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-2011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2009</a:t>
                      </a: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2009</a:t>
                      </a: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9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(Hammer)</a:t>
                      </a: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(Barcelona)</a:t>
                      </a: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K10.5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(Shanghai)</a:t>
                      </a: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K10.5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(Istanbul)</a:t>
                      </a: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K10.5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(Magny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Course)</a:t>
                      </a: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95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4P servers</a:t>
                      </a:r>
                      <a:endParaRPr kumimoji="0" lang="hu-H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See Section 4</a:t>
                      </a:r>
                      <a:endParaRPr kumimoji="0" lang="hu-H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Barcelona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(834x-836x))</a:t>
                      </a:r>
                      <a:endParaRPr kumimoji="0" lang="hu-H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Shanghai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(837x-839x)</a:t>
                      </a:r>
                      <a:endParaRPr kumimoji="0" lang="hu-H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Istambul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(8410-8430)</a:t>
                      </a:r>
                      <a:endParaRPr kumimoji="0" lang="hu-H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Magny-Course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(6100)</a:t>
                      </a:r>
                      <a:endParaRPr kumimoji="0" lang="hu-H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95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2P servers</a:t>
                      </a:r>
                      <a:endParaRPr kumimoji="0" lang="hu-H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Barcelona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(234x-236x)</a:t>
                      </a:r>
                      <a:endParaRPr kumimoji="0" lang="hu-H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Shanghai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(237x-239x)</a:t>
                      </a:r>
                      <a:endParaRPr kumimoji="0" lang="hu-H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Istambul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(241x-243x)</a:t>
                      </a:r>
                      <a:endParaRPr kumimoji="0" lang="hu-H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Lisbon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(4100)</a:t>
                      </a:r>
                      <a:endParaRPr kumimoji="0" lang="hu-H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95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1P servers</a:t>
                      </a:r>
                      <a:endParaRPr kumimoji="0" lang="hu-H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Budapest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(135x-136x)</a:t>
                      </a:r>
                      <a:endParaRPr kumimoji="0" lang="hu-H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Suzuka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(138x-139x)</a:t>
                      </a:r>
                      <a:endParaRPr kumimoji="0" lang="hu-H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95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High perf.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(~80-120W)</a:t>
                      </a: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Phenom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X4-X2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Phenom II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X4-X2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Phenom II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X6-X4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95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Mainstream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(~60-90W)</a:t>
                      </a: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Athlon  64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Athlon 64 X2</a:t>
                      </a: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Athlon X2</a:t>
                      </a: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Athlon II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X4-X2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Value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(~40-60W)</a:t>
                      </a: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Sempron</a:t>
                      </a: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Sempron</a:t>
                      </a: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2774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High perf.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(~30-40W)</a:t>
                      </a: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Turion 64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X2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(TL 6/5)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Turion 64 (ML/MT)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Phenom II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(N/P 9xx-6xx)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Turion II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Ultra (M6xx)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Turion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II (M/N/P 5xx)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931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Mainstream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(~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0-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0W)</a:t>
                      </a: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Athlon 64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X2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(TK-5x/4x)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Athlon 64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(</a:t>
                      </a: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2xxx+-4xxx+)</a:t>
                      </a: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Athlon II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(M/N/P 3xx)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Sempron (M1xx)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4555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Ultr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aportable</a:t>
                      </a:r>
                      <a:endParaRPr kumimoji="0" lang="hu-H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(~10-20W)</a:t>
                      </a: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Mobile Sempron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(2xxx+-4xxx+)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Sempron 2100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fanless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Turion II Neo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(K6xx)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Athlon II Neo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(K1xx)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V-series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(V1xx)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746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Embedded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(~10-20W)</a:t>
                      </a: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Turion II Neo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X2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Athlon II Neo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X2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Athlon II Neo</a:t>
                      </a: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242" name="Rectangle 134"/>
          <p:cNvSpPr>
            <a:spLocks noChangeArrowheads="1"/>
          </p:cNvSpPr>
          <p:nvPr/>
        </p:nvSpPr>
        <p:spPr bwMode="auto">
          <a:xfrm>
            <a:off x="131437" y="524695"/>
            <a:ext cx="71477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dirty="0">
                <a:solidFill>
                  <a:srgbClr val="333399"/>
                </a:solidFill>
              </a:rPr>
              <a:t>Overview </a:t>
            </a:r>
            <a:r>
              <a:rPr lang="hu-HU" dirty="0">
                <a:solidFill>
                  <a:srgbClr val="333399"/>
                </a:solidFill>
              </a:rPr>
              <a:t>of </a:t>
            </a:r>
            <a:r>
              <a:rPr lang="en-US" dirty="0">
                <a:solidFill>
                  <a:srgbClr val="333399"/>
                </a:solidFill>
              </a:rPr>
              <a:t>AMD’s 64-bit K8 – Family 10.5h processor lines</a:t>
            </a:r>
          </a:p>
        </p:txBody>
      </p:sp>
      <p:sp>
        <p:nvSpPr>
          <p:cNvPr id="5244" name="Text Box 124"/>
          <p:cNvSpPr txBox="1">
            <a:spLocks noChangeArrowheads="1"/>
          </p:cNvSpPr>
          <p:nvPr/>
        </p:nvSpPr>
        <p:spPr bwMode="auto">
          <a:xfrm rot="-5400000">
            <a:off x="-283957" y="2183657"/>
            <a:ext cx="107703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457200" eaLnBrk="1" hangingPunct="1"/>
            <a:r>
              <a:rPr lang="en-US" sz="1100" b="1" dirty="0">
                <a:solidFill>
                  <a:srgbClr val="000000"/>
                </a:solidFill>
              </a:rPr>
              <a:t>S e r v e r s</a:t>
            </a:r>
          </a:p>
        </p:txBody>
      </p:sp>
      <p:sp>
        <p:nvSpPr>
          <p:cNvPr id="5245" name="Text Box 125"/>
          <p:cNvSpPr txBox="1">
            <a:spLocks noChangeArrowheads="1"/>
          </p:cNvSpPr>
          <p:nvPr/>
        </p:nvSpPr>
        <p:spPr bwMode="auto">
          <a:xfrm rot="-5400000">
            <a:off x="-384450" y="3400976"/>
            <a:ext cx="125226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457200" eaLnBrk="1" hangingPunct="1"/>
            <a:r>
              <a:rPr lang="en-US" sz="1100" b="1" dirty="0">
                <a:solidFill>
                  <a:srgbClr val="000000"/>
                </a:solidFill>
              </a:rPr>
              <a:t>D e s k t o p s</a:t>
            </a:r>
          </a:p>
        </p:txBody>
      </p:sp>
      <p:sp>
        <p:nvSpPr>
          <p:cNvPr id="5246" name="Text Box 126"/>
          <p:cNvSpPr txBox="1">
            <a:spLocks noChangeArrowheads="1"/>
          </p:cNvSpPr>
          <p:nvPr/>
        </p:nvSpPr>
        <p:spPr bwMode="auto">
          <a:xfrm rot="-5400000">
            <a:off x="-309909" y="4884905"/>
            <a:ext cx="110318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457200" eaLnBrk="1" hangingPunct="1"/>
            <a:r>
              <a:rPr lang="en-US" sz="1100" b="1" dirty="0">
                <a:solidFill>
                  <a:srgbClr val="000000"/>
                </a:solidFill>
              </a:rPr>
              <a:t>M o b I l e 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33733" y="2942896"/>
            <a:ext cx="8869361" cy="333177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10" name="Title 65"/>
          <p:cNvSpPr txBox="1">
            <a:spLocks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hu-HU" altLang="en-US" kern="0" dirty="0" smtClean="0">
                <a:solidFill>
                  <a:srgbClr val="FFFFFF"/>
                </a:solidFill>
                <a:cs typeface="Arial" charset="0"/>
              </a:rPr>
              <a:t>1.3 </a:t>
            </a:r>
            <a:r>
              <a:rPr lang="en-US" altLang="en-US" kern="0" dirty="0" smtClean="0">
                <a:solidFill>
                  <a:srgbClr val="FFFFFF"/>
                </a:solidFill>
                <a:cs typeface="Arial" charset="0"/>
              </a:rPr>
              <a:t>Desktop and notebook processor lines covered </a:t>
            </a:r>
            <a:r>
              <a:rPr lang="hu-HU" altLang="en-US" kern="0" dirty="0" smtClean="0">
                <a:solidFill>
                  <a:srgbClr val="FFFFFF"/>
                </a:solidFill>
                <a:cs typeface="Arial" charset="0"/>
              </a:rPr>
              <a:t>(</a:t>
            </a:r>
            <a:r>
              <a:rPr lang="en-US" altLang="en-US" kern="0" dirty="0" smtClean="0">
                <a:solidFill>
                  <a:srgbClr val="FFFFFF"/>
                </a:solidFill>
                <a:cs typeface="Arial" charset="0"/>
              </a:rPr>
              <a:t>7</a:t>
            </a:r>
            <a:r>
              <a:rPr lang="hu-HU" altLang="en-US" kern="0" dirty="0" smtClean="0">
                <a:solidFill>
                  <a:srgbClr val="FFFFFF"/>
                </a:solidFill>
                <a:cs typeface="Arial" charset="0"/>
              </a:rPr>
              <a:t>)</a:t>
            </a:r>
            <a:endParaRPr lang="en-US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42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" name="Rectangle 134"/>
          <p:cNvSpPr>
            <a:spLocks noChangeArrowheads="1"/>
          </p:cNvSpPr>
          <p:nvPr/>
        </p:nvSpPr>
        <p:spPr bwMode="auto">
          <a:xfrm>
            <a:off x="110415" y="524695"/>
            <a:ext cx="88163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dirty="0">
                <a:solidFill>
                  <a:srgbClr val="333399"/>
                </a:solidFill>
                <a:latin typeface="Verdana"/>
              </a:rPr>
              <a:t>Overview</a:t>
            </a:r>
            <a:r>
              <a:rPr lang="hu-HU" dirty="0">
                <a:solidFill>
                  <a:srgbClr val="333399"/>
                </a:solidFill>
                <a:latin typeface="Verdana"/>
              </a:rPr>
              <a:t> of </a:t>
            </a:r>
            <a:r>
              <a:rPr lang="en-US" dirty="0">
                <a:solidFill>
                  <a:srgbClr val="333399"/>
                </a:solidFill>
                <a:latin typeface="Verdana"/>
              </a:rPr>
              <a:t>AMD’s Intermediate (Family 11h – Family 12h) processor lines</a:t>
            </a:r>
          </a:p>
        </p:txBody>
      </p:sp>
      <p:graphicFrame>
        <p:nvGraphicFramePr>
          <p:cNvPr id="10" name="Group 371"/>
          <p:cNvGraphicFramePr>
            <a:graphicFrameLocks noGrp="1"/>
          </p:cNvGraphicFramePr>
          <p:nvPr>
            <p:extLst/>
          </p:nvPr>
        </p:nvGraphicFramePr>
        <p:xfrm>
          <a:off x="656565" y="1043735"/>
          <a:ext cx="7785865" cy="5779868"/>
        </p:xfrm>
        <a:graphic>
          <a:graphicData uri="http://schemas.openxmlformats.org/drawingml/2006/table">
            <a:tbl>
              <a:tblPr/>
              <a:tblGrid>
                <a:gridCol w="450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0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0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5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2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Launched in</a:t>
                      </a: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08-2009</a:t>
                      </a: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2011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Family 11h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Griffin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</a:t>
                      </a: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Family 1</a:t>
                      </a: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Llano</a:t>
                      </a: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85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4P servers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85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2P servers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85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1P servers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(85-140 W)</a:t>
                      </a:r>
                      <a:endParaRPr kumimoji="0" lang="hu-H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396889"/>
                  </a:ext>
                </a:extLst>
              </a:tr>
              <a:tr h="46081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High perf.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(~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95</a:t>
                      </a: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-12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 </a:t>
                      </a: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W)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Mainstream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(~6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 </a:t>
                      </a: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W)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Llano A8/A6/A4/E2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Sempron X2</a:t>
                      </a: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75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Entry level</a:t>
                      </a:r>
                      <a:endParaRPr kumimoji="0" lang="hu-H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40-60 W</a:t>
                      </a: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081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High perf.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(~30-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W)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Turion X2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Ultra (ZM-xx)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Turion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X2 (RM-xx)</a:t>
                      </a: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Llano A8 M</a:t>
                      </a: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148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Mainstream/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Entry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(~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0-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W)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Athlon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X2 (QL-xx)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Sempron (SI-xx)</a:t>
                      </a: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Llano A6/A4/E2 M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081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Ultra portable</a:t>
                      </a:r>
                      <a:endParaRPr kumimoji="0" lang="hu-H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(~10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-15 </a:t>
                      </a: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W)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Turion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Neo X2 (L6xx)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Turion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X2 (RM-xx)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Athlon Neo X2 (L3xx)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Sempron (200U/210U)</a:t>
                      </a: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8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Tablet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(~5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W)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47708"/>
                  </a:ext>
                </a:extLst>
              </a:tr>
              <a:tr h="4608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Embedded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anose="020B0604030504040204" pitchFamily="34" charset="0"/>
                        </a:rPr>
                        <a:t>~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 – 20 W)</a:t>
                      </a: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Turion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Neo X2 (L6xx)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Athlon Neo X2 (L3xx)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Sempron (200U/210U)</a:t>
                      </a:r>
                    </a:p>
                  </a:txBody>
                  <a:tcPr marL="91452" marR="91452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1" name="Text Box 125"/>
          <p:cNvSpPr txBox="1">
            <a:spLocks noChangeArrowheads="1"/>
          </p:cNvSpPr>
          <p:nvPr/>
        </p:nvSpPr>
        <p:spPr bwMode="auto">
          <a:xfrm rot="16200000">
            <a:off x="330168" y="3409409"/>
            <a:ext cx="1047906" cy="27699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Desktops</a:t>
            </a:r>
          </a:p>
        </p:txBody>
      </p:sp>
      <p:sp>
        <p:nvSpPr>
          <p:cNvPr id="12" name="Text Box 126"/>
          <p:cNvSpPr txBox="1">
            <a:spLocks noChangeArrowheads="1"/>
          </p:cNvSpPr>
          <p:nvPr/>
        </p:nvSpPr>
        <p:spPr bwMode="auto">
          <a:xfrm rot="16200000">
            <a:off x="286854" y="4928478"/>
            <a:ext cx="1134534" cy="27699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Notebooks</a:t>
            </a:r>
          </a:p>
        </p:txBody>
      </p:sp>
      <p:sp>
        <p:nvSpPr>
          <p:cNvPr id="13" name="Text Box 127"/>
          <p:cNvSpPr txBox="1">
            <a:spLocks noChangeArrowheads="1"/>
          </p:cNvSpPr>
          <p:nvPr/>
        </p:nvSpPr>
        <p:spPr bwMode="auto">
          <a:xfrm rot="16200000">
            <a:off x="424727" y="2213710"/>
            <a:ext cx="906759" cy="27699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Servers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656565" y="2879834"/>
            <a:ext cx="7785865" cy="305851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itle 65"/>
          <p:cNvSpPr txBox="1">
            <a:spLocks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hu-HU" altLang="en-US" kern="0" dirty="0" smtClean="0">
                <a:solidFill>
                  <a:srgbClr val="FFFFFF"/>
                </a:solidFill>
                <a:cs typeface="Arial" charset="0"/>
              </a:rPr>
              <a:t>1.3 </a:t>
            </a:r>
            <a:r>
              <a:rPr lang="en-US" altLang="en-US" kern="0" dirty="0" smtClean="0">
                <a:solidFill>
                  <a:srgbClr val="FFFFFF"/>
                </a:solidFill>
                <a:cs typeface="Arial" charset="0"/>
              </a:rPr>
              <a:t>Desktop and notebook processor lines covered </a:t>
            </a:r>
            <a:r>
              <a:rPr lang="hu-HU" altLang="en-US" kern="0" dirty="0" smtClean="0">
                <a:solidFill>
                  <a:srgbClr val="FFFFFF"/>
                </a:solidFill>
                <a:cs typeface="Arial" charset="0"/>
              </a:rPr>
              <a:t>(</a:t>
            </a:r>
            <a:r>
              <a:rPr lang="en-US" altLang="en-US" kern="0" dirty="0" smtClean="0">
                <a:solidFill>
                  <a:srgbClr val="FFFFFF"/>
                </a:solidFill>
                <a:cs typeface="Arial" charset="0"/>
              </a:rPr>
              <a:t>8</a:t>
            </a:r>
            <a:r>
              <a:rPr lang="hu-HU" altLang="en-US" kern="0" dirty="0" smtClean="0">
                <a:solidFill>
                  <a:srgbClr val="FFFFFF"/>
                </a:solidFill>
                <a:cs typeface="Arial" charset="0"/>
              </a:rPr>
              <a:t>)</a:t>
            </a:r>
            <a:endParaRPr lang="en-US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64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7858" y="528506"/>
            <a:ext cx="766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dirty="0">
                <a:solidFill>
                  <a:srgbClr val="333399"/>
                </a:solidFill>
                <a:latin typeface="Verdana"/>
              </a:rPr>
              <a:t>Overview of AMD’s Family 15h (Bulldozer)-based processor lines</a:t>
            </a:r>
          </a:p>
        </p:txBody>
      </p:sp>
      <p:graphicFrame>
        <p:nvGraphicFramePr>
          <p:cNvPr id="10" name="Group 3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010295"/>
              </p:ext>
            </p:extLst>
          </p:nvPr>
        </p:nvGraphicFramePr>
        <p:xfrm>
          <a:off x="72215" y="1313765"/>
          <a:ext cx="9013034" cy="5265908"/>
        </p:xfrm>
        <a:graphic>
          <a:graphicData uri="http://schemas.openxmlformats.org/drawingml/2006/table">
            <a:tbl>
              <a:tblPr/>
              <a:tblGrid>
                <a:gridCol w="410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37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25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67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705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88746">
                  <a:extLst>
                    <a:ext uri="{9D8B030D-6E8A-4147-A177-3AD203B41FA5}">
                      <a16:colId xmlns:a16="http://schemas.microsoft.com/office/drawing/2014/main" val="1720867372"/>
                    </a:ext>
                  </a:extLst>
                </a:gridCol>
                <a:gridCol w="1274322">
                  <a:extLst>
                    <a:ext uri="{9D8B030D-6E8A-4147-A177-3AD203B41FA5}">
                      <a16:colId xmlns:a16="http://schemas.microsoft.com/office/drawing/2014/main" val="1188008316"/>
                    </a:ext>
                  </a:extLst>
                </a:gridCol>
              </a:tblGrid>
              <a:tr h="2457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Launched in</a:t>
                      </a: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2011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2012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2013</a:t>
                      </a: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2013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2015</a:t>
                      </a: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2016</a:t>
                      </a: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4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Family 15h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(00h-0Fh)</a:t>
                      </a:r>
                      <a:endParaRPr kumimoji="0" lang="hu-H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hu-H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Bulldozer</a:t>
                      </a: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Family 15h</a:t>
                      </a:r>
                      <a:r>
                        <a:rPr kumimoji="0" lang="hu-H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(10h-1Fh)</a:t>
                      </a:r>
                      <a:endParaRPr kumimoji="0" lang="hu-H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hu-H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Piledriver</a:t>
                      </a: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Family 15h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(10h-1Fh)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Piledriver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v.2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Family 15h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(30h-3Fh)</a:t>
                      </a: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Steamroller</a:t>
                      </a: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Family 15h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(60h-6Fh)</a:t>
                      </a: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Excavator v.1</a:t>
                      </a: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Family 15h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(77h-3Fh)</a:t>
                      </a: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Excavator v.2</a:t>
                      </a: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1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4P servers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(85-140 W)</a:t>
                      </a:r>
                      <a:endParaRPr kumimoji="0" lang="hu-H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Interlagos</a:t>
                      </a: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Abu Dhabi</a:t>
                      </a:r>
                      <a:endParaRPr kumimoji="0" lang="hu-H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1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2P servers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(85-140 W)</a:t>
                      </a:r>
                      <a:endParaRPr kumimoji="0" lang="hu-H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Valencia</a:t>
                      </a:r>
                      <a:endParaRPr kumimoji="0" lang="hu-H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Seoul</a:t>
                      </a:r>
                      <a:endParaRPr kumimoji="0" lang="hu-H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61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1P servers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(85-140 W)</a:t>
                      </a:r>
                      <a:endParaRPr kumimoji="0" lang="hu-H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Zurich</a:t>
                      </a:r>
                      <a:endParaRPr kumimoji="0" lang="hu-H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Delhi</a:t>
                      </a:r>
                      <a:endParaRPr kumimoji="0" lang="hu-H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1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High perf.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(~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95</a:t>
                      </a: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-12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 </a:t>
                      </a: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W)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Zambezi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FX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Series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Vishera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FX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Series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55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Mainstream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(~6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95 </a:t>
                      </a: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W)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Trinity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10-A4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Richland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10/A8/A6/A4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Kaveri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A10/A8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724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Mainstream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(~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25</a:t>
                      </a: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35 </a:t>
                      </a: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W)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Trinity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10/A8/A6</a:t>
                      </a: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Richland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10/A8/A6M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Kaveri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FX/A10/A8P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Bristol Ridge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FX/A12/A10P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4680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Ultra-thin</a:t>
                      </a:r>
                      <a:endParaRPr kumimoji="0" lang="hu-H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(~10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– 15 W</a:t>
                      </a: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Trinity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10/A6</a:t>
                      </a: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Richland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10/A8/A6/A4M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A8 Pro/A8(B)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A6 Pro/A6(B)</a:t>
                      </a: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Carrizo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FX/A10/A8P</a:t>
                      </a: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Bristol Ridge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FX/A12/A10P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Stoney Ridge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A9/A6 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61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Tablet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</a:t>
                      </a:r>
                      <a:endParaRPr kumimoji="0" lang="hu-H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(~5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W)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1" name="Text Box 125"/>
          <p:cNvSpPr txBox="1">
            <a:spLocks noChangeArrowheads="1"/>
          </p:cNvSpPr>
          <p:nvPr/>
        </p:nvSpPr>
        <p:spPr bwMode="auto">
          <a:xfrm rot="16200000">
            <a:off x="-195122" y="3992991"/>
            <a:ext cx="905595" cy="2616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</a:rPr>
              <a:t>Desktops</a:t>
            </a:r>
          </a:p>
        </p:txBody>
      </p:sp>
      <p:sp>
        <p:nvSpPr>
          <p:cNvPr id="12" name="Text Box 126"/>
          <p:cNvSpPr txBox="1">
            <a:spLocks noChangeArrowheads="1"/>
          </p:cNvSpPr>
          <p:nvPr/>
        </p:nvSpPr>
        <p:spPr bwMode="auto">
          <a:xfrm rot="16200000">
            <a:off x="-200769" y="5216488"/>
            <a:ext cx="880369" cy="25391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</a:rPr>
              <a:t>Notebooks</a:t>
            </a:r>
          </a:p>
        </p:txBody>
      </p:sp>
      <p:sp>
        <p:nvSpPr>
          <p:cNvPr id="13" name="Text Box 127"/>
          <p:cNvSpPr txBox="1">
            <a:spLocks noChangeArrowheads="1"/>
          </p:cNvSpPr>
          <p:nvPr/>
        </p:nvSpPr>
        <p:spPr bwMode="auto">
          <a:xfrm rot="16200000">
            <a:off x="-142648" y="2858058"/>
            <a:ext cx="762146" cy="2616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</a:rPr>
              <a:t>Servers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72215" y="3701703"/>
            <a:ext cx="9013034" cy="242959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itle 65"/>
          <p:cNvSpPr txBox="1">
            <a:spLocks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hu-HU" altLang="en-US" kern="0" dirty="0" smtClean="0">
                <a:solidFill>
                  <a:srgbClr val="FFFFFF"/>
                </a:solidFill>
                <a:cs typeface="Arial" charset="0"/>
              </a:rPr>
              <a:t>1.3 </a:t>
            </a:r>
            <a:r>
              <a:rPr lang="en-US" altLang="en-US" kern="0" dirty="0" smtClean="0">
                <a:solidFill>
                  <a:srgbClr val="FFFFFF"/>
                </a:solidFill>
                <a:cs typeface="Arial" charset="0"/>
              </a:rPr>
              <a:t>Desktop and notebook processor lines covered </a:t>
            </a:r>
            <a:r>
              <a:rPr lang="hu-HU" altLang="en-US" kern="0" dirty="0" smtClean="0">
                <a:solidFill>
                  <a:srgbClr val="FFFFFF"/>
                </a:solidFill>
                <a:cs typeface="Arial" charset="0"/>
              </a:rPr>
              <a:t>(</a:t>
            </a:r>
            <a:r>
              <a:rPr lang="en-US" altLang="en-US" kern="0" dirty="0" smtClean="0">
                <a:solidFill>
                  <a:srgbClr val="FFFFFF"/>
                </a:solidFill>
                <a:cs typeface="Arial" charset="0"/>
              </a:rPr>
              <a:t>9</a:t>
            </a:r>
            <a:r>
              <a:rPr lang="hu-HU" altLang="en-US" kern="0" dirty="0" smtClean="0">
                <a:solidFill>
                  <a:srgbClr val="FFFFFF"/>
                </a:solidFill>
                <a:cs typeface="Arial" charset="0"/>
              </a:rPr>
              <a:t>)</a:t>
            </a:r>
            <a:endParaRPr lang="en-US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8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34"/>
          <p:cNvSpPr>
            <a:spLocks noChangeArrowheads="1"/>
          </p:cNvSpPr>
          <p:nvPr/>
        </p:nvSpPr>
        <p:spPr bwMode="auto">
          <a:xfrm>
            <a:off x="134478" y="520882"/>
            <a:ext cx="83182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Overview of AMD’s Family 14h and 16h (Cat-based) processor lines</a:t>
            </a:r>
          </a:p>
        </p:txBody>
      </p:sp>
      <p:graphicFrame>
        <p:nvGraphicFramePr>
          <p:cNvPr id="10" name="Group 3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079507"/>
              </p:ext>
            </p:extLst>
          </p:nvPr>
        </p:nvGraphicFramePr>
        <p:xfrm>
          <a:off x="135385" y="1302559"/>
          <a:ext cx="8883718" cy="5078769"/>
        </p:xfrm>
        <a:graphic>
          <a:graphicData uri="http://schemas.openxmlformats.org/drawingml/2006/table">
            <a:tbl>
              <a:tblPr/>
              <a:tblGrid>
                <a:gridCol w="36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4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35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3506">
                  <a:extLst>
                    <a:ext uri="{9D8B030D-6E8A-4147-A177-3AD203B41FA5}">
                      <a16:colId xmlns:a16="http://schemas.microsoft.com/office/drawing/2014/main" val="3933308906"/>
                    </a:ext>
                  </a:extLst>
                </a:gridCol>
                <a:gridCol w="1230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13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135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25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Launched in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2011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2012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2013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2014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2015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4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Family 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(00h-0Fh)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Bobcat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Family 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(00h-0Fh)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Bobcat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Family 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(00h-0Fh)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Jaguar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Family 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(30h-3Fh)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Puma+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Family 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(30h-3Fh)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Puma+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791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4P servers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79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2P servers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79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1P servers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7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(85-140 W)</a:t>
                      </a: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396889"/>
                  </a:ext>
                </a:extLst>
              </a:tr>
              <a:tr h="42604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High perf.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(~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95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-12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W)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65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Mainstream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(~6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 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W)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629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Mainstream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(~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25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35 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W)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5329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Ultra-thin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(~10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-15 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W)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Zacate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Series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Ontario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C-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eries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Zacate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1/E2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Kabini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A/E-Series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Beema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A/E-Series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Carrizo-L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A/L-Series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352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Tablet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(~5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W)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Desna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Z-Series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Temash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 Series 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Mullins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 Series/E1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2" name="Text Box 125"/>
          <p:cNvSpPr txBox="1">
            <a:spLocks noChangeArrowheads="1"/>
          </p:cNvSpPr>
          <p:nvPr/>
        </p:nvSpPr>
        <p:spPr bwMode="auto">
          <a:xfrm rot="16200000">
            <a:off x="-210144" y="3707366"/>
            <a:ext cx="1047906" cy="27699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Desktops</a:t>
            </a:r>
          </a:p>
        </p:txBody>
      </p:sp>
      <p:sp>
        <p:nvSpPr>
          <p:cNvPr id="13" name="Text Box 126"/>
          <p:cNvSpPr txBox="1">
            <a:spLocks noChangeArrowheads="1"/>
          </p:cNvSpPr>
          <p:nvPr/>
        </p:nvSpPr>
        <p:spPr bwMode="auto">
          <a:xfrm rot="16200000">
            <a:off x="-265397" y="4934486"/>
            <a:ext cx="1134534" cy="27699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Notebooks</a:t>
            </a:r>
          </a:p>
        </p:txBody>
      </p:sp>
      <p:sp>
        <p:nvSpPr>
          <p:cNvPr id="14" name="Text Box 127"/>
          <p:cNvSpPr txBox="1">
            <a:spLocks noChangeArrowheads="1"/>
          </p:cNvSpPr>
          <p:nvPr/>
        </p:nvSpPr>
        <p:spPr bwMode="auto">
          <a:xfrm rot="16200000">
            <a:off x="-138449" y="2822380"/>
            <a:ext cx="906759" cy="27699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Servers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529389" y="4936447"/>
            <a:ext cx="8489714" cy="86627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itle 65"/>
          <p:cNvSpPr txBox="1">
            <a:spLocks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hu-HU" altLang="en-US" kern="0" dirty="0" smtClean="0">
                <a:solidFill>
                  <a:srgbClr val="FFFFFF"/>
                </a:solidFill>
                <a:cs typeface="Arial" charset="0"/>
              </a:rPr>
              <a:t>1.3 </a:t>
            </a:r>
            <a:r>
              <a:rPr lang="en-US" altLang="en-US" kern="0" dirty="0" smtClean="0">
                <a:solidFill>
                  <a:srgbClr val="FFFFFF"/>
                </a:solidFill>
                <a:cs typeface="Arial" charset="0"/>
              </a:rPr>
              <a:t>Desktop and notebook processor lines covered </a:t>
            </a:r>
            <a:r>
              <a:rPr lang="hu-HU" altLang="en-US" kern="0" dirty="0" smtClean="0">
                <a:solidFill>
                  <a:srgbClr val="FFFFFF"/>
                </a:solidFill>
                <a:cs typeface="Arial" charset="0"/>
              </a:rPr>
              <a:t>(</a:t>
            </a:r>
            <a:r>
              <a:rPr lang="hu-HU" altLang="en-US" kern="0" dirty="0" smtClean="0">
                <a:solidFill>
                  <a:srgbClr val="FFFFFF"/>
                </a:solidFill>
                <a:cs typeface="Arial" charset="0"/>
              </a:rPr>
              <a:t>1</a:t>
            </a:r>
            <a:r>
              <a:rPr lang="en-US" altLang="en-US" kern="0" dirty="0" smtClean="0">
                <a:solidFill>
                  <a:srgbClr val="FFFFFF"/>
                </a:solidFill>
                <a:cs typeface="Arial" charset="0"/>
              </a:rPr>
              <a:t>0</a:t>
            </a:r>
            <a:r>
              <a:rPr lang="hu-HU" altLang="en-US" kern="0" dirty="0" smtClean="0">
                <a:solidFill>
                  <a:srgbClr val="FFFFFF"/>
                </a:solidFill>
                <a:cs typeface="Arial" charset="0"/>
              </a:rPr>
              <a:t>)</a:t>
            </a:r>
            <a:endParaRPr lang="en-US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6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6819" name="Group 3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196856"/>
              </p:ext>
            </p:extLst>
          </p:nvPr>
        </p:nvGraphicFramePr>
        <p:xfrm>
          <a:off x="125909" y="1265012"/>
          <a:ext cx="8883720" cy="5603241"/>
        </p:xfrm>
        <a:graphic>
          <a:graphicData uri="http://schemas.openxmlformats.org/drawingml/2006/table">
            <a:tbl>
              <a:tblPr/>
              <a:tblGrid>
                <a:gridCol w="350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5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5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23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56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Launched in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7-2018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2019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Family 17h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(00h-0Fh)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Zen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Family 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(00h-0Fh)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Zen+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Family 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xxh-xxh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Zen 2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61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4P servers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61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2P servers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Naples (EPYC 7xx1)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Rome (EPYC 7xx2)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61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1P servers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Naples (EPYC 7xx1P)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Rome (7002P)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6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(85-140 W)</a:t>
                      </a: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396889"/>
                  </a:ext>
                </a:extLst>
              </a:tr>
              <a:tr h="619781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High perf.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(HED)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without GPU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(~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180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250 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W)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Whitehaven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ThreadRipper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(TR 1xxxX)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Colfax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ThreadRipper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(TR 2xxxX/WX)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78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Mainstream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without GPU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((~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65-95 W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</a:pPr>
                      <a:r>
                        <a:rPr lang="en-US" sz="1200" dirty="0" smtClean="0">
                          <a:latin typeface="Verdana" pitchFamily="34" charset="0"/>
                        </a:rPr>
                        <a:t>Summit Ridge</a:t>
                      </a:r>
                    </a:p>
                    <a:p>
                      <a:pPr lvl="0" algn="ctr" defTabSz="914400" fontAlgn="base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bg2"/>
                        </a:buClr>
                        <a:buSzPct val="75000"/>
                      </a:pPr>
                      <a:r>
                        <a:rPr lang="en-US" sz="1200" dirty="0" smtClean="0">
                          <a:latin typeface="Verdana" pitchFamily="34" charset="0"/>
                        </a:rPr>
                        <a:t>(Ryzen 7/5/3 1xxx/1xxxX)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</a:pPr>
                      <a:r>
                        <a:rPr lang="en-US" sz="1200" dirty="0" smtClean="0">
                          <a:latin typeface="Verdana" pitchFamily="34" charset="0"/>
                        </a:rPr>
                        <a:t>Pinnacle Ridge</a:t>
                      </a:r>
                    </a:p>
                    <a:p>
                      <a:pPr lvl="0" algn="ctr"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</a:pPr>
                      <a:r>
                        <a:rPr lang="en-US" sz="1200" dirty="0" smtClean="0">
                          <a:latin typeface="Verdana" pitchFamily="34" charset="0"/>
                        </a:rPr>
                        <a:t>(Ryzen 7/5 2xxx/2xxxX)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Matisse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(Ryzen 5/3xxx/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9/7/5 3xxxX/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9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Mainstream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with GPU (APU)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((~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65-95 W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</a:pPr>
                      <a:r>
                        <a:rPr lang="en-US" sz="1200" dirty="0" smtClean="0">
                          <a:latin typeface="Verdana" pitchFamily="34" charset="0"/>
                        </a:rPr>
                        <a:t>Raven Ridge</a:t>
                      </a:r>
                    </a:p>
                    <a:p>
                      <a:pPr lvl="0" algn="ctr"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</a:pPr>
                      <a:r>
                        <a:rPr lang="en-US" sz="1200" dirty="0" smtClean="0">
                          <a:latin typeface="Verdana" pitchFamily="34" charset="0"/>
                        </a:rPr>
                        <a:t>(Ryzen 5/3 2xxxG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846953"/>
                  </a:ext>
                </a:extLst>
              </a:tr>
              <a:tr h="77938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Mainstream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(~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25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35 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W)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</a:pPr>
                      <a:r>
                        <a:rPr lang="en-US" sz="1200" dirty="0" smtClean="0">
                          <a:latin typeface="Verdana" pitchFamily="34" charset="0"/>
                        </a:rPr>
                        <a:t>Raven Ridge</a:t>
                      </a:r>
                    </a:p>
                    <a:p>
                      <a:pPr lvl="0" algn="ctr"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</a:pPr>
                      <a:r>
                        <a:rPr lang="en-US" sz="1200" dirty="0" smtClean="0">
                          <a:latin typeface="Verdana" pitchFamily="34" charset="0"/>
                        </a:rPr>
                        <a:t>(Ryzen 5/3 2xxxGE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Picasso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Ryzen 7/5 3x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H)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040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Ultra-thin</a:t>
                      </a: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(~10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-15 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W)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Raven Ridge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(Ryzen 7/5/3 2x00U)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Picasso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Ryzen 7/5/3 3x00U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561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Tablet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(~5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W)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16573" name="Text Box 125"/>
          <p:cNvSpPr txBox="1">
            <a:spLocks noChangeArrowheads="1"/>
          </p:cNvSpPr>
          <p:nvPr/>
        </p:nvSpPr>
        <p:spPr bwMode="auto">
          <a:xfrm rot="16200000">
            <a:off x="-245053" y="4007953"/>
            <a:ext cx="1047906" cy="27699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Desktops</a:t>
            </a:r>
          </a:p>
        </p:txBody>
      </p:sp>
      <p:sp>
        <p:nvSpPr>
          <p:cNvPr id="616574" name="Text Box 126"/>
          <p:cNvSpPr txBox="1">
            <a:spLocks noChangeArrowheads="1"/>
          </p:cNvSpPr>
          <p:nvPr/>
        </p:nvSpPr>
        <p:spPr bwMode="auto">
          <a:xfrm rot="16200000">
            <a:off x="-279285" y="5688565"/>
            <a:ext cx="1134534" cy="27699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Notebooks</a:t>
            </a:r>
          </a:p>
        </p:txBody>
      </p:sp>
      <p:sp>
        <p:nvSpPr>
          <p:cNvPr id="616575" name="Text Box 127"/>
          <p:cNvSpPr txBox="1">
            <a:spLocks noChangeArrowheads="1"/>
          </p:cNvSpPr>
          <p:nvPr/>
        </p:nvSpPr>
        <p:spPr bwMode="auto">
          <a:xfrm rot="16200000">
            <a:off x="-152340" y="2794712"/>
            <a:ext cx="906759" cy="27699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Servers</a:t>
            </a:r>
          </a:p>
        </p:txBody>
      </p:sp>
      <p:sp>
        <p:nvSpPr>
          <p:cNvPr id="8" name="Rectangle 134"/>
          <p:cNvSpPr>
            <a:spLocks noChangeArrowheads="1"/>
          </p:cNvSpPr>
          <p:nvPr/>
        </p:nvSpPr>
        <p:spPr bwMode="auto">
          <a:xfrm>
            <a:off x="128337" y="526971"/>
            <a:ext cx="8078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Overview </a:t>
            </a:r>
            <a:r>
              <a:rPr lang="hu-HU" dirty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en-US" dirty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AMD’s Zen-based (Family 17h-based) processor lines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393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defTabSz="457200" eaLnBrk="1" hangingPunct="1">
              <a:defRPr/>
            </a:pPr>
            <a:r>
              <a:rPr lang="hu-HU" sz="1600" kern="0" smtClean="0">
                <a:solidFill>
                  <a:srgbClr val="FFFFFF"/>
                </a:solidFill>
              </a:rPr>
              <a:t>1. </a:t>
            </a:r>
            <a:r>
              <a:rPr lang="en-US" sz="1600" kern="0" smtClean="0">
                <a:solidFill>
                  <a:srgbClr val="FFFFFF"/>
                </a:solidFill>
              </a:rPr>
              <a:t>Introduction</a:t>
            </a:r>
            <a:r>
              <a:rPr lang="hu-HU" sz="1600" kern="0" smtClean="0">
                <a:solidFill>
                  <a:srgbClr val="FFFFFF"/>
                </a:solidFill>
              </a:rPr>
              <a:t> (</a:t>
            </a:r>
            <a:r>
              <a:rPr lang="en-US" sz="1600" kern="0" smtClean="0">
                <a:solidFill>
                  <a:srgbClr val="FFFFFF"/>
                </a:solidFill>
              </a:rPr>
              <a:t>5</a:t>
            </a:r>
            <a:r>
              <a:rPr lang="hu-HU" sz="1600" kern="0" smtClean="0">
                <a:solidFill>
                  <a:srgbClr val="FFFFFF"/>
                </a:solidFill>
              </a:rPr>
              <a:t>)</a:t>
            </a:r>
            <a:endParaRPr lang="hu-HU" sz="1600" kern="0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950" y="3386591"/>
            <a:ext cx="8901679" cy="3204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65"/>
          <p:cNvSpPr txBox="1">
            <a:spLocks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hu-HU" altLang="en-US" kern="0" dirty="0" smtClean="0">
                <a:solidFill>
                  <a:srgbClr val="FFFFFF"/>
                </a:solidFill>
                <a:cs typeface="Arial" charset="0"/>
              </a:rPr>
              <a:t>1.3 </a:t>
            </a:r>
            <a:r>
              <a:rPr lang="en-US" altLang="en-US" kern="0" dirty="0" smtClean="0">
                <a:solidFill>
                  <a:srgbClr val="FFFFFF"/>
                </a:solidFill>
                <a:cs typeface="Arial" charset="0"/>
              </a:rPr>
              <a:t>Desktop and notebook processor lines covered </a:t>
            </a:r>
            <a:r>
              <a:rPr lang="hu-HU" altLang="en-US" kern="0" dirty="0" smtClean="0">
                <a:solidFill>
                  <a:srgbClr val="FFFFFF"/>
                </a:solidFill>
                <a:cs typeface="Arial" charset="0"/>
              </a:rPr>
              <a:t>(</a:t>
            </a:r>
            <a:r>
              <a:rPr lang="hu-HU" altLang="en-US" kern="0" dirty="0" smtClean="0">
                <a:solidFill>
                  <a:srgbClr val="FFFFFF"/>
                </a:solidFill>
                <a:cs typeface="Arial" charset="0"/>
              </a:rPr>
              <a:t>1</a:t>
            </a:r>
            <a:r>
              <a:rPr lang="en-US" altLang="en-US" kern="0" dirty="0" smtClean="0">
                <a:solidFill>
                  <a:srgbClr val="FFFFFF"/>
                </a:solidFill>
                <a:cs typeface="Arial" charset="0"/>
              </a:rPr>
              <a:t>1</a:t>
            </a:r>
            <a:r>
              <a:rPr lang="hu-HU" altLang="en-US" kern="0" dirty="0" smtClean="0">
                <a:solidFill>
                  <a:srgbClr val="FFFFFF"/>
                </a:solidFill>
                <a:cs typeface="Arial" charset="0"/>
              </a:rPr>
              <a:t>)</a:t>
            </a:r>
            <a:endParaRPr lang="en-US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3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altLang="en-US" sz="1800" dirty="0">
                <a:solidFill>
                  <a:srgbClr val="FFFFFF"/>
                </a:solidFill>
                <a:cs typeface="Arial" charset="0"/>
              </a:rPr>
              <a:t>1.3 </a:t>
            </a:r>
            <a:r>
              <a:rPr lang="en-US" altLang="en-US" sz="1800" dirty="0">
                <a:solidFill>
                  <a:srgbClr val="FFFFFF"/>
                </a:solidFill>
                <a:cs typeface="Arial" charset="0"/>
              </a:rPr>
              <a:t>Desktop and notebook processor lines covered </a:t>
            </a:r>
            <a:r>
              <a:rPr lang="hu-HU" altLang="en-US" sz="1800" dirty="0">
                <a:solidFill>
                  <a:srgbClr val="FFFFFF"/>
                </a:solidFill>
                <a:cs typeface="Arial" charset="0"/>
              </a:rPr>
              <a:t>(</a:t>
            </a:r>
            <a:r>
              <a:rPr lang="hu-HU" altLang="en-US" sz="1800" dirty="0" smtClean="0">
                <a:solidFill>
                  <a:srgbClr val="FFFFFF"/>
                </a:solidFill>
                <a:cs typeface="Arial" charset="0"/>
              </a:rPr>
              <a:t>1</a:t>
            </a:r>
            <a:r>
              <a:rPr lang="en-US" altLang="en-US" sz="1800" dirty="0" smtClean="0">
                <a:solidFill>
                  <a:srgbClr val="FFFFFF"/>
                </a:solidFill>
                <a:cs typeface="Arial" charset="0"/>
              </a:rPr>
              <a:t>2</a:t>
            </a:r>
            <a:r>
              <a:rPr lang="hu-HU" altLang="en-US" sz="1800" dirty="0" smtClean="0">
                <a:solidFill>
                  <a:srgbClr val="FFFFFF"/>
                </a:solidFill>
                <a:cs typeface="Arial" charset="0"/>
              </a:rPr>
              <a:t>)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137" y="533697"/>
            <a:ext cx="6750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99"/>
                </a:solidFill>
                <a:latin typeface="+mj-lt"/>
              </a:rPr>
              <a:t>AMD’s x86 CPU market share </a:t>
            </a:r>
            <a:r>
              <a:rPr lang="en-US" dirty="0" smtClean="0">
                <a:solidFill>
                  <a:srgbClr val="333399"/>
                </a:solidFill>
                <a:latin typeface="+mj-lt"/>
              </a:rPr>
              <a:t>Q2/2018 – Q2/2019 [242</a:t>
            </a:r>
            <a:r>
              <a:rPr lang="en-US" dirty="0" smtClean="0">
                <a:solidFill>
                  <a:srgbClr val="333399"/>
                </a:solidFill>
                <a:latin typeface="+mj-lt"/>
              </a:rPr>
              <a:t>]</a:t>
            </a:r>
            <a:endParaRPr lang="en-US" dirty="0">
              <a:solidFill>
                <a:srgbClr val="333399"/>
              </a:solidFill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835696" y="1196752"/>
            <a:ext cx="5591175" cy="5107311"/>
            <a:chOff x="1835696" y="1484784"/>
            <a:chExt cx="5591175" cy="5107311"/>
          </a:xfrm>
        </p:grpSpPr>
        <p:pic>
          <p:nvPicPr>
            <p:cNvPr id="2050" name="Picture 2" descr="AMD EPYC Rome Cheaper, More Powerful than Intel CPU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86"/>
            <a:stretch/>
          </p:blipFill>
          <p:spPr bwMode="auto">
            <a:xfrm>
              <a:off x="1835696" y="1484784"/>
              <a:ext cx="5591175" cy="5107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ounded Rectangle 4"/>
            <p:cNvSpPr/>
            <p:nvPr/>
          </p:nvSpPr>
          <p:spPr>
            <a:xfrm>
              <a:off x="2051720" y="6160047"/>
              <a:ext cx="1512168" cy="43204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604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382"/>
            <a:ext cx="9144000" cy="393700"/>
          </a:xfrm>
        </p:spPr>
        <p:txBody>
          <a:bodyPr/>
          <a:lstStyle/>
          <a:p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1.1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Introduction (1)</a:t>
            </a:r>
            <a:endParaRPr lang="en-US" dirty="0"/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7185013" y="2321997"/>
            <a:ext cx="23685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690688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2212975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2735263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325755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37147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41719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46291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50863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Smartphones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596" y="501603"/>
            <a:ext cx="3957302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dirty="0" smtClean="0">
                <a:solidFill>
                  <a:srgbClr val="2D2D8A"/>
                </a:solidFill>
                <a:latin typeface="Verdana"/>
              </a:rPr>
              <a:t>1.1 </a:t>
            </a:r>
            <a:r>
              <a:rPr lang="en-US" dirty="0">
                <a:solidFill>
                  <a:srgbClr val="2D2D8A"/>
                </a:solidFill>
                <a:latin typeface="Verdana"/>
              </a:rPr>
              <a:t>Introduction</a:t>
            </a:r>
          </a:p>
          <a:p>
            <a:pPr defTabSz="457200"/>
            <a:r>
              <a:rPr lang="en-US" dirty="0">
                <a:solidFill>
                  <a:srgbClr val="2D2D8A"/>
                </a:solidFill>
                <a:latin typeface="Verdana"/>
              </a:rPr>
              <a:t>    </a:t>
            </a:r>
            <a:r>
              <a:rPr lang="en-US" dirty="0" smtClean="0">
                <a:solidFill>
                  <a:srgbClr val="2D2D8A"/>
                </a:solidFill>
                <a:latin typeface="Verdana"/>
              </a:rPr>
              <a:t>  Recent computer categories</a:t>
            </a:r>
            <a:endParaRPr lang="en-US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34965" y="2607068"/>
            <a:ext cx="9348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hu-HU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Desktops</a:t>
            </a:r>
            <a:endParaRPr lang="en-US" sz="15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139272" y="2320038"/>
            <a:ext cx="1378568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Servers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6" name="Oval 7"/>
          <p:cNvSpPr>
            <a:spLocks noChangeArrowheads="1"/>
          </p:cNvSpPr>
          <p:nvPr/>
        </p:nvSpPr>
        <p:spPr bwMode="auto">
          <a:xfrm>
            <a:off x="8334669" y="2165394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5052517" y="1755465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flipV="1">
            <a:off x="834612" y="1978069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 flipH="1">
            <a:off x="8372769" y="1973307"/>
            <a:ext cx="1588" cy="18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2568103" y="2178094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2601441" y="1978069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2947806" y="1463719"/>
            <a:ext cx="393473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Recent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computer categories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6071335" y="2316769"/>
            <a:ext cx="19272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Tablets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3845054" y="2322000"/>
            <a:ext cx="102804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Desktops</a:t>
            </a:r>
          </a:p>
        </p:txBody>
      </p:sp>
      <p:sp>
        <p:nvSpPr>
          <p:cNvPr id="50" name="Line 13"/>
          <p:cNvSpPr>
            <a:spLocks noChangeShapeType="1"/>
          </p:cNvSpPr>
          <p:nvPr/>
        </p:nvSpPr>
        <p:spPr bwMode="auto">
          <a:xfrm>
            <a:off x="4338532" y="1979657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1470247" y="2322937"/>
            <a:ext cx="234284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err="1" smtClean="0">
                <a:solidFill>
                  <a:srgbClr val="000000"/>
                </a:solidFill>
                <a:latin typeface="Verdana" pitchFamily="34" charset="0"/>
              </a:rPr>
              <a:t>HEDs</a:t>
            </a:r>
            <a:endParaRPr lang="en-US" altLang="en-US" sz="1200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defTabSz="4572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(High-End Desktops)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6" name="Oval 12"/>
          <p:cNvSpPr>
            <a:spLocks noChangeArrowheads="1"/>
          </p:cNvSpPr>
          <p:nvPr/>
        </p:nvSpPr>
        <p:spPr bwMode="auto">
          <a:xfrm>
            <a:off x="797760" y="2172246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7" name="Line 13"/>
          <p:cNvSpPr>
            <a:spLocks noChangeShapeType="1"/>
          </p:cNvSpPr>
          <p:nvPr/>
        </p:nvSpPr>
        <p:spPr bwMode="auto">
          <a:xfrm>
            <a:off x="831098" y="1972221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58" name="Oval 7"/>
          <p:cNvSpPr>
            <a:spLocks noChangeArrowheads="1"/>
          </p:cNvSpPr>
          <p:nvPr/>
        </p:nvSpPr>
        <p:spPr bwMode="auto">
          <a:xfrm>
            <a:off x="7008450" y="2187216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9" name="Line 11"/>
          <p:cNvSpPr>
            <a:spLocks noChangeShapeType="1"/>
          </p:cNvSpPr>
          <p:nvPr/>
        </p:nvSpPr>
        <p:spPr bwMode="auto">
          <a:xfrm flipH="1">
            <a:off x="7046550" y="1995129"/>
            <a:ext cx="1588" cy="18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74" name="Line 13"/>
          <p:cNvSpPr>
            <a:spLocks noChangeShapeType="1"/>
          </p:cNvSpPr>
          <p:nvPr/>
        </p:nvSpPr>
        <p:spPr bwMode="auto">
          <a:xfrm>
            <a:off x="5782257" y="1982099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75" name="Oval 12"/>
          <p:cNvSpPr>
            <a:spLocks noChangeArrowheads="1"/>
          </p:cNvSpPr>
          <p:nvPr/>
        </p:nvSpPr>
        <p:spPr bwMode="auto">
          <a:xfrm>
            <a:off x="4307695" y="2182182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6" name="Text Box 4"/>
          <p:cNvSpPr txBox="1">
            <a:spLocks noChangeArrowheads="1"/>
          </p:cNvSpPr>
          <p:nvPr/>
        </p:nvSpPr>
        <p:spPr bwMode="auto">
          <a:xfrm>
            <a:off x="5271950" y="2324500"/>
            <a:ext cx="102804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Laptops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-105914" y="2906730"/>
            <a:ext cx="9088679" cy="2225247"/>
            <a:chOff x="-105914" y="3712172"/>
            <a:chExt cx="9088679" cy="222524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59862" t="12793" r="-132"/>
            <a:stretch/>
          </p:blipFill>
          <p:spPr>
            <a:xfrm>
              <a:off x="6599230" y="3812525"/>
              <a:ext cx="2383535" cy="18408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6827396" y="3807777"/>
              <a:ext cx="1897604" cy="78010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5825790" y="3806112"/>
              <a:ext cx="1194067" cy="53984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-131" t="-4317" r="97982" b="1118"/>
            <a:stretch/>
          </p:blipFill>
          <p:spPr>
            <a:xfrm>
              <a:off x="-105914" y="3712172"/>
              <a:ext cx="4836845" cy="201537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8889" y="4025242"/>
              <a:ext cx="1337151" cy="10839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60144" y="5476614"/>
              <a:ext cx="81986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43869" y="5476614"/>
              <a:ext cx="183241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High-End 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26722" y="5439739"/>
              <a:ext cx="95399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51744" y="5394734"/>
              <a:ext cx="87711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Laptops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93095" y="5304724"/>
              <a:ext cx="79205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Tablets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00269" y="5244107"/>
              <a:ext cx="123698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Smarphones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/>
            <a:srcRect l="2" t="66962" r="97982" b="14418"/>
            <a:stretch/>
          </p:blipFill>
          <p:spPr>
            <a:xfrm>
              <a:off x="181569" y="5282190"/>
              <a:ext cx="8790640" cy="54429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919098" y="5423619"/>
              <a:ext cx="95399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88" t="7794" r="3735" b="15934"/>
            <a:stretch/>
          </p:blipFill>
          <p:spPr>
            <a:xfrm>
              <a:off x="261491" y="3954574"/>
              <a:ext cx="1007605" cy="132735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5442682" y="3806434"/>
              <a:ext cx="1194067" cy="53984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/>
            <a:srcRect l="38904" t="11098" r="59040"/>
            <a:stretch/>
          </p:blipFill>
          <p:spPr>
            <a:xfrm>
              <a:off x="6078882" y="4044584"/>
              <a:ext cx="586918" cy="169748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2"/>
            <a:srcRect l="22394" r="60491" b="865"/>
            <a:stretch/>
          </p:blipFill>
          <p:spPr>
            <a:xfrm>
              <a:off x="5439103" y="3795999"/>
              <a:ext cx="956441" cy="1892867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2"/>
            <a:srcRect l="20982" r="77136"/>
            <a:stretch/>
          </p:blipFill>
          <p:spPr>
            <a:xfrm>
              <a:off x="5034457" y="3811769"/>
              <a:ext cx="404645" cy="1909388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2"/>
            <a:srcRect l="22394" t="7339" r="60491" b="77799"/>
            <a:stretch/>
          </p:blipFill>
          <p:spPr>
            <a:xfrm>
              <a:off x="4724402" y="3788982"/>
              <a:ext cx="1592263" cy="472427"/>
            </a:xfrm>
            <a:prstGeom prst="rect">
              <a:avLst/>
            </a:prstGeom>
          </p:spPr>
        </p:pic>
        <p:sp>
          <p:nvSpPr>
            <p:cNvPr id="72" name="Rectangle 71"/>
            <p:cNvSpPr/>
            <p:nvPr/>
          </p:nvSpPr>
          <p:spPr bwMode="auto">
            <a:xfrm>
              <a:off x="3762707" y="5595749"/>
              <a:ext cx="2962871" cy="122230"/>
            </a:xfrm>
            <a:prstGeom prst="rect">
              <a:avLst/>
            </a:prstGeom>
            <a:solidFill>
              <a:srgbClr val="0070C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pic>
          <p:nvPicPr>
            <p:cNvPr id="79" name="Picture 78"/>
            <p:cNvPicPr>
              <a:picLocks noChangeAspect="1"/>
            </p:cNvPicPr>
            <p:nvPr/>
          </p:nvPicPr>
          <p:blipFill rotWithShape="1">
            <a:blip r:embed="rId2"/>
            <a:srcRect r="78076"/>
            <a:stretch/>
          </p:blipFill>
          <p:spPr>
            <a:xfrm>
              <a:off x="3809329" y="4027224"/>
              <a:ext cx="1225128" cy="1910195"/>
            </a:xfrm>
            <a:prstGeom prst="rect">
              <a:avLst/>
            </a:prstGeom>
          </p:spPr>
        </p:pic>
        <p:sp>
          <p:nvSpPr>
            <p:cNvPr id="83" name="Rectangle 82"/>
            <p:cNvSpPr/>
            <p:nvPr/>
          </p:nvSpPr>
          <p:spPr bwMode="auto">
            <a:xfrm>
              <a:off x="5060740" y="5358290"/>
              <a:ext cx="1735836" cy="343575"/>
            </a:xfrm>
            <a:prstGeom prst="rect">
              <a:avLst/>
            </a:prstGeom>
            <a:solidFill>
              <a:srgbClr val="0070C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88" name="Oval 12"/>
          <p:cNvSpPr>
            <a:spLocks noChangeArrowheads="1"/>
          </p:cNvSpPr>
          <p:nvPr/>
        </p:nvSpPr>
        <p:spPr bwMode="auto">
          <a:xfrm>
            <a:off x="5752524" y="2182622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39272" y="4768280"/>
            <a:ext cx="9004728" cy="38891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33219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871538" y="1670794"/>
            <a:ext cx="7404100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1.4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CPU core count of desktops and laptops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59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1.4 </a:t>
            </a:r>
            <a:r>
              <a:rPr lang="en-US" dirty="0" smtClean="0"/>
              <a:t>CPU core count of desktops and laptops</a:t>
            </a:r>
            <a:r>
              <a:rPr lang="hu-HU" dirty="0" smtClean="0"/>
              <a:t> (1)</a:t>
            </a:r>
            <a:endParaRPr lang="en-US" dirty="0"/>
          </a:p>
        </p:txBody>
      </p:sp>
      <p:sp>
        <p:nvSpPr>
          <p:cNvPr id="150" name="TextBox 149"/>
          <p:cNvSpPr txBox="1"/>
          <p:nvPr/>
        </p:nvSpPr>
        <p:spPr>
          <a:xfrm>
            <a:off x="182881" y="558264"/>
            <a:ext cx="877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/>
            <a:r>
              <a:rPr lang="en-US" dirty="0">
                <a:solidFill>
                  <a:srgbClr val="2D2D8A"/>
                </a:solidFill>
                <a:latin typeface="Verdana"/>
              </a:rPr>
              <a:t>Max. core counts of GPU-less desktop and laptop processors </a:t>
            </a:r>
          </a:p>
        </p:txBody>
      </p:sp>
      <p:cxnSp>
        <p:nvCxnSpPr>
          <p:cNvPr id="25" name="Egyenes összekötő nyíllal 4"/>
          <p:cNvCxnSpPr/>
          <p:nvPr/>
        </p:nvCxnSpPr>
        <p:spPr>
          <a:xfrm flipH="1" flipV="1">
            <a:off x="387448" y="1446284"/>
            <a:ext cx="76" cy="5148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6"/>
          <p:cNvCxnSpPr/>
          <p:nvPr/>
        </p:nvCxnSpPr>
        <p:spPr>
          <a:xfrm flipV="1">
            <a:off x="275362" y="6476738"/>
            <a:ext cx="8784000" cy="250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11"/>
          <p:cNvCxnSpPr/>
          <p:nvPr/>
        </p:nvCxnSpPr>
        <p:spPr>
          <a:xfrm>
            <a:off x="1141559" y="6429951"/>
            <a:ext cx="0" cy="1286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12"/>
          <p:cNvCxnSpPr/>
          <p:nvPr/>
        </p:nvCxnSpPr>
        <p:spPr>
          <a:xfrm>
            <a:off x="1689554" y="6428989"/>
            <a:ext cx="0" cy="1286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13"/>
          <p:cNvCxnSpPr/>
          <p:nvPr/>
        </p:nvCxnSpPr>
        <p:spPr>
          <a:xfrm>
            <a:off x="2238760" y="6428533"/>
            <a:ext cx="0" cy="1286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14"/>
          <p:cNvCxnSpPr/>
          <p:nvPr/>
        </p:nvCxnSpPr>
        <p:spPr>
          <a:xfrm>
            <a:off x="2786755" y="6427571"/>
            <a:ext cx="0" cy="1286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15"/>
          <p:cNvCxnSpPr/>
          <p:nvPr/>
        </p:nvCxnSpPr>
        <p:spPr>
          <a:xfrm>
            <a:off x="3340804" y="6433259"/>
            <a:ext cx="0" cy="1286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16"/>
          <p:cNvCxnSpPr/>
          <p:nvPr/>
        </p:nvCxnSpPr>
        <p:spPr>
          <a:xfrm>
            <a:off x="3888799" y="6432298"/>
            <a:ext cx="0" cy="1286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17"/>
          <p:cNvCxnSpPr/>
          <p:nvPr/>
        </p:nvCxnSpPr>
        <p:spPr>
          <a:xfrm>
            <a:off x="4438005" y="6431842"/>
            <a:ext cx="0" cy="1286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18"/>
          <p:cNvCxnSpPr/>
          <p:nvPr/>
        </p:nvCxnSpPr>
        <p:spPr>
          <a:xfrm>
            <a:off x="4986000" y="6430880"/>
            <a:ext cx="0" cy="1286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19"/>
          <p:cNvCxnSpPr/>
          <p:nvPr/>
        </p:nvCxnSpPr>
        <p:spPr>
          <a:xfrm>
            <a:off x="5536174" y="6433259"/>
            <a:ext cx="0" cy="1286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20"/>
          <p:cNvCxnSpPr/>
          <p:nvPr/>
        </p:nvCxnSpPr>
        <p:spPr>
          <a:xfrm>
            <a:off x="6084169" y="6432298"/>
            <a:ext cx="0" cy="1286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21"/>
          <p:cNvCxnSpPr/>
          <p:nvPr/>
        </p:nvCxnSpPr>
        <p:spPr>
          <a:xfrm>
            <a:off x="6633375" y="6431842"/>
            <a:ext cx="0" cy="1286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22"/>
          <p:cNvCxnSpPr/>
          <p:nvPr/>
        </p:nvCxnSpPr>
        <p:spPr>
          <a:xfrm>
            <a:off x="7181370" y="6430880"/>
            <a:ext cx="0" cy="1286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zövegdoboz 27"/>
          <p:cNvSpPr txBox="1"/>
          <p:nvPr/>
        </p:nvSpPr>
        <p:spPr>
          <a:xfrm>
            <a:off x="41840" y="1052736"/>
            <a:ext cx="691215" cy="2794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00"/>
              </a:lnSpc>
            </a:pPr>
            <a:r>
              <a:rPr lang="hu-HU" sz="125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Core</a:t>
            </a:r>
            <a:br>
              <a:rPr lang="hu-HU" sz="125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25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count</a:t>
            </a:r>
            <a:endParaRPr lang="hu-HU" sz="1250" b="1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Szövegdoboz 28"/>
          <p:cNvSpPr txBox="1"/>
          <p:nvPr/>
        </p:nvSpPr>
        <p:spPr>
          <a:xfrm>
            <a:off x="1117701" y="6523146"/>
            <a:ext cx="607859" cy="218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2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2006</a:t>
            </a:r>
            <a:endParaRPr lang="hu-HU" sz="125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Szövegdoboz 30"/>
          <p:cNvSpPr txBox="1"/>
          <p:nvPr/>
        </p:nvSpPr>
        <p:spPr>
          <a:xfrm>
            <a:off x="3326719" y="6519270"/>
            <a:ext cx="607859" cy="218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2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2010</a:t>
            </a:r>
            <a:endParaRPr lang="hu-HU" sz="125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Szövegdoboz 31"/>
          <p:cNvSpPr txBox="1"/>
          <p:nvPr/>
        </p:nvSpPr>
        <p:spPr>
          <a:xfrm>
            <a:off x="4415115" y="6519270"/>
            <a:ext cx="607859" cy="218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2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2012</a:t>
            </a:r>
            <a:endParaRPr lang="hu-HU" sz="125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Szövegdoboz 32"/>
          <p:cNvSpPr txBox="1"/>
          <p:nvPr/>
        </p:nvSpPr>
        <p:spPr>
          <a:xfrm>
            <a:off x="5517724" y="6519270"/>
            <a:ext cx="607859" cy="218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2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2014</a:t>
            </a:r>
            <a:endParaRPr lang="hu-HU" sz="125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Szövegdoboz 33"/>
          <p:cNvSpPr txBox="1"/>
          <p:nvPr/>
        </p:nvSpPr>
        <p:spPr>
          <a:xfrm>
            <a:off x="6615808" y="6523146"/>
            <a:ext cx="607859" cy="218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2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2016</a:t>
            </a:r>
            <a:endParaRPr lang="hu-HU" sz="125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Szövegdoboz 34"/>
          <p:cNvSpPr txBox="1"/>
          <p:nvPr/>
        </p:nvSpPr>
        <p:spPr>
          <a:xfrm>
            <a:off x="8281642" y="6521015"/>
            <a:ext cx="612668" cy="218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25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Year</a:t>
            </a:r>
            <a:endParaRPr lang="hu-HU" sz="1250" b="1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0" name="Szövegdoboz 35"/>
          <p:cNvSpPr txBox="1"/>
          <p:nvPr/>
        </p:nvSpPr>
        <p:spPr>
          <a:xfrm>
            <a:off x="-6020" y="5636725"/>
            <a:ext cx="323567" cy="212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2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cxnSp>
        <p:nvCxnSpPr>
          <p:cNvPr id="72" name="Egyenes összekötő 55"/>
          <p:cNvCxnSpPr/>
          <p:nvPr/>
        </p:nvCxnSpPr>
        <p:spPr>
          <a:xfrm rot="5400000">
            <a:off x="384984" y="5660135"/>
            <a:ext cx="0" cy="1647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22"/>
          <p:cNvCxnSpPr/>
          <p:nvPr/>
        </p:nvCxnSpPr>
        <p:spPr>
          <a:xfrm>
            <a:off x="7736484" y="6431465"/>
            <a:ext cx="0" cy="1286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gyenes összekötő 22"/>
          <p:cNvCxnSpPr/>
          <p:nvPr/>
        </p:nvCxnSpPr>
        <p:spPr>
          <a:xfrm>
            <a:off x="8291853" y="6423084"/>
            <a:ext cx="0" cy="1286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Szövegdoboz 33"/>
          <p:cNvSpPr txBox="1"/>
          <p:nvPr/>
        </p:nvSpPr>
        <p:spPr>
          <a:xfrm>
            <a:off x="7744356" y="6522781"/>
            <a:ext cx="543739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2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</a:t>
            </a:r>
            <a:r>
              <a:rPr lang="en-US" sz="12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endParaRPr lang="hu-HU" sz="125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9" name="Egyenes összekötő 13"/>
          <p:cNvCxnSpPr/>
          <p:nvPr/>
        </p:nvCxnSpPr>
        <p:spPr>
          <a:xfrm>
            <a:off x="598827" y="6431008"/>
            <a:ext cx="0" cy="1286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gyenes összekötő 55"/>
          <p:cNvCxnSpPr/>
          <p:nvPr/>
        </p:nvCxnSpPr>
        <p:spPr>
          <a:xfrm rot="5400000">
            <a:off x="393754" y="4901654"/>
            <a:ext cx="0" cy="1647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Szövegdoboz 35"/>
          <p:cNvSpPr txBox="1"/>
          <p:nvPr/>
        </p:nvSpPr>
        <p:spPr>
          <a:xfrm>
            <a:off x="1999" y="4123208"/>
            <a:ext cx="323567" cy="212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endParaRPr lang="hu-HU" sz="1250" dirty="0" smtClean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8" name="Egyenes összekötő 55"/>
          <p:cNvCxnSpPr/>
          <p:nvPr/>
        </p:nvCxnSpPr>
        <p:spPr>
          <a:xfrm rot="5400000">
            <a:off x="393003" y="4146618"/>
            <a:ext cx="0" cy="1647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gyenes összekötő 55"/>
          <p:cNvCxnSpPr/>
          <p:nvPr/>
        </p:nvCxnSpPr>
        <p:spPr>
          <a:xfrm rot="5400000">
            <a:off x="395287" y="3388145"/>
            <a:ext cx="0" cy="1647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Szövegdoboz 35"/>
          <p:cNvSpPr txBox="1"/>
          <p:nvPr/>
        </p:nvSpPr>
        <p:spPr>
          <a:xfrm>
            <a:off x="-9263" y="4881655"/>
            <a:ext cx="323567" cy="212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lang="hu-HU" sz="1250" dirty="0" smtClean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3" name="Szövegdoboz 35"/>
          <p:cNvSpPr txBox="1"/>
          <p:nvPr/>
        </p:nvSpPr>
        <p:spPr>
          <a:xfrm>
            <a:off x="1998" y="3368138"/>
            <a:ext cx="323567" cy="212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endParaRPr lang="hu-HU" sz="1250" dirty="0" smtClean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4" name="Egyenes összekötő nyíllal 6"/>
          <p:cNvCxnSpPr/>
          <p:nvPr/>
        </p:nvCxnSpPr>
        <p:spPr>
          <a:xfrm flipV="1">
            <a:off x="254507" y="5721246"/>
            <a:ext cx="8460000" cy="2503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gyenes összekötő nyíllal 6"/>
          <p:cNvCxnSpPr/>
          <p:nvPr/>
        </p:nvCxnSpPr>
        <p:spPr>
          <a:xfrm flipV="1">
            <a:off x="244337" y="4958571"/>
            <a:ext cx="8460000" cy="2503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gyenes összekötő nyíllal 6"/>
          <p:cNvCxnSpPr/>
          <p:nvPr/>
        </p:nvCxnSpPr>
        <p:spPr>
          <a:xfrm flipV="1">
            <a:off x="272153" y="4211458"/>
            <a:ext cx="8460000" cy="2503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Egyenes összekötő nyíllal 6"/>
          <p:cNvCxnSpPr/>
          <p:nvPr/>
        </p:nvCxnSpPr>
        <p:spPr>
          <a:xfrm flipV="1">
            <a:off x="291403" y="3449975"/>
            <a:ext cx="8460000" cy="2503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34231" y="5388512"/>
            <a:ext cx="1126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/>
            <a:r>
              <a:rPr lang="en-US" sz="1200" dirty="0">
                <a:solidFill>
                  <a:srgbClr val="0070C0"/>
                </a:solidFill>
                <a:latin typeface="Verdana"/>
              </a:rPr>
              <a:t>(Pentium </a:t>
            </a:r>
            <a:r>
              <a:rPr lang="en-US" sz="1200" dirty="0" smtClean="0">
                <a:solidFill>
                  <a:srgbClr val="0070C0"/>
                </a:solidFill>
                <a:latin typeface="Verdana"/>
              </a:rPr>
              <a:t>D</a:t>
            </a:r>
            <a:r>
              <a:rPr lang="en-US" sz="1200" dirty="0">
                <a:solidFill>
                  <a:srgbClr val="0070C0"/>
                </a:solidFill>
                <a:latin typeface="Verdana"/>
              </a:rPr>
              <a:t>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91159" y="5805508"/>
            <a:ext cx="1055097" cy="195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100" dirty="0">
                <a:solidFill>
                  <a:srgbClr val="C00000"/>
                </a:solidFill>
                <a:latin typeface="Verdana"/>
              </a:rPr>
              <a:t>Athlon 64X2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644390" y="5555499"/>
            <a:ext cx="268022" cy="195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050" dirty="0">
                <a:solidFill>
                  <a:srgbClr val="0070C0"/>
                </a:solidFill>
                <a:latin typeface="Verdana"/>
              </a:rPr>
              <a:t>v</a:t>
            </a:r>
          </a:p>
        </p:txBody>
      </p:sp>
      <p:sp>
        <p:nvSpPr>
          <p:cNvPr id="112" name="TextBox 111"/>
          <p:cNvSpPr txBox="1"/>
          <p:nvPr/>
        </p:nvSpPr>
        <p:spPr>
          <a:xfrm rot="10800000">
            <a:off x="633138" y="5681070"/>
            <a:ext cx="2648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050" dirty="0">
                <a:solidFill>
                  <a:srgbClr val="C00000"/>
                </a:solidFill>
                <a:latin typeface="Verdana"/>
              </a:rPr>
              <a:t>v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991858" y="5390705"/>
            <a:ext cx="694421" cy="2067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200" dirty="0">
                <a:solidFill>
                  <a:srgbClr val="0070C0"/>
                </a:solidFill>
                <a:latin typeface="Verdana"/>
              </a:rPr>
              <a:t>Core 2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817070" y="4778866"/>
            <a:ext cx="2648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050" dirty="0">
                <a:solidFill>
                  <a:srgbClr val="0070C0"/>
                </a:solidFill>
                <a:latin typeface="Verdana"/>
              </a:rPr>
              <a:t>v</a:t>
            </a:r>
          </a:p>
        </p:txBody>
      </p:sp>
      <p:sp>
        <p:nvSpPr>
          <p:cNvPr id="117" name="TextBox 116"/>
          <p:cNvSpPr txBox="1"/>
          <p:nvPr/>
        </p:nvSpPr>
        <p:spPr>
          <a:xfrm rot="10800000">
            <a:off x="1940574" y="4981491"/>
            <a:ext cx="264816" cy="1895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050" dirty="0">
                <a:solidFill>
                  <a:srgbClr val="C00000"/>
                </a:solidFill>
                <a:latin typeface="Verdana"/>
              </a:rPr>
              <a:t>v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7034373" y="3522836"/>
            <a:ext cx="647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/>
            <a:r>
              <a:rPr lang="en-US" sz="1200" dirty="0" smtClean="0">
                <a:solidFill>
                  <a:srgbClr val="C00000"/>
                </a:solidFill>
                <a:latin typeface="Verdana"/>
              </a:rPr>
              <a:t>Ryzen</a:t>
            </a:r>
          </a:p>
          <a:p>
            <a:pPr algn="ctr" defTabSz="457200" fontAlgn="base"/>
            <a:r>
              <a:rPr lang="en-US" sz="1200" dirty="0" smtClean="0">
                <a:solidFill>
                  <a:srgbClr val="C00000"/>
                </a:solidFill>
                <a:latin typeface="Verdana"/>
              </a:rPr>
              <a:t> 1000</a:t>
            </a:r>
            <a:endParaRPr lang="en-US" sz="1200" dirty="0">
              <a:solidFill>
                <a:srgbClr val="C00000"/>
              </a:solidFill>
              <a:latin typeface="Verdana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2124190" y="4444558"/>
            <a:ext cx="864339" cy="3445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/>
            <a:r>
              <a:rPr lang="en-US" sz="1200" dirty="0">
                <a:solidFill>
                  <a:srgbClr val="0070C0"/>
                </a:solidFill>
                <a:latin typeface="Verdana"/>
              </a:rPr>
              <a:t>Nehalem</a:t>
            </a:r>
          </a:p>
          <a:p>
            <a:pPr algn="ctr" defTabSz="457200" fontAlgn="base"/>
            <a:r>
              <a:rPr lang="en-US" sz="1200" dirty="0">
                <a:solidFill>
                  <a:srgbClr val="0070C0"/>
                </a:solidFill>
                <a:latin typeface="Verdana"/>
              </a:rPr>
              <a:t> 1. G.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466112" y="4452835"/>
            <a:ext cx="764953" cy="3445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200" dirty="0">
                <a:solidFill>
                  <a:srgbClr val="0070C0"/>
                </a:solidFill>
                <a:latin typeface="Verdana"/>
              </a:rPr>
              <a:t>(Core 2</a:t>
            </a:r>
          </a:p>
          <a:p>
            <a:pPr defTabSz="457200" fontAlgn="base"/>
            <a:r>
              <a:rPr lang="en-US" sz="1200" dirty="0">
                <a:solidFill>
                  <a:srgbClr val="0070C0"/>
                </a:solidFill>
                <a:latin typeface="Verdana"/>
              </a:rPr>
              <a:t> Quad)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237206" y="5553339"/>
            <a:ext cx="2680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/>
            <a:r>
              <a:rPr lang="en-US" sz="1050" dirty="0">
                <a:solidFill>
                  <a:srgbClr val="0070C0"/>
                </a:solidFill>
                <a:latin typeface="Verdana"/>
              </a:rPr>
              <a:t>v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3076465" y="4783627"/>
            <a:ext cx="268022" cy="195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050" dirty="0">
                <a:solidFill>
                  <a:srgbClr val="0070C0"/>
                </a:solidFill>
                <a:latin typeface="Verdana"/>
              </a:rPr>
              <a:t>v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2541969" y="4780318"/>
            <a:ext cx="268022" cy="195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050" dirty="0">
                <a:solidFill>
                  <a:srgbClr val="0070C0"/>
                </a:solidFill>
                <a:latin typeface="Verdana"/>
              </a:rPr>
              <a:t>v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651639" y="3528821"/>
            <a:ext cx="897105" cy="4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200" dirty="0">
                <a:solidFill>
                  <a:srgbClr val="C00000"/>
                </a:solidFill>
                <a:latin typeface="Verdana"/>
              </a:rPr>
              <a:t>Bulldozer</a:t>
            </a:r>
          </a:p>
          <a:p>
            <a:pPr defTabSz="457200" fontAlgn="base"/>
            <a:r>
              <a:rPr lang="en-US" sz="1200" dirty="0">
                <a:solidFill>
                  <a:srgbClr val="C00000"/>
                </a:solidFill>
                <a:latin typeface="Verdana"/>
              </a:rPr>
              <a:t>Zambezi</a:t>
            </a:r>
          </a:p>
          <a:p>
            <a:pPr defTabSz="457200" fontAlgn="base"/>
            <a:r>
              <a:rPr lang="en-US" sz="1200" dirty="0">
                <a:solidFill>
                  <a:srgbClr val="C00000"/>
                </a:solidFill>
                <a:latin typeface="Verdana"/>
              </a:rPr>
              <a:t>(4 CM)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792356" y="5043397"/>
            <a:ext cx="806631" cy="2067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200" dirty="0">
                <a:solidFill>
                  <a:srgbClr val="C00000"/>
                </a:solidFill>
                <a:latin typeface="Verdana"/>
              </a:rPr>
              <a:t>Phenom</a:t>
            </a:r>
          </a:p>
        </p:txBody>
      </p:sp>
      <p:sp>
        <p:nvSpPr>
          <p:cNvPr id="133" name="Right Arrow 132"/>
          <p:cNvSpPr/>
          <p:nvPr/>
        </p:nvSpPr>
        <p:spPr bwMode="auto">
          <a:xfrm rot="18469085">
            <a:off x="1405969" y="5229719"/>
            <a:ext cx="429894" cy="56616"/>
          </a:xfrm>
          <a:prstGeom prst="rightArrow">
            <a:avLst/>
          </a:prstGeom>
          <a:noFill/>
          <a:ln w="158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34" name="Right Arrow 133"/>
          <p:cNvSpPr/>
          <p:nvPr/>
        </p:nvSpPr>
        <p:spPr bwMode="auto">
          <a:xfrm rot="18379181">
            <a:off x="1377051" y="5513055"/>
            <a:ext cx="671710" cy="56616"/>
          </a:xfrm>
          <a:prstGeom prst="rightArrow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35" name="Right Arrow 134"/>
          <p:cNvSpPr/>
          <p:nvPr/>
        </p:nvSpPr>
        <p:spPr bwMode="auto">
          <a:xfrm rot="18511823">
            <a:off x="2601589" y="4050969"/>
            <a:ext cx="972000" cy="56616"/>
          </a:xfrm>
          <a:prstGeom prst="rightArrow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448933" y="3527624"/>
            <a:ext cx="903068" cy="4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200" dirty="0" err="1">
                <a:solidFill>
                  <a:srgbClr val="C00000"/>
                </a:solidFill>
                <a:latin typeface="Verdana"/>
              </a:rPr>
              <a:t>Piledriver</a:t>
            </a:r>
            <a:endParaRPr lang="en-US" sz="1200" dirty="0">
              <a:solidFill>
                <a:srgbClr val="C00000"/>
              </a:solidFill>
              <a:latin typeface="Verdana"/>
            </a:endParaRPr>
          </a:p>
          <a:p>
            <a:pPr defTabSz="457200" fontAlgn="base"/>
            <a:r>
              <a:rPr lang="en-US" sz="1200" dirty="0" err="1">
                <a:solidFill>
                  <a:srgbClr val="C00000"/>
                </a:solidFill>
                <a:latin typeface="Verdana"/>
              </a:rPr>
              <a:t>Vishera</a:t>
            </a:r>
            <a:endParaRPr lang="en-US" sz="1200" dirty="0">
              <a:solidFill>
                <a:srgbClr val="C00000"/>
              </a:solidFill>
              <a:latin typeface="Verdana"/>
            </a:endParaRPr>
          </a:p>
          <a:p>
            <a:pPr defTabSz="457200" fontAlgn="base"/>
            <a:r>
              <a:rPr lang="en-US" sz="1200" dirty="0">
                <a:solidFill>
                  <a:srgbClr val="C00000"/>
                </a:solidFill>
                <a:latin typeface="Verdana"/>
              </a:rPr>
              <a:t>(4 CM)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2891311" y="4463714"/>
            <a:ext cx="864339" cy="3445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200" dirty="0">
                <a:solidFill>
                  <a:srgbClr val="0070C0"/>
                </a:solidFill>
                <a:latin typeface="Verdana"/>
              </a:rPr>
              <a:t>Nehalem</a:t>
            </a:r>
          </a:p>
          <a:p>
            <a:pPr algn="ctr" defTabSz="457200" fontAlgn="base"/>
            <a:r>
              <a:rPr lang="en-US" sz="1200" dirty="0">
                <a:solidFill>
                  <a:srgbClr val="0070C0"/>
                </a:solidFill>
                <a:latin typeface="Verdana"/>
              </a:rPr>
              <a:t> 2. G.</a:t>
            </a:r>
          </a:p>
        </p:txBody>
      </p:sp>
      <p:sp>
        <p:nvSpPr>
          <p:cNvPr id="141" name="Right Arrow 140"/>
          <p:cNvSpPr/>
          <p:nvPr/>
        </p:nvSpPr>
        <p:spPr bwMode="auto">
          <a:xfrm rot="18511823">
            <a:off x="2161426" y="4965946"/>
            <a:ext cx="241816" cy="56616"/>
          </a:xfrm>
          <a:prstGeom prst="rightArrow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3885374" y="4456262"/>
            <a:ext cx="1470274" cy="3445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/>
            <a:r>
              <a:rPr lang="en-US" sz="1200" dirty="0">
                <a:solidFill>
                  <a:srgbClr val="0070C0"/>
                </a:solidFill>
                <a:latin typeface="Verdana"/>
              </a:rPr>
              <a:t>Subsequent DTs</a:t>
            </a:r>
          </a:p>
          <a:p>
            <a:pPr algn="ctr" defTabSz="457200" fontAlgn="base"/>
            <a:r>
              <a:rPr lang="en-US" sz="1200" dirty="0">
                <a:solidFill>
                  <a:srgbClr val="0070C0"/>
                </a:solidFill>
                <a:latin typeface="Verdana"/>
              </a:rPr>
              <a:t> include GPUs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5314792" y="3557163"/>
            <a:ext cx="343364" cy="2756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dirty="0">
                <a:solidFill>
                  <a:srgbClr val="C00000"/>
                </a:solidFill>
                <a:latin typeface="Verdana"/>
              </a:rPr>
              <a:t>X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3628762" y="4626346"/>
            <a:ext cx="343364" cy="2756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dirty="0">
                <a:solidFill>
                  <a:srgbClr val="0070C0"/>
                </a:solidFill>
                <a:latin typeface="Verdana"/>
              </a:rPr>
              <a:t>X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6125583" y="5883650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200" dirty="0" smtClean="0">
                <a:solidFill>
                  <a:srgbClr val="0070C0"/>
                </a:solidFill>
                <a:latin typeface="Verdana"/>
              </a:rPr>
              <a:t>Intel:  </a:t>
            </a:r>
            <a:r>
              <a:rPr lang="en-US" sz="1200" dirty="0">
                <a:solidFill>
                  <a:srgbClr val="0070C0"/>
                </a:solidFill>
                <a:latin typeface="Verdana"/>
              </a:rPr>
              <a:t>(): </a:t>
            </a:r>
            <a:r>
              <a:rPr lang="en-US" sz="1200" dirty="0" smtClean="0">
                <a:solidFill>
                  <a:srgbClr val="0070C0"/>
                </a:solidFill>
                <a:latin typeface="Verdana"/>
              </a:rPr>
              <a:t> Dual </a:t>
            </a:r>
            <a:r>
              <a:rPr lang="en-US" sz="1200" dirty="0">
                <a:solidFill>
                  <a:srgbClr val="0070C0"/>
                </a:solidFill>
                <a:latin typeface="Verdana"/>
              </a:rPr>
              <a:t>Chip Modules</a:t>
            </a:r>
          </a:p>
          <a:p>
            <a:pPr defTabSz="457200" fontAlgn="base"/>
            <a:r>
              <a:rPr lang="en-US" sz="1200" dirty="0">
                <a:solidFill>
                  <a:srgbClr val="C00000"/>
                </a:solidFill>
                <a:latin typeface="Verdana"/>
              </a:rPr>
              <a:t>AMD </a:t>
            </a:r>
            <a:r>
              <a:rPr lang="en-US" sz="1200" dirty="0" smtClean="0">
                <a:solidFill>
                  <a:srgbClr val="C00000"/>
                </a:solidFill>
                <a:latin typeface="Verdana"/>
              </a:rPr>
              <a:t>  </a:t>
            </a:r>
            <a:r>
              <a:rPr lang="en-US" sz="1200" dirty="0">
                <a:solidFill>
                  <a:srgbClr val="C00000"/>
                </a:solidFill>
                <a:latin typeface="Verdana"/>
              </a:rPr>
              <a:t>CM: Core Modules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698334" y="6534345"/>
            <a:ext cx="34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cxnSp>
        <p:nvCxnSpPr>
          <p:cNvPr id="74" name="Egyenes összekötő 55"/>
          <p:cNvCxnSpPr/>
          <p:nvPr/>
        </p:nvCxnSpPr>
        <p:spPr>
          <a:xfrm rot="5400000">
            <a:off x="457327" y="3393316"/>
            <a:ext cx="0" cy="1647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Szövegdoboz 35"/>
          <p:cNvSpPr txBox="1"/>
          <p:nvPr/>
        </p:nvSpPr>
        <p:spPr>
          <a:xfrm>
            <a:off x="1998" y="2614870"/>
            <a:ext cx="38714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endParaRPr lang="hu-HU" sz="1250" dirty="0" smtClean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6" name="Egyenes összekötő 55"/>
          <p:cNvCxnSpPr/>
          <p:nvPr/>
        </p:nvCxnSpPr>
        <p:spPr>
          <a:xfrm rot="5400000">
            <a:off x="456576" y="2638280"/>
            <a:ext cx="0" cy="1647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gyenes összekötő 55"/>
          <p:cNvCxnSpPr/>
          <p:nvPr/>
        </p:nvCxnSpPr>
        <p:spPr>
          <a:xfrm rot="5400000">
            <a:off x="458860" y="1879807"/>
            <a:ext cx="0" cy="1647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Szövegdoboz 35"/>
          <p:cNvSpPr txBox="1"/>
          <p:nvPr/>
        </p:nvSpPr>
        <p:spPr>
          <a:xfrm>
            <a:off x="1999" y="1859800"/>
            <a:ext cx="38714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12</a:t>
            </a:r>
            <a:endParaRPr lang="hu-HU" sz="1250" dirty="0" smtClean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2" name="Egyenes összekötő nyíllal 6"/>
          <p:cNvCxnSpPr/>
          <p:nvPr/>
        </p:nvCxnSpPr>
        <p:spPr>
          <a:xfrm flipV="1">
            <a:off x="335726" y="2703120"/>
            <a:ext cx="8460000" cy="2503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gyenes összekötő nyíllal 6"/>
          <p:cNvCxnSpPr/>
          <p:nvPr/>
        </p:nvCxnSpPr>
        <p:spPr>
          <a:xfrm flipV="1">
            <a:off x="354976" y="1941637"/>
            <a:ext cx="8460000" cy="2503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Szövegdoboz 29"/>
          <p:cNvSpPr txBox="1"/>
          <p:nvPr/>
        </p:nvSpPr>
        <p:spPr>
          <a:xfrm>
            <a:off x="2218632" y="5877272"/>
            <a:ext cx="607859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2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2008</a:t>
            </a:r>
            <a:endParaRPr lang="hu-HU" sz="125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37" name="Egyenes összekötő 14"/>
          <p:cNvCxnSpPr/>
          <p:nvPr/>
        </p:nvCxnSpPr>
        <p:spPr>
          <a:xfrm>
            <a:off x="8836984" y="6429453"/>
            <a:ext cx="0" cy="1286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 rot="10800000">
            <a:off x="4259160" y="3403197"/>
            <a:ext cx="2648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050" dirty="0">
                <a:solidFill>
                  <a:srgbClr val="C00000"/>
                </a:solidFill>
                <a:latin typeface="Verdana"/>
              </a:rPr>
              <a:t>v</a:t>
            </a:r>
          </a:p>
        </p:txBody>
      </p:sp>
      <p:sp>
        <p:nvSpPr>
          <p:cNvPr id="145" name="TextBox 144"/>
          <p:cNvSpPr txBox="1"/>
          <p:nvPr/>
        </p:nvSpPr>
        <p:spPr>
          <a:xfrm rot="10800000">
            <a:off x="7347272" y="3401593"/>
            <a:ext cx="2648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050" dirty="0">
                <a:solidFill>
                  <a:srgbClr val="C00000"/>
                </a:solidFill>
                <a:latin typeface="Verdana"/>
              </a:rPr>
              <a:t>v</a:t>
            </a:r>
          </a:p>
        </p:txBody>
      </p:sp>
      <p:sp>
        <p:nvSpPr>
          <p:cNvPr id="148" name="TextBox 147"/>
          <p:cNvSpPr txBox="1"/>
          <p:nvPr/>
        </p:nvSpPr>
        <p:spPr>
          <a:xfrm rot="10800000">
            <a:off x="4825447" y="3401595"/>
            <a:ext cx="2648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050" dirty="0">
                <a:solidFill>
                  <a:srgbClr val="C00000"/>
                </a:solidFill>
                <a:latin typeface="Verdana"/>
              </a:rPr>
              <a:t>v</a:t>
            </a:r>
          </a:p>
        </p:txBody>
      </p:sp>
      <p:sp>
        <p:nvSpPr>
          <p:cNvPr id="149" name="TextBox 148"/>
          <p:cNvSpPr txBox="1"/>
          <p:nvPr/>
        </p:nvSpPr>
        <p:spPr>
          <a:xfrm rot="10800000">
            <a:off x="7889728" y="3395492"/>
            <a:ext cx="2648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050" dirty="0">
                <a:solidFill>
                  <a:srgbClr val="C00000"/>
                </a:solidFill>
                <a:latin typeface="Verdana"/>
              </a:rPr>
              <a:t>v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8129598" y="2018825"/>
            <a:ext cx="647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/>
            <a:r>
              <a:rPr lang="en-US" sz="1200" dirty="0" smtClean="0">
                <a:solidFill>
                  <a:srgbClr val="C00000"/>
                </a:solidFill>
                <a:latin typeface="Verdana"/>
              </a:rPr>
              <a:t>Ryzen</a:t>
            </a:r>
          </a:p>
          <a:p>
            <a:pPr algn="ctr" defTabSz="457200" fontAlgn="base"/>
            <a:r>
              <a:rPr lang="en-US" sz="1200" dirty="0" smtClean="0">
                <a:solidFill>
                  <a:srgbClr val="C00000"/>
                </a:solidFill>
                <a:latin typeface="Verdana"/>
              </a:rPr>
              <a:t>3000</a:t>
            </a:r>
            <a:endParaRPr lang="en-US" sz="1200" dirty="0">
              <a:solidFill>
                <a:srgbClr val="C00000"/>
              </a:solidFill>
              <a:latin typeface="Verdana"/>
            </a:endParaRPr>
          </a:p>
        </p:txBody>
      </p:sp>
      <p:sp>
        <p:nvSpPr>
          <p:cNvPr id="155" name="TextBox 154"/>
          <p:cNvSpPr txBox="1"/>
          <p:nvPr/>
        </p:nvSpPr>
        <p:spPr>
          <a:xfrm rot="10800000">
            <a:off x="8442498" y="1897582"/>
            <a:ext cx="2648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050" dirty="0">
                <a:solidFill>
                  <a:srgbClr val="C00000"/>
                </a:solidFill>
                <a:latin typeface="Verdana"/>
              </a:rPr>
              <a:t>v</a:t>
            </a:r>
          </a:p>
        </p:txBody>
      </p:sp>
      <p:sp>
        <p:nvSpPr>
          <p:cNvPr id="156" name="Right Arrow 155"/>
          <p:cNvSpPr/>
          <p:nvPr/>
        </p:nvSpPr>
        <p:spPr bwMode="auto">
          <a:xfrm rot="17435879">
            <a:off x="7798197" y="2869707"/>
            <a:ext cx="792000" cy="56616"/>
          </a:xfrm>
          <a:prstGeom prst="rightArrow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7731058" y="3501008"/>
            <a:ext cx="647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/>
            <a:r>
              <a:rPr lang="en-US" sz="1200" dirty="0" smtClean="0">
                <a:solidFill>
                  <a:srgbClr val="C00000"/>
                </a:solidFill>
                <a:latin typeface="Verdana"/>
              </a:rPr>
              <a:t>Ryzen</a:t>
            </a:r>
          </a:p>
          <a:p>
            <a:pPr algn="ctr" defTabSz="457200" fontAlgn="base"/>
            <a:r>
              <a:rPr lang="en-US" sz="1200" dirty="0" smtClean="0">
                <a:solidFill>
                  <a:srgbClr val="C00000"/>
                </a:solidFill>
                <a:latin typeface="Verdana"/>
              </a:rPr>
              <a:t> 2000</a:t>
            </a:r>
            <a:endParaRPr lang="en-US" sz="1200" dirty="0">
              <a:solidFill>
                <a:srgbClr val="C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547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381" y="1767459"/>
            <a:ext cx="4214657" cy="441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5050" y="919189"/>
            <a:ext cx="895164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AMD’s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 Compute Module (CM)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represents – roughly speaking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- two cores.</a:t>
            </a:r>
          </a:p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Nevertheless, these cores have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shared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and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per-core components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as</a:t>
            </a:r>
            <a:r>
              <a:rPr lang="hu-HU" sz="1600" dirty="0">
                <a:solidFill>
                  <a:srgbClr val="000000"/>
                </a:solidFill>
                <a:latin typeface="Verdana"/>
              </a:rPr>
              <a:t> indicated in the</a:t>
            </a:r>
            <a:endParaRPr lang="en-US" sz="1600" dirty="0">
              <a:solidFill>
                <a:srgbClr val="000000"/>
              </a:solidFill>
              <a:latin typeface="Verdana"/>
            </a:endParaRPr>
          </a:p>
          <a:p>
            <a:pPr defTabSz="457200"/>
            <a:r>
              <a:rPr lang="hu-HU" sz="16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hu-HU" sz="1600" dirty="0">
                <a:solidFill>
                  <a:srgbClr val="000000"/>
                </a:solidFill>
                <a:latin typeface="Verdana"/>
              </a:rPr>
              <a:t>Figure below.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5800" y="551424"/>
            <a:ext cx="8462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333399"/>
                </a:solidFill>
                <a:latin typeface="Verdana"/>
              </a:rPr>
              <a:t>Remark: Concept of the Compute Modules (CM) employed in the Bulldozer line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878" y="1876930"/>
            <a:ext cx="420624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hu-HU" sz="1600" dirty="0">
                <a:solidFill>
                  <a:srgbClr val="FF0000"/>
                </a:solidFill>
                <a:latin typeface="Verdana"/>
              </a:rPr>
              <a:t>Shared components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are</a:t>
            </a:r>
            <a:r>
              <a:rPr lang="hu-HU" sz="16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jointly</a:t>
            </a:r>
          </a:p>
          <a:p>
            <a:pPr defTabSz="457200"/>
            <a:r>
              <a:rPr lang="en-US" sz="1600" dirty="0">
                <a:solidFill>
                  <a:srgbClr val="0070C0"/>
                </a:solidFill>
                <a:latin typeface="Verdana"/>
              </a:rPr>
              <a:t>  used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by both cores </a:t>
            </a:r>
            <a:r>
              <a:rPr lang="hu-HU" sz="1600" dirty="0">
                <a:solidFill>
                  <a:srgbClr val="0070C0"/>
                </a:solidFill>
                <a:latin typeface="Verdana"/>
              </a:rPr>
              <a:t>either at the</a:t>
            </a:r>
            <a:endParaRPr lang="en-US" sz="1600" dirty="0">
              <a:solidFill>
                <a:srgbClr val="0070C0"/>
              </a:solidFill>
              <a:latin typeface="Verdana"/>
            </a:endParaRPr>
          </a:p>
          <a:p>
            <a:pPr defTabSz="457200"/>
            <a:r>
              <a:rPr lang="en-US" sz="1600" dirty="0">
                <a:solidFill>
                  <a:srgbClr val="0070C0"/>
                </a:solidFill>
                <a:latin typeface="Verdana"/>
              </a:rPr>
              <a:t>  </a:t>
            </a:r>
            <a:r>
              <a:rPr lang="hu-HU" sz="1600" dirty="0">
                <a:solidFill>
                  <a:srgbClr val="0070C0"/>
                </a:solidFill>
                <a:latin typeface="Verdana"/>
              </a:rPr>
              <a:t>module level or at the chip level</a:t>
            </a:r>
            <a:r>
              <a:rPr lang="hu-HU" sz="1600" dirty="0">
                <a:solidFill>
                  <a:srgbClr val="0000FF"/>
                </a:solidFill>
                <a:latin typeface="Verdana"/>
              </a:rPr>
              <a:t>, </a:t>
            </a:r>
            <a:endParaRPr lang="en-US" sz="1600" dirty="0">
              <a:solidFill>
                <a:srgbClr val="0000FF"/>
              </a:solidFill>
              <a:latin typeface="Verdana"/>
            </a:endParaRPr>
          </a:p>
          <a:p>
            <a:pPr defTabSz="457200">
              <a:spcAft>
                <a:spcPts val="600"/>
              </a:spcAft>
            </a:pPr>
            <a:r>
              <a:rPr lang="en-US" sz="1600" dirty="0">
                <a:solidFill>
                  <a:srgbClr val="0000FF"/>
                </a:solidFill>
                <a:latin typeface="Verdana"/>
              </a:rPr>
              <a:t>  </a:t>
            </a:r>
            <a:r>
              <a:rPr lang="hu-HU" sz="1600" dirty="0">
                <a:solidFill>
                  <a:srgbClr val="000000"/>
                </a:solidFill>
                <a:latin typeface="Verdana"/>
              </a:rPr>
              <a:t>as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shown in the </a:t>
            </a:r>
            <a:r>
              <a:rPr lang="hu-HU" sz="1600" dirty="0">
                <a:solidFill>
                  <a:srgbClr val="000000"/>
                </a:solidFill>
                <a:latin typeface="Verdana"/>
              </a:rPr>
              <a:t>Figure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on the right.</a:t>
            </a:r>
          </a:p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The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front-ends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of both cores and the</a:t>
            </a:r>
          </a:p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 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L2 cache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are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shared at the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module </a:t>
            </a:r>
          </a:p>
          <a:p>
            <a:pPr defTabSz="457200"/>
            <a:r>
              <a:rPr lang="en-US" sz="1600" dirty="0">
                <a:solidFill>
                  <a:srgbClr val="FF0000"/>
                </a:solidFill>
                <a:latin typeface="Verdana"/>
              </a:rPr>
              <a:t>  level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, the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L3 cache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and the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North </a:t>
            </a:r>
          </a:p>
          <a:p>
            <a:pPr defTabSz="457200"/>
            <a:r>
              <a:rPr lang="en-US" sz="1600" dirty="0">
                <a:solidFill>
                  <a:srgbClr val="0070C0"/>
                </a:solidFill>
                <a:latin typeface="Verdana"/>
              </a:rPr>
              <a:t>  Bridge (NB)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are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shared by all CMs</a:t>
            </a:r>
          </a:p>
          <a:p>
            <a:pPr defTabSz="457200">
              <a:spcAft>
                <a:spcPts val="600"/>
              </a:spcAft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 at the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chip level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.</a:t>
            </a:r>
          </a:p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The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FX back-ends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of the cores are</a:t>
            </a:r>
          </a:p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  implemented on a per core basis, </a:t>
            </a:r>
          </a:p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  they are the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per-core components </a:t>
            </a:r>
          </a:p>
          <a:p>
            <a:pPr defTabSz="457200">
              <a:spcAft>
                <a:spcPts val="600"/>
              </a:spcAft>
            </a:pPr>
            <a:r>
              <a:rPr lang="en-US" sz="1600" dirty="0">
                <a:solidFill>
                  <a:srgbClr val="FF0000"/>
                </a:solidFill>
                <a:latin typeface="Verdana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of the CM.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4886" y="6381753"/>
            <a:ext cx="7841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/>
            <a:r>
              <a:rPr lang="en-US" sz="1600" dirty="0">
                <a:solidFill>
                  <a:srgbClr val="000000"/>
                </a:solidFill>
                <a:latin typeface="Verdana"/>
              </a:rPr>
              <a:t>Figure: Concept of the Compute Module of the Bulldozer line [</a:t>
            </a:r>
            <a:r>
              <a:rPr lang="hu-HU" sz="1600" dirty="0">
                <a:solidFill>
                  <a:srgbClr val="000000"/>
                </a:solidFill>
                <a:latin typeface="Verdana"/>
              </a:rPr>
              <a:t>10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]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050" y="5332398"/>
            <a:ext cx="41965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Obviously, Compute Modules provide</a:t>
            </a:r>
          </a:p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less performance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than two traditional</a:t>
            </a:r>
          </a:p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  cores.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1.4 </a:t>
            </a:r>
            <a:r>
              <a:rPr lang="en-US" dirty="0" smtClean="0"/>
              <a:t>CPU core count of desktops and laptops</a:t>
            </a:r>
            <a:r>
              <a:rPr lang="hu-HU" dirty="0" smtClean="0"/>
              <a:t> (2)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43919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Egyenes összekötő nyíllal 4"/>
          <p:cNvCxnSpPr/>
          <p:nvPr/>
        </p:nvCxnSpPr>
        <p:spPr>
          <a:xfrm flipH="1" flipV="1">
            <a:off x="443368" y="1607717"/>
            <a:ext cx="76" cy="4428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gyenes összekötő nyíllal 6"/>
          <p:cNvCxnSpPr/>
          <p:nvPr/>
        </p:nvCxnSpPr>
        <p:spPr>
          <a:xfrm flipV="1">
            <a:off x="331282" y="6011212"/>
            <a:ext cx="8748000" cy="335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11"/>
          <p:cNvCxnSpPr/>
          <p:nvPr/>
        </p:nvCxnSpPr>
        <p:spPr>
          <a:xfrm>
            <a:off x="1197479" y="5948524"/>
            <a:ext cx="0" cy="172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12"/>
          <p:cNvCxnSpPr/>
          <p:nvPr/>
        </p:nvCxnSpPr>
        <p:spPr>
          <a:xfrm>
            <a:off x="1745474" y="5947236"/>
            <a:ext cx="0" cy="172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13"/>
          <p:cNvCxnSpPr/>
          <p:nvPr/>
        </p:nvCxnSpPr>
        <p:spPr>
          <a:xfrm>
            <a:off x="2294680" y="5946625"/>
            <a:ext cx="0" cy="172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14"/>
          <p:cNvCxnSpPr/>
          <p:nvPr/>
        </p:nvCxnSpPr>
        <p:spPr>
          <a:xfrm>
            <a:off x="2842675" y="5945336"/>
            <a:ext cx="0" cy="172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15"/>
          <p:cNvCxnSpPr/>
          <p:nvPr/>
        </p:nvCxnSpPr>
        <p:spPr>
          <a:xfrm>
            <a:off x="3396724" y="5952957"/>
            <a:ext cx="0" cy="172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16"/>
          <p:cNvCxnSpPr/>
          <p:nvPr/>
        </p:nvCxnSpPr>
        <p:spPr>
          <a:xfrm>
            <a:off x="3944719" y="5951669"/>
            <a:ext cx="0" cy="172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7"/>
          <p:cNvCxnSpPr/>
          <p:nvPr/>
        </p:nvCxnSpPr>
        <p:spPr>
          <a:xfrm>
            <a:off x="4493925" y="5951058"/>
            <a:ext cx="0" cy="172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8"/>
          <p:cNvCxnSpPr/>
          <p:nvPr/>
        </p:nvCxnSpPr>
        <p:spPr>
          <a:xfrm>
            <a:off x="5041920" y="5949769"/>
            <a:ext cx="0" cy="172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9"/>
          <p:cNvCxnSpPr/>
          <p:nvPr/>
        </p:nvCxnSpPr>
        <p:spPr>
          <a:xfrm>
            <a:off x="5592094" y="5952957"/>
            <a:ext cx="0" cy="172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20"/>
          <p:cNvCxnSpPr/>
          <p:nvPr/>
        </p:nvCxnSpPr>
        <p:spPr>
          <a:xfrm>
            <a:off x="6140089" y="5951669"/>
            <a:ext cx="0" cy="172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21"/>
          <p:cNvCxnSpPr/>
          <p:nvPr/>
        </p:nvCxnSpPr>
        <p:spPr>
          <a:xfrm>
            <a:off x="6689295" y="5951058"/>
            <a:ext cx="0" cy="172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22"/>
          <p:cNvCxnSpPr/>
          <p:nvPr/>
        </p:nvCxnSpPr>
        <p:spPr>
          <a:xfrm>
            <a:off x="7237290" y="5949769"/>
            <a:ext cx="0" cy="172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27"/>
          <p:cNvSpPr txBox="1"/>
          <p:nvPr/>
        </p:nvSpPr>
        <p:spPr>
          <a:xfrm>
            <a:off x="97760" y="1176640"/>
            <a:ext cx="691215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00"/>
              </a:lnSpc>
            </a:pPr>
            <a:r>
              <a:rPr lang="hu-HU" sz="125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Core</a:t>
            </a:r>
            <a:br>
              <a:rPr lang="hu-HU" sz="125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25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count</a:t>
            </a:r>
            <a:endParaRPr lang="hu-HU" sz="1250" b="1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Szövegdoboz 28"/>
          <p:cNvSpPr txBox="1"/>
          <p:nvPr/>
        </p:nvSpPr>
        <p:spPr>
          <a:xfrm>
            <a:off x="1173621" y="6073393"/>
            <a:ext cx="60785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2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2006</a:t>
            </a:r>
            <a:endParaRPr lang="hu-HU" sz="125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Szövegdoboz 29"/>
          <p:cNvSpPr txBox="1"/>
          <p:nvPr/>
        </p:nvSpPr>
        <p:spPr>
          <a:xfrm>
            <a:off x="2274552" y="6068200"/>
            <a:ext cx="60785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2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2008</a:t>
            </a:r>
            <a:endParaRPr lang="hu-HU" sz="125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Szövegdoboz 30"/>
          <p:cNvSpPr txBox="1"/>
          <p:nvPr/>
        </p:nvSpPr>
        <p:spPr>
          <a:xfrm>
            <a:off x="3382639" y="6068200"/>
            <a:ext cx="60785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2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2010</a:t>
            </a:r>
            <a:endParaRPr lang="hu-HU" sz="125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Szövegdoboz 31"/>
          <p:cNvSpPr txBox="1"/>
          <p:nvPr/>
        </p:nvSpPr>
        <p:spPr>
          <a:xfrm>
            <a:off x="4471035" y="6068200"/>
            <a:ext cx="60785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2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2012</a:t>
            </a:r>
            <a:endParaRPr lang="hu-HU" sz="125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Szövegdoboz 32"/>
          <p:cNvSpPr txBox="1"/>
          <p:nvPr/>
        </p:nvSpPr>
        <p:spPr>
          <a:xfrm>
            <a:off x="5573644" y="6068200"/>
            <a:ext cx="60785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2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2014</a:t>
            </a:r>
            <a:endParaRPr lang="hu-HU" sz="125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Szövegdoboz 33"/>
          <p:cNvSpPr txBox="1"/>
          <p:nvPr/>
        </p:nvSpPr>
        <p:spPr>
          <a:xfrm>
            <a:off x="6671728" y="6073393"/>
            <a:ext cx="60785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2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2016</a:t>
            </a:r>
            <a:endParaRPr lang="hu-HU" sz="125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Szövegdoboz 34"/>
          <p:cNvSpPr txBox="1"/>
          <p:nvPr/>
        </p:nvSpPr>
        <p:spPr>
          <a:xfrm>
            <a:off x="8347187" y="6070538"/>
            <a:ext cx="61266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25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Year</a:t>
            </a:r>
            <a:endParaRPr lang="hu-HU" sz="1250" b="1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Szövegdoboz 35"/>
          <p:cNvSpPr txBox="1"/>
          <p:nvPr/>
        </p:nvSpPr>
        <p:spPr>
          <a:xfrm>
            <a:off x="49900" y="4885709"/>
            <a:ext cx="323567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2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cxnSp>
        <p:nvCxnSpPr>
          <p:cNvPr id="26" name="Egyenes összekötő 55"/>
          <p:cNvCxnSpPr/>
          <p:nvPr/>
        </p:nvCxnSpPr>
        <p:spPr>
          <a:xfrm rot="5400000">
            <a:off x="440904" y="4945076"/>
            <a:ext cx="0" cy="1647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2"/>
          <p:cNvCxnSpPr/>
          <p:nvPr/>
        </p:nvCxnSpPr>
        <p:spPr>
          <a:xfrm>
            <a:off x="7792404" y="5950553"/>
            <a:ext cx="0" cy="172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22"/>
          <p:cNvCxnSpPr/>
          <p:nvPr/>
        </p:nvCxnSpPr>
        <p:spPr>
          <a:xfrm>
            <a:off x="8347773" y="5939323"/>
            <a:ext cx="0" cy="172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zövegdoboz 33"/>
          <p:cNvSpPr txBox="1"/>
          <p:nvPr/>
        </p:nvSpPr>
        <p:spPr>
          <a:xfrm>
            <a:off x="7800276" y="6072904"/>
            <a:ext cx="543739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2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</a:t>
            </a:r>
            <a:r>
              <a:rPr lang="en-US" sz="12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endParaRPr lang="hu-HU" sz="125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0" name="Egyenes összekötő 13"/>
          <p:cNvCxnSpPr/>
          <p:nvPr/>
        </p:nvCxnSpPr>
        <p:spPr>
          <a:xfrm>
            <a:off x="654747" y="5949940"/>
            <a:ext cx="0" cy="172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55"/>
          <p:cNvCxnSpPr/>
          <p:nvPr/>
        </p:nvCxnSpPr>
        <p:spPr>
          <a:xfrm rot="5400000">
            <a:off x="449674" y="3928814"/>
            <a:ext cx="0" cy="1647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zövegdoboz 35"/>
          <p:cNvSpPr txBox="1"/>
          <p:nvPr/>
        </p:nvSpPr>
        <p:spPr>
          <a:xfrm>
            <a:off x="57919" y="2857802"/>
            <a:ext cx="323567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endParaRPr lang="hu-HU" sz="1250" dirty="0" smtClean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3" name="Egyenes összekötő 55"/>
          <p:cNvCxnSpPr/>
          <p:nvPr/>
        </p:nvCxnSpPr>
        <p:spPr>
          <a:xfrm rot="5400000">
            <a:off x="448923" y="2917169"/>
            <a:ext cx="0" cy="1647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55"/>
          <p:cNvCxnSpPr/>
          <p:nvPr/>
        </p:nvCxnSpPr>
        <p:spPr>
          <a:xfrm rot="5400000">
            <a:off x="451207" y="1900917"/>
            <a:ext cx="0" cy="1647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zövegdoboz 35"/>
          <p:cNvSpPr txBox="1"/>
          <p:nvPr/>
        </p:nvSpPr>
        <p:spPr>
          <a:xfrm>
            <a:off x="46657" y="3874018"/>
            <a:ext cx="323567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lang="hu-HU" sz="1250" dirty="0" smtClean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Szövegdoboz 35"/>
          <p:cNvSpPr txBox="1"/>
          <p:nvPr/>
        </p:nvSpPr>
        <p:spPr>
          <a:xfrm>
            <a:off x="57918" y="1846110"/>
            <a:ext cx="323567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endParaRPr lang="hu-HU" sz="1250" dirty="0" smtClean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7" name="Egyenes összekötő nyíllal 6"/>
          <p:cNvCxnSpPr/>
          <p:nvPr/>
        </p:nvCxnSpPr>
        <p:spPr>
          <a:xfrm flipV="1">
            <a:off x="310427" y="4998956"/>
            <a:ext cx="8460000" cy="3353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nyíllal 6"/>
          <p:cNvCxnSpPr/>
          <p:nvPr/>
        </p:nvCxnSpPr>
        <p:spPr>
          <a:xfrm flipV="1">
            <a:off x="300257" y="3977074"/>
            <a:ext cx="8460000" cy="3353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nyíllal 6"/>
          <p:cNvCxnSpPr/>
          <p:nvPr/>
        </p:nvCxnSpPr>
        <p:spPr>
          <a:xfrm flipV="1">
            <a:off x="328073" y="2976044"/>
            <a:ext cx="8460000" cy="3353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6"/>
          <p:cNvCxnSpPr/>
          <p:nvPr/>
        </p:nvCxnSpPr>
        <p:spPr>
          <a:xfrm flipV="1">
            <a:off x="347323" y="1955761"/>
            <a:ext cx="8460000" cy="3353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943958" y="4647406"/>
            <a:ext cx="1100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200" dirty="0" smtClean="0">
                <a:solidFill>
                  <a:srgbClr val="0070C0"/>
                </a:solidFill>
                <a:latin typeface="Verdana"/>
              </a:rPr>
              <a:t>(</a:t>
            </a:r>
            <a:r>
              <a:rPr lang="en-US" sz="1200" dirty="0" err="1" smtClean="0">
                <a:solidFill>
                  <a:srgbClr val="0070C0"/>
                </a:solidFill>
                <a:latin typeface="Verdana"/>
              </a:rPr>
              <a:t>Westmere</a:t>
            </a:r>
            <a:r>
              <a:rPr lang="en-US" sz="1200" dirty="0" smtClean="0">
                <a:solidFill>
                  <a:srgbClr val="0070C0"/>
                </a:solidFill>
                <a:latin typeface="Verdana"/>
              </a:rPr>
              <a:t>)</a:t>
            </a:r>
            <a:endParaRPr lang="en-US" sz="1200" dirty="0">
              <a:solidFill>
                <a:srgbClr val="0070C0"/>
              </a:solidFill>
              <a:latin typeface="Verdan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79618" y="4080346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/>
            <a:r>
              <a:rPr lang="en-US" sz="1100" dirty="0">
                <a:solidFill>
                  <a:srgbClr val="C00000"/>
                </a:solidFill>
                <a:latin typeface="Verdana"/>
              </a:rPr>
              <a:t>Ryzen</a:t>
            </a:r>
          </a:p>
          <a:p>
            <a:pPr algn="ctr" defTabSz="457200" fontAlgn="base"/>
            <a:r>
              <a:rPr lang="en-US" sz="1100" dirty="0">
                <a:solidFill>
                  <a:srgbClr val="C00000"/>
                </a:solidFill>
                <a:latin typeface="Verdana"/>
              </a:rPr>
              <a:t> APU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304811" y="4810288"/>
            <a:ext cx="2680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050" dirty="0">
                <a:solidFill>
                  <a:srgbClr val="000000"/>
                </a:solidFill>
                <a:latin typeface="Verdana"/>
              </a:rPr>
              <a:t>v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873529" y="3793142"/>
            <a:ext cx="2680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050" dirty="0">
                <a:solidFill>
                  <a:srgbClr val="0070C0"/>
                </a:solidFill>
                <a:latin typeface="Verdana"/>
              </a:rPr>
              <a:t>v</a:t>
            </a:r>
          </a:p>
        </p:txBody>
      </p:sp>
      <p:sp>
        <p:nvSpPr>
          <p:cNvPr id="60" name="TextBox 59"/>
          <p:cNvSpPr txBox="1"/>
          <p:nvPr/>
        </p:nvSpPr>
        <p:spPr>
          <a:xfrm rot="10800000">
            <a:off x="4755741" y="3959194"/>
            <a:ext cx="2648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050" dirty="0">
                <a:solidFill>
                  <a:srgbClr val="C00000"/>
                </a:solidFill>
                <a:latin typeface="Verdana"/>
              </a:rPr>
              <a:t>v</a:t>
            </a:r>
          </a:p>
        </p:txBody>
      </p:sp>
      <p:sp>
        <p:nvSpPr>
          <p:cNvPr id="61" name="TextBox 60"/>
          <p:cNvSpPr txBox="1"/>
          <p:nvPr/>
        </p:nvSpPr>
        <p:spPr>
          <a:xfrm rot="10800000">
            <a:off x="7555227" y="3957967"/>
            <a:ext cx="2648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050" dirty="0">
                <a:solidFill>
                  <a:srgbClr val="C00000"/>
                </a:solidFill>
                <a:latin typeface="Verdana"/>
              </a:rPr>
              <a:t>v</a:t>
            </a:r>
          </a:p>
        </p:txBody>
      </p:sp>
      <p:sp>
        <p:nvSpPr>
          <p:cNvPr id="64" name="Right Arrow 63"/>
          <p:cNvSpPr/>
          <p:nvPr/>
        </p:nvSpPr>
        <p:spPr bwMode="auto">
          <a:xfrm rot="18469085">
            <a:off x="7077386" y="3329719"/>
            <a:ext cx="576000" cy="56616"/>
          </a:xfrm>
          <a:prstGeom prst="rightArrow">
            <a:avLst/>
          </a:prstGeom>
          <a:noFill/>
          <a:ln w="158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7" name="Right Arrow 66"/>
          <p:cNvSpPr/>
          <p:nvPr/>
        </p:nvSpPr>
        <p:spPr bwMode="auto">
          <a:xfrm>
            <a:off x="4628322" y="3775122"/>
            <a:ext cx="1908000" cy="56616"/>
          </a:xfrm>
          <a:prstGeom prst="rightArrow">
            <a:avLst/>
          </a:prstGeom>
          <a:noFill/>
          <a:ln w="158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385116" y="3635147"/>
            <a:ext cx="1220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200" dirty="0">
                <a:solidFill>
                  <a:srgbClr val="0070C0"/>
                </a:solidFill>
                <a:latin typeface="Verdana"/>
              </a:rPr>
              <a:t>Sandy Bridge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529531" y="2780884"/>
            <a:ext cx="2680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050" dirty="0">
                <a:solidFill>
                  <a:srgbClr val="0070C0"/>
                </a:solidFill>
                <a:latin typeface="Verdana"/>
              </a:rPr>
              <a:t>v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098868" y="2622889"/>
            <a:ext cx="10904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200" dirty="0">
                <a:solidFill>
                  <a:srgbClr val="0070C0"/>
                </a:solidFill>
                <a:latin typeface="Verdana"/>
              </a:rPr>
              <a:t>Coffee Lake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134317" y="1778251"/>
            <a:ext cx="2680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050" dirty="0">
                <a:solidFill>
                  <a:srgbClr val="0070C0"/>
                </a:solidFill>
                <a:latin typeface="Verdana"/>
              </a:rPr>
              <a:t>v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597779" y="1620256"/>
            <a:ext cx="13085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200">
                <a:solidFill>
                  <a:srgbClr val="0070C0"/>
                </a:solidFill>
                <a:latin typeface="Verdana"/>
              </a:rPr>
              <a:t>Coffee Lake R.</a:t>
            </a:r>
            <a:endParaRPr lang="en-US" sz="1200" dirty="0">
              <a:solidFill>
                <a:srgbClr val="0070C0"/>
              </a:solidFill>
              <a:latin typeface="Verdana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894265" y="3772288"/>
            <a:ext cx="2680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050" dirty="0">
                <a:solidFill>
                  <a:srgbClr val="0070C0"/>
                </a:solidFill>
                <a:latin typeface="Verdana"/>
              </a:rPr>
              <a:t>v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540606" y="3614293"/>
            <a:ext cx="981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200" dirty="0" err="1">
                <a:solidFill>
                  <a:srgbClr val="0070C0"/>
                </a:solidFill>
                <a:latin typeface="Verdana"/>
              </a:rPr>
              <a:t>Kaby</a:t>
            </a:r>
            <a:r>
              <a:rPr lang="en-US" sz="1200" dirty="0">
                <a:solidFill>
                  <a:srgbClr val="0070C0"/>
                </a:solidFill>
                <a:latin typeface="Verdana"/>
              </a:rPr>
              <a:t> Lake</a:t>
            </a:r>
          </a:p>
        </p:txBody>
      </p:sp>
      <p:sp>
        <p:nvSpPr>
          <p:cNvPr id="84" name="Right Arrow 83"/>
          <p:cNvSpPr/>
          <p:nvPr/>
        </p:nvSpPr>
        <p:spPr bwMode="auto">
          <a:xfrm rot="18469085">
            <a:off x="7716301" y="2341085"/>
            <a:ext cx="576000" cy="56616"/>
          </a:xfrm>
          <a:prstGeom prst="rightArrow">
            <a:avLst/>
          </a:prstGeom>
          <a:noFill/>
          <a:ln w="158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5" name="Right Arrow 84"/>
          <p:cNvSpPr/>
          <p:nvPr/>
        </p:nvSpPr>
        <p:spPr bwMode="auto">
          <a:xfrm rot="18469085">
            <a:off x="3418172" y="4358017"/>
            <a:ext cx="576000" cy="56616"/>
          </a:xfrm>
          <a:prstGeom prst="rightArrow">
            <a:avLst/>
          </a:prstGeom>
          <a:noFill/>
          <a:ln w="158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268888" y="3782037"/>
            <a:ext cx="2680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050" dirty="0">
                <a:solidFill>
                  <a:srgbClr val="0070C0"/>
                </a:solidFill>
                <a:latin typeface="Verdana"/>
              </a:rPr>
              <a:t>v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670514" y="3780430"/>
            <a:ext cx="2680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050" dirty="0">
                <a:solidFill>
                  <a:srgbClr val="0070C0"/>
                </a:solidFill>
                <a:latin typeface="Verdana"/>
              </a:rPr>
              <a:t>v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158773" y="3788454"/>
            <a:ext cx="2680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050" dirty="0">
                <a:solidFill>
                  <a:srgbClr val="0070C0"/>
                </a:solidFill>
                <a:latin typeface="Verdana"/>
              </a:rPr>
              <a:t>v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454522" y="3786845"/>
            <a:ext cx="2680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050" dirty="0">
                <a:solidFill>
                  <a:srgbClr val="0070C0"/>
                </a:solidFill>
                <a:latin typeface="Verdana"/>
              </a:rPr>
              <a:t>v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421288" y="3779122"/>
            <a:ext cx="2680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050" dirty="0">
                <a:solidFill>
                  <a:srgbClr val="0070C0"/>
                </a:solidFill>
                <a:latin typeface="Verdana"/>
              </a:rPr>
              <a:t>v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874218" y="4078743"/>
            <a:ext cx="5613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100" dirty="0">
                <a:solidFill>
                  <a:srgbClr val="C00000"/>
                </a:solidFill>
                <a:latin typeface="Verdana"/>
              </a:rPr>
              <a:t>Llano</a:t>
            </a:r>
          </a:p>
        </p:txBody>
      </p:sp>
      <p:sp>
        <p:nvSpPr>
          <p:cNvPr id="93" name="TextBox 92"/>
          <p:cNvSpPr txBox="1"/>
          <p:nvPr/>
        </p:nvSpPr>
        <p:spPr>
          <a:xfrm rot="10800000">
            <a:off x="4040392" y="3956364"/>
            <a:ext cx="2648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050" dirty="0">
                <a:solidFill>
                  <a:srgbClr val="C00000"/>
                </a:solidFill>
                <a:latin typeface="Verdana"/>
              </a:rPr>
              <a:t>v</a:t>
            </a:r>
          </a:p>
        </p:txBody>
      </p:sp>
      <p:sp>
        <p:nvSpPr>
          <p:cNvPr id="94" name="TextBox 93"/>
          <p:cNvSpPr txBox="1"/>
          <p:nvPr/>
        </p:nvSpPr>
        <p:spPr>
          <a:xfrm rot="10800000">
            <a:off x="4552006" y="3957590"/>
            <a:ext cx="2648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050" dirty="0">
                <a:solidFill>
                  <a:srgbClr val="C00000"/>
                </a:solidFill>
                <a:latin typeface="Verdana"/>
              </a:rPr>
              <a:t>v</a:t>
            </a:r>
          </a:p>
        </p:txBody>
      </p:sp>
      <p:sp>
        <p:nvSpPr>
          <p:cNvPr id="95" name="TextBox 94"/>
          <p:cNvSpPr txBox="1"/>
          <p:nvPr/>
        </p:nvSpPr>
        <p:spPr>
          <a:xfrm rot="10800000">
            <a:off x="5002791" y="3955986"/>
            <a:ext cx="2648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050" dirty="0">
                <a:solidFill>
                  <a:srgbClr val="C00000"/>
                </a:solidFill>
                <a:latin typeface="Verdana"/>
              </a:rPr>
              <a:t>v</a:t>
            </a:r>
          </a:p>
        </p:txBody>
      </p:sp>
      <p:sp>
        <p:nvSpPr>
          <p:cNvPr id="96" name="TextBox 95"/>
          <p:cNvSpPr txBox="1"/>
          <p:nvPr/>
        </p:nvSpPr>
        <p:spPr>
          <a:xfrm rot="10800000">
            <a:off x="5212941" y="3957008"/>
            <a:ext cx="2648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050" dirty="0">
                <a:solidFill>
                  <a:srgbClr val="C00000"/>
                </a:solidFill>
                <a:latin typeface="Verdana"/>
              </a:rPr>
              <a:t>v</a:t>
            </a:r>
          </a:p>
        </p:txBody>
      </p:sp>
      <p:sp>
        <p:nvSpPr>
          <p:cNvPr id="97" name="TextBox 96"/>
          <p:cNvSpPr txBox="1"/>
          <p:nvPr/>
        </p:nvSpPr>
        <p:spPr>
          <a:xfrm rot="10800000">
            <a:off x="6279744" y="3952774"/>
            <a:ext cx="2648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050" dirty="0">
                <a:solidFill>
                  <a:srgbClr val="C00000"/>
                </a:solidFill>
                <a:latin typeface="Verdana"/>
              </a:rPr>
              <a:t>v</a:t>
            </a:r>
          </a:p>
        </p:txBody>
      </p:sp>
      <p:sp>
        <p:nvSpPr>
          <p:cNvPr id="98" name="TextBox 97"/>
          <p:cNvSpPr txBox="1"/>
          <p:nvPr/>
        </p:nvSpPr>
        <p:spPr>
          <a:xfrm rot="10800000">
            <a:off x="6778653" y="3944173"/>
            <a:ext cx="2648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050" dirty="0">
                <a:solidFill>
                  <a:srgbClr val="C00000"/>
                </a:solidFill>
                <a:latin typeface="Verdana"/>
              </a:rPr>
              <a:t>v</a:t>
            </a:r>
          </a:p>
        </p:txBody>
      </p:sp>
      <p:sp>
        <p:nvSpPr>
          <p:cNvPr id="99" name="TextBox 98"/>
          <p:cNvSpPr txBox="1"/>
          <p:nvPr/>
        </p:nvSpPr>
        <p:spPr>
          <a:xfrm rot="10800000">
            <a:off x="5699016" y="3949566"/>
            <a:ext cx="2648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050" dirty="0">
                <a:solidFill>
                  <a:srgbClr val="C00000"/>
                </a:solidFill>
                <a:latin typeface="Verdana"/>
              </a:rPr>
              <a:t>v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995779" y="3955983"/>
            <a:ext cx="19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/>
            <a:r>
              <a:rPr lang="en-US" dirty="0">
                <a:solidFill>
                  <a:srgbClr val="C00000"/>
                </a:solidFill>
                <a:latin typeface="Verdana"/>
              </a:rPr>
              <a:t>X</a:t>
            </a:r>
          </a:p>
        </p:txBody>
      </p:sp>
      <p:sp>
        <p:nvSpPr>
          <p:cNvPr id="101" name="Right Arrow 100"/>
          <p:cNvSpPr/>
          <p:nvPr/>
        </p:nvSpPr>
        <p:spPr bwMode="auto">
          <a:xfrm>
            <a:off x="4617092" y="4114800"/>
            <a:ext cx="2338766" cy="138845"/>
          </a:xfrm>
          <a:prstGeom prst="rightArrow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C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2" name="Right Arrow 101"/>
          <p:cNvSpPr/>
          <p:nvPr/>
        </p:nvSpPr>
        <p:spPr bwMode="auto">
          <a:xfrm>
            <a:off x="8029369" y="4195427"/>
            <a:ext cx="468000" cy="56616"/>
          </a:xfrm>
          <a:prstGeom prst="rightArrow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C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92505" y="558264"/>
            <a:ext cx="9028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/>
            <a:r>
              <a:rPr lang="en-US" dirty="0">
                <a:solidFill>
                  <a:srgbClr val="2D2D8A"/>
                </a:solidFill>
                <a:latin typeface="Verdana"/>
              </a:rPr>
              <a:t>Max. core counts of desktop and laptop processors with integrated GPUs </a:t>
            </a:r>
          </a:p>
        </p:txBody>
      </p:sp>
      <p:sp>
        <p:nvSpPr>
          <p:cNvPr id="106" name="TextBox 105"/>
          <p:cNvSpPr txBox="1"/>
          <p:nvPr/>
        </p:nvSpPr>
        <p:spPr>
          <a:xfrm rot="10800000">
            <a:off x="8333145" y="3951625"/>
            <a:ext cx="1975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/>
            <a:r>
              <a:rPr lang="en-US" sz="1050" dirty="0">
                <a:solidFill>
                  <a:srgbClr val="C00000"/>
                </a:solidFill>
                <a:latin typeface="Verdana"/>
              </a:rPr>
              <a:t>v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024084" y="5384249"/>
            <a:ext cx="2857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200" dirty="0" smtClean="0">
                <a:solidFill>
                  <a:srgbClr val="0070C0"/>
                </a:solidFill>
                <a:latin typeface="Verdana"/>
              </a:rPr>
              <a:t>Intel   </a:t>
            </a:r>
            <a:r>
              <a:rPr lang="en-US" sz="1200" dirty="0">
                <a:solidFill>
                  <a:srgbClr val="0070C0"/>
                </a:solidFill>
                <a:latin typeface="Verdana"/>
              </a:rPr>
              <a:t>(): </a:t>
            </a:r>
            <a:r>
              <a:rPr lang="en-US" sz="1200" dirty="0" smtClean="0">
                <a:solidFill>
                  <a:srgbClr val="0070C0"/>
                </a:solidFill>
                <a:latin typeface="Verdana"/>
              </a:rPr>
              <a:t>  On-package integrated</a:t>
            </a:r>
            <a:endParaRPr lang="en-US" sz="1200" dirty="0">
              <a:solidFill>
                <a:srgbClr val="0070C0"/>
              </a:solidFill>
              <a:latin typeface="Verdana"/>
            </a:endParaRPr>
          </a:p>
        </p:txBody>
      </p:sp>
      <p:sp>
        <p:nvSpPr>
          <p:cNvPr id="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1.4 </a:t>
            </a:r>
            <a:r>
              <a:rPr lang="en-US" dirty="0" smtClean="0"/>
              <a:t>CPU core count of desktops and laptops</a:t>
            </a:r>
            <a:r>
              <a:rPr lang="hu-HU" dirty="0" smtClean="0"/>
              <a:t> (4)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cxnSp>
        <p:nvCxnSpPr>
          <p:cNvPr id="105" name="Egyenes összekötő 22"/>
          <p:cNvCxnSpPr/>
          <p:nvPr/>
        </p:nvCxnSpPr>
        <p:spPr>
          <a:xfrm>
            <a:off x="8890338" y="5949156"/>
            <a:ext cx="0" cy="172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17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ile:coffee lake-coffee lake refresh overview chang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7280"/>
            <a:ext cx="7620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50" y="522925"/>
            <a:ext cx="9255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srgbClr val="2D2D8A"/>
                </a:solidFill>
                <a:latin typeface="Verdana"/>
              </a:rPr>
              <a:t>Intel’s up to 6-core 8</a:t>
            </a:r>
            <a:r>
              <a:rPr lang="en-US" baseline="30000" dirty="0">
                <a:solidFill>
                  <a:srgbClr val="2D2D8A"/>
                </a:solidFill>
                <a:latin typeface="Verdana"/>
              </a:rPr>
              <a:t>th</a:t>
            </a:r>
            <a:r>
              <a:rPr lang="en-US" dirty="0">
                <a:solidFill>
                  <a:srgbClr val="2D2D8A"/>
                </a:solidFill>
                <a:latin typeface="Verdana"/>
              </a:rPr>
              <a:t> generation Coffee Lake and up to 8-core 9</a:t>
            </a:r>
            <a:r>
              <a:rPr lang="en-US" baseline="30000" dirty="0">
                <a:solidFill>
                  <a:srgbClr val="2D2D8A"/>
                </a:solidFill>
                <a:latin typeface="Verdana"/>
              </a:rPr>
              <a:t>th</a:t>
            </a:r>
            <a:r>
              <a:rPr lang="en-US" dirty="0">
                <a:solidFill>
                  <a:srgbClr val="2D2D8A"/>
                </a:solidFill>
                <a:latin typeface="Verdana"/>
              </a:rPr>
              <a:t> generation</a:t>
            </a:r>
          </a:p>
          <a:p>
            <a:pPr defTabSz="457200"/>
            <a:r>
              <a:rPr lang="en-US" dirty="0">
                <a:solidFill>
                  <a:srgbClr val="2D2D8A"/>
                </a:solidFill>
                <a:latin typeface="Verdana"/>
              </a:rPr>
              <a:t>   Coffee Lake Refresh series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6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]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1.4 </a:t>
            </a:r>
            <a:r>
              <a:rPr lang="en-US" dirty="0" smtClean="0"/>
              <a:t>CPU core count of desktops and laptops</a:t>
            </a:r>
            <a:r>
              <a:rPr lang="hu-HU" dirty="0" smtClean="0"/>
              <a:t> (5)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65530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388" y="558269"/>
            <a:ext cx="8964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/>
            <a:r>
              <a:rPr lang="en-US" dirty="0">
                <a:solidFill>
                  <a:srgbClr val="2D2D8A"/>
                </a:solidFill>
                <a:latin typeface="Verdana"/>
              </a:rPr>
              <a:t>Why desktops and laptops typically provided not more  than four cores</a:t>
            </a:r>
          </a:p>
          <a:p>
            <a:pPr defTabSz="457200" fontAlgn="base"/>
            <a:r>
              <a:rPr lang="en-US" dirty="0">
                <a:solidFill>
                  <a:srgbClr val="2D2D8A"/>
                </a:solidFill>
                <a:latin typeface="Verdana"/>
              </a:rPr>
              <a:t>  for a long time?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388" y="1244040"/>
            <a:ext cx="8964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/>
            <a:r>
              <a:rPr lang="en-US" sz="1600" dirty="0">
                <a:solidFill>
                  <a:srgbClr val="000000"/>
                </a:solidFill>
                <a:latin typeface="Verdana"/>
              </a:rPr>
              <a:t>An early investigation of Wall from 1990 [</a:t>
            </a:r>
            <a:r>
              <a:rPr lang="hu-HU" sz="1600" dirty="0">
                <a:solidFill>
                  <a:srgbClr val="000000"/>
                </a:solidFill>
                <a:latin typeface="Verdana"/>
              </a:rPr>
              <a:t>7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] revealed that </a:t>
            </a:r>
            <a:r>
              <a:rPr lang="en-US" sz="1600" dirty="0">
                <a:solidFill>
                  <a:srgbClr val="2D2D8A"/>
                </a:solidFill>
                <a:latin typeface="Verdana"/>
              </a:rPr>
              <a:t>general purpose workloads</a:t>
            </a:r>
          </a:p>
          <a:p>
            <a:pPr defTabSz="457200" fontAlgn="base"/>
            <a:r>
              <a:rPr lang="en-US" sz="1600" dirty="0">
                <a:solidFill>
                  <a:srgbClr val="000000"/>
                </a:solidFill>
                <a:latin typeface="Verdana"/>
              </a:rPr>
              <a:t>   (of that time), </a:t>
            </a:r>
            <a:r>
              <a:rPr lang="en-US" sz="1600" dirty="0">
                <a:solidFill>
                  <a:srgbClr val="2D2D8A"/>
                </a:solidFill>
                <a:latin typeface="Verdana"/>
              </a:rPr>
              <a:t>typically did not provide more exploitable parallelism than 4 to 6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,</a:t>
            </a:r>
          </a:p>
          <a:p>
            <a:pPr defTabSz="457200" fontAlgn="base"/>
            <a:r>
              <a:rPr lang="en-US" sz="1600" dirty="0">
                <a:solidFill>
                  <a:srgbClr val="000000"/>
                </a:solidFill>
                <a:latin typeface="Verdana"/>
              </a:rPr>
              <a:t>   as the next Figure depicts.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1.4 </a:t>
            </a:r>
            <a:r>
              <a:rPr lang="en-US" dirty="0" smtClean="0"/>
              <a:t>CPU core count of desktops and laptops</a:t>
            </a:r>
            <a:r>
              <a:rPr lang="hu-HU" dirty="0" smtClean="0"/>
              <a:t> (6)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3997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388" y="560791"/>
            <a:ext cx="8877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/>
            <a:r>
              <a:rPr lang="en-US" dirty="0">
                <a:solidFill>
                  <a:srgbClr val="2D2D8A"/>
                </a:solidFill>
                <a:latin typeface="Verdana"/>
              </a:rPr>
              <a:t>Wall’s results concerning the available parallelism in typical workloads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7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]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07419" y="963984"/>
            <a:ext cx="5566745" cy="5142065"/>
            <a:chOff x="1607419" y="1166113"/>
            <a:chExt cx="5566745" cy="5142065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4"/>
            <a:stretch/>
          </p:blipFill>
          <p:spPr bwMode="auto">
            <a:xfrm>
              <a:off x="1607419" y="1166113"/>
              <a:ext cx="5410886" cy="4840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132923" y="6015790"/>
              <a:ext cx="466441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base"/>
              <a:r>
                <a:rPr lang="en-US" sz="1300" dirty="0">
                  <a:solidFill>
                    <a:srgbClr val="000000"/>
                  </a:solidFill>
                  <a:latin typeface="Verdana"/>
                </a:rPr>
                <a:t>Available parallelism in an ambitious hardware model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65484" y="1952308"/>
              <a:ext cx="360868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base"/>
              <a:r>
                <a:rPr lang="en-US" sz="1300" b="1" dirty="0">
                  <a:solidFill>
                    <a:srgbClr val="000000"/>
                  </a:solidFill>
                  <a:latin typeface="Verdana"/>
                </a:rPr>
                <a:t>Assumed ambitious hardware model</a:t>
              </a: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1.4 </a:t>
            </a:r>
            <a:r>
              <a:rPr lang="en-US" dirty="0" smtClean="0"/>
              <a:t>CPU core count of desktops and laptops</a:t>
            </a:r>
            <a:r>
              <a:rPr lang="hu-HU" dirty="0" smtClean="0"/>
              <a:t> (7)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50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881590" y="1511807"/>
            <a:ext cx="192026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300" b="1" dirty="0" smtClean="0">
                <a:solidFill>
                  <a:srgbClr val="000000"/>
                </a:solidFill>
              </a:rPr>
              <a:t>Single CPU core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425865" y="1516672"/>
            <a:ext cx="269740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300" b="1" dirty="0" smtClean="0">
                <a:solidFill>
                  <a:srgbClr val="000000"/>
                </a:solidFill>
              </a:rPr>
              <a:t>Multiple CPU cores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cxnSp>
        <p:nvCxnSpPr>
          <p:cNvPr id="4" name="Straight Connector 3"/>
          <p:cNvCxnSpPr>
            <a:endCxn id="8" idx="7"/>
          </p:cNvCxnSpPr>
          <p:nvPr/>
        </p:nvCxnSpPr>
        <p:spPr bwMode="auto">
          <a:xfrm flipH="1">
            <a:off x="1915640" y="1296562"/>
            <a:ext cx="1790210" cy="14330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>
            <a:endCxn id="6" idx="1"/>
          </p:cNvCxnSpPr>
          <p:nvPr/>
        </p:nvCxnSpPr>
        <p:spPr bwMode="auto">
          <a:xfrm>
            <a:off x="3701084" y="1296562"/>
            <a:ext cx="2020159" cy="1536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Oval 13"/>
          <p:cNvSpPr>
            <a:spLocks noChangeArrowheads="1"/>
          </p:cNvSpPr>
          <p:nvPr/>
        </p:nvSpPr>
        <p:spPr bwMode="auto">
          <a:xfrm>
            <a:off x="5711711" y="1441403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36585" y="953725"/>
            <a:ext cx="565785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300" b="1" dirty="0" smtClean="0">
                <a:solidFill>
                  <a:srgbClr val="000000"/>
                </a:solidFill>
              </a:rPr>
              <a:t>CPU </a:t>
            </a:r>
            <a:r>
              <a:rPr lang="en-US" altLang="en-US" sz="1300" b="1" dirty="0">
                <a:solidFill>
                  <a:srgbClr val="000000"/>
                </a:solidFill>
              </a:rPr>
              <a:t>a</a:t>
            </a:r>
            <a:r>
              <a:rPr lang="en-US" altLang="en-US" sz="1300" b="1" dirty="0" err="1" smtClean="0">
                <a:solidFill>
                  <a:srgbClr val="000000"/>
                </a:solidFill>
              </a:rPr>
              <a:t>rchitecture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 of mobile processors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1860085" y="1431031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060290" y="2096123"/>
            <a:ext cx="139012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 err="1" smtClean="0">
                <a:solidFill>
                  <a:srgbClr val="000000"/>
                </a:solidFill>
              </a:rPr>
              <a:t>big.LITTLE</a:t>
            </a:r>
            <a:endParaRPr lang="en-US" sz="1300" b="1" dirty="0" smtClean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 smtClean="0">
                <a:solidFill>
                  <a:srgbClr val="000000"/>
                </a:solidFill>
              </a:rPr>
              <a:t>core clusters</a:t>
            </a: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527903" y="2096123"/>
            <a:ext cx="139012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 err="1" smtClean="0">
                <a:solidFill>
                  <a:srgbClr val="000000"/>
                </a:solidFill>
              </a:rPr>
              <a:t>DynamIQ</a:t>
            </a:r>
            <a:endParaRPr lang="en-US" sz="1300" b="1" dirty="0" smtClean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 smtClean="0">
                <a:solidFill>
                  <a:srgbClr val="000000"/>
                </a:solidFill>
              </a:rPr>
              <a:t>core clusters</a:t>
            </a: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703060" y="2096123"/>
            <a:ext cx="1373885" cy="51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 smtClean="0">
                <a:solidFill>
                  <a:srgbClr val="000000"/>
                </a:solidFill>
              </a:rPr>
              <a:t>Symmetrical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 smtClean="0">
                <a:solidFill>
                  <a:srgbClr val="000000"/>
                </a:solidFill>
              </a:rPr>
              <a:t> multicores</a:t>
            </a:r>
            <a:endParaRPr lang="en-US" sz="1300" b="1" dirty="0">
              <a:solidFill>
                <a:srgbClr val="0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3390002" y="1847872"/>
            <a:ext cx="2342216" cy="2006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32218" y="1847872"/>
            <a:ext cx="2484682" cy="186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5699307" y="2029357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u-HU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3359864" y="2033952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u-HU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8189991" y="2020980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u-HU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839701" y="2730372"/>
            <a:ext cx="208618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 smtClean="0">
                <a:solidFill>
                  <a:srgbClr val="000000"/>
                </a:solidFill>
              </a:rPr>
              <a:t>Exclusive cluster allocation</a:t>
            </a:r>
            <a:endParaRPr lang="en-US" sz="1300" b="1" dirty="0">
              <a:solidFill>
                <a:srgbClr val="00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flipH="1">
            <a:off x="4875839" y="2589098"/>
            <a:ext cx="855661" cy="11560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5744254" y="2590841"/>
            <a:ext cx="844935" cy="10479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Oval 13"/>
          <p:cNvSpPr>
            <a:spLocks noChangeArrowheads="1"/>
          </p:cNvSpPr>
          <p:nvPr/>
        </p:nvSpPr>
        <p:spPr bwMode="auto">
          <a:xfrm>
            <a:off x="6548285" y="2672445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u-HU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5651500" y="2724113"/>
            <a:ext cx="1866454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 smtClean="0">
                <a:solidFill>
                  <a:srgbClr val="000000"/>
                </a:solidFill>
              </a:rPr>
              <a:t>Inclusive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 smtClean="0">
                <a:solidFill>
                  <a:srgbClr val="000000"/>
                </a:solidFill>
              </a:rPr>
              <a:t> core allocation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 smtClean="0">
                <a:solidFill>
                  <a:srgbClr val="000000"/>
                </a:solidFill>
              </a:rPr>
              <a:t>(GTS)</a:t>
            </a: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4840849" y="2677040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u-HU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59" name="Straight Connector 58"/>
          <p:cNvCxnSpPr>
            <a:endCxn id="16" idx="0"/>
          </p:cNvCxnSpPr>
          <p:nvPr/>
        </p:nvCxnSpPr>
        <p:spPr bwMode="auto">
          <a:xfrm>
            <a:off x="5731500" y="1847872"/>
            <a:ext cx="351" cy="18148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TextBox 65"/>
          <p:cNvSpPr txBox="1"/>
          <p:nvPr/>
        </p:nvSpPr>
        <p:spPr>
          <a:xfrm>
            <a:off x="147100" y="554412"/>
            <a:ext cx="711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2D2D8A"/>
                </a:solidFill>
                <a:latin typeface="Verdana"/>
              </a:rPr>
              <a:t>In contrast: Evolution of </a:t>
            </a:r>
            <a:r>
              <a:rPr lang="en-US" dirty="0" smtClean="0">
                <a:solidFill>
                  <a:srgbClr val="2D2D8A"/>
                </a:solidFill>
                <a:latin typeface="Verdana"/>
              </a:rPr>
              <a:t>core </a:t>
            </a:r>
            <a:r>
              <a:rPr lang="en-US" dirty="0">
                <a:solidFill>
                  <a:srgbClr val="2D2D8A"/>
                </a:solidFill>
                <a:latin typeface="Verdana"/>
              </a:rPr>
              <a:t>counts in mobile processors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88341" y="3431405"/>
            <a:ext cx="15968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ARM1176 (2007)</a:t>
            </a:r>
          </a:p>
          <a:p>
            <a:pPr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until A4 (2010)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885545" y="3440510"/>
            <a:ext cx="10563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A5 (2011)</a:t>
            </a:r>
          </a:p>
          <a:p>
            <a:pPr algn="ctr"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(2C)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205320" y="3434713"/>
            <a:ext cx="13835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A10 (2016)</a:t>
            </a:r>
          </a:p>
          <a:p>
            <a:pPr algn="ctr"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(2+2)C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888770" y="3437467"/>
            <a:ext cx="13835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A11 (2017)</a:t>
            </a:r>
          </a:p>
          <a:p>
            <a:pPr algn="ctr"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(2+4)C</a:t>
            </a:r>
          </a:p>
        </p:txBody>
      </p:sp>
      <p:sp>
        <p:nvSpPr>
          <p:cNvPr id="71" name="TextBox 70"/>
          <p:cNvSpPr txBox="1"/>
          <p:nvPr/>
        </p:nvSpPr>
        <p:spPr>
          <a:xfrm flipH="1">
            <a:off x="127000" y="3431405"/>
            <a:ext cx="75459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Apple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073548" y="4103644"/>
            <a:ext cx="12570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3110 (2010)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444183" y="4106687"/>
            <a:ext cx="18926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3250  2C (2011)</a:t>
            </a:r>
          </a:p>
          <a:p>
            <a:pPr algn="ctr"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4412 4C (2012)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282133" y="4100890"/>
            <a:ext cx="13835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5410 (2013)</a:t>
            </a:r>
          </a:p>
          <a:p>
            <a:pPr algn="ctr"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(4+4)C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878275" y="4103644"/>
            <a:ext cx="13835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5420 (2013)</a:t>
            </a:r>
          </a:p>
          <a:p>
            <a:pPr algn="ctr"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(4+4)C</a:t>
            </a:r>
          </a:p>
        </p:txBody>
      </p:sp>
      <p:sp>
        <p:nvSpPr>
          <p:cNvPr id="76" name="TextBox 75"/>
          <p:cNvSpPr txBox="1"/>
          <p:nvPr/>
        </p:nvSpPr>
        <p:spPr>
          <a:xfrm flipH="1">
            <a:off x="-44365" y="4091002"/>
            <a:ext cx="11596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Samsung</a:t>
            </a:r>
          </a:p>
          <a:p>
            <a:pPr algn="ctr">
              <a:defRPr/>
            </a:pPr>
            <a:r>
              <a:rPr lang="en-US" sz="1300" i="1" dirty="0" err="1">
                <a:solidFill>
                  <a:srgbClr val="000000"/>
                </a:solidFill>
                <a:latin typeface="Verdana"/>
              </a:rPr>
              <a:t>Exynos</a:t>
            </a:r>
            <a:endParaRPr lang="en-US" sz="1300" i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508950" y="4115154"/>
            <a:ext cx="13835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9810 (2018)</a:t>
            </a:r>
          </a:p>
          <a:p>
            <a:pPr algn="ctr"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(4+4)C</a:t>
            </a:r>
          </a:p>
        </p:txBody>
      </p:sp>
      <p:sp>
        <p:nvSpPr>
          <p:cNvPr id="78" name="Right Arrow 77"/>
          <p:cNvSpPr/>
          <p:nvPr/>
        </p:nvSpPr>
        <p:spPr bwMode="auto">
          <a:xfrm>
            <a:off x="2541067" y="3551722"/>
            <a:ext cx="239607" cy="110097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9" name="Right Arrow 78"/>
          <p:cNvSpPr/>
          <p:nvPr/>
        </p:nvSpPr>
        <p:spPr bwMode="auto">
          <a:xfrm>
            <a:off x="4012954" y="3564015"/>
            <a:ext cx="228600" cy="91440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0" name="Right Arrow 79"/>
          <p:cNvSpPr/>
          <p:nvPr/>
        </p:nvSpPr>
        <p:spPr bwMode="auto">
          <a:xfrm>
            <a:off x="5607115" y="3564015"/>
            <a:ext cx="228600" cy="91440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1" name="Right Arrow 80"/>
          <p:cNvSpPr/>
          <p:nvPr/>
        </p:nvSpPr>
        <p:spPr bwMode="auto">
          <a:xfrm>
            <a:off x="4160907" y="4194085"/>
            <a:ext cx="228600" cy="91440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2" name="Right Arrow 81"/>
          <p:cNvSpPr/>
          <p:nvPr/>
        </p:nvSpPr>
        <p:spPr bwMode="auto">
          <a:xfrm>
            <a:off x="2372531" y="4200527"/>
            <a:ext cx="215395" cy="95026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3" name="Right Arrow 82"/>
          <p:cNvSpPr/>
          <p:nvPr/>
        </p:nvSpPr>
        <p:spPr bwMode="auto">
          <a:xfrm>
            <a:off x="5615275" y="4194085"/>
            <a:ext cx="228600" cy="91440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" name="Right Arrow 83"/>
          <p:cNvSpPr/>
          <p:nvPr/>
        </p:nvSpPr>
        <p:spPr bwMode="auto">
          <a:xfrm>
            <a:off x="7334243" y="4194085"/>
            <a:ext cx="228600" cy="91440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65038" y="4751758"/>
            <a:ext cx="12570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MSM 7225 (2007)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470038" y="4744168"/>
            <a:ext cx="18926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8260 2C (2013)</a:t>
            </a:r>
          </a:p>
          <a:p>
            <a:pPr algn="ctr"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400 4C (2013)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355525" y="4751758"/>
            <a:ext cx="22807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808 (2+4)C (2014)</a:t>
            </a:r>
          </a:p>
          <a:p>
            <a:pPr algn="ctr"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810 (4+4)C (2015)</a:t>
            </a:r>
          </a:p>
        </p:txBody>
      </p:sp>
      <p:sp>
        <p:nvSpPr>
          <p:cNvPr id="89" name="TextBox 88"/>
          <p:cNvSpPr txBox="1"/>
          <p:nvPr/>
        </p:nvSpPr>
        <p:spPr>
          <a:xfrm flipH="1">
            <a:off x="-18511" y="4734145"/>
            <a:ext cx="12321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Qualcomm</a:t>
            </a:r>
          </a:p>
          <a:p>
            <a:pPr algn="ctr"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Snapdragon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534805" y="4752635"/>
            <a:ext cx="1383530" cy="91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845 (2018)</a:t>
            </a:r>
          </a:p>
          <a:p>
            <a:pPr algn="ctr">
              <a:spcAft>
                <a:spcPts val="200"/>
              </a:spcAft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(4+4)C</a:t>
            </a:r>
          </a:p>
          <a:p>
            <a:pPr algn="ctr"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855 (2018)</a:t>
            </a:r>
          </a:p>
          <a:p>
            <a:pPr algn="ctr"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(1+3+4)C</a:t>
            </a:r>
          </a:p>
        </p:txBody>
      </p:sp>
      <p:sp>
        <p:nvSpPr>
          <p:cNvPr id="92" name="Right Arrow 91"/>
          <p:cNvSpPr/>
          <p:nvPr/>
        </p:nvSpPr>
        <p:spPr bwMode="auto">
          <a:xfrm>
            <a:off x="2374593" y="4833860"/>
            <a:ext cx="215395" cy="95026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3" name="Right Arrow 92"/>
          <p:cNvSpPr/>
          <p:nvPr/>
        </p:nvSpPr>
        <p:spPr bwMode="auto">
          <a:xfrm>
            <a:off x="4755564" y="4846873"/>
            <a:ext cx="228600" cy="91440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4" name="Right Arrow 93"/>
          <p:cNvSpPr/>
          <p:nvPr/>
        </p:nvSpPr>
        <p:spPr bwMode="auto">
          <a:xfrm>
            <a:off x="7358735" y="4846873"/>
            <a:ext cx="228600" cy="91440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505" y="5416071"/>
            <a:ext cx="7970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Huawei</a:t>
            </a:r>
          </a:p>
          <a:p>
            <a:pPr algn="ctr"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Kirin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62689" y="5538401"/>
            <a:ext cx="18101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920 (4+4)C (2014)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1594" y="5538401"/>
            <a:ext cx="145633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(K3V1) (2009)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639544" y="5538401"/>
            <a:ext cx="199136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(K3V2 4C (2012))</a:t>
            </a:r>
          </a:p>
        </p:txBody>
      </p:sp>
      <p:sp>
        <p:nvSpPr>
          <p:cNvPr id="57" name="Right Arrow 56"/>
          <p:cNvSpPr/>
          <p:nvPr/>
        </p:nvSpPr>
        <p:spPr bwMode="auto">
          <a:xfrm>
            <a:off x="4758247" y="5633365"/>
            <a:ext cx="228600" cy="91440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8" name="Right Arrow 57"/>
          <p:cNvSpPr/>
          <p:nvPr/>
        </p:nvSpPr>
        <p:spPr bwMode="auto">
          <a:xfrm>
            <a:off x="2375529" y="5636204"/>
            <a:ext cx="228600" cy="91440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9865" y="5992760"/>
            <a:ext cx="10347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300" i="1" dirty="0" err="1">
                <a:solidFill>
                  <a:srgbClr val="000000"/>
                </a:solidFill>
                <a:latin typeface="Verdana"/>
              </a:rPr>
              <a:t>MediaTek</a:t>
            </a:r>
            <a:endParaRPr lang="en-US" sz="1300" i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482515" y="5992720"/>
            <a:ext cx="17668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MT6582 4C (2013)</a:t>
            </a:r>
          </a:p>
          <a:p>
            <a:pPr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MT6592 8C (2013)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521865" y="5983135"/>
            <a:ext cx="215956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MT6595 (4+4)C (2014)</a:t>
            </a:r>
          </a:p>
        </p:txBody>
      </p:sp>
      <p:sp>
        <p:nvSpPr>
          <p:cNvPr id="63" name="Right Arrow 62"/>
          <p:cNvSpPr/>
          <p:nvPr/>
        </p:nvSpPr>
        <p:spPr bwMode="auto">
          <a:xfrm>
            <a:off x="4761640" y="6073145"/>
            <a:ext cx="228600" cy="91440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4" name="Right Arrow 63"/>
          <p:cNvSpPr/>
          <p:nvPr/>
        </p:nvSpPr>
        <p:spPr bwMode="auto">
          <a:xfrm>
            <a:off x="2124025" y="6071715"/>
            <a:ext cx="228600" cy="91440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077876" y="5999277"/>
            <a:ext cx="9653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MT6218B</a:t>
            </a:r>
          </a:p>
          <a:p>
            <a:pPr algn="ctr"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 (2003)</a:t>
            </a:r>
          </a:p>
        </p:txBody>
      </p:sp>
      <p:sp>
        <p:nvSpPr>
          <p:cNvPr id="9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1.4 </a:t>
            </a:r>
            <a:r>
              <a:rPr lang="en-US" dirty="0" smtClean="0"/>
              <a:t>CPU core count of desktops and laptops</a:t>
            </a:r>
            <a:r>
              <a:rPr lang="hu-HU" dirty="0" smtClean="0"/>
              <a:t> (8)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50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388" y="558269"/>
            <a:ext cx="7630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dirty="0">
                <a:solidFill>
                  <a:srgbClr val="2D2D8A"/>
                </a:solidFill>
                <a:latin typeface="Verdana"/>
              </a:rPr>
              <a:t>Why mobiles have higher core counts than desktops or laptops?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388" y="952902"/>
            <a:ext cx="90321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600" dirty="0">
                <a:solidFill>
                  <a:srgbClr val="000000"/>
                </a:solidFill>
                <a:latin typeface="Verdana"/>
              </a:rPr>
              <a:t>As long as desktops and laptops have usually not more than 4 cores due to the</a:t>
            </a:r>
          </a:p>
          <a:p>
            <a:pPr defTabSz="457200" fontAlgn="base"/>
            <a:r>
              <a:rPr lang="en-US" sz="1600" dirty="0">
                <a:solidFill>
                  <a:srgbClr val="000000"/>
                </a:solidFill>
                <a:latin typeface="Verdana"/>
              </a:rPr>
              <a:t>  restricted extent of parallelism, as revealed by Wall [</a:t>
            </a:r>
            <a:r>
              <a:rPr lang="hu-HU" sz="1600" dirty="0">
                <a:solidFill>
                  <a:srgbClr val="000000"/>
                </a:solidFill>
                <a:latin typeface="Verdana"/>
              </a:rPr>
              <a:t>7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],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mobile processors typically </a:t>
            </a:r>
          </a:p>
          <a:p>
            <a:pPr defTabSz="457200" fontAlgn="base"/>
            <a:r>
              <a:rPr lang="en-US" sz="1600" dirty="0">
                <a:solidFill>
                  <a:srgbClr val="0070C0"/>
                </a:solidFill>
                <a:latin typeface="Verdana"/>
              </a:rPr>
              <a:t>  have a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much broader spectrum of workloads with a higher level of exploitable</a:t>
            </a:r>
          </a:p>
          <a:p>
            <a:pPr defTabSz="457200" fontAlgn="base"/>
            <a:r>
              <a:rPr lang="en-US" sz="1600" dirty="0">
                <a:solidFill>
                  <a:srgbClr val="FF0000"/>
                </a:solidFill>
                <a:latin typeface="Verdana"/>
              </a:rPr>
              <a:t>  parallelism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than general purpose workloads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1.4 </a:t>
            </a:r>
            <a:r>
              <a:rPr lang="en-US" dirty="0" smtClean="0"/>
              <a:t>CPU core count of desktops and laptops</a:t>
            </a:r>
            <a:r>
              <a:rPr lang="hu-HU" dirty="0" smtClean="0"/>
              <a:t> (9)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38330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382"/>
            <a:ext cx="9144000" cy="393700"/>
          </a:xfrm>
        </p:spPr>
        <p:txBody>
          <a:bodyPr/>
          <a:lstStyle/>
          <a:p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1.1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Introduction (2)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8271802" y="3284984"/>
            <a:ext cx="12121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hu-HU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Smarphones</a:t>
            </a:r>
            <a:endParaRPr lang="en-US" sz="15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7185013" y="1889949"/>
            <a:ext cx="236855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690688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2212975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2735263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325755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37147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41719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46291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50863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Smartphone</a:t>
            </a:r>
          </a:p>
          <a:p>
            <a:pPr algn="ctr" defTabSz="4572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processors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7509" y="518661"/>
            <a:ext cx="3444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2D2D8A"/>
                </a:solidFill>
                <a:latin typeface="Verdana"/>
              </a:rPr>
              <a:t>Recent processor categories</a:t>
            </a:r>
            <a:endParaRPr lang="en-US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34965" y="2175020"/>
            <a:ext cx="9348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hu-HU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Desktops</a:t>
            </a:r>
            <a:endParaRPr lang="en-US" sz="15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139272" y="1887990"/>
            <a:ext cx="137856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Server</a:t>
            </a:r>
          </a:p>
          <a:p>
            <a:pPr algn="ctr" defTabSz="4572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processors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6" name="Oval 7"/>
          <p:cNvSpPr>
            <a:spLocks noChangeArrowheads="1"/>
          </p:cNvSpPr>
          <p:nvPr/>
        </p:nvSpPr>
        <p:spPr bwMode="auto">
          <a:xfrm>
            <a:off x="8334669" y="1733346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5052517" y="1323417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flipV="1">
            <a:off x="834612" y="1546021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 flipH="1">
            <a:off x="8372769" y="1541259"/>
            <a:ext cx="1588" cy="18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2568103" y="1746046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2601441" y="1546021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2947806" y="1031671"/>
            <a:ext cx="393473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Recent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processor categories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6071335" y="1884721"/>
            <a:ext cx="192722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Tablet</a:t>
            </a:r>
          </a:p>
          <a:p>
            <a:pPr algn="ctr" defTabSz="4572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processors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7863545" y="2879676"/>
            <a:ext cx="9991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Atom lines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11461" y="2873995"/>
            <a:ext cx="16225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Xeon 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E7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E5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E3</a:t>
            </a:r>
            <a:endParaRPr lang="en-US" altLang="en-US" sz="1200" i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defTabSz="457200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Platinum/Gold etc.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3745246" y="1889952"/>
            <a:ext cx="112784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Desktop</a:t>
            </a:r>
          </a:p>
          <a:p>
            <a:pPr algn="ctr" defTabSz="4572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processors</a:t>
            </a:r>
          </a:p>
        </p:txBody>
      </p:sp>
      <p:sp>
        <p:nvSpPr>
          <p:cNvPr id="50" name="Line 13"/>
          <p:cNvSpPr>
            <a:spLocks noChangeShapeType="1"/>
          </p:cNvSpPr>
          <p:nvPr/>
        </p:nvSpPr>
        <p:spPr bwMode="auto">
          <a:xfrm>
            <a:off x="4338532" y="1547609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51" name="Text Box 21"/>
          <p:cNvSpPr txBox="1">
            <a:spLocks noChangeArrowheads="1"/>
          </p:cNvSpPr>
          <p:nvPr/>
        </p:nvSpPr>
        <p:spPr bwMode="auto">
          <a:xfrm>
            <a:off x="4134457" y="2860194"/>
            <a:ext cx="17876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Core 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i7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i5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i3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  <a:p>
            <a:pPr algn="ctr" defTabSz="457200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(Basic architectures)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" name="Text Box 23"/>
          <p:cNvSpPr txBox="1">
            <a:spLocks noChangeArrowheads="1"/>
          </p:cNvSpPr>
          <p:nvPr/>
        </p:nvSpPr>
        <p:spPr bwMode="auto">
          <a:xfrm>
            <a:off x="6433465" y="2886747"/>
            <a:ext cx="12474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Atom lines</a:t>
            </a:r>
          </a:p>
          <a:p>
            <a:pPr algn="ctr" defTabSz="457200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(+ LP Laptop </a:t>
            </a:r>
          </a:p>
          <a:p>
            <a:pPr algn="ctr" defTabSz="457200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models)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1470247" y="1890889"/>
            <a:ext cx="2342848" cy="43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 eaLnBrk="1" hangingPunct="1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HED processors</a:t>
            </a:r>
          </a:p>
          <a:p>
            <a:pPr algn="ctr" defTabSz="4572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(High-End Desktop)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5" name="Text Box 21"/>
          <p:cNvSpPr txBox="1">
            <a:spLocks noChangeArrowheads="1"/>
          </p:cNvSpPr>
          <p:nvPr/>
        </p:nvSpPr>
        <p:spPr bwMode="auto">
          <a:xfrm>
            <a:off x="1855059" y="2867066"/>
            <a:ext cx="14863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Core i9/i7</a:t>
            </a:r>
          </a:p>
          <a:p>
            <a:pPr algn="ctr" defTabSz="457200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(Extreme Edition</a:t>
            </a:r>
          </a:p>
          <a:p>
            <a:pPr algn="ctr" defTabSz="457200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 or X models)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6" name="Oval 12"/>
          <p:cNvSpPr>
            <a:spLocks noChangeArrowheads="1"/>
          </p:cNvSpPr>
          <p:nvPr/>
        </p:nvSpPr>
        <p:spPr bwMode="auto">
          <a:xfrm>
            <a:off x="797760" y="1740198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7" name="Line 13"/>
          <p:cNvSpPr>
            <a:spLocks noChangeShapeType="1"/>
          </p:cNvSpPr>
          <p:nvPr/>
        </p:nvSpPr>
        <p:spPr bwMode="auto">
          <a:xfrm>
            <a:off x="831098" y="154017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58" name="Oval 7"/>
          <p:cNvSpPr>
            <a:spLocks noChangeArrowheads="1"/>
          </p:cNvSpPr>
          <p:nvPr/>
        </p:nvSpPr>
        <p:spPr bwMode="auto">
          <a:xfrm>
            <a:off x="7008450" y="1755168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9" name="Line 11"/>
          <p:cNvSpPr>
            <a:spLocks noChangeShapeType="1"/>
          </p:cNvSpPr>
          <p:nvPr/>
        </p:nvSpPr>
        <p:spPr bwMode="auto">
          <a:xfrm flipH="1">
            <a:off x="7046550" y="1563081"/>
            <a:ext cx="1588" cy="18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772" y="2420888"/>
            <a:ext cx="187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/>
            <a:r>
              <a:rPr lang="en-US" sz="1200" i="1" dirty="0" smtClean="0">
                <a:solidFill>
                  <a:srgbClr val="000000"/>
                </a:solidFill>
                <a:latin typeface="Verdana"/>
              </a:rPr>
              <a:t>Example</a:t>
            </a:r>
            <a:endParaRPr lang="en-US" sz="1200" i="1" dirty="0">
              <a:solidFill>
                <a:srgbClr val="000000"/>
              </a:solidFill>
              <a:latin typeface="Verdana"/>
            </a:endParaRPr>
          </a:p>
          <a:p>
            <a:pPr defTabSz="457200" fontAlgn="base"/>
            <a:r>
              <a:rPr lang="en-US" sz="1200" i="1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200" i="1" dirty="0" smtClean="0">
                <a:solidFill>
                  <a:srgbClr val="000000"/>
                </a:solidFill>
                <a:latin typeface="Verdana"/>
              </a:rPr>
              <a:t>Intel processors:</a:t>
            </a:r>
            <a:endParaRPr lang="en-US" sz="1200" i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3" name="Right Brace 32"/>
          <p:cNvSpPr/>
          <p:nvPr/>
        </p:nvSpPr>
        <p:spPr bwMode="auto">
          <a:xfrm rot="16200000" flipH="1">
            <a:off x="7594842" y="1359390"/>
            <a:ext cx="216000" cy="2340000"/>
          </a:xfrm>
          <a:prstGeom prst="rightBrac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03565" y="2642168"/>
            <a:ext cx="1911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200" b="1" dirty="0">
                <a:solidFill>
                  <a:srgbClr val="000000"/>
                </a:solidFill>
                <a:latin typeface="Verdana"/>
              </a:rPr>
              <a:t>(Mobile processors)</a:t>
            </a:r>
          </a:p>
        </p:txBody>
      </p:sp>
      <p:sp>
        <p:nvSpPr>
          <p:cNvPr id="74" name="Line 13"/>
          <p:cNvSpPr>
            <a:spLocks noChangeShapeType="1"/>
          </p:cNvSpPr>
          <p:nvPr/>
        </p:nvSpPr>
        <p:spPr bwMode="auto">
          <a:xfrm>
            <a:off x="5782257" y="1550051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75" name="Oval 12"/>
          <p:cNvSpPr>
            <a:spLocks noChangeArrowheads="1"/>
          </p:cNvSpPr>
          <p:nvPr/>
        </p:nvSpPr>
        <p:spPr bwMode="auto">
          <a:xfrm>
            <a:off x="4307695" y="1750134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6" name="Text Box 4"/>
          <p:cNvSpPr txBox="1">
            <a:spLocks noChangeArrowheads="1"/>
          </p:cNvSpPr>
          <p:nvPr/>
        </p:nvSpPr>
        <p:spPr bwMode="auto">
          <a:xfrm>
            <a:off x="5029657" y="1892452"/>
            <a:ext cx="1270333" cy="60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 eaLnBrk="1" hangingPunct="1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Laptop</a:t>
            </a:r>
          </a:p>
          <a:p>
            <a:pPr algn="ctr" defTabSz="4572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(Notebook)</a:t>
            </a:r>
          </a:p>
          <a:p>
            <a:pPr algn="ctr" defTabSz="4572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processors</a:t>
            </a:r>
          </a:p>
        </p:txBody>
      </p:sp>
      <p:sp>
        <p:nvSpPr>
          <p:cNvPr id="77" name="Right Brace 76"/>
          <p:cNvSpPr/>
          <p:nvPr/>
        </p:nvSpPr>
        <p:spPr bwMode="auto">
          <a:xfrm rot="16200000" flipH="1">
            <a:off x="4959741" y="1336134"/>
            <a:ext cx="216000" cy="2376000"/>
          </a:xfrm>
          <a:prstGeom prst="rightBrac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155116" y="2636912"/>
            <a:ext cx="1842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200" b="1" dirty="0">
                <a:solidFill>
                  <a:srgbClr val="000000"/>
                </a:solidFill>
                <a:latin typeface="Verdana"/>
              </a:rPr>
              <a:t>(Client processors)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-105914" y="3550037"/>
            <a:ext cx="9144000" cy="2506384"/>
            <a:chOff x="-105914" y="3712172"/>
            <a:chExt cx="9144000" cy="25063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59862" t="12793" r="-132"/>
            <a:stretch/>
          </p:blipFill>
          <p:spPr>
            <a:xfrm>
              <a:off x="6599230" y="3812525"/>
              <a:ext cx="2383535" cy="184081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6827396" y="3807777"/>
              <a:ext cx="1897604" cy="7801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5825790" y="3806112"/>
              <a:ext cx="1194067" cy="53984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-131" t="-4317" r="97982" b="1118"/>
            <a:stretch/>
          </p:blipFill>
          <p:spPr>
            <a:xfrm>
              <a:off x="-105914" y="3712172"/>
              <a:ext cx="4836845" cy="201537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8889" y="4025242"/>
              <a:ext cx="1337151" cy="10839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360144" y="5476614"/>
              <a:ext cx="819860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457200"/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43869" y="5476614"/>
              <a:ext cx="1832417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457200"/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High-End 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26722" y="5439739"/>
              <a:ext cx="953995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457200"/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51744" y="5394734"/>
              <a:ext cx="877114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457200"/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Laptops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93095" y="5304724"/>
              <a:ext cx="792053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457200"/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Tablets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00269" y="5244107"/>
              <a:ext cx="1236988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457200"/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Smarphones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/>
            <a:srcRect l="2" t="66962" r="97982" b="14418"/>
            <a:stretch/>
          </p:blipFill>
          <p:spPr>
            <a:xfrm>
              <a:off x="181569" y="5282190"/>
              <a:ext cx="8790640" cy="544291"/>
            </a:xfrm>
            <a:prstGeom prst="rect">
              <a:avLst/>
            </a:prstGeom>
            <a:ln>
              <a:noFill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3919098" y="5423619"/>
              <a:ext cx="953995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782932" y="5422610"/>
              <a:ext cx="792053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Tablets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735666" y="5423619"/>
              <a:ext cx="1302420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Smartphones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88" t="7794" r="3735" b="15934"/>
            <a:stretch/>
          </p:blipFill>
          <p:spPr>
            <a:xfrm>
              <a:off x="261491" y="3954574"/>
              <a:ext cx="1007605" cy="132735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5442682" y="3806434"/>
              <a:ext cx="1194067" cy="53984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/>
            <a:srcRect l="38904" t="11098" r="59040"/>
            <a:stretch/>
          </p:blipFill>
          <p:spPr>
            <a:xfrm>
              <a:off x="6078882" y="4044584"/>
              <a:ext cx="586918" cy="169748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2"/>
            <a:srcRect l="22394" r="60491" b="865"/>
            <a:stretch/>
          </p:blipFill>
          <p:spPr>
            <a:xfrm>
              <a:off x="5439103" y="3795999"/>
              <a:ext cx="956441" cy="189286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2"/>
            <a:srcRect l="20982" r="77136"/>
            <a:stretch/>
          </p:blipFill>
          <p:spPr>
            <a:xfrm>
              <a:off x="5034457" y="3811769"/>
              <a:ext cx="404645" cy="19093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2"/>
            <a:srcRect l="22394" t="7339" r="60491" b="77799"/>
            <a:stretch/>
          </p:blipFill>
          <p:spPr>
            <a:xfrm>
              <a:off x="4724402" y="3788982"/>
              <a:ext cx="1592263" cy="472427"/>
            </a:xfrm>
            <a:prstGeom prst="rect">
              <a:avLst/>
            </a:prstGeom>
            <a:ln>
              <a:noFill/>
            </a:ln>
          </p:spPr>
        </p:pic>
        <p:sp>
          <p:nvSpPr>
            <p:cNvPr id="72" name="Rectangle 71"/>
            <p:cNvSpPr/>
            <p:nvPr/>
          </p:nvSpPr>
          <p:spPr bwMode="auto">
            <a:xfrm>
              <a:off x="3762707" y="5595749"/>
              <a:ext cx="2962871" cy="122230"/>
            </a:xfrm>
            <a:prstGeom prst="rect">
              <a:avLst/>
            </a:prstGeom>
            <a:solidFill>
              <a:srgbClr val="0070C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pic>
          <p:nvPicPr>
            <p:cNvPr id="79" name="Picture 78"/>
            <p:cNvPicPr>
              <a:picLocks noChangeAspect="1"/>
            </p:cNvPicPr>
            <p:nvPr/>
          </p:nvPicPr>
          <p:blipFill rotWithShape="1">
            <a:blip r:embed="rId2"/>
            <a:srcRect r="78076"/>
            <a:stretch/>
          </p:blipFill>
          <p:spPr>
            <a:xfrm>
              <a:off x="3809329" y="4027224"/>
              <a:ext cx="1225128" cy="1910195"/>
            </a:xfrm>
            <a:prstGeom prst="rect">
              <a:avLst/>
            </a:prstGeom>
            <a:ln>
              <a:noFill/>
            </a:ln>
          </p:spPr>
        </p:pic>
        <p:sp>
          <p:nvSpPr>
            <p:cNvPr id="83" name="Rectangle 82"/>
            <p:cNvSpPr/>
            <p:nvPr/>
          </p:nvSpPr>
          <p:spPr bwMode="auto">
            <a:xfrm>
              <a:off x="5060740" y="5358290"/>
              <a:ext cx="1735836" cy="343575"/>
            </a:xfrm>
            <a:prstGeom prst="rect">
              <a:avLst/>
            </a:prstGeom>
            <a:solidFill>
              <a:srgbClr val="0070C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068807" y="5433726"/>
              <a:ext cx="1371684" cy="784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(Intel’s/</a:t>
              </a:r>
              <a:r>
                <a:rPr lang="en-US" sz="1500" b="1" dirty="0" err="1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AMD’sdesignation</a:t>
              </a:r>
              <a:r>
                <a:rPr lang="en-US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Mobiles</a:t>
              </a:r>
              <a:r>
                <a:rPr lang="en-US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3720674" y="5783956"/>
              <a:ext cx="1515118" cy="354085"/>
            </a:xfrm>
            <a:prstGeom prst="rect">
              <a:avLst/>
            </a:prstGeom>
            <a:solidFill>
              <a:srgbClr val="0070C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88" name="Oval 12"/>
          <p:cNvSpPr>
            <a:spLocks noChangeArrowheads="1"/>
          </p:cNvSpPr>
          <p:nvPr/>
        </p:nvSpPr>
        <p:spPr bwMode="auto">
          <a:xfrm>
            <a:off x="5752524" y="1750574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39273" y="5169136"/>
            <a:ext cx="9004728" cy="863983"/>
          </a:xfrm>
          <a:prstGeom prst="round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3" name="Rounded Rectangle 72"/>
          <p:cNvSpPr/>
          <p:nvPr/>
        </p:nvSpPr>
        <p:spPr bwMode="auto">
          <a:xfrm>
            <a:off x="3799097" y="1563080"/>
            <a:ext cx="2616613" cy="467423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32040" y="5264333"/>
            <a:ext cx="14670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sz="1200" dirty="0" smtClean="0">
                <a:latin typeface="+mj-lt"/>
              </a:rPr>
              <a:t>(Intel and AMD</a:t>
            </a:r>
          </a:p>
          <a:p>
            <a:pPr algn="ctr" fontAlgn="base"/>
            <a:r>
              <a:rPr lang="en-US" sz="1200" dirty="0" smtClean="0">
                <a:latin typeface="+mj-lt"/>
              </a:rPr>
              <a:t>designates them</a:t>
            </a:r>
          </a:p>
          <a:p>
            <a:pPr algn="ctr" fontAlgn="base"/>
            <a:r>
              <a:rPr lang="en-US" sz="1200" dirty="0" smtClean="0">
                <a:latin typeface="+mj-lt"/>
              </a:rPr>
              <a:t>also as mobile</a:t>
            </a:r>
          </a:p>
          <a:p>
            <a:pPr algn="ctr" fontAlgn="base"/>
            <a:r>
              <a:rPr lang="en-US" sz="1200" dirty="0" smtClean="0">
                <a:latin typeface="+mj-lt"/>
              </a:rPr>
              <a:t>processors)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80489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1.1 Introduction (3)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950" y="525519"/>
            <a:ext cx="30714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600" dirty="0" smtClean="0">
                <a:solidFill>
                  <a:srgbClr val="FF0000"/>
                </a:solidFill>
                <a:latin typeface="Verdana"/>
              </a:rPr>
              <a:t>Remarks to the terminology</a:t>
            </a:r>
            <a:endParaRPr lang="en-US" sz="1600" dirty="0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158" y="908720"/>
            <a:ext cx="9097378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 fontAlgn="base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In line with the literature we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use the designations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laptop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and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notebook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</a:t>
            </a:r>
            <a:endParaRPr lang="en-US" sz="1600" dirty="0" smtClean="0">
              <a:solidFill>
                <a:srgbClr val="000000"/>
              </a:solidFill>
              <a:latin typeface="Verdana"/>
            </a:endParaRPr>
          </a:p>
          <a:p>
            <a:pPr defTabSz="457200" fontAlgn="base"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    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interchangeable.</a:t>
            </a:r>
          </a:p>
          <a:p>
            <a:pPr marL="285750" indent="-285750" defTabSz="457200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Further on, to simplify our discussion, we </a:t>
            </a:r>
            <a:r>
              <a:rPr lang="en-US" sz="1600" dirty="0">
                <a:latin typeface="Verdana"/>
              </a:rPr>
              <a:t>refer to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both desktops and </a:t>
            </a:r>
            <a:endParaRPr lang="en-US" sz="1600" dirty="0" smtClean="0">
              <a:solidFill>
                <a:srgbClr val="0070C0"/>
              </a:solidFill>
              <a:latin typeface="Verdana"/>
            </a:endParaRPr>
          </a:p>
          <a:p>
            <a:pPr defTabSz="457200" fontAlgn="base">
              <a:spcAft>
                <a:spcPts val="600"/>
              </a:spcAft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     laptops/notebooks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as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client processors </a:t>
            </a:r>
            <a:r>
              <a:rPr lang="en-US" sz="1600" dirty="0">
                <a:latin typeface="Verdana"/>
              </a:rPr>
              <a:t>or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 DT/LT processors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.</a:t>
            </a:r>
            <a:endParaRPr lang="en-US" sz="1600" dirty="0" smtClean="0">
              <a:solidFill>
                <a:srgbClr val="000000"/>
              </a:solidFill>
              <a:latin typeface="Verdana"/>
            </a:endParaRPr>
          </a:p>
          <a:p>
            <a:pPr marL="285750" indent="-285750" defTabSz="457200" fontAlgn="base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We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note that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both Intel and AMD designate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their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processors targeting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laptops or </a:t>
            </a:r>
          </a:p>
          <a:p>
            <a:pPr defTabSz="457200" fontAlgn="base"/>
            <a:r>
              <a:rPr lang="en-US" sz="1600" dirty="0">
                <a:solidFill>
                  <a:srgbClr val="0070C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     tablets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 as </a:t>
            </a:r>
            <a:r>
              <a:rPr lang="en-US" sz="1600" dirty="0" smtClean="0">
                <a:solidFill>
                  <a:srgbClr val="FF0000"/>
                </a:solidFill>
                <a:latin typeface="Verdana"/>
              </a:rPr>
              <a:t>mobile processors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, so vendor-specific data cited in this Chapter</a:t>
            </a:r>
          </a:p>
          <a:p>
            <a:pPr defTabSz="457200" fontAlgn="base"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      needs to be interpreted accordingly.</a:t>
            </a:r>
          </a:p>
          <a:p>
            <a:pPr marL="285750" indent="-285750" defTabSz="457200" fontAlgn="base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By contrast,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in this series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of Lecture notes we use the term </a:t>
            </a:r>
            <a:r>
              <a:rPr lang="en-US" sz="1600" dirty="0" smtClean="0">
                <a:solidFill>
                  <a:srgbClr val="FF0000"/>
                </a:solidFill>
                <a:latin typeface="Verdana"/>
              </a:rPr>
              <a:t>“mobile processors”</a:t>
            </a:r>
          </a:p>
          <a:p>
            <a:pPr defTabSz="457200" fontAlgn="base"/>
            <a:r>
              <a:rPr lang="en-US" sz="16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     differently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we interpret this term such that it covers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tablet-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and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smartphone </a:t>
            </a:r>
          </a:p>
          <a:p>
            <a:pPr defTabSz="457200" fontAlgn="base"/>
            <a:r>
              <a:rPr lang="en-US" sz="1600" dirty="0">
                <a:solidFill>
                  <a:srgbClr val="0070C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     processors </a:t>
            </a:r>
            <a:r>
              <a:rPr lang="en-US" sz="1600" dirty="0" smtClean="0">
                <a:latin typeface="Verdana"/>
              </a:rPr>
              <a:t>and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special Chapters of our Lecture notes are devoted to</a:t>
            </a:r>
          </a:p>
          <a:p>
            <a:pPr defTabSz="457200" fontAlgn="base"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     different aspects of </a:t>
            </a:r>
            <a:r>
              <a:rPr lang="en-US" sz="1600" dirty="0" smtClean="0">
                <a:solidFill>
                  <a:srgbClr val="FF0000"/>
                </a:solidFill>
                <a:latin typeface="Verdana"/>
              </a:rPr>
              <a:t>mobile processors.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4628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1068" y="529389"/>
            <a:ext cx="7423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/>
            <a:r>
              <a:rPr lang="en-US" sz="1600" dirty="0" smtClean="0">
                <a:solidFill>
                  <a:srgbClr val="FF0000"/>
                </a:solidFill>
                <a:latin typeface="Verdana"/>
              </a:rPr>
              <a:t>Remarks to the layout of this lecture notes</a:t>
            </a:r>
            <a:endParaRPr lang="en-US" sz="1600" dirty="0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017" y="847024"/>
            <a:ext cx="8785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/>
            <a:r>
              <a:rPr lang="en-US" sz="1600" dirty="0">
                <a:solidFill>
                  <a:srgbClr val="0070C0"/>
                </a:solidFill>
                <a:latin typeface="Verdana"/>
              </a:rPr>
              <a:t>Why laptops are discussed along with desktops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in this Chapter,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rather than with</a:t>
            </a:r>
          </a:p>
          <a:p>
            <a:pPr defTabSz="457200" fontAlgn="base"/>
            <a:r>
              <a:rPr lang="en-US" sz="1600" dirty="0">
                <a:solidFill>
                  <a:srgbClr val="0070C0"/>
                </a:solidFill>
                <a:latin typeface="Verdana"/>
              </a:rPr>
              <a:t>  tablets and smartphones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even when laptops are mobile devices such as tablets</a:t>
            </a:r>
          </a:p>
          <a:p>
            <a:pPr defTabSz="457200" fontAlgn="base"/>
            <a:r>
              <a:rPr lang="en-US" sz="1600" dirty="0">
                <a:solidFill>
                  <a:srgbClr val="000000"/>
                </a:solidFill>
                <a:latin typeface="Verdana"/>
              </a:rPr>
              <a:t>  and smartphones?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017" y="1761428"/>
            <a:ext cx="9105503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For the time being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desktops and laptops are typically based on x86 </a:t>
            </a:r>
            <a:r>
              <a:rPr lang="en-US" sz="1600" dirty="0" smtClean="0">
                <a:solidFill>
                  <a:srgbClr val="FF0000"/>
                </a:solidFill>
                <a:latin typeface="Verdana"/>
              </a:rPr>
              <a:t>processors.</a:t>
            </a:r>
            <a:endParaRPr lang="en-US" sz="1600" dirty="0">
              <a:solidFill>
                <a:srgbClr val="FF0000"/>
              </a:solidFill>
              <a:latin typeface="Verdana"/>
            </a:endParaRPr>
          </a:p>
          <a:p>
            <a:pPr defTabSz="457200" fontAlgn="base"/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D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esktops and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laptops build a continuum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where desktops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provide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higher performance </a:t>
            </a:r>
            <a:endParaRPr lang="en-US" sz="1600" dirty="0" smtClean="0">
              <a:solidFill>
                <a:srgbClr val="000000"/>
              </a:solidFill>
              <a:latin typeface="Verdana"/>
            </a:endParaRPr>
          </a:p>
          <a:p>
            <a:pPr defTabSz="457200" fontAlgn="base"/>
            <a:r>
              <a:rPr lang="en-US" sz="16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and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power consumption whereas laptops utilize less power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hungry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processors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that</a:t>
            </a:r>
          </a:p>
          <a:p>
            <a:pPr defTabSz="457200" fontAlgn="base"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are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obviously, less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powerful.</a:t>
            </a:r>
          </a:p>
          <a:p>
            <a:pPr defTabSz="457200" fontAlgn="base"/>
            <a:r>
              <a:rPr lang="en-US" sz="1600" dirty="0">
                <a:solidFill>
                  <a:srgbClr val="000000"/>
                </a:solidFill>
                <a:latin typeface="Verdana"/>
              </a:rPr>
              <a:t>On the other hand,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tablets and smartphones are built typically on ARM ISA-based</a:t>
            </a:r>
          </a:p>
          <a:p>
            <a:pPr defTabSz="457200" fontAlgn="base">
              <a:spcAft>
                <a:spcPts val="600"/>
              </a:spcAft>
            </a:pPr>
            <a:r>
              <a:rPr lang="en-US" sz="1600" dirty="0">
                <a:solidFill>
                  <a:srgbClr val="FF0000"/>
                </a:solidFill>
                <a:latin typeface="Verdana"/>
              </a:rPr>
              <a:t>  processors.</a:t>
            </a:r>
          </a:p>
          <a:p>
            <a:pPr defTabSz="457200" fontAlgn="base"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Here we make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two comments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:</a:t>
            </a:r>
          </a:p>
          <a:p>
            <a:pPr marL="342900" indent="-342900" defTabSz="457200" fontAlgn="base">
              <a:spcAft>
                <a:spcPts val="600"/>
              </a:spcAft>
              <a:buFontTx/>
              <a:buAutoNum type="alphaLcParenR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Previously,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both Intel and AMD tried to offer X86 processors for tablets and smartphones that failed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and both vendors cancelled their related efforts in 2016.</a:t>
            </a:r>
          </a:p>
          <a:p>
            <a:pPr marL="342900" indent="-342900" defTabSz="457200" fontAlgn="base">
              <a:buFontTx/>
              <a:buAutoNum type="alphaLcParenR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Recently, there is an opposite move, that is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introducing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ARM ISA based processors for laptops or tablets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that are intended to run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under Windows 10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(e.g. from Qualcomm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). </a:t>
            </a:r>
            <a:endParaRPr lang="en-US" sz="16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3382"/>
            <a:ext cx="9144000" cy="393700"/>
          </a:xfrm>
        </p:spPr>
        <p:txBody>
          <a:bodyPr/>
          <a:lstStyle/>
          <a:p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1.1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Introduction (4)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12501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2219"/>
          <a:stretch/>
        </p:blipFill>
        <p:spPr>
          <a:xfrm>
            <a:off x="774633" y="1212784"/>
            <a:ext cx="7650016" cy="53306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950" y="519766"/>
            <a:ext cx="8424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/>
            <a:r>
              <a:rPr lang="en-US" sz="2000" dirty="0">
                <a:solidFill>
                  <a:srgbClr val="2D2D8A"/>
                </a:solidFill>
                <a:latin typeface="Verdana"/>
              </a:rPr>
              <a:t>Power</a:t>
            </a:r>
            <a:r>
              <a:rPr lang="en-US" dirty="0">
                <a:solidFill>
                  <a:srgbClr val="2D2D8A"/>
                </a:solidFill>
                <a:latin typeface="Verdana"/>
              </a:rPr>
              <a:t> constraints </a:t>
            </a:r>
            <a:r>
              <a:rPr lang="en-US" dirty="0" smtClean="0">
                <a:solidFill>
                  <a:srgbClr val="2D2D8A"/>
                </a:solidFill>
                <a:latin typeface="Verdana"/>
              </a:rPr>
              <a:t>being </a:t>
            </a:r>
            <a:r>
              <a:rPr lang="en-US" dirty="0">
                <a:solidFill>
                  <a:srgbClr val="2D2D8A"/>
                </a:solidFill>
                <a:latin typeface="Verdana"/>
              </a:rPr>
              <a:t>one of the basic limitations of processors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1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] 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4716379" y="3786136"/>
            <a:ext cx="3619099" cy="115503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3382"/>
            <a:ext cx="9144000" cy="393700"/>
          </a:xfrm>
        </p:spPr>
        <p:txBody>
          <a:bodyPr/>
          <a:lstStyle/>
          <a:p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1.1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Introduction (5)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0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1756" y="558267"/>
            <a:ext cx="8701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dirty="0" smtClean="0">
                <a:solidFill>
                  <a:srgbClr val="2D2D8A"/>
                </a:solidFill>
                <a:latin typeface="Verdana"/>
              </a:rPr>
              <a:t>Typical </a:t>
            </a:r>
            <a:r>
              <a:rPr lang="en-US" dirty="0">
                <a:solidFill>
                  <a:srgbClr val="2D2D8A"/>
                </a:solidFill>
                <a:latin typeface="Verdana"/>
              </a:rPr>
              <a:t>TDP values of desktop and </a:t>
            </a:r>
            <a:r>
              <a:rPr lang="en-US" dirty="0" smtClean="0">
                <a:solidFill>
                  <a:srgbClr val="2D2D8A"/>
                </a:solidFill>
                <a:latin typeface="Verdana"/>
              </a:rPr>
              <a:t>laptop </a:t>
            </a:r>
            <a:r>
              <a:rPr lang="en-US" dirty="0">
                <a:solidFill>
                  <a:srgbClr val="2D2D8A"/>
                </a:solidFill>
                <a:latin typeface="Verdana"/>
              </a:rPr>
              <a:t>processors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3382"/>
            <a:ext cx="9144000" cy="393700"/>
          </a:xfrm>
        </p:spPr>
        <p:txBody>
          <a:bodyPr/>
          <a:lstStyle/>
          <a:p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1.1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Introduction (6)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graphicFrame>
        <p:nvGraphicFramePr>
          <p:cNvPr id="12" name="Group 3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044541"/>
              </p:ext>
            </p:extLst>
          </p:nvPr>
        </p:nvGraphicFramePr>
        <p:xfrm>
          <a:off x="2452590" y="1391675"/>
          <a:ext cx="4268975" cy="4825088"/>
        </p:xfrm>
        <a:graphic>
          <a:graphicData uri="http://schemas.openxmlformats.org/drawingml/2006/table">
            <a:tbl>
              <a:tblPr/>
              <a:tblGrid>
                <a:gridCol w="316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7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7656">
                  <a:extLst>
                    <a:ext uri="{9D8B030D-6E8A-4147-A177-3AD203B41FA5}">
                      <a16:colId xmlns:a16="http://schemas.microsoft.com/office/drawing/2014/main" val="65790080"/>
                    </a:ext>
                  </a:extLst>
                </a:gridCol>
                <a:gridCol w="1317656">
                  <a:extLst>
                    <a:ext uri="{9D8B030D-6E8A-4147-A177-3AD203B41FA5}">
                      <a16:colId xmlns:a16="http://schemas.microsoft.com/office/drawing/2014/main" val="2206590268"/>
                    </a:ext>
                  </a:extLst>
                </a:gridCol>
              </a:tblGrid>
              <a:tr h="49129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Processor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category</a:t>
                      </a: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5490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TDP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Intel’s</a:t>
                      </a:r>
                    </a:p>
                    <a:p>
                      <a:pPr algn="ctr" fontAlgn="base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usual tags 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5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345260"/>
                  </a:ext>
                </a:extLst>
              </a:tr>
              <a:tr h="49129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Servers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490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</a:rPr>
                        <a:t>≈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85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-200 W</a:t>
                      </a: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9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HEDs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490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</a:rPr>
                        <a:t>≈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-150 W</a:t>
                      </a: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X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011484"/>
                  </a:ext>
                </a:extLst>
              </a:tr>
              <a:tr h="49129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High perf.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549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</a:rPr>
                        <a:t>≈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70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95 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549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5490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837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Mainstream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</a:rPr>
                        <a:t>≈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50-65 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549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5490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129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Low power</a:t>
                      </a: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</a:rPr>
                        <a:t>≈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35-45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549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5490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92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High perf.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</a:rPr>
                        <a:t>≈45 W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H/HQ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79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Mainstream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</a:rPr>
                        <a:t>≈25-35 W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079528"/>
                  </a:ext>
                </a:extLst>
              </a:tr>
              <a:tr h="405045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Ultra-thin</a:t>
                      </a: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</a:rPr>
                        <a:t>≈15 W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62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Tablet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</a:t>
                      </a: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5490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≈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549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Y/m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5490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" name="Text Box 126"/>
          <p:cNvSpPr txBox="1">
            <a:spLocks noChangeArrowheads="1"/>
          </p:cNvSpPr>
          <p:nvPr/>
        </p:nvSpPr>
        <p:spPr bwMode="auto">
          <a:xfrm rot="16200000">
            <a:off x="1789906" y="4685741"/>
            <a:ext cx="1435343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Notebooks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ext Box 125"/>
          <p:cNvSpPr txBox="1">
            <a:spLocks noChangeArrowheads="1"/>
          </p:cNvSpPr>
          <p:nvPr/>
        </p:nvSpPr>
        <p:spPr bwMode="auto">
          <a:xfrm rot="16200000">
            <a:off x="2106362" y="3515556"/>
            <a:ext cx="990048" cy="27699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Desktops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462885" y="2843935"/>
            <a:ext cx="1636775" cy="337282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1407" y="1941247"/>
            <a:ext cx="45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en-US" sz="1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591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 fontAlgn="base">
          <a:defRPr sz="1600" dirty="0" smtClean="0">
            <a:latin typeface="+mj-lt"/>
          </a:defRPr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0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400" b="1" dirty="0" smtClean="0">
            <a:solidFill>
              <a:schemeClr val="accent6"/>
            </a:solidFill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Default Design">
  <a:themeElements>
    <a:clrScheme name="2_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2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2_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2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16720</TotalTime>
  <Words>4746</Words>
  <Application>Microsoft Office PowerPoint</Application>
  <PresentationFormat>On-screen Show (4:3)</PresentationFormat>
  <Paragraphs>1276</Paragraphs>
  <Slides>48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Arial</vt:lpstr>
      <vt:lpstr>Calibri</vt:lpstr>
      <vt:lpstr>Symbol</vt:lpstr>
      <vt:lpstr>Times New Roman</vt:lpstr>
      <vt:lpstr>Verdana</vt:lpstr>
      <vt:lpstr>Wingdings</vt:lpstr>
      <vt:lpstr>2_Default Design</vt:lpstr>
      <vt:lpstr>10_Default Design</vt:lpstr>
      <vt:lpstr>9_Default Design</vt:lpstr>
      <vt:lpstr>7_Default Design</vt:lpstr>
      <vt:lpstr>6_Default Design</vt:lpstr>
      <vt:lpstr>Microsoft Drawing</vt:lpstr>
      <vt:lpstr>PowerPoint Presentation</vt:lpstr>
      <vt:lpstr>PowerPoint Presentation</vt:lpstr>
      <vt:lpstr>PowerPoint Presentation</vt:lpstr>
      <vt:lpstr>1.1 Introduction (1)</vt:lpstr>
      <vt:lpstr>1.1 Introduction (2)</vt:lpstr>
      <vt:lpstr>1.1 Introduction (3)</vt:lpstr>
      <vt:lpstr>1.1 Introduction (4)</vt:lpstr>
      <vt:lpstr>1.1 Introduction (5)</vt:lpstr>
      <vt:lpstr>1.1 Introduction (6)</vt:lpstr>
      <vt:lpstr>1.1 Introduction (7)</vt:lpstr>
      <vt:lpstr>1.1 Introduction (8)</vt:lpstr>
      <vt:lpstr>PowerPoint Presentation</vt:lpstr>
      <vt:lpstr>1.2 Milestones of the evolution of DT and LT processors (1)</vt:lpstr>
      <vt:lpstr>1.2 Milestones of the evolution of DT and LT processors (2)</vt:lpstr>
      <vt:lpstr>1.2 Milestones of the evolution of DT and LT processors (3)</vt:lpstr>
      <vt:lpstr>1.2 Milestones of the evolution of DT and LT processors (4)</vt:lpstr>
      <vt:lpstr>1.2 Milestones of the evolution of DT and LT processors (5)</vt:lpstr>
      <vt:lpstr>1.2 Milestones of the evolution of DT and LT processors (6)</vt:lpstr>
      <vt:lpstr>1.2 Milestones of the evolution of DT and LT processors (7)</vt:lpstr>
      <vt:lpstr>1.2 Milestones of the evolution of DT and LT processors (8)</vt:lpstr>
      <vt:lpstr>1.2 Milestones of the evolution of DT and LT processors (9)</vt:lpstr>
      <vt:lpstr>1.2 Milestones of the evolution of DT and LT processors (10)</vt:lpstr>
      <vt:lpstr>1.2 Milestones of the evolution of DT and LT processors (11)</vt:lpstr>
      <vt:lpstr>1.2 Milestones of the evolution of DT and LT processors (12)</vt:lpstr>
      <vt:lpstr>1.2 Milestones of the evolution of DT and LT processors (13)</vt:lpstr>
      <vt:lpstr>1.2 Milestones of the evolution of DT and LT processors (14)</vt:lpstr>
      <vt:lpstr>PowerPoint Presentation</vt:lpstr>
      <vt:lpstr>1.3 Desktop and notebook processor lines covered (1)</vt:lpstr>
      <vt:lpstr>1.3 Desktop and notebook processor lines covered (2)</vt:lpstr>
      <vt:lpstr>1.3 Desktop and notebook processor lines covered (3)</vt:lpstr>
      <vt:lpstr>1.3 Desktop and notebook processor lines covered (4)</vt:lpstr>
      <vt:lpstr>1.3 Desktop and notebook processor lines covered (5)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1.3 Desktop and notebook processor lines covered (12)</vt:lpstr>
      <vt:lpstr>PowerPoint Presentation</vt:lpstr>
      <vt:lpstr>1.4 CPU core count of desktops and laptops (1)</vt:lpstr>
      <vt:lpstr>1.4 CPU core count of desktops and laptops (2)</vt:lpstr>
      <vt:lpstr>1.4 CPU core count of desktops and laptops (4)</vt:lpstr>
      <vt:lpstr>1.4 CPU core count of desktops and laptops (5)</vt:lpstr>
      <vt:lpstr>1.4 CPU core count of desktops and laptops (6)</vt:lpstr>
      <vt:lpstr>1.4 CPU core count of desktops and laptops (7)</vt:lpstr>
      <vt:lpstr>1.4 CPU core count of desktops and laptops (8)</vt:lpstr>
      <vt:lpstr>1.4 CPU core count of desktops and laptops (9)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Bácskai Zsuzsanna</dc:creator>
  <cp:lastModifiedBy>sima</cp:lastModifiedBy>
  <cp:revision>85</cp:revision>
  <dcterms:created xsi:type="dcterms:W3CDTF">2019-07-25T11:22:35Z</dcterms:created>
  <dcterms:modified xsi:type="dcterms:W3CDTF">2019-10-02T05:32:58Z</dcterms:modified>
</cp:coreProperties>
</file>