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3" r:id="rId1"/>
    <p:sldMasterId id="2147483711" r:id="rId2"/>
    <p:sldMasterId id="2147483737" r:id="rId3"/>
    <p:sldMasterId id="2147483762" r:id="rId4"/>
    <p:sldMasterId id="2147483877" r:id="rId5"/>
  </p:sldMasterIdLst>
  <p:notesMasterIdLst>
    <p:notesMasterId r:id="rId53"/>
  </p:notesMasterIdLst>
  <p:sldIdLst>
    <p:sldId id="2266" r:id="rId6"/>
    <p:sldId id="463" r:id="rId7"/>
    <p:sldId id="1908" r:id="rId8"/>
    <p:sldId id="1988" r:id="rId9"/>
    <p:sldId id="1989" r:id="rId10"/>
    <p:sldId id="1990" r:id="rId11"/>
    <p:sldId id="1991" r:id="rId12"/>
    <p:sldId id="1992" r:id="rId13"/>
    <p:sldId id="2129" r:id="rId14"/>
    <p:sldId id="1996" r:id="rId15"/>
    <p:sldId id="1924" r:id="rId16"/>
    <p:sldId id="1925" r:id="rId17"/>
    <p:sldId id="2002" r:id="rId18"/>
    <p:sldId id="1926" r:id="rId19"/>
    <p:sldId id="1927" r:id="rId20"/>
    <p:sldId id="1928" r:id="rId21"/>
    <p:sldId id="1995" r:id="rId22"/>
    <p:sldId id="2001" r:id="rId23"/>
    <p:sldId id="1984" r:id="rId24"/>
    <p:sldId id="2174" r:id="rId25"/>
    <p:sldId id="1983" r:id="rId26"/>
    <p:sldId id="1929" r:id="rId27"/>
    <p:sldId id="1993" r:id="rId28"/>
    <p:sldId id="1994" r:id="rId29"/>
    <p:sldId id="2170" r:id="rId30"/>
    <p:sldId id="1939" r:id="rId31"/>
    <p:sldId id="1933" r:id="rId32"/>
    <p:sldId id="1934" r:id="rId33"/>
    <p:sldId id="1935" r:id="rId34"/>
    <p:sldId id="1938" r:id="rId35"/>
    <p:sldId id="1949" r:id="rId36"/>
    <p:sldId id="1940" r:id="rId37"/>
    <p:sldId id="1941" r:id="rId38"/>
    <p:sldId id="1942" r:id="rId39"/>
    <p:sldId id="2004" r:id="rId40"/>
    <p:sldId id="1943" r:id="rId41"/>
    <p:sldId id="1944" r:id="rId42"/>
    <p:sldId id="1945" r:id="rId43"/>
    <p:sldId id="2268" r:id="rId44"/>
    <p:sldId id="1946" r:id="rId45"/>
    <p:sldId id="1947" r:id="rId46"/>
    <p:sldId id="1948" r:id="rId47"/>
    <p:sldId id="1952" r:id="rId48"/>
    <p:sldId id="1953" r:id="rId49"/>
    <p:sldId id="1954" r:id="rId50"/>
    <p:sldId id="1951" r:id="rId51"/>
    <p:sldId id="1955" r:id="rId52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43B284-05C1-4ADE-B66F-498B437E93F5}">
          <p14:sldIdLst>
            <p14:sldId id="2266"/>
            <p14:sldId id="463"/>
          </p14:sldIdLst>
        </p14:section>
        <p14:section name="Untitled Section" id="{C502D39B-7B0F-408B-9318-C54260733FCA}">
          <p14:sldIdLst>
            <p14:sldId id="1908"/>
            <p14:sldId id="1988"/>
            <p14:sldId id="1989"/>
            <p14:sldId id="1990"/>
            <p14:sldId id="1991"/>
            <p14:sldId id="1992"/>
            <p14:sldId id="2129"/>
            <p14:sldId id="1996"/>
            <p14:sldId id="1924"/>
            <p14:sldId id="1925"/>
            <p14:sldId id="2002"/>
            <p14:sldId id="1926"/>
            <p14:sldId id="1927"/>
            <p14:sldId id="1928"/>
            <p14:sldId id="1995"/>
            <p14:sldId id="2001"/>
            <p14:sldId id="1984"/>
            <p14:sldId id="2174"/>
            <p14:sldId id="1983"/>
            <p14:sldId id="1929"/>
            <p14:sldId id="1993"/>
            <p14:sldId id="1994"/>
            <p14:sldId id="2170"/>
            <p14:sldId id="1939"/>
            <p14:sldId id="1933"/>
            <p14:sldId id="1934"/>
            <p14:sldId id="1935"/>
            <p14:sldId id="1938"/>
            <p14:sldId id="1949"/>
            <p14:sldId id="1940"/>
            <p14:sldId id="1941"/>
            <p14:sldId id="1942"/>
            <p14:sldId id="2004"/>
            <p14:sldId id="1943"/>
            <p14:sldId id="1944"/>
            <p14:sldId id="1945"/>
            <p14:sldId id="2268"/>
            <p14:sldId id="1946"/>
            <p14:sldId id="1947"/>
            <p14:sldId id="1948"/>
            <p14:sldId id="1952"/>
            <p14:sldId id="1953"/>
            <p14:sldId id="1954"/>
            <p14:sldId id="1951"/>
            <p14:sldId id="19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6" userDrawn="1">
          <p15:clr>
            <a:srgbClr val="A4A3A4"/>
          </p15:clr>
        </p15:guide>
        <p15:guide id="2" orient="horz" pos="1962" userDrawn="1">
          <p15:clr>
            <a:srgbClr val="A4A3A4"/>
          </p15:clr>
        </p15:guide>
        <p15:guide id="3" orient="horz" pos="828" userDrawn="1">
          <p15:clr>
            <a:srgbClr val="A4A3A4"/>
          </p15:clr>
        </p15:guide>
        <p15:guide id="4" pos="5431" userDrawn="1">
          <p15:clr>
            <a:srgbClr val="A4A3A4"/>
          </p15:clr>
        </p15:guide>
        <p15:guide id="6" pos="697" userDrawn="1">
          <p15:clr>
            <a:srgbClr val="A4A3A4"/>
          </p15:clr>
        </p15:guide>
        <p15:guide id="7" pos="4184" userDrawn="1">
          <p15:clr>
            <a:srgbClr val="A4A3A4"/>
          </p15:clr>
        </p15:guide>
        <p15:guide id="8" pos="385" userDrawn="1">
          <p15:clr>
            <a:srgbClr val="A4A3A4"/>
          </p15:clr>
        </p15:guide>
        <p15:guide id="9" orient="horz" pos="1706" userDrawn="1">
          <p15:clr>
            <a:srgbClr val="A4A3A4"/>
          </p15:clr>
        </p15:guide>
        <p15:guide id="10" orient="horz" pos="544" userDrawn="1">
          <p15:clr>
            <a:srgbClr val="A4A3A4"/>
          </p15:clr>
        </p15:guide>
        <p15:guide id="11" orient="horz" pos="317" userDrawn="1">
          <p15:clr>
            <a:srgbClr val="A4A3A4"/>
          </p15:clr>
        </p15:guide>
        <p15:guide id="12" pos="187">
          <p15:clr>
            <a:srgbClr val="A4A3A4"/>
          </p15:clr>
        </p15:guide>
        <p15:guide id="14" pos="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99"/>
    <a:srgbClr val="2D2D8A"/>
    <a:srgbClr val="CCECFF"/>
    <a:srgbClr val="00B0F0"/>
    <a:srgbClr val="8FB4FF"/>
    <a:srgbClr val="CFE7E9"/>
    <a:srgbClr val="FF3F3F"/>
    <a:srgbClr val="E7F3F4"/>
    <a:srgbClr val="79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57" autoAdjust="0"/>
    <p:restoredTop sz="86321" autoAdjust="0"/>
  </p:normalViewPr>
  <p:slideViewPr>
    <p:cSldViewPr snapToObjects="1" showGuides="1">
      <p:cViewPr varScale="1">
        <p:scale>
          <a:sx n="128" d="100"/>
          <a:sy n="128" d="100"/>
        </p:scale>
        <p:origin x="678" y="114"/>
      </p:cViewPr>
      <p:guideLst>
        <p:guide orient="horz" pos="176"/>
        <p:guide orient="horz" pos="1962"/>
        <p:guide orient="horz" pos="828"/>
        <p:guide pos="5431"/>
        <p:guide pos="697"/>
        <p:guide pos="4184"/>
        <p:guide pos="385"/>
        <p:guide orient="horz" pos="1706"/>
        <p:guide orient="horz" pos="544"/>
        <p:guide orient="horz" pos="317"/>
        <p:guide pos="187"/>
        <p:guide pos="73"/>
      </p:guideLst>
    </p:cSldViewPr>
  </p:slideViewPr>
  <p:outlineViewPr>
    <p:cViewPr>
      <p:scale>
        <a:sx n="33" d="100"/>
        <a:sy n="33" d="100"/>
      </p:scale>
      <p:origin x="0" y="-30894"/>
    </p:cViewPr>
  </p:outlin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4283" cy="496572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8" y="0"/>
            <a:ext cx="2944283" cy="496572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/>
            </a:lvl1pPr>
          </a:lstStyle>
          <a:p>
            <a:fld id="{6CD8F015-447F-47A2-9CB4-05A2ED03C3A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7713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2" tIns="45226" rIns="90452" bIns="452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8"/>
            <a:ext cx="5435600" cy="4469131"/>
          </a:xfrm>
          <a:prstGeom prst="rect">
            <a:avLst/>
          </a:prstGeom>
        </p:spPr>
        <p:txBody>
          <a:bodyPr vert="horz" lIns="90452" tIns="45226" rIns="90452" bIns="4522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33106"/>
            <a:ext cx="2944283" cy="496572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8" y="9433106"/>
            <a:ext cx="2944283" cy="496572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/>
            </a:lvl1pPr>
          </a:lstStyle>
          <a:p>
            <a:fld id="{9CBE5971-2EA0-420F-8461-EEE5968F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4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33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FD9A7-FAC6-4B51-A12F-D29D77A0AC1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3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7890" y="9486412"/>
            <a:ext cx="2945024" cy="49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A6813A-948D-418C-8852-D24B0D7AD72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49300"/>
            <a:ext cx="4989513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140" y="4742399"/>
            <a:ext cx="5436235" cy="44935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319928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B79A414-E239-4197-9C72-BE7E2F0B3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F286BB-3F6F-42E1-A81B-B15123850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4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D7AB8CC-E3BB-4996-AEFA-356CB70AC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51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BBE1E43-4B64-4081-B5EC-220B08B76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35AEA859-1FBD-492C-B728-F9B5FDA39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64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94A8D3E-3776-416F-A664-C25D87E51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79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D436388-307E-48ED-B679-858C6E568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79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AF9ADC9-3E27-44DA-B2AE-B3C707DCE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4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3758EC6-CCD6-42AC-9823-2B7603B06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99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55FC11D-C778-4699-96C3-8835C197E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84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3E9B7A-50CC-401A-A1BD-2DD8F55F1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39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40BE07-A114-4229-A434-81848DB19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0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449907A-C9DE-436C-8305-5AA11DF95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4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0237561-2B3F-4D72-9FAF-A6F919EB8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03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DE6BB42-0C31-4CFB-B147-1AAE1EDF1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80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8C9C813-C3EC-49FF-AA04-29CCD43FF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03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6F0074C-8013-41EE-8EF0-BE450A379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0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87F05-397B-4DC5-8F6B-4F344128EC3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08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01BC1-466E-4B14-A4B3-BFF37E05939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9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99C08-7164-470D-94A2-7D4AFFEF68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69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CD376-6D00-4AB4-9C77-0A968BA7CE9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886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84B06-8737-4A67-B93E-05D9E267CED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1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93FAE26-13E2-4ED6-8BE1-7D8B1014A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25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13FE7-908A-4E36-BBA0-9D794DE4387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23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2FF19-E66A-496E-8A10-CCB6A0C2284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7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8991B-3C86-4B79-A1C7-09C5CDB4B28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666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F659E-470C-46A3-80BE-6D139DEFDE5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374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BF971-02CD-4B99-B742-3C7FC7DA6AB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0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D879A-199D-4D56-9D3D-DD2FC3D095C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006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0DAD6-9CE3-4454-B5BF-041EB25A3F8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679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A672B-4EE8-4FAA-A39F-23753E3C5E5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901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29E8E-0ACE-4EAB-91DE-5DCBB1890A5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006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14D30-F8FC-4F9E-A9A8-24E16EAB431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2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EAFF025-74C9-4082-A1D8-BF8069E8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91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55D5B-1E79-42EC-B1FE-41D5C5612AE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108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FBFC0-7B3E-43B3-A874-C6820D24D47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086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8CADB-19C2-46D1-B601-DE6C69392C0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241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E16E9-F49D-4CF5-996D-0F7FE60B462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51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4A596-4BF0-43FF-AFBD-49A5F3D47EE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966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C72BA-2BEF-4F79-953A-33A7472180C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020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8EDFB-3B3B-4D6E-9B41-204A399314F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662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88DA-3E88-47B4-9C39-18122A035CB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841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14010-7D04-460C-83FC-3A7611F4E78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84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37957-C16B-47EF-8A9F-692B49F4B6C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8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125382A-3DF0-4797-BE0F-445E10A4F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878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62490-2C48-40A6-A110-3AD1FF4926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079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AA26-B39C-46AB-A1AC-B59107E2FD3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145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9449-B38A-4A0A-87EC-20F10DE7109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822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F40F-7EEA-4792-AE7F-68DB37DC9FC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718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3F3C-562B-47BC-8B39-8F1AE524824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366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A180-57BD-4B41-8A1C-923958312AF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646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58FA-81D0-4FA0-BCD2-07BED637452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82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A376-3A21-4A30-B0A7-0C9CFE122B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726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D66EC-0FC4-44FB-B6E1-2D3AF79354B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336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62CD-57D9-4141-810A-22A4778647D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6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B349859-308B-44EF-A27B-55BF25424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064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28281"/>
            <a:ext cx="9144000" cy="393700"/>
          </a:xfrm>
          <a:solidFill>
            <a:srgbClr val="0066FF"/>
          </a:solidFill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BC5F-438A-474D-82A8-B9A55BA94F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2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68BD18B-46BE-49D5-8E30-1AECAEBD1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3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79B6EA3-FDDD-438E-9163-541F1F5CE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8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4A9BE35-29C3-4B97-839D-9DE43E662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2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6F7CB5-7D1B-420E-9AC6-03B292490C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0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85544E-E864-4144-BCE2-0051B2C647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2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ED07B8-72D6-4E96-B547-2E0AE04DB78D}" type="slidenum">
              <a:rPr lang="en-US" altLang="en-US" sz="14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0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5CE3D2-633A-4BF4-B6C1-E38D29D51E68}" type="slidenum">
              <a:rPr lang="en-US" altLang="en-US" sz="14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7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F4EBC40-5D11-414E-958E-8FFB8B8F5D2A}" type="slidenum">
              <a:rPr lang="en-US" altLang="en-US" sz="1400">
                <a:solidFill>
                  <a:srgbClr val="FFFFFF"/>
                </a:solidFill>
                <a:cs typeface="Times New Roman" pitchFamily="18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3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0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4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14344" y="2303875"/>
            <a:ext cx="6705600" cy="3268663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endParaRPr lang="en-US" altLang="en-US" dirty="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>
              <a:spcAft>
                <a:spcPct val="50000"/>
              </a:spcAft>
            </a:pPr>
            <a:r>
              <a:rPr lang="en-US" altLang="en-US" dirty="0" err="1" smtClean="0">
                <a:solidFill>
                  <a:schemeClr val="bg1"/>
                </a:solidFill>
                <a:latin typeface="Verdana" pitchFamily="34" charset="0"/>
              </a:rPr>
              <a:t>Dezső</a:t>
            </a:r>
            <a:r>
              <a:rPr lang="hu-HU" altLang="en-US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hu-HU" altLang="en-US" dirty="0">
                <a:solidFill>
                  <a:schemeClr val="bg1"/>
                </a:solidFill>
                <a:latin typeface="Verdana" pitchFamily="34" charset="0"/>
              </a:rPr>
              <a:t>Sima</a:t>
            </a:r>
          </a:p>
          <a:p>
            <a:pPr eaLnBrk="1" hangingPunct="1">
              <a:spcAft>
                <a:spcPct val="50000"/>
              </a:spcAft>
            </a:pPr>
            <a:endParaRPr lang="en-US" altLang="en-US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eaLnBrk="1" hangingPunct="1">
              <a:spcAft>
                <a:spcPct val="25000"/>
              </a:spcAft>
            </a:pPr>
            <a:r>
              <a:rPr lang="en-US" altLang="en-US" dirty="0" smtClean="0">
                <a:solidFill>
                  <a:schemeClr val="bg1"/>
                </a:solidFill>
                <a:latin typeface="Verdana" pitchFamily="34" charset="0"/>
              </a:rPr>
              <a:t>October </a:t>
            </a:r>
            <a:r>
              <a:rPr lang="hu-HU" altLang="en-US" dirty="0" smtClean="0">
                <a:solidFill>
                  <a:schemeClr val="bg1"/>
                </a:solidFill>
                <a:latin typeface="Verdana" pitchFamily="34" charset="0"/>
              </a:rPr>
              <a:t>20</a:t>
            </a:r>
            <a:r>
              <a:rPr lang="en-US" altLang="en-US" dirty="0" smtClean="0">
                <a:solidFill>
                  <a:schemeClr val="bg1"/>
                </a:solidFill>
                <a:latin typeface="Verdana" pitchFamily="34" charset="0"/>
              </a:rPr>
              <a:t>19</a:t>
            </a:r>
            <a:endParaRPr lang="hu-HU" altLang="en-US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092238" y="6357938"/>
            <a:ext cx="9510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(Ver. </a:t>
            </a:r>
            <a:r>
              <a:rPr lang="en-US" altLang="en-US" sz="1400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1.1</a:t>
            </a:r>
            <a:r>
              <a:rPr lang="hu-HU" altLang="en-US" sz="1400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)</a:t>
            </a:r>
            <a:endParaRPr lang="en-US" altLang="en-US" sz="1400" dirty="0">
              <a:solidFill>
                <a:srgbClr val="FFFFFF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082305" y="6372225"/>
            <a:ext cx="19389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 </a:t>
            </a: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Sima</a:t>
            </a: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Dezső, 20</a:t>
            </a:r>
            <a:r>
              <a:rPr lang="en-US" altLang="en-US" sz="1400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19</a:t>
            </a:r>
            <a:endParaRPr lang="en-US" altLang="en-US" sz="1400" dirty="0">
              <a:solidFill>
                <a:srgbClr val="FFFFFF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-19252" y="1193935"/>
            <a:ext cx="915927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300"/>
              </a:spcAft>
              <a:buFontTx/>
              <a:buNone/>
              <a:defRPr/>
            </a:pPr>
            <a:r>
              <a:rPr lang="en-US" altLang="en-US" sz="3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Client processors </a:t>
            </a:r>
            <a:r>
              <a:rPr lang="en-US" altLang="en-US" sz="3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– 6</a:t>
            </a:r>
            <a:r>
              <a:rPr lang="hu-HU" altLang="en-US" sz="340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-1</a:t>
            </a:r>
            <a:endParaRPr lang="en-US" altLang="en-US" sz="3400" dirty="0" smtClean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Power management</a:t>
            </a:r>
            <a:endParaRPr lang="en-US" altLang="en-US" sz="3400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7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837293"/>
              </p:ext>
            </p:extLst>
          </p:nvPr>
        </p:nvGraphicFramePr>
        <p:xfrm>
          <a:off x="161508" y="1979699"/>
          <a:ext cx="8982491" cy="4192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213">
                  <a:extLst>
                    <a:ext uri="{9D8B030D-6E8A-4147-A177-3AD203B41FA5}">
                      <a16:colId xmlns:a16="http://schemas.microsoft.com/office/drawing/2014/main" val="975077045"/>
                    </a:ext>
                  </a:extLst>
                </a:gridCol>
                <a:gridCol w="1283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3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3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3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32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924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Models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TDP</a:t>
                      </a:r>
                    </a:p>
                    <a:p>
                      <a:pPr algn="ctr"/>
                      <a:r>
                        <a:rPr lang="en-US" sz="1400" b="1" dirty="0" smtClean="0"/>
                        <a:t>(W)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No. of cores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Graphics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No. of</a:t>
                      </a:r>
                    </a:p>
                    <a:p>
                      <a:pPr algn="ctr"/>
                      <a:r>
                        <a:rPr lang="en-US" sz="1400" b="1" dirty="0" smtClean="0"/>
                        <a:t>graphics EUs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eDRAM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Max. </a:t>
                      </a:r>
                    </a:p>
                    <a:p>
                      <a:pPr algn="ctr"/>
                      <a:r>
                        <a:rPr lang="en-US" sz="1400" b="1" dirty="0" smtClean="0"/>
                        <a:t>Base frequency</a:t>
                      </a:r>
                    </a:p>
                    <a:p>
                      <a:pPr algn="ctr"/>
                      <a:r>
                        <a:rPr lang="en-US" sz="1400" b="1" dirty="0" smtClean="0"/>
                        <a:t>(GHz)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6Yxx</a:t>
                      </a:r>
                      <a:endParaRPr lang="en-US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4.5 </a:t>
                      </a:r>
                      <a:endParaRPr lang="en-US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515</a:t>
                      </a:r>
                      <a:endParaRPr lang="en-US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</a:t>
                      </a:r>
                      <a:endParaRPr lang="en-US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I7-6xxxU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540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 MB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I3/I5/i7-6xxxU</a:t>
                      </a:r>
                      <a:endParaRPr lang="en-US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520</a:t>
                      </a:r>
                      <a:endParaRPr lang="en-US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2.6</a:t>
                      </a:r>
                      <a:endParaRPr lang="en-US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I3/I5/i7-6xxxU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550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 MB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3.3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I3/i5/i7-6xxxT</a:t>
                      </a:r>
                    </a:p>
                    <a:p>
                      <a:pPr algn="ctr"/>
                      <a:r>
                        <a:rPr lang="en-US" sz="1400" dirty="0" smtClean="0"/>
                        <a:t>I3-6xxxH</a:t>
                      </a:r>
                      <a:endParaRPr lang="en-US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</a:p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530</a:t>
                      </a:r>
                      <a:endParaRPr lang="en-US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2.8</a:t>
                      </a:r>
                    </a:p>
                    <a:p>
                      <a:pPr algn="ctr"/>
                      <a:r>
                        <a:rPr lang="en-US" sz="1400" dirty="0" smtClean="0"/>
                        <a:t>2.7</a:t>
                      </a:r>
                      <a:endParaRPr lang="en-US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I5/i7-6xxxHQ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530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2.9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937902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I3-6xxx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530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2.9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I5/i7-6xxx</a:t>
                      </a:r>
                      <a:endParaRPr lang="en-US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</a:t>
                      </a:r>
                      <a:endParaRPr lang="en-US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530</a:t>
                      </a:r>
                      <a:endParaRPr lang="en-US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3.4</a:t>
                      </a:r>
                      <a:endParaRPr lang="en-US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I5/i7-6xxxK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530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4.2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6505" y="507450"/>
            <a:ext cx="443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How TDP limits the basic clock rate?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6.1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Significance of power management in processors (7)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22388" y="1988839"/>
            <a:ext cx="1304407" cy="418315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93110" y="1979519"/>
            <a:ext cx="1304407" cy="419247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288" y="630932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95" y="6420816"/>
            <a:ext cx="9180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Table: Base clock frequency vs. TDP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Intel’s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Skylake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DT and mobile lines [</a:t>
            </a:r>
            <a:r>
              <a:rPr lang="hu-HU" sz="1600" dirty="0" smtClean="0">
                <a:solidFill>
                  <a:srgbClr val="000000"/>
                </a:solidFill>
                <a:latin typeface="Verdana"/>
              </a:rPr>
              <a:t>19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505" y="906835"/>
            <a:ext cx="8389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As an example </a:t>
            </a:r>
            <a:r>
              <a:rPr lang="en-US" dirty="0" smtClean="0">
                <a:latin typeface="Verdana"/>
              </a:rPr>
              <a:t>data on Intel’s </a:t>
            </a:r>
            <a:r>
              <a:rPr lang="en-US" dirty="0" err="1" smtClean="0">
                <a:latin typeface="Verdana"/>
              </a:rPr>
              <a:t>Skylake</a:t>
            </a:r>
            <a:r>
              <a:rPr lang="en-US" dirty="0" smtClean="0">
                <a:latin typeface="Verdana"/>
              </a:rPr>
              <a:t> DT and mobile processors show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how DTP limits the base clock frequency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46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7"/>
          <p:cNvSpPr>
            <a:spLocks noChangeArrowheads="1"/>
          </p:cNvSpPr>
          <p:nvPr/>
        </p:nvSpPr>
        <p:spPr bwMode="auto">
          <a:xfrm>
            <a:off x="0" y="347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0660" name="Rectangle 9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7066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947982"/>
              </p:ext>
            </p:extLst>
          </p:nvPr>
        </p:nvGraphicFramePr>
        <p:xfrm>
          <a:off x="113803" y="1178750"/>
          <a:ext cx="8901408" cy="513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" name="Microsoft Drawing" r:id="rId3" imgW="7666038" imgH="4433888" progId="MSDraw">
                  <p:embed/>
                </p:oleObj>
              </mc:Choice>
              <mc:Fallback>
                <p:oleObj name="Microsoft Drawing" r:id="rId3" imgW="7666038" imgH="4433888" progId="MSDraw">
                  <p:embed/>
                  <p:pic>
                    <p:nvPicPr>
                      <p:cNvPr id="7066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03" y="1178750"/>
                        <a:ext cx="8901408" cy="513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6.1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Significance of power management in processors (8)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7" y="508512"/>
            <a:ext cx="7253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Rising the p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ower density (W/cm</a:t>
            </a:r>
            <a:r>
              <a:rPr kumimoji="0" lang="hu-HU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 in Intel's Pentium 4 family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 rot="19368980">
            <a:off x="5367977" y="1789970"/>
            <a:ext cx="1908000" cy="15480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8576" tIns="19289" rIns="38576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9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7265" y="1208384"/>
            <a:ext cx="2068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≈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Limit of air cooling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6822250" y="1516161"/>
            <a:ext cx="855095" cy="36729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5843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187" y="508293"/>
            <a:ext cx="9365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Recogni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sing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the impact of rising power density (W/cm</a:t>
            </a:r>
            <a:r>
              <a:rPr kumimoji="0" lang="hu-HU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 in Intel processors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at the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conference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EDM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2002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A.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Groove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Intel)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176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87450" y="1635621"/>
            <a:ext cx="6769100" cy="4709928"/>
            <a:chOff x="1187450" y="1841685"/>
            <a:chExt cx="6769100" cy="4709928"/>
          </a:xfrm>
        </p:grpSpPr>
        <p:pic>
          <p:nvPicPr>
            <p:cNvPr id="7168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18" b="20891"/>
            <a:stretch/>
          </p:blipFill>
          <p:spPr bwMode="auto">
            <a:xfrm>
              <a:off x="1187450" y="2756079"/>
              <a:ext cx="6769100" cy="3795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02" b="81002"/>
            <a:stretch/>
          </p:blipFill>
          <p:spPr bwMode="auto">
            <a:xfrm>
              <a:off x="1187450" y="2537137"/>
              <a:ext cx="6769100" cy="23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02" b="81002"/>
            <a:stretch/>
          </p:blipFill>
          <p:spPr bwMode="auto">
            <a:xfrm>
              <a:off x="1187450" y="2305316"/>
              <a:ext cx="6769100" cy="23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02" b="81002"/>
            <a:stretch/>
          </p:blipFill>
          <p:spPr bwMode="auto">
            <a:xfrm>
              <a:off x="1187450" y="2073494"/>
              <a:ext cx="6769100" cy="23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02" b="81002"/>
            <a:stretch/>
          </p:blipFill>
          <p:spPr bwMode="auto">
            <a:xfrm>
              <a:off x="1187450" y="1841685"/>
              <a:ext cx="6769100" cy="23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635617" y="2150766"/>
              <a:ext cx="5759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A. Groove Keynote at IEDM Dec. 2002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373713" y="6500849"/>
            <a:ext cx="5017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IEDM: International Electron Device Meeting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6.1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Significance of power management in processors 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6.1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Significance of power management in processors (10)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576" y="508364"/>
            <a:ext cx="6391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Remark</a:t>
            </a:r>
            <a:r>
              <a:rPr lang="en-US" sz="1600" dirty="0" smtClean="0">
                <a:latin typeface="+mj-lt"/>
              </a:rPr>
              <a:t>: Intel’s expectations for their Pentium 4 family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888" y="863715"/>
            <a:ext cx="882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Intel released its Pentium 4 family in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2000</a:t>
            </a:r>
            <a:r>
              <a:rPr lang="en-US" sz="1600" dirty="0" smtClean="0">
                <a:latin typeface="+mj-lt"/>
              </a:rPr>
              <a:t> while stating that the family will hit</a:t>
            </a:r>
          </a:p>
          <a:p>
            <a:r>
              <a:rPr lang="en-US" sz="1600" dirty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 a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clock rate of 10 GHz </a:t>
            </a:r>
            <a:r>
              <a:rPr lang="en-US" sz="1600" dirty="0" smtClean="0">
                <a:latin typeface="+mj-lt"/>
              </a:rPr>
              <a:t>and a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life time of 10 years</a:t>
            </a:r>
            <a:r>
              <a:rPr lang="en-US" sz="1600" dirty="0" smtClean="0">
                <a:latin typeface="+mj-lt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863" y="1448780"/>
            <a:ext cx="864062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In a keynote </a:t>
            </a:r>
            <a:r>
              <a:rPr lang="en-US" sz="1600" dirty="0">
                <a:latin typeface="+mj-lt"/>
              </a:rPr>
              <a:t>speech </a:t>
            </a:r>
            <a:r>
              <a:rPr lang="en-US" sz="1600" dirty="0" smtClean="0">
                <a:latin typeface="+mj-lt"/>
              </a:rPr>
              <a:t>at Intel </a:t>
            </a:r>
            <a:r>
              <a:rPr lang="en-US" sz="1600" dirty="0">
                <a:latin typeface="+mj-lt"/>
              </a:rPr>
              <a:t>Developer Forum, Fall 2001 </a:t>
            </a:r>
            <a:r>
              <a:rPr lang="en-US" sz="1600" dirty="0" smtClean="0">
                <a:latin typeface="+mj-lt"/>
              </a:rPr>
              <a:t>Paul </a:t>
            </a:r>
            <a:r>
              <a:rPr lang="en-US" sz="1600" dirty="0" err="1" smtClean="0">
                <a:latin typeface="+mj-lt"/>
              </a:rPr>
              <a:t>Otellini</a:t>
            </a:r>
            <a:r>
              <a:rPr lang="en-US" sz="1600" dirty="0" smtClean="0">
                <a:latin typeface="+mj-lt"/>
              </a:rPr>
              <a:t>, Intel’s CEO</a:t>
            </a:r>
          </a:p>
          <a:p>
            <a:r>
              <a:rPr lang="en-US" sz="1600" dirty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 at that time declared:  “And </a:t>
            </a:r>
            <a:r>
              <a:rPr lang="en-US" sz="1600" dirty="0">
                <a:latin typeface="+mj-lt"/>
              </a:rPr>
              <a:t>we're convinced that the microarchitecture that </a:t>
            </a:r>
            <a:r>
              <a:rPr lang="en-US" sz="1600" dirty="0" smtClean="0">
                <a:latin typeface="+mj-lt"/>
              </a:rPr>
              <a:t>the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Pentium 4 embodies will be able to scale to 10 gigahertz over its lifetime</a:t>
            </a:r>
            <a:r>
              <a:rPr lang="en-US" sz="1600" dirty="0" smtClean="0">
                <a:latin typeface="+mj-lt"/>
              </a:rPr>
              <a:t>.” [</a:t>
            </a:r>
            <a:r>
              <a:rPr lang="hu-HU" sz="1600" dirty="0" smtClean="0">
                <a:latin typeface="+mj-lt"/>
              </a:rPr>
              <a:t>177</a:t>
            </a:r>
            <a:r>
              <a:rPr lang="en-US" sz="1600" dirty="0" smtClean="0">
                <a:latin typeface="+mj-lt"/>
              </a:rPr>
              <a:t>].</a:t>
            </a:r>
          </a:p>
          <a:p>
            <a:r>
              <a:rPr lang="en-US" sz="1600" dirty="0" smtClean="0">
                <a:latin typeface="+mj-lt"/>
              </a:rPr>
              <a:t>Nevertheless,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Intel never reached 4 GHz </a:t>
            </a:r>
            <a:r>
              <a:rPr lang="en-US" sz="1600" dirty="0" smtClean="0">
                <a:latin typeface="+mj-lt"/>
              </a:rPr>
              <a:t>and was forced to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cancel </a:t>
            </a:r>
            <a:r>
              <a:rPr lang="en-US" sz="1600" dirty="0" smtClean="0">
                <a:latin typeface="+mj-lt"/>
              </a:rPr>
              <a:t>the Pentium 4 </a:t>
            </a:r>
          </a:p>
          <a:p>
            <a:r>
              <a:rPr lang="en-US" sz="1600" dirty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 line after a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lifecycle of about 4 years in 2004</a:t>
            </a:r>
            <a:r>
              <a:rPr lang="en-US" sz="1600" dirty="0" smtClean="0">
                <a:latin typeface="+mj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50609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3"/>
          <p:cNvGraphicFramePr>
            <a:graphicFrameLocks noChangeAspect="1"/>
          </p:cNvGraphicFramePr>
          <p:nvPr>
            <p:extLst/>
          </p:nvPr>
        </p:nvGraphicFramePr>
        <p:xfrm>
          <a:off x="115908" y="1160488"/>
          <a:ext cx="8873543" cy="5577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" name="Microsoft Drawing" r:id="rId3" imgW="9994900" imgH="7227888" progId="MSDraw">
                  <p:embed/>
                </p:oleObj>
              </mc:Choice>
              <mc:Fallback>
                <p:oleObj name="Microsoft Drawing" r:id="rId3" imgW="9994900" imgH="7227888" progId="MSDraw">
                  <p:embed/>
                  <p:pic>
                    <p:nvPicPr>
                      <p:cNvPr id="7373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908" y="1160488"/>
                        <a:ext cx="8873543" cy="5577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2230" y="504594"/>
            <a:ext cx="8159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Introduction and withdrawal of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ntel's P4 family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due to overheating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6.1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Significance of power management in processors (11)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754" y="508424"/>
            <a:ext cx="650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Intel's apology for cancelling the Power 4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family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[178]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152" y="865133"/>
            <a:ext cx="901682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During an interview on stage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at Gartner Group’s Fall Symposium/IT Expo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Orlando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Intel’s 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then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Chief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Executive Officer Craig Barrett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got down on his knees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front of an audience of about 7000  information-technology professionals,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Barrett asked their forgiveness for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the Santa Clara company latest product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slip up,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cancellation of its 4 GHz Pentium 4 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family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in Oct. 2004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6" name="Picture 2" descr="Barrett begs for forgive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24" y="2323049"/>
            <a:ext cx="5430180" cy="407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1069" y="6463124"/>
            <a:ext cx="8877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Picture: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Oct. 2004 Intel's CEO apologizes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for 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cancelling the Pentium 4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family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[178]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6.1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Significance of power management in processors (12)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7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gesher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2209329"/>
            <a:ext cx="662940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121238" y="508611"/>
            <a:ext cx="78013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Shifting Intel's design paradigm from performance orientation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rgbClr val="2D2D8A"/>
                </a:solidFill>
                <a:latin typeface="Verdana" pitchFamily="34" charset="0"/>
              </a:rPr>
              <a:t> </a:t>
            </a:r>
            <a:r>
              <a:rPr lang="en-US" altLang="en-US" sz="1800" dirty="0" smtClean="0">
                <a:solidFill>
                  <a:srgbClr val="2D2D8A"/>
                </a:solidFill>
                <a:latin typeface="Verdana" pitchFamily="34" charset="0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to power efficiency orientation to cope with raising dissipation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184150" y="1174948"/>
            <a:ext cx="9095567" cy="86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6700" indent="-266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2003 Intel shifted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their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focus of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processor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development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from the pure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performance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 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goal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 power efficiency,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 stated in a slide from 4/2006</a:t>
            </a:r>
            <a:r>
              <a:rPr kumimoji="0" lang="hu-HU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endParaRPr kumimoji="0" lang="en-US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Power efficiency is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understood as the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performance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per watt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,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given e.g. in 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GFLOPS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/W.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32605" y="6174305"/>
            <a:ext cx="90613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Figure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: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Intel’s plan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for developing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their manufacturing technology and processor lines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revealed at a shareholder’s meeting back in 4/2006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[</a:t>
            </a:r>
            <a:r>
              <a:rPr lang="hu-HU" altLang="en-US" sz="1600" dirty="0" smtClean="0">
                <a:solidFill>
                  <a:srgbClr val="000000"/>
                </a:solidFill>
                <a:latin typeface="Verdana" pitchFamily="34" charset="0"/>
              </a:rPr>
              <a:t>179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]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6324" y="5024738"/>
            <a:ext cx="2369559" cy="403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Razin</a:t>
            </a:r>
            <a:r>
              <a:rPr kumimoji="0" lang="en-US" altLang="en-US" sz="50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A., Core, Nehalem, </a:t>
            </a:r>
            <a:r>
              <a:rPr kumimoji="0" lang="en-US" altLang="en-US" sz="50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Gesher</a:t>
            </a:r>
            <a:r>
              <a:rPr kumimoji="0" lang="en-US" altLang="en-US" sz="50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Intel: New Architecture Every Two Years,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       </a:t>
            </a:r>
            <a:r>
              <a:rPr kumimoji="0" lang="en-US" altLang="en-US" sz="50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Xbit</a:t>
            </a:r>
            <a:r>
              <a:rPr kumimoji="0" lang="en-US" altLang="en-US" sz="50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Laboratories, April 28 2006,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        http://www.xbitlabs.com/news/cpu/display/20060428162855.html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6.1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Significance of power management in processors (13)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13213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6.1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Significance of power management in processors (14)</a:t>
            </a:r>
            <a:endParaRPr lang="en-US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702383" y="1133745"/>
            <a:ext cx="262604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1200" b="1" dirty="0" smtClean="0">
                <a:solidFill>
                  <a:srgbClr val="000000"/>
                </a:solidFill>
              </a:rPr>
              <a:t>Processor design paradigms</a:t>
            </a:r>
            <a:endParaRPr lang="hu-HU" altLang="en-US" sz="1200" b="1" dirty="0">
              <a:solidFill>
                <a:srgbClr val="000000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768296" y="1986233"/>
            <a:ext cx="25474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1200" b="1" dirty="0" smtClean="0">
                <a:solidFill>
                  <a:srgbClr val="000000"/>
                </a:solidFill>
              </a:rPr>
              <a:t>High performance per Watt</a:t>
            </a:r>
          </a:p>
          <a:p>
            <a:pPr algn="ctr"/>
            <a:r>
              <a:rPr lang="en-US" altLang="en-US" sz="1200" b="1" dirty="0" smtClean="0">
                <a:solidFill>
                  <a:srgbClr val="000000"/>
                </a:solidFill>
              </a:rPr>
              <a:t>oriented design paradigm</a:t>
            </a:r>
            <a:endParaRPr lang="hu-HU" altLang="en-US" sz="1200" b="1" dirty="0">
              <a:solidFill>
                <a:srgbClr val="000000"/>
              </a:solidFill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545091" y="1937020"/>
            <a:ext cx="2409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1200" b="1" dirty="0" smtClean="0">
                <a:solidFill>
                  <a:srgbClr val="000000"/>
                </a:solidFill>
              </a:rPr>
              <a:t>Low power consumption</a:t>
            </a:r>
          </a:p>
          <a:p>
            <a:pPr algn="ctr"/>
            <a:r>
              <a:rPr lang="en-US" altLang="en-US" sz="1200" b="1" dirty="0" smtClean="0">
                <a:solidFill>
                  <a:srgbClr val="000000"/>
                </a:solidFill>
              </a:rPr>
              <a:t>oriented design paradigm</a:t>
            </a:r>
            <a:endParaRPr lang="hu-HU" altLang="en-US" sz="1200" b="1" dirty="0">
              <a:solidFill>
                <a:srgbClr val="000000"/>
              </a:solidFill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rot="16200000" flipH="1" flipV="1">
            <a:off x="3523457" y="394764"/>
            <a:ext cx="386550" cy="26106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7732525" y="1855809"/>
            <a:ext cx="72000" cy="72000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>
            <a:off x="5021263" y="1506806"/>
            <a:ext cx="2746375" cy="36998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106615" y="1986233"/>
            <a:ext cx="26118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1200" b="1" dirty="0" smtClean="0">
                <a:solidFill>
                  <a:srgbClr val="000000"/>
                </a:solidFill>
              </a:rPr>
              <a:t>High performance</a:t>
            </a:r>
          </a:p>
          <a:p>
            <a:pPr algn="ctr"/>
            <a:r>
              <a:rPr lang="en-US" altLang="en-US" sz="1200" b="1" dirty="0" smtClean="0">
                <a:solidFill>
                  <a:srgbClr val="000000"/>
                </a:solidFill>
              </a:rPr>
              <a:t> oriented design paradigm</a:t>
            </a:r>
            <a:endParaRPr lang="hu-HU" altLang="en-US" sz="1200" b="1" dirty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2362394" y="1867169"/>
            <a:ext cx="72000" cy="72000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>
            <a:off x="5022050" y="1506808"/>
            <a:ext cx="0" cy="3603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4987827" y="1860034"/>
            <a:ext cx="72000" cy="72000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878" y="3023955"/>
            <a:ext cx="12607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i="1" dirty="0" smtClean="0">
                <a:latin typeface="+mj-lt"/>
              </a:rPr>
              <a:t>Client</a:t>
            </a:r>
          </a:p>
          <a:p>
            <a:pPr algn="ctr"/>
            <a:r>
              <a:rPr lang="en-US" sz="1300" i="1" dirty="0" smtClean="0">
                <a:latin typeface="+mj-lt"/>
              </a:rPr>
              <a:t>processors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19127" y="4203710"/>
            <a:ext cx="12607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i="1" dirty="0" smtClean="0">
                <a:latin typeface="+mj-lt"/>
              </a:rPr>
              <a:t>Mobile</a:t>
            </a:r>
          </a:p>
          <a:p>
            <a:pPr algn="ctr"/>
            <a:r>
              <a:rPr lang="en-US" sz="1300" dirty="0" smtClean="0">
                <a:latin typeface="+mj-lt"/>
              </a:rPr>
              <a:t>processors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70852" y="3060809"/>
            <a:ext cx="1738681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i="1" dirty="0" smtClean="0">
                <a:latin typeface="+mj-lt"/>
              </a:rPr>
              <a:t>Until about Intel’s </a:t>
            </a:r>
          </a:p>
          <a:p>
            <a:pPr algn="ctr"/>
            <a:r>
              <a:rPr lang="en-US" sz="1300" i="1" dirty="0" smtClean="0">
                <a:latin typeface="+mj-lt"/>
              </a:rPr>
              <a:t>Pentium 4 </a:t>
            </a:r>
          </a:p>
          <a:p>
            <a:pPr algn="ctr"/>
            <a:r>
              <a:rPr lang="en-US" sz="1300" i="1" dirty="0" smtClean="0">
                <a:latin typeface="+mj-lt"/>
              </a:rPr>
              <a:t>(</a:t>
            </a:r>
            <a:r>
              <a:rPr lang="en-US" sz="13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≈ </a:t>
            </a:r>
            <a:r>
              <a:rPr lang="en-US" sz="1300" i="1" dirty="0" smtClean="0">
                <a:latin typeface="+mj-lt"/>
              </a:rPr>
              <a:t>2004)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09504" y="3068960"/>
            <a:ext cx="24288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i="1" dirty="0" smtClean="0">
                <a:latin typeface="+mj-lt"/>
              </a:rPr>
              <a:t>From Intel’s Core 2 line on</a:t>
            </a:r>
          </a:p>
          <a:p>
            <a:pPr algn="ctr"/>
            <a:r>
              <a:rPr lang="en-US" sz="1300" i="1" dirty="0" smtClean="0">
                <a:latin typeface="+mj-lt"/>
              </a:rPr>
              <a:t>(2006)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0893" y="2753925"/>
            <a:ext cx="98777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>
                <a:latin typeface="+mj-lt"/>
              </a:rPr>
              <a:t>Examples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08775" y="4689140"/>
            <a:ext cx="15559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i="1" dirty="0" smtClean="0">
                <a:latin typeface="+mj-lt"/>
              </a:rPr>
              <a:t>Intel’s Atom line</a:t>
            </a:r>
          </a:p>
          <a:p>
            <a:pPr algn="ctr"/>
            <a:r>
              <a:rPr lang="en-US" sz="1300" i="1" dirty="0" smtClean="0">
                <a:latin typeface="+mj-lt"/>
              </a:rPr>
              <a:t>(2008-2016)</a:t>
            </a:r>
          </a:p>
        </p:txBody>
      </p:sp>
      <p:sp>
        <p:nvSpPr>
          <p:cNvPr id="37" name="Right Arrow 36"/>
          <p:cNvSpPr/>
          <p:nvPr/>
        </p:nvSpPr>
        <p:spPr bwMode="auto">
          <a:xfrm>
            <a:off x="1380030" y="3816055"/>
            <a:ext cx="4716000" cy="10800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5022050" y="5793663"/>
            <a:ext cx="3492000" cy="10800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97300" y="5184195"/>
            <a:ext cx="13981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i="1" dirty="0" smtClean="0">
                <a:latin typeface="+mj-lt"/>
              </a:rPr>
              <a:t>AMD’s Cat line</a:t>
            </a:r>
          </a:p>
          <a:p>
            <a:pPr algn="ctr"/>
            <a:r>
              <a:rPr lang="en-US" sz="1300" i="1" dirty="0" smtClean="0">
                <a:latin typeface="+mj-lt"/>
              </a:rPr>
              <a:t>(2011-2016)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50606" y="4194085"/>
            <a:ext cx="14814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i="1" dirty="0" smtClean="0">
                <a:latin typeface="+mj-lt"/>
              </a:rPr>
              <a:t>ARM ISA-based</a:t>
            </a:r>
          </a:p>
          <a:p>
            <a:pPr algn="ctr"/>
            <a:r>
              <a:rPr lang="en-US" sz="1300" i="1" dirty="0" smtClean="0">
                <a:latin typeface="+mj-lt"/>
              </a:rPr>
              <a:t>processor lines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5888" y="508611"/>
            <a:ext cx="4888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Evolution of processor design paradigms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88306" y="2479529"/>
            <a:ext cx="12394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+mj-lt"/>
              </a:rPr>
              <a:t>E.g. GFLOPS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495" y="2452181"/>
            <a:ext cx="1252266" cy="265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+mj-lt"/>
              </a:rPr>
              <a:t>Expressed in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66955" y="2461537"/>
            <a:ext cx="17025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+mj-lt"/>
              </a:rPr>
              <a:t>E.g. GFLOPS/Watt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98813" y="2461537"/>
            <a:ext cx="9635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+mj-lt"/>
              </a:rPr>
              <a:t>E.g. Watt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7606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38" grpId="0" animBg="1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6.1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Significance of power management in processors (15)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199" y="504184"/>
            <a:ext cx="486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Initiatives to reduce power consumption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738" y="873340"/>
            <a:ext cx="8847137" cy="636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The Energy Star initiative to reduce the energy </a:t>
            </a:r>
            <a:r>
              <a:rPr lang="en-US" sz="1600" dirty="0" smtClean="0">
                <a:latin typeface="+mj-lt"/>
              </a:rPr>
              <a:t>consumption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Verdana"/>
              </a:rPr>
              <a:t>AMD's initiative to achieve 25x energy efficiency increase </a:t>
            </a:r>
            <a:r>
              <a:rPr lang="en-US" sz="1600" dirty="0" smtClean="0">
                <a:latin typeface="Verdana"/>
              </a:rPr>
              <a:t>between 2014-2020</a:t>
            </a:r>
            <a:endParaRPr lang="en-US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47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6.1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Significance of power management in processors (16)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5888" y="508364"/>
            <a:ext cx="837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The Energy Star initiative to reduce the energy consumption </a:t>
            </a:r>
            <a:r>
              <a:rPr lang="en-US" dirty="0" smtClean="0">
                <a:latin typeface="+mj-lt"/>
              </a:rPr>
              <a:t>[</a:t>
            </a:r>
            <a:r>
              <a:rPr lang="hu-HU" dirty="0" smtClean="0">
                <a:latin typeface="+mj-lt"/>
              </a:rPr>
              <a:t>180</a:t>
            </a:r>
            <a:r>
              <a:rPr lang="en-US" dirty="0" smtClean="0">
                <a:latin typeface="+mj-lt"/>
              </a:rPr>
              <a:t>]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-1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017" y="886733"/>
            <a:ext cx="927103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</a:rPr>
              <a:t>It was established </a:t>
            </a:r>
            <a:r>
              <a:rPr lang="en-US" sz="1600" dirty="0">
                <a:latin typeface="Verdana" panose="020B0604030504040204" pitchFamily="34" charset="0"/>
              </a:rPr>
              <a:t>in </a:t>
            </a:r>
            <a:r>
              <a:rPr lang="en-US" sz="1600" dirty="0">
                <a:solidFill>
                  <a:srgbClr val="0070C0"/>
                </a:solidFill>
                <a:latin typeface="Verdana" panose="020B0604030504040204" pitchFamily="34" charset="0"/>
              </a:rPr>
              <a:t>1992</a:t>
            </a:r>
            <a:r>
              <a:rPr lang="en-US" sz="1600" dirty="0">
                <a:latin typeface="Verdana" panose="020B0604030504040204" pitchFamily="34" charset="0"/>
              </a:rPr>
              <a:t> by the US Environmental Protection Agency (EPA</a:t>
            </a:r>
            <a:r>
              <a:rPr lang="en-US" sz="1600" dirty="0" smtClean="0">
                <a:latin typeface="Verdana" panose="020B0604030504040204" pitchFamily="34" charset="0"/>
              </a:rPr>
              <a:t>)</a:t>
            </a:r>
          </a:p>
          <a:p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smtClean="0">
                <a:latin typeface="Verdana" panose="020B0604030504040204" pitchFamily="34" charset="0"/>
              </a:rPr>
              <a:t>     to generate awareness </a:t>
            </a:r>
            <a:r>
              <a:rPr lang="en-US" sz="1600" dirty="0">
                <a:latin typeface="Verdana" panose="020B0604030504040204" pitchFamily="34" charset="0"/>
              </a:rPr>
              <a:t>of energy </a:t>
            </a:r>
            <a:r>
              <a:rPr lang="en-US" sz="1600" dirty="0" smtClean="0">
                <a:latin typeface="Verdana" panose="020B0604030504040204" pitchFamily="34" charset="0"/>
              </a:rPr>
              <a:t>saving in different processor categories, like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smtClean="0">
                <a:latin typeface="Verdana" panose="020B0604030504040204" pitchFamily="34" charset="0"/>
              </a:rPr>
              <a:t>     desktops, laptops etc.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</a:rPr>
              <a:t>The 5. version of this initiative was released in 2009.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</a:rPr>
              <a:t>The 5. version provides different formulae for </a:t>
            </a:r>
            <a:r>
              <a:rPr lang="en-US" sz="1600" dirty="0" smtClean="0">
                <a:solidFill>
                  <a:srgbClr val="0070C0"/>
                </a:solidFill>
                <a:latin typeface="Verdana" panose="020B0604030504040204" pitchFamily="34" charset="0"/>
              </a:rPr>
              <a:t>calculating the annual Typical Energy</a:t>
            </a:r>
          </a:p>
          <a:p>
            <a:r>
              <a:rPr lang="en-US" sz="1600" dirty="0">
                <a:solidFill>
                  <a:srgbClr val="0070C0"/>
                </a:solidFill>
                <a:latin typeface="Verdana" panose="020B0604030504040204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 panose="020B0604030504040204" pitchFamily="34" charset="0"/>
              </a:rPr>
              <a:t>     Consumption (TEC) </a:t>
            </a:r>
            <a:r>
              <a:rPr lang="en-US" sz="16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in inactive states </a:t>
            </a:r>
            <a:r>
              <a:rPr lang="en-US" sz="1600" dirty="0" smtClean="0">
                <a:solidFill>
                  <a:srgbClr val="0070C0"/>
                </a:solidFill>
                <a:latin typeface="Verdana" panose="020B0604030504040204" pitchFamily="34" charset="0"/>
              </a:rPr>
              <a:t>for different processor classes </a:t>
            </a:r>
            <a:r>
              <a:rPr lang="en-US" sz="1600" dirty="0" smtClean="0">
                <a:latin typeface="Verdana" panose="020B0604030504040204" pitchFamily="34" charset="0"/>
              </a:rPr>
              <a:t>and gives </a:t>
            </a:r>
          </a:p>
          <a:p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smtClean="0">
                <a:latin typeface="Verdana" panose="020B0604030504040204" pitchFamily="34" charset="0"/>
              </a:rPr>
              <a:t>     </a:t>
            </a:r>
            <a:r>
              <a:rPr lang="en-US" sz="1600" dirty="0" smtClean="0">
                <a:solidFill>
                  <a:srgbClr val="0070C0"/>
                </a:solidFill>
                <a:latin typeface="Verdana" panose="020B0604030504040204" pitchFamily="34" charset="0"/>
              </a:rPr>
              <a:t>maximal TEC figures for using the Energy Star sticker. </a:t>
            </a:r>
            <a:endParaRPr lang="en-US" sz="1600" dirty="0" smtClean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26374"/>
          <a:stretch/>
        </p:blipFill>
        <p:spPr>
          <a:xfrm>
            <a:off x="3845724" y="3203975"/>
            <a:ext cx="1311341" cy="14024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1360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8620"/>
            <a:ext cx="9144000" cy="400110"/>
          </a:xfrm>
          <a:prstGeom prst="rect">
            <a:avLst/>
          </a:prstGeom>
          <a:solidFill>
            <a:srgbClr val="000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2000" dirty="0">
                <a:solidFill>
                  <a:srgbClr val="FFFFFF"/>
                </a:solidFill>
                <a:latin typeface="+mj-lt"/>
                <a:cs typeface="Arial" charset="0"/>
              </a:rPr>
              <a:t>Contents</a:t>
            </a:r>
            <a:endParaRPr lang="en-US" altLang="en-US" sz="2400" dirty="0">
              <a:solidFill>
                <a:srgbClr val="FFFFFF"/>
              </a:solidFill>
              <a:latin typeface="+mj-lt"/>
              <a:cs typeface="Arial" charset="0"/>
            </a:endParaRPr>
          </a:p>
        </p:txBody>
      </p:sp>
      <p:grpSp>
        <p:nvGrpSpPr>
          <p:cNvPr id="54275" name="Group 13"/>
          <p:cNvGrpSpPr>
            <a:grpSpLocks/>
          </p:cNvGrpSpPr>
          <p:nvPr/>
        </p:nvGrpSpPr>
        <p:grpSpPr bwMode="auto">
          <a:xfrm>
            <a:off x="793799" y="1592775"/>
            <a:ext cx="7558088" cy="457200"/>
            <a:chOff x="472" y="2160"/>
            <a:chExt cx="4630" cy="288"/>
          </a:xfrm>
        </p:grpSpPr>
        <p:sp>
          <p:nvSpPr>
            <p:cNvPr id="54300" name="AutoShape 11"/>
            <p:cNvSpPr>
              <a:spLocks noChangeArrowheads="1"/>
            </p:cNvSpPr>
            <p:nvPr/>
          </p:nvSpPr>
          <p:spPr bwMode="auto">
            <a:xfrm>
              <a:off x="658" y="2160"/>
              <a:ext cx="4444" cy="28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6.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1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Significance of power management in processors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4301" name="Text Box 12"/>
            <p:cNvSpPr txBox="1">
              <a:spLocks noChangeArrowheads="1"/>
            </p:cNvSpPr>
            <p:nvPr/>
          </p:nvSpPr>
          <p:spPr bwMode="auto">
            <a:xfrm>
              <a:off x="472" y="2169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54276" name="Group 14"/>
          <p:cNvGrpSpPr>
            <a:grpSpLocks/>
          </p:cNvGrpSpPr>
          <p:nvPr/>
        </p:nvGrpSpPr>
        <p:grpSpPr bwMode="auto">
          <a:xfrm>
            <a:off x="793799" y="2162097"/>
            <a:ext cx="7558088" cy="457200"/>
            <a:chOff x="472" y="2160"/>
            <a:chExt cx="4630" cy="288"/>
          </a:xfrm>
        </p:grpSpPr>
        <p:sp>
          <p:nvSpPr>
            <p:cNvPr id="54298" name="AutoShape 15"/>
            <p:cNvSpPr>
              <a:spLocks noChangeArrowheads="1"/>
            </p:cNvSpPr>
            <p:nvPr/>
          </p:nvSpPr>
          <p:spPr bwMode="auto">
            <a:xfrm>
              <a:off x="658" y="2160"/>
              <a:ext cx="4444" cy="28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6.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2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Reducing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anose="020B0604030504040204" pitchFamily="34" charset="0"/>
                </a:rPr>
                <a:t>power consumption at the circuit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level</a:t>
              </a:r>
              <a:endParaRPr lang="en-US" altLang="en-US" sz="1900" dirty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4299" name="Text Box 16"/>
            <p:cNvSpPr txBox="1">
              <a:spLocks noChangeArrowheads="1"/>
            </p:cNvSpPr>
            <p:nvPr/>
          </p:nvSpPr>
          <p:spPr bwMode="auto">
            <a:xfrm>
              <a:off x="472" y="2177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54278" name="Group 20"/>
          <p:cNvGrpSpPr>
            <a:grpSpLocks/>
          </p:cNvGrpSpPr>
          <p:nvPr/>
        </p:nvGrpSpPr>
        <p:grpSpPr bwMode="auto">
          <a:xfrm>
            <a:off x="793799" y="2734466"/>
            <a:ext cx="7558088" cy="457200"/>
            <a:chOff x="472" y="2160"/>
            <a:chExt cx="4630" cy="288"/>
          </a:xfrm>
        </p:grpSpPr>
        <p:sp>
          <p:nvSpPr>
            <p:cNvPr id="54294" name="AutoShape 21"/>
            <p:cNvSpPr>
              <a:spLocks noChangeArrowheads="1"/>
            </p:cNvSpPr>
            <p:nvPr/>
          </p:nvSpPr>
          <p:spPr bwMode="auto">
            <a:xfrm>
              <a:off x="658" y="2160"/>
              <a:ext cx="4444" cy="28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 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6.</a:t>
              </a:r>
              <a:r>
                <a:rPr lang="en-US" altLang="en-US" sz="18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3 </a:t>
              </a:r>
              <a:r>
                <a:rPr lang="en-US" altLang="en-US" sz="1800" dirty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Power management at the platform level - </a:t>
              </a:r>
              <a:r>
                <a:rPr lang="en-US" altLang="en-US" sz="18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Overview</a:t>
              </a:r>
              <a:endParaRPr lang="en-US" altLang="en-US" sz="1800" dirty="0">
                <a:solidFill>
                  <a:schemeClr val="bg1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4295" name="Text Box 22"/>
            <p:cNvSpPr txBox="1">
              <a:spLocks noChangeArrowheads="1"/>
            </p:cNvSpPr>
            <p:nvPr/>
          </p:nvSpPr>
          <p:spPr bwMode="auto">
            <a:xfrm>
              <a:off x="472" y="2177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54281" name="Group 29"/>
          <p:cNvGrpSpPr>
            <a:grpSpLocks/>
          </p:cNvGrpSpPr>
          <p:nvPr/>
        </p:nvGrpSpPr>
        <p:grpSpPr bwMode="auto">
          <a:xfrm>
            <a:off x="795387" y="3291792"/>
            <a:ext cx="7556500" cy="457200"/>
            <a:chOff x="472" y="2160"/>
            <a:chExt cx="4630" cy="288"/>
          </a:xfrm>
        </p:grpSpPr>
        <p:sp>
          <p:nvSpPr>
            <p:cNvPr id="54288" name="AutoShape 30"/>
            <p:cNvSpPr>
              <a:spLocks noChangeArrowheads="1"/>
            </p:cNvSpPr>
            <p:nvPr/>
          </p:nvSpPr>
          <p:spPr bwMode="auto">
            <a:xfrm>
              <a:off x="658" y="2160"/>
              <a:ext cx="4444" cy="28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 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6.</a:t>
              </a:r>
              <a:r>
                <a:rPr lang="en-US" altLang="en-US" sz="18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4 </a:t>
              </a:r>
              <a:r>
                <a:rPr lang="en-US" altLang="en-US" sz="1800" dirty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Reducing power consumption of idle CPU </a:t>
              </a:r>
              <a:r>
                <a:rPr lang="en-US" altLang="en-US" sz="18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cores</a:t>
              </a:r>
              <a:endParaRPr lang="en-US" altLang="en-US" sz="1800" dirty="0">
                <a:solidFill>
                  <a:schemeClr val="bg1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4289" name="Text Box 31"/>
            <p:cNvSpPr txBox="1">
              <a:spLocks noChangeArrowheads="1"/>
            </p:cNvSpPr>
            <p:nvPr/>
          </p:nvSpPr>
          <p:spPr bwMode="auto">
            <a:xfrm>
              <a:off x="472" y="2177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54282" name="Group 17"/>
          <p:cNvGrpSpPr>
            <a:grpSpLocks/>
          </p:cNvGrpSpPr>
          <p:nvPr/>
        </p:nvGrpSpPr>
        <p:grpSpPr bwMode="auto">
          <a:xfrm>
            <a:off x="773508" y="3860682"/>
            <a:ext cx="7578912" cy="457200"/>
            <a:chOff x="472" y="2160"/>
            <a:chExt cx="4697" cy="288"/>
          </a:xfrm>
        </p:grpSpPr>
        <p:sp>
          <p:nvSpPr>
            <p:cNvPr id="54286" name="AutoShape 18"/>
            <p:cNvSpPr>
              <a:spLocks noChangeArrowheads="1"/>
            </p:cNvSpPr>
            <p:nvPr/>
          </p:nvSpPr>
          <p:spPr bwMode="auto">
            <a:xfrm>
              <a:off x="658" y="2160"/>
              <a:ext cx="4511" cy="28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 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6.</a:t>
              </a:r>
              <a:r>
                <a:rPr lang="en-US" altLang="en-US" sz="18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5 </a:t>
              </a:r>
              <a:r>
                <a:rPr lang="en-US" altLang="en-US" sz="1800" dirty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Reducing  power consumption of active CPU </a:t>
              </a:r>
              <a:r>
                <a:rPr lang="en-US" altLang="en-US" sz="18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cores</a:t>
              </a:r>
              <a:endParaRPr lang="en-US" altLang="en-US" sz="1800" dirty="0">
                <a:solidFill>
                  <a:schemeClr val="bg1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4287" name="Text Box 19"/>
            <p:cNvSpPr txBox="1">
              <a:spLocks noChangeArrowheads="1"/>
            </p:cNvSpPr>
            <p:nvPr/>
          </p:nvSpPr>
          <p:spPr bwMode="auto">
            <a:xfrm>
              <a:off x="472" y="2169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35" name="Group 17"/>
          <p:cNvGrpSpPr>
            <a:grpSpLocks/>
          </p:cNvGrpSpPr>
          <p:nvPr/>
        </p:nvGrpSpPr>
        <p:grpSpPr bwMode="auto">
          <a:xfrm>
            <a:off x="773508" y="4456978"/>
            <a:ext cx="7578912" cy="684215"/>
            <a:chOff x="472" y="2160"/>
            <a:chExt cx="4697" cy="431"/>
          </a:xfrm>
        </p:grpSpPr>
        <p:sp>
          <p:nvSpPr>
            <p:cNvPr id="36" name="AutoShape 18"/>
            <p:cNvSpPr>
              <a:spLocks noChangeArrowheads="1"/>
            </p:cNvSpPr>
            <p:nvPr/>
          </p:nvSpPr>
          <p:spPr bwMode="auto">
            <a:xfrm>
              <a:off x="658" y="2160"/>
              <a:ext cx="4511" cy="431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18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 6.</a:t>
              </a:r>
              <a:r>
                <a:rPr lang="hu-HU" altLang="en-US" sz="18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6</a:t>
              </a:r>
              <a:r>
                <a:rPr lang="en-US" altLang="en-US" sz="18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Utilizing the  power headroom of processor packages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18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       to raise performance</a:t>
              </a:r>
              <a:endParaRPr lang="en-US" altLang="en-US" sz="1800" dirty="0">
                <a:solidFill>
                  <a:schemeClr val="bg1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472" y="2169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35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6.1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Significance of power management in processors (17)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5888" y="508364"/>
            <a:ext cx="7689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Remark: The formula for calculating the TEC figure for laptops 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in the 5. version of the Energy Star initiative</a:t>
            </a:r>
            <a:r>
              <a:rPr lang="hu-HU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[</a:t>
            </a:r>
            <a:r>
              <a:rPr lang="hu-HU" dirty="0" smtClean="0">
                <a:latin typeface="+mj-lt"/>
              </a:rPr>
              <a:t>180</a:t>
            </a:r>
            <a:r>
              <a:rPr lang="en-US" dirty="0" smtClean="0">
                <a:latin typeface="+mj-lt"/>
              </a:rPr>
              <a:t>]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-1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224" y="1538790"/>
            <a:ext cx="7245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TEC = (8760/1000</a:t>
            </a:r>
            <a:r>
              <a:rPr lang="en-US" sz="1600" dirty="0">
                <a:latin typeface="+mj-lt"/>
              </a:rPr>
              <a:t>) * (</a:t>
            </a:r>
            <a:r>
              <a:rPr lang="en-US" sz="1600" dirty="0" err="1">
                <a:latin typeface="+mj-lt"/>
              </a:rPr>
              <a:t>Poff</a:t>
            </a:r>
            <a:r>
              <a:rPr lang="en-US" sz="1600" dirty="0">
                <a:latin typeface="+mj-lt"/>
              </a:rPr>
              <a:t> * 60% + </a:t>
            </a:r>
            <a:r>
              <a:rPr lang="en-US" sz="1600" dirty="0" err="1">
                <a:latin typeface="+mj-lt"/>
              </a:rPr>
              <a:t>Psleep</a:t>
            </a:r>
            <a:r>
              <a:rPr lang="en-US" sz="1600" dirty="0">
                <a:latin typeface="+mj-lt"/>
              </a:rPr>
              <a:t> * 10% + </a:t>
            </a:r>
            <a:r>
              <a:rPr lang="en-US" sz="1600" dirty="0" err="1">
                <a:latin typeface="+mj-lt"/>
              </a:rPr>
              <a:t>Pidle</a:t>
            </a:r>
            <a:r>
              <a:rPr lang="en-US" sz="1600" dirty="0">
                <a:latin typeface="+mj-lt"/>
              </a:rPr>
              <a:t> * 30%)</a:t>
            </a:r>
            <a:endParaRPr lang="en-US" sz="1200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261" y="1178750"/>
            <a:ext cx="7523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For example the formula for calculating the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TEC figure for laptops </a:t>
            </a:r>
            <a:r>
              <a:rPr lang="en-US" sz="1600" dirty="0" smtClean="0">
                <a:latin typeface="+mj-lt"/>
              </a:rPr>
              <a:t>is: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1938" y="2798930"/>
            <a:ext cx="8730632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Verdana" panose="020B0604030504040204" pitchFamily="34" charset="0"/>
              </a:rPr>
              <a:t>Poff</a:t>
            </a:r>
            <a:r>
              <a:rPr lang="en-US" sz="1600" dirty="0" smtClean="0">
                <a:latin typeface="Verdana" panose="020B0604030504040204" pitchFamily="34" charset="0"/>
              </a:rPr>
              <a:t>:    It relates to the Off-state, i.e. </a:t>
            </a:r>
            <a:r>
              <a:rPr lang="en-US" sz="1600" dirty="0">
                <a:latin typeface="Verdana" panose="020B0604030504040204" pitchFamily="34" charset="0"/>
              </a:rPr>
              <a:t>to </a:t>
            </a:r>
            <a:r>
              <a:rPr lang="en-US" sz="1600" dirty="0" smtClean="0">
                <a:latin typeface="Verdana" panose="020B0604030504040204" pitchFamily="34" charset="0"/>
              </a:rPr>
              <a:t>the ACPI S4 (Suspend to disk)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smtClean="0">
                <a:latin typeface="Verdana" panose="020B0604030504040204" pitchFamily="34" charset="0"/>
              </a:rPr>
              <a:t>            or </a:t>
            </a:r>
            <a:r>
              <a:rPr lang="en-US" sz="1600" dirty="0">
                <a:latin typeface="Verdana" panose="020B0604030504040204" pitchFamily="34" charset="0"/>
              </a:rPr>
              <a:t>S5 </a:t>
            </a:r>
            <a:r>
              <a:rPr lang="en-US" sz="1600" dirty="0" smtClean="0">
                <a:latin typeface="Verdana" panose="020B0604030504040204" pitchFamily="34" charset="0"/>
              </a:rPr>
              <a:t>(Soft off) states</a:t>
            </a:r>
            <a:r>
              <a:rPr lang="en-US" sz="1600" dirty="0">
                <a:latin typeface="Verdana" panose="020B0604030504040204" pitchFamily="34" charset="0"/>
              </a:rPr>
              <a:t>, where applicable.</a:t>
            </a:r>
          </a:p>
          <a:p>
            <a:r>
              <a:rPr lang="en-US" sz="1600" dirty="0" err="1" smtClean="0">
                <a:latin typeface="Verdana" panose="020B0604030504040204" pitchFamily="34" charset="0"/>
              </a:rPr>
              <a:t>Psleep</a:t>
            </a:r>
            <a:r>
              <a:rPr lang="en-US" sz="1600" dirty="0" smtClean="0">
                <a:latin typeface="Verdana" panose="020B0604030504040204" pitchFamily="34" charset="0"/>
              </a:rPr>
              <a:t>: It relates to the Sleep state, i.e. to the ACPI S3 state (Suspend 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smtClean="0">
                <a:latin typeface="Verdana" panose="020B0604030504040204" pitchFamily="34" charset="0"/>
              </a:rPr>
              <a:t>            to RAM state).</a:t>
            </a:r>
          </a:p>
          <a:p>
            <a:r>
              <a:rPr lang="en-US" sz="1600" dirty="0" err="1" smtClean="0">
                <a:latin typeface="Verdana" panose="020B0604030504040204" pitchFamily="34" charset="0"/>
              </a:rPr>
              <a:t>Pidle</a:t>
            </a:r>
            <a:r>
              <a:rPr lang="en-US" sz="1600" dirty="0" smtClean="0">
                <a:latin typeface="Verdana" panose="020B0604030504040204" pitchFamily="34" charset="0"/>
              </a:rPr>
              <a:t>:   It relates to the Idle state, i.e. to the state when activity </a:t>
            </a:r>
            <a:r>
              <a:rPr lang="en-US" sz="1600" dirty="0">
                <a:latin typeface="Verdana" panose="020B0604030504040204" pitchFamily="34" charset="0"/>
              </a:rPr>
              <a:t>is limited </a:t>
            </a:r>
            <a:r>
              <a:rPr lang="en-US" sz="1600" dirty="0" smtClean="0">
                <a:latin typeface="Verdana" panose="020B0604030504040204" pitchFamily="34" charset="0"/>
              </a:rPr>
              <a:t>to</a:t>
            </a:r>
          </a:p>
          <a:p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smtClean="0">
                <a:latin typeface="Verdana" panose="020B0604030504040204" pitchFamily="34" charset="0"/>
              </a:rPr>
              <a:t>            basic applications </a:t>
            </a:r>
            <a:r>
              <a:rPr lang="en-US" sz="1600" dirty="0">
                <a:latin typeface="Verdana" panose="020B0604030504040204" pitchFamily="34" charset="0"/>
              </a:rPr>
              <a:t>that the </a:t>
            </a:r>
            <a:r>
              <a:rPr lang="en-US" sz="1600" dirty="0" smtClean="0">
                <a:latin typeface="Verdana" panose="020B0604030504040204" pitchFamily="34" charset="0"/>
              </a:rPr>
              <a:t>system starts </a:t>
            </a:r>
            <a:r>
              <a:rPr lang="en-US" sz="1600" dirty="0">
                <a:latin typeface="Verdana" panose="020B0604030504040204" pitchFamily="34" charset="0"/>
              </a:rPr>
              <a:t>by </a:t>
            </a:r>
            <a:r>
              <a:rPr lang="en-US" sz="1600" dirty="0" smtClean="0">
                <a:latin typeface="Verdana" panose="020B0604030504040204" pitchFamily="34" charset="0"/>
              </a:rPr>
              <a:t>default, see next Figure.</a:t>
            </a:r>
            <a:endParaRPr lang="en-US" sz="1600" dirty="0" smtClean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700" y="4440596"/>
            <a:ext cx="4834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E.g.: </a:t>
            </a:r>
            <a:r>
              <a:rPr lang="en-US" sz="1600" dirty="0" err="1" smtClean="0">
                <a:latin typeface="+mj-lt"/>
              </a:rPr>
              <a:t>Poff</a:t>
            </a:r>
            <a:r>
              <a:rPr lang="pl-PL" sz="1600" dirty="0" smtClean="0">
                <a:latin typeface="+mj-lt"/>
              </a:rPr>
              <a:t> </a:t>
            </a:r>
            <a:r>
              <a:rPr lang="pl-PL" sz="1600" dirty="0">
                <a:latin typeface="+mj-lt"/>
              </a:rPr>
              <a:t>= </a:t>
            </a:r>
            <a:r>
              <a:rPr lang="pl-PL" sz="1600" dirty="0" smtClean="0">
                <a:latin typeface="+mj-lt"/>
              </a:rPr>
              <a:t>1W</a:t>
            </a:r>
            <a:r>
              <a:rPr lang="en-US" sz="1600" dirty="0" smtClean="0">
                <a:latin typeface="+mj-lt"/>
              </a:rPr>
              <a:t>, P</a:t>
            </a:r>
            <a:r>
              <a:rPr lang="pl-PL" sz="1600" dirty="0" smtClean="0">
                <a:latin typeface="+mj-lt"/>
              </a:rPr>
              <a:t>Sleep </a:t>
            </a:r>
            <a:r>
              <a:rPr lang="pl-PL" sz="1600" dirty="0">
                <a:latin typeface="+mj-lt"/>
              </a:rPr>
              <a:t>= </a:t>
            </a:r>
            <a:r>
              <a:rPr lang="pl-PL" sz="1600" dirty="0" smtClean="0">
                <a:latin typeface="+mj-lt"/>
              </a:rPr>
              <a:t>1.7W</a:t>
            </a:r>
            <a:r>
              <a:rPr lang="en-US" sz="1600" dirty="0" smtClean="0">
                <a:latin typeface="+mj-lt"/>
              </a:rPr>
              <a:t>, Pi</a:t>
            </a:r>
            <a:r>
              <a:rPr lang="pl-PL" sz="1600" dirty="0" smtClean="0">
                <a:latin typeface="+mj-lt"/>
              </a:rPr>
              <a:t>dle </a:t>
            </a:r>
            <a:r>
              <a:rPr lang="pl-PL" sz="1600" dirty="0">
                <a:latin typeface="+mj-lt"/>
              </a:rPr>
              <a:t>= </a:t>
            </a:r>
            <a:r>
              <a:rPr lang="pl-PL" sz="1600" dirty="0" smtClean="0">
                <a:latin typeface="+mj-lt"/>
              </a:rPr>
              <a:t>10W</a:t>
            </a:r>
            <a:endParaRPr lang="en-US" sz="1600" dirty="0" smtClean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550" y="185382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</a:t>
            </a:r>
            <a:endParaRPr lang="en-US" sz="1600" dirty="0" smtClean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6800" y="2214155"/>
            <a:ext cx="5610382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>
                <a:latin typeface="+mj-lt"/>
              </a:rPr>
              <a:t>there are 8760 hours/year</a:t>
            </a:r>
          </a:p>
          <a:p>
            <a:r>
              <a:rPr lang="en-US" sz="1600" dirty="0" smtClean="0">
                <a:latin typeface="+mj-lt"/>
              </a:rPr>
              <a:t>all </a:t>
            </a:r>
            <a:r>
              <a:rPr lang="en-US" sz="1600" dirty="0" err="1">
                <a:latin typeface="+mj-lt"/>
              </a:rPr>
              <a:t>Px</a:t>
            </a:r>
            <a:r>
              <a:rPr lang="en-US" sz="1600" dirty="0">
                <a:latin typeface="+mj-lt"/>
              </a:rPr>
              <a:t> values are power </a:t>
            </a:r>
            <a:r>
              <a:rPr lang="en-US" sz="1600" dirty="0" smtClean="0">
                <a:latin typeface="+mj-lt"/>
              </a:rPr>
              <a:t>consumption values </a:t>
            </a:r>
            <a:r>
              <a:rPr lang="en-US" sz="1600" dirty="0">
                <a:latin typeface="+mj-lt"/>
              </a:rPr>
              <a:t>in </a:t>
            </a:r>
            <a:r>
              <a:rPr lang="en-US" sz="1600" dirty="0" smtClean="0">
                <a:latin typeface="+mj-lt"/>
              </a:rPr>
              <a:t>Watts</a:t>
            </a:r>
            <a:endParaRPr lang="en-US" sz="16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505" y="4853189"/>
            <a:ext cx="884713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The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TEC limit </a:t>
            </a:r>
            <a:r>
              <a:rPr lang="en-US" sz="1600" dirty="0" smtClean="0">
                <a:latin typeface="+mj-lt"/>
              </a:rPr>
              <a:t>depends on the laptop configuration.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E.g. The TEC limit for the lowest configuration laptop is 40.0 </a:t>
            </a:r>
            <a:r>
              <a:rPr lang="en-US" sz="1600" dirty="0" err="1" smtClean="0">
                <a:latin typeface="+mj-lt"/>
              </a:rPr>
              <a:t>kWhours</a:t>
            </a:r>
            <a:r>
              <a:rPr lang="en-US" sz="1600" dirty="0" smtClean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Laptops with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lower TEC values</a:t>
            </a:r>
            <a:r>
              <a:rPr lang="en-US" sz="1600" dirty="0" smtClean="0">
                <a:latin typeface="+mj-lt"/>
              </a:rPr>
              <a:t> as the related TEC limit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may carry the Energy Star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      sticker.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72701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376" y="508364"/>
            <a:ext cx="9077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Inactive states of the ACPI standard referenced in the Energy Star initiative 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[</a:t>
            </a:r>
            <a:r>
              <a:rPr lang="hu-HU" dirty="0" smtClean="0">
                <a:latin typeface="+mj-lt"/>
              </a:rPr>
              <a:t>181</a:t>
            </a:r>
            <a:r>
              <a:rPr lang="en-US" dirty="0" smtClean="0">
                <a:latin typeface="+mj-lt"/>
              </a:rPr>
              <a:t>]</a:t>
            </a:r>
            <a:endParaRPr lang="en-US" dirty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6.1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Significance of power management in processors (18)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6899" y="3654025"/>
            <a:ext cx="1689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  <a:latin typeface="+mj-lt"/>
              </a:rPr>
              <a:t>Gi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: Global states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510" y="2888940"/>
            <a:ext cx="29482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Ci: Idle states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C1…C3 given in ACPI 1.0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(C4…Cn states since ACPI 2.0)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63515" y="1951093"/>
            <a:ext cx="3440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Pi: Performance states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       (active states, since ACPI 2.0))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4221" y="3924055"/>
            <a:ext cx="2337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Si: System Sleep states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593" y="4239090"/>
            <a:ext cx="3600858" cy="2451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G1: OS-initiated, system context</a:t>
            </a:r>
          </a:p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       saved, no rebooting needed.</a:t>
            </a:r>
          </a:p>
          <a:p>
            <a:pPr>
              <a:spcAft>
                <a:spcPts val="600"/>
              </a:spcAft>
            </a:pPr>
            <a:endParaRPr lang="en-US" sz="1400" dirty="0" smtClean="0">
              <a:solidFill>
                <a:srgbClr val="000000"/>
              </a:solidFill>
              <a:latin typeface="Verdana"/>
            </a:endParaRPr>
          </a:p>
          <a:p>
            <a:pPr>
              <a:spcAft>
                <a:spcPts val="20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G2/Soft off: OS-initiated shut down.</a:t>
            </a:r>
          </a:p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     Power supply remains on,</a:t>
            </a:r>
          </a:p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       system context is not saved,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       the system must be restarted.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G3/Mechanical off: Entered by </a:t>
            </a:r>
          </a:p>
          <a:p>
            <a:pPr>
              <a:spcAft>
                <a:spcPts val="200"/>
              </a:spcAft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       activating a mechanical switch. </a:t>
            </a:r>
          </a:p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       T</a:t>
            </a:r>
            <a:r>
              <a:rPr lang="en-US" sz="1400" dirty="0" smtClean="0">
                <a:solidFill>
                  <a:srgbClr val="000000"/>
                </a:solidFill>
              </a:rPr>
              <a:t>he </a:t>
            </a:r>
            <a:r>
              <a:rPr lang="en-US" sz="1400" dirty="0">
                <a:solidFill>
                  <a:srgbClr val="000000"/>
                </a:solidFill>
              </a:rPr>
              <a:t>system must be </a:t>
            </a:r>
            <a:r>
              <a:rPr lang="en-US" sz="1400" dirty="0" smtClean="0">
                <a:solidFill>
                  <a:srgbClr val="000000"/>
                </a:solidFill>
              </a:rPr>
              <a:t>restarted.</a:t>
            </a:r>
            <a:endParaRPr lang="en-US" sz="1400" dirty="0" smtClean="0">
              <a:solidFill>
                <a:srgbClr val="000000"/>
              </a:solidFill>
              <a:latin typeface="Verdana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143846" y="996715"/>
            <a:ext cx="5973659" cy="5779470"/>
            <a:chOff x="3221850" y="996715"/>
            <a:chExt cx="5908082" cy="5746443"/>
          </a:xfrm>
        </p:grpSpPr>
        <p:grpSp>
          <p:nvGrpSpPr>
            <p:cNvPr id="52" name="Group 51"/>
            <p:cNvGrpSpPr/>
            <p:nvPr/>
          </p:nvGrpSpPr>
          <p:grpSpPr>
            <a:xfrm>
              <a:off x="3221850" y="996715"/>
              <a:ext cx="5908082" cy="5746443"/>
              <a:chOff x="3290672" y="996715"/>
              <a:chExt cx="5908082" cy="574644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/>
              <a:srcRect b="75022"/>
              <a:stretch/>
            </p:blipFill>
            <p:spPr>
              <a:xfrm>
                <a:off x="3300297" y="996715"/>
                <a:ext cx="5772203" cy="1717562"/>
              </a:xfrm>
              <a:prstGeom prst="rect">
                <a:avLst/>
              </a:prstGeom>
            </p:spPr>
          </p:pic>
          <p:sp>
            <p:nvSpPr>
              <p:cNvPr id="5" name="Left Brace 4"/>
              <p:cNvSpPr/>
              <p:nvPr/>
            </p:nvSpPr>
            <p:spPr bwMode="auto">
              <a:xfrm>
                <a:off x="3731737" y="2857230"/>
                <a:ext cx="144000" cy="1029143"/>
              </a:xfrm>
              <a:prstGeom prst="leftBrac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1" name="Left Brace 10"/>
              <p:cNvSpPr/>
              <p:nvPr/>
            </p:nvSpPr>
            <p:spPr bwMode="auto">
              <a:xfrm>
                <a:off x="3731737" y="1951864"/>
                <a:ext cx="144000" cy="686095"/>
              </a:xfrm>
              <a:prstGeom prst="leftBrac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814338" y="6343048"/>
                <a:ext cx="3777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  <a:latin typeface="+mj-lt"/>
                  </a:rPr>
                  <a:t>*</a:t>
                </a: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/>
              <a:srcRect t="60320" b="4009"/>
              <a:stretch/>
            </p:blipFill>
            <p:spPr>
              <a:xfrm>
                <a:off x="3290672" y="4168762"/>
                <a:ext cx="5772203" cy="2452881"/>
              </a:xfrm>
              <a:prstGeom prst="rect">
                <a:avLst/>
              </a:prstGeom>
            </p:spPr>
          </p:pic>
          <p:grpSp>
            <p:nvGrpSpPr>
              <p:cNvPr id="40" name="Group 39"/>
              <p:cNvGrpSpPr/>
              <p:nvPr/>
            </p:nvGrpSpPr>
            <p:grpSpPr>
              <a:xfrm>
                <a:off x="5169063" y="2839317"/>
                <a:ext cx="4029691" cy="1204615"/>
                <a:chOff x="5178688" y="2311986"/>
                <a:chExt cx="3713791" cy="1157706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5178688" y="2311986"/>
                  <a:ext cx="3713791" cy="1157706"/>
                  <a:chOff x="5178688" y="2311986"/>
                  <a:chExt cx="3713791" cy="1157706"/>
                </a:xfrm>
              </p:grpSpPr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5178688" y="2311986"/>
                    <a:ext cx="3713791" cy="1157706"/>
                    <a:chOff x="3986935" y="3079293"/>
                    <a:chExt cx="3398756" cy="1474833"/>
                  </a:xfrm>
                </p:grpSpPr>
                <p:pic>
                  <p:nvPicPr>
                    <p:cNvPr id="26" name="Picture 25"/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l="23328" t="61054" b="33535"/>
                    <a:stretch/>
                  </p:blipFill>
                  <p:spPr>
                    <a:xfrm>
                      <a:off x="3986935" y="4149080"/>
                      <a:ext cx="3395490" cy="40504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" name="Picture 26"/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l="23254" t="25251" b="64164"/>
                    <a:stretch/>
                  </p:blipFill>
                  <p:spPr>
                    <a:xfrm>
                      <a:off x="3986935" y="3079293"/>
                      <a:ext cx="3398756" cy="79233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9" name="Picture 28"/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l="59464" t="62215" r="7844" b="36004"/>
                    <a:stretch/>
                  </p:blipFill>
                  <p:spPr>
                    <a:xfrm>
                      <a:off x="4036573" y="4253249"/>
                      <a:ext cx="1447800" cy="13335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0" name="TextBox 29"/>
                    <p:cNvSpPr txBox="1"/>
                    <p:nvPr/>
                  </p:nvSpPr>
                  <p:spPr>
                    <a:xfrm>
                      <a:off x="3991966" y="4149889"/>
                      <a:ext cx="334775" cy="33327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pic>
                  <p:nvPicPr>
                    <p:cNvPr id="31" name="Picture 30"/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l="59464" t="26688" r="7844" b="70210"/>
                    <a:stretch/>
                  </p:blipFill>
                  <p:spPr>
                    <a:xfrm>
                      <a:off x="4053885" y="3173113"/>
                      <a:ext cx="1447800" cy="23222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2" name="Picture 31"/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l="82119" t="31535" r="7844" b="65557"/>
                    <a:stretch/>
                  </p:blipFill>
                  <p:spPr>
                    <a:xfrm>
                      <a:off x="4062331" y="3536479"/>
                      <a:ext cx="3014431" cy="20051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4002324" y="3508020"/>
                      <a:ext cx="327439" cy="33327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4010393" y="3126293"/>
                      <a:ext cx="327439" cy="33327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en-US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2" name="Rectangle 1"/>
                  <p:cNvSpPr/>
                  <p:nvPr/>
                </p:nvSpPr>
                <p:spPr bwMode="auto">
                  <a:xfrm>
                    <a:off x="5204320" y="3100397"/>
                    <a:ext cx="3610018" cy="73556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none" strike="noStrike" cap="none" normalizeH="0" baseline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</p:grpSp>
            <p:cxnSp>
              <p:nvCxnSpPr>
                <p:cNvPr id="36" name="Straight Connector 35"/>
                <p:cNvCxnSpPr/>
                <p:nvPr/>
              </p:nvCxnSpPr>
              <p:spPr bwMode="auto">
                <a:xfrm>
                  <a:off x="5639732" y="2950574"/>
                  <a:ext cx="1" cy="219089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9" name="Rectangle 38"/>
                <p:cNvSpPr/>
                <p:nvPr/>
              </p:nvSpPr>
              <p:spPr bwMode="auto">
                <a:xfrm>
                  <a:off x="5261073" y="2910136"/>
                  <a:ext cx="3496392" cy="45719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3333CC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2"/>
              <a:srcRect l="11695" t="9733" r="85187" b="62548"/>
              <a:stretch/>
            </p:blipFill>
            <p:spPr>
              <a:xfrm>
                <a:off x="3977011" y="2374534"/>
                <a:ext cx="179686" cy="1902496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2"/>
              <a:srcRect l="10915" t="30522" r="84407" b="65320"/>
              <a:stretch/>
            </p:blipFill>
            <p:spPr>
              <a:xfrm>
                <a:off x="4790006" y="3357070"/>
                <a:ext cx="292999" cy="310224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2"/>
              <a:srcRect l="27289" t="18049" r="67138" b="67317"/>
              <a:stretch/>
            </p:blipFill>
            <p:spPr>
              <a:xfrm>
                <a:off x="4882695" y="2291549"/>
                <a:ext cx="352960" cy="1137491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2"/>
              <a:srcRect l="27289" t="31760" r="67897" b="64569"/>
              <a:stretch/>
            </p:blipFill>
            <p:spPr>
              <a:xfrm>
                <a:off x="4893602" y="3625142"/>
                <a:ext cx="292170" cy="258363"/>
              </a:xfrm>
              <a:prstGeom prst="rect">
                <a:avLst/>
              </a:prstGeom>
            </p:spPr>
          </p:pic>
        </p:grpSp>
        <p:sp>
          <p:nvSpPr>
            <p:cNvPr id="53" name="Rectangle 52"/>
            <p:cNvSpPr/>
            <p:nvPr/>
          </p:nvSpPr>
          <p:spPr bwMode="auto">
            <a:xfrm>
              <a:off x="4867006" y="1628800"/>
              <a:ext cx="92689" cy="225025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 flipH="1">
              <a:off x="4920548" y="1631754"/>
              <a:ext cx="11492" cy="2232000"/>
            </a:xfrm>
            <a:prstGeom prst="line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Rectangle 56"/>
            <p:cNvSpPr/>
            <p:nvPr/>
          </p:nvSpPr>
          <p:spPr bwMode="auto">
            <a:xfrm>
              <a:off x="4778608" y="1631754"/>
              <a:ext cx="109141" cy="227534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 flipV="1">
              <a:off x="4783477" y="1635574"/>
              <a:ext cx="1800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Rounded Rectangle 7"/>
          <p:cNvSpPr/>
          <p:nvPr/>
        </p:nvSpPr>
        <p:spPr bwMode="auto">
          <a:xfrm>
            <a:off x="3376850" y="2708275"/>
            <a:ext cx="5736740" cy="406791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16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MD 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6" y="1512268"/>
            <a:ext cx="8797054" cy="274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192" y="505361"/>
            <a:ext cx="8131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AMD's initiative to achieve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25x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energy efficiency increase between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2014-2020, announced in 2014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lang="hu-HU" dirty="0" smtClean="0">
                <a:solidFill>
                  <a:srgbClr val="000000"/>
                </a:solidFill>
                <a:latin typeface="Verdana"/>
              </a:rPr>
              <a:t>182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[183]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326" y="451894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084" y="4828642"/>
            <a:ext cx="8712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term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energy efficiency is used also for supercomputers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there is a "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Green500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list maintained.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6.1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Significance of power management in processors (19)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968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996560" y="1890305"/>
            <a:ext cx="429472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en-US" sz="13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PM a</a:t>
            </a:r>
            <a:r>
              <a:rPr lang="en-US" altLang="en-US" sz="13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t </a:t>
            </a:r>
            <a:r>
              <a:rPr lang="en-US" altLang="en-US" sz="1300" b="1" dirty="0">
                <a:solidFill>
                  <a:srgbClr val="000000"/>
                </a:solidFill>
                <a:latin typeface="Verdana" panose="020B0604030504040204" pitchFamily="34" charset="0"/>
              </a:rPr>
              <a:t>the </a:t>
            </a:r>
            <a:r>
              <a:rPr lang="en-US" altLang="en-US" sz="13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platform level</a:t>
            </a:r>
            <a:endParaRPr lang="hu-HU" altLang="en-US" sz="1300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en-US" sz="13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en-US" sz="13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ACPI-based, achieved</a:t>
            </a:r>
            <a:r>
              <a:rPr lang="hu-HU" altLang="en-US" sz="13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by</a:t>
            </a:r>
            <a:r>
              <a:rPr lang="en-US" altLang="en-US" sz="13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hu-HU" altLang="en-US" sz="13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system design)</a:t>
            </a:r>
            <a:endParaRPr lang="hu-HU" altLang="en-US" sz="13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932473" y="2767758"/>
            <a:ext cx="245298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en-US" sz="13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PM of the</a:t>
            </a:r>
            <a:r>
              <a:rPr lang="en-US" altLang="en-US" sz="13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hu-HU" altLang="en-US" sz="13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processor</a:t>
            </a:r>
            <a:endParaRPr lang="hu-HU" altLang="en-US" sz="13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6130094" y="2376430"/>
            <a:ext cx="64800" cy="61200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6163183" y="2549238"/>
            <a:ext cx="108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rot="5400000" flipH="1">
            <a:off x="6015231" y="2605847"/>
            <a:ext cx="288000" cy="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V="1">
            <a:off x="6166496" y="3226956"/>
            <a:ext cx="108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 rot="5400000" flipH="1" flipV="1">
            <a:off x="6011365" y="3208203"/>
            <a:ext cx="2880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6120458" y="3372489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 flipV="1">
            <a:off x="1745273" y="3983969"/>
            <a:ext cx="4392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4" name="Line 10"/>
          <p:cNvSpPr>
            <a:spLocks noChangeShapeType="1"/>
          </p:cNvSpPr>
          <p:nvPr/>
        </p:nvSpPr>
        <p:spPr bwMode="auto">
          <a:xfrm rot="-5400000" flipH="1" flipV="1">
            <a:off x="1638662" y="4067828"/>
            <a:ext cx="18288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en-US" sz="13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5" name="Line 12"/>
          <p:cNvSpPr>
            <a:spLocks noChangeShapeType="1"/>
          </p:cNvSpPr>
          <p:nvPr/>
        </p:nvSpPr>
        <p:spPr bwMode="auto">
          <a:xfrm rot="-5400000" flipH="1" flipV="1">
            <a:off x="6071595" y="4044323"/>
            <a:ext cx="18288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701570" y="4198796"/>
            <a:ext cx="210506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en-US" sz="13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PM of idle CPU cores</a:t>
            </a:r>
            <a:endParaRPr lang="hu-HU" altLang="en-US" sz="13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8" name="Oval 11"/>
          <p:cNvSpPr>
            <a:spLocks noChangeArrowheads="1"/>
          </p:cNvSpPr>
          <p:nvPr/>
        </p:nvSpPr>
        <p:spPr bwMode="auto">
          <a:xfrm>
            <a:off x="6130750" y="4105511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9" name="Oval 9"/>
          <p:cNvSpPr>
            <a:spLocks noChangeArrowheads="1"/>
          </p:cNvSpPr>
          <p:nvPr/>
        </p:nvSpPr>
        <p:spPr bwMode="auto">
          <a:xfrm>
            <a:off x="1691680" y="4124249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22118" y="4841373"/>
            <a:ext cx="333474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hu-HU" altLang="en-US" sz="13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Reducing</a:t>
            </a:r>
            <a:endParaRPr lang="en-US" altLang="en-US" sz="1300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hu-HU" altLang="en-US" sz="13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power consumption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of </a:t>
            </a:r>
            <a:r>
              <a:rPr lang="en-US" altLang="en-US" sz="13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idle</a:t>
            </a:r>
            <a:r>
              <a:rPr lang="hu-HU" altLang="en-US" sz="13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CPU  cores</a:t>
            </a:r>
          </a:p>
        </p:txBody>
      </p:sp>
      <p:sp>
        <p:nvSpPr>
          <p:cNvPr id="113" name="Line 7"/>
          <p:cNvSpPr>
            <a:spLocks noChangeShapeType="1"/>
          </p:cNvSpPr>
          <p:nvPr/>
        </p:nvSpPr>
        <p:spPr bwMode="auto">
          <a:xfrm flipV="1">
            <a:off x="1998150" y="1632724"/>
            <a:ext cx="4176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14" name="Line 8"/>
          <p:cNvSpPr>
            <a:spLocks noChangeShapeType="1"/>
          </p:cNvSpPr>
          <p:nvPr/>
        </p:nvSpPr>
        <p:spPr bwMode="auto">
          <a:xfrm rot="5400000" flipH="1" flipV="1">
            <a:off x="3799813" y="1542204"/>
            <a:ext cx="1800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15" name="Line 10"/>
          <p:cNvSpPr>
            <a:spLocks noChangeShapeType="1"/>
          </p:cNvSpPr>
          <p:nvPr/>
        </p:nvSpPr>
        <p:spPr bwMode="auto">
          <a:xfrm rot="-5400000" flipH="1">
            <a:off x="6067610" y="1733471"/>
            <a:ext cx="180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17" name="Text Box 12"/>
          <p:cNvSpPr txBox="1">
            <a:spLocks noChangeArrowheads="1"/>
          </p:cNvSpPr>
          <p:nvPr/>
        </p:nvSpPr>
        <p:spPr bwMode="auto">
          <a:xfrm>
            <a:off x="360104" y="1878960"/>
            <a:ext cx="3401806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Reducing power consumption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en-US" sz="13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a</a:t>
            </a:r>
            <a:r>
              <a:rPr lang="en-US" altLang="en-US" sz="13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t the </a:t>
            </a:r>
            <a:r>
              <a:rPr lang="en-US" altLang="en-US" sz="1300" b="1" dirty="0">
                <a:solidFill>
                  <a:srgbClr val="000000"/>
                </a:solidFill>
                <a:latin typeface="Verdana" panose="020B0604030504040204" pitchFamily="34" charset="0"/>
              </a:rPr>
              <a:t>circuit </a:t>
            </a:r>
            <a:r>
              <a:rPr lang="en-US" altLang="en-US" sz="13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level</a:t>
            </a:r>
            <a:endParaRPr lang="hu-HU" altLang="en-US" sz="1300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en-US" sz="13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en-US" sz="13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Achieved</a:t>
            </a:r>
            <a:r>
              <a:rPr lang="hu-HU" altLang="en-US" sz="13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by</a:t>
            </a:r>
            <a:r>
              <a:rPr lang="en-US" altLang="en-US" sz="13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hu-HU" altLang="en-US" sz="13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circuit design)</a:t>
            </a:r>
            <a:endParaRPr lang="hu-HU" altLang="en-US" sz="13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20" name="Oval 9"/>
          <p:cNvSpPr>
            <a:spLocks noChangeArrowheads="1"/>
          </p:cNvSpPr>
          <p:nvPr/>
        </p:nvSpPr>
        <p:spPr bwMode="auto">
          <a:xfrm>
            <a:off x="6133603" y="1803450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23" name="Line 10"/>
          <p:cNvSpPr>
            <a:spLocks noChangeShapeType="1"/>
          </p:cNvSpPr>
          <p:nvPr/>
        </p:nvSpPr>
        <p:spPr bwMode="auto">
          <a:xfrm rot="-5400000" flipH="1">
            <a:off x="1892722" y="1730317"/>
            <a:ext cx="180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24" name="Oval 9"/>
          <p:cNvSpPr>
            <a:spLocks noChangeArrowheads="1"/>
          </p:cNvSpPr>
          <p:nvPr/>
        </p:nvSpPr>
        <p:spPr bwMode="auto">
          <a:xfrm>
            <a:off x="1943215" y="1800296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26" name="Down Arrow 125"/>
          <p:cNvSpPr/>
          <p:nvPr/>
        </p:nvSpPr>
        <p:spPr bwMode="auto">
          <a:xfrm>
            <a:off x="1596902" y="5524089"/>
            <a:ext cx="91440" cy="288000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7" name="Line 8"/>
          <p:cNvSpPr>
            <a:spLocks noChangeShapeType="1"/>
          </p:cNvSpPr>
          <p:nvPr/>
        </p:nvSpPr>
        <p:spPr bwMode="auto">
          <a:xfrm rot="5400000" flipH="1" flipV="1">
            <a:off x="1869476" y="2453359"/>
            <a:ext cx="18288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28" name="Oval 9"/>
          <p:cNvSpPr>
            <a:spLocks noChangeArrowheads="1"/>
          </p:cNvSpPr>
          <p:nvPr/>
        </p:nvSpPr>
        <p:spPr bwMode="auto">
          <a:xfrm>
            <a:off x="901300" y="2714330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29" name="Line 10"/>
          <p:cNvSpPr>
            <a:spLocks noChangeShapeType="1"/>
          </p:cNvSpPr>
          <p:nvPr/>
        </p:nvSpPr>
        <p:spPr bwMode="auto">
          <a:xfrm rot="-5400000" flipH="1" flipV="1">
            <a:off x="845578" y="2632853"/>
            <a:ext cx="182880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30" name="Oval 129"/>
          <p:cNvSpPr>
            <a:spLocks noChangeArrowheads="1"/>
          </p:cNvSpPr>
          <p:nvPr/>
        </p:nvSpPr>
        <p:spPr bwMode="auto">
          <a:xfrm>
            <a:off x="3116520" y="2718335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31" name="Line 8"/>
          <p:cNvSpPr>
            <a:spLocks noChangeShapeType="1"/>
          </p:cNvSpPr>
          <p:nvPr/>
        </p:nvSpPr>
        <p:spPr bwMode="auto">
          <a:xfrm rot="5400000" flipH="1" flipV="1">
            <a:off x="3058927" y="2640297"/>
            <a:ext cx="18288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2366755" y="2857768"/>
            <a:ext cx="1510028" cy="396000"/>
          </a:xfrm>
          <a:prstGeom prst="roundRect">
            <a:avLst/>
          </a:prstGeom>
          <a:solidFill>
            <a:srgbClr val="A1A1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7" name="Text Box 6"/>
          <p:cNvSpPr txBox="1">
            <a:spLocks noChangeArrowheads="1"/>
          </p:cNvSpPr>
          <p:nvPr/>
        </p:nvSpPr>
        <p:spPr bwMode="auto">
          <a:xfrm>
            <a:off x="2402305" y="2901518"/>
            <a:ext cx="143180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en-US" sz="1300" b="1" dirty="0" smtClean="0">
                <a:latin typeface="Verdana" panose="020B0604030504040204" pitchFamily="34" charset="0"/>
              </a:rPr>
              <a:t>P</a:t>
            </a:r>
            <a:r>
              <a:rPr lang="en-US" altLang="en-US" sz="1300" b="1" dirty="0" err="1" smtClean="0">
                <a:latin typeface="Verdana" panose="020B0604030504040204" pitchFamily="34" charset="0"/>
              </a:rPr>
              <a:t>ower</a:t>
            </a:r>
            <a:r>
              <a:rPr lang="en-US" altLang="en-US" sz="1300" b="1" dirty="0" smtClean="0">
                <a:latin typeface="Verdana" panose="020B0604030504040204" pitchFamily="34" charset="0"/>
              </a:rPr>
              <a:t> gating</a:t>
            </a:r>
            <a:endParaRPr lang="hu-HU" altLang="en-US" sz="1300" b="1" dirty="0">
              <a:latin typeface="Verdana" panose="020B0604030504040204" pitchFamily="34" charset="0"/>
            </a:endParaRPr>
          </a:p>
        </p:txBody>
      </p:sp>
      <p:cxnSp>
        <p:nvCxnSpPr>
          <p:cNvPr id="138" name="Straight Connector 137"/>
          <p:cNvCxnSpPr/>
          <p:nvPr/>
        </p:nvCxnSpPr>
        <p:spPr bwMode="auto">
          <a:xfrm>
            <a:off x="943605" y="2543794"/>
            <a:ext cx="2196000" cy="1799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9" name="Text Box 15"/>
          <p:cNvSpPr txBox="1">
            <a:spLocks noChangeArrowheads="1"/>
          </p:cNvSpPr>
          <p:nvPr/>
        </p:nvSpPr>
        <p:spPr bwMode="auto">
          <a:xfrm>
            <a:off x="1367683" y="1005235"/>
            <a:ext cx="505458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Approaches for power management of computers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(Strongly simplified)</a:t>
            </a:r>
            <a:endParaRPr lang="hu-HU" altLang="en-US" sz="13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40" name="Oval 8"/>
          <p:cNvSpPr>
            <a:spLocks noChangeArrowheads="1"/>
          </p:cNvSpPr>
          <p:nvPr/>
        </p:nvSpPr>
        <p:spPr bwMode="auto">
          <a:xfrm>
            <a:off x="6129192" y="2677748"/>
            <a:ext cx="64800" cy="61200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120722" y="504734"/>
            <a:ext cx="856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chemeClr val="accent6"/>
                </a:solidFill>
                <a:latin typeface="Verdana" panose="020B0604030504040204" pitchFamily="34" charset="0"/>
              </a:rPr>
              <a:t>Approaches and key techniques of power </a:t>
            </a:r>
            <a:r>
              <a:rPr lang="en-US" altLang="en-US" dirty="0">
                <a:solidFill>
                  <a:schemeClr val="accent6"/>
                </a:solidFill>
                <a:latin typeface="Verdana" panose="020B0604030504040204" pitchFamily="34" charset="0"/>
              </a:rPr>
              <a:t>management </a:t>
            </a:r>
            <a:r>
              <a:rPr lang="en-US" altLang="en-US" dirty="0" smtClean="0">
                <a:solidFill>
                  <a:schemeClr val="accent6"/>
                </a:solidFill>
                <a:latin typeface="Verdana" panose="020B0604030504040204" pitchFamily="34" charset="0"/>
              </a:rPr>
              <a:t>in computers </a:t>
            </a:r>
            <a:endParaRPr lang="en-US" altLang="en-US" dirty="0">
              <a:solidFill>
                <a:schemeClr val="accent6"/>
              </a:solidFill>
              <a:latin typeface="Verdana" panose="020B0604030504040204" pitchFamily="34" charset="0"/>
            </a:endParaRPr>
          </a:p>
        </p:txBody>
      </p:sp>
      <p:sp>
        <p:nvSpPr>
          <p:cNvPr id="80" name="Text Box 6"/>
          <p:cNvSpPr txBox="1">
            <a:spLocks noChangeArrowheads="1"/>
          </p:cNvSpPr>
          <p:nvPr/>
        </p:nvSpPr>
        <p:spPr bwMode="auto">
          <a:xfrm>
            <a:off x="3562278" y="4848305"/>
            <a:ext cx="217078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hu-HU" altLang="en-US" sz="13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Reducing</a:t>
            </a:r>
            <a:endParaRPr lang="en-US" altLang="en-US" sz="1300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hu-HU" altLang="en-US" sz="13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power consumption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of active CPU  cores</a:t>
            </a: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6012160" y="4880328"/>
            <a:ext cx="319535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Utilizing</a:t>
            </a:r>
            <a:r>
              <a:rPr lang="en-US" altLang="en-US" sz="13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the </a:t>
            </a:r>
            <a:r>
              <a:rPr lang="hu-HU" altLang="en-US" sz="13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power headroom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of a proc</a:t>
            </a:r>
            <a:r>
              <a:rPr lang="en-US" altLang="en-US" sz="13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hu-HU" altLang="en-US" sz="13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package</a:t>
            </a:r>
            <a:endParaRPr lang="en-US" altLang="en-US" sz="1300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to raise performance</a:t>
            </a:r>
          </a:p>
        </p:txBody>
      </p:sp>
      <p:sp>
        <p:nvSpPr>
          <p:cNvPr id="86" name="Line 11"/>
          <p:cNvSpPr>
            <a:spLocks noChangeShapeType="1"/>
          </p:cNvSpPr>
          <p:nvPr/>
        </p:nvSpPr>
        <p:spPr bwMode="auto">
          <a:xfrm>
            <a:off x="6241038" y="4533214"/>
            <a:ext cx="1393394" cy="23284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87" name="Text Box 5"/>
          <p:cNvSpPr txBox="1">
            <a:spLocks noChangeArrowheads="1"/>
          </p:cNvSpPr>
          <p:nvPr/>
        </p:nvSpPr>
        <p:spPr bwMode="auto">
          <a:xfrm>
            <a:off x="4977045" y="4201274"/>
            <a:ext cx="232307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en-US" sz="13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PM of active CPU cores</a:t>
            </a:r>
            <a:endParaRPr lang="hu-HU" altLang="en-US" sz="13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88" name="Oval 10"/>
          <p:cNvSpPr>
            <a:spLocks noChangeArrowheads="1"/>
          </p:cNvSpPr>
          <p:nvPr/>
        </p:nvSpPr>
        <p:spPr bwMode="auto">
          <a:xfrm>
            <a:off x="7605882" y="4763615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89" name="Line 9"/>
          <p:cNvSpPr>
            <a:spLocks noChangeShapeType="1"/>
          </p:cNvSpPr>
          <p:nvPr/>
        </p:nvSpPr>
        <p:spPr bwMode="auto">
          <a:xfrm rot="-5400000" flipH="1" flipV="1">
            <a:off x="5294910" y="3819932"/>
            <a:ext cx="232840" cy="16594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0" name="Oval 8"/>
          <p:cNvSpPr>
            <a:spLocks noChangeArrowheads="1"/>
          </p:cNvSpPr>
          <p:nvPr/>
        </p:nvSpPr>
        <p:spPr bwMode="auto">
          <a:xfrm>
            <a:off x="4572000" y="4766057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1" name="Down Arrow 90"/>
          <p:cNvSpPr/>
          <p:nvPr/>
        </p:nvSpPr>
        <p:spPr bwMode="auto">
          <a:xfrm>
            <a:off x="4571862" y="5548140"/>
            <a:ext cx="91440" cy="288000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2" name="Down Arrow 91"/>
          <p:cNvSpPr/>
          <p:nvPr/>
        </p:nvSpPr>
        <p:spPr bwMode="auto">
          <a:xfrm>
            <a:off x="7625775" y="5577816"/>
            <a:ext cx="91440" cy="288000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6424570" y="5938264"/>
            <a:ext cx="2448000" cy="396000"/>
          </a:xfrm>
          <a:prstGeom prst="roundRect">
            <a:avLst/>
          </a:prstGeom>
          <a:solidFill>
            <a:srgbClr val="F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436455" y="5994163"/>
            <a:ext cx="24465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 smtClean="0">
                <a:latin typeface="+mj-lt"/>
              </a:rPr>
              <a:t>Turbo Boost Technology</a:t>
            </a:r>
            <a:endParaRPr lang="en-US" sz="1300" dirty="0" smtClean="0">
              <a:latin typeface="+mj-lt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3623774" y="5944655"/>
            <a:ext cx="2124000" cy="396000"/>
          </a:xfrm>
          <a:prstGeom prst="roundRect">
            <a:avLst/>
          </a:pr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736014" y="6004187"/>
            <a:ext cx="18758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i="1" dirty="0" smtClean="0">
                <a:latin typeface="+mj-lt"/>
              </a:rPr>
              <a:t>DVFS/CPPC/AVFS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81652" y="2841638"/>
            <a:ext cx="1510028" cy="396000"/>
          </a:xfrm>
          <a:prstGeom prst="roundRect">
            <a:avLst/>
          </a:prstGeom>
          <a:solidFill>
            <a:srgbClr val="D9D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Text Box 12"/>
          <p:cNvSpPr txBox="1">
            <a:spLocks noChangeArrowheads="1"/>
          </p:cNvSpPr>
          <p:nvPr/>
        </p:nvSpPr>
        <p:spPr bwMode="auto">
          <a:xfrm>
            <a:off x="271666" y="2895010"/>
            <a:ext cx="1340431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 smtClean="0">
                <a:latin typeface="Verdana" panose="020B0604030504040204" pitchFamily="34" charset="0"/>
              </a:rPr>
              <a:t>Clock gating</a:t>
            </a:r>
          </a:p>
        </p:txBody>
      </p:sp>
      <p:sp>
        <p:nvSpPr>
          <p:cNvPr id="99" name="Down Arrow 98"/>
          <p:cNvSpPr/>
          <p:nvPr/>
        </p:nvSpPr>
        <p:spPr bwMode="auto">
          <a:xfrm>
            <a:off x="1645245" y="4524724"/>
            <a:ext cx="91440" cy="288000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557790" y="5958325"/>
            <a:ext cx="2124000" cy="396000"/>
          </a:xfrm>
          <a:prstGeom prst="roundRect">
            <a:avLst/>
          </a:prstGeom>
          <a:solidFill>
            <a:srgbClr val="8FB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56630" y="5989794"/>
            <a:ext cx="213872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 smtClean="0">
                <a:latin typeface="+mj-lt"/>
              </a:rPr>
              <a:t>C-state management</a:t>
            </a:r>
          </a:p>
        </p:txBody>
      </p:sp>
      <p:sp>
        <p:nvSpPr>
          <p:cNvPr id="57" name="Line 12"/>
          <p:cNvSpPr>
            <a:spLocks noChangeShapeType="1"/>
          </p:cNvSpPr>
          <p:nvPr/>
        </p:nvSpPr>
        <p:spPr bwMode="auto">
          <a:xfrm rot="-5400000" flipH="1" flipV="1">
            <a:off x="6089456" y="3874873"/>
            <a:ext cx="144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cxnSp>
        <p:nvCxnSpPr>
          <p:cNvPr id="8" name="Straight Arrow Connector 7"/>
          <p:cNvCxnSpPr>
            <a:stCxn id="57" idx="0"/>
            <a:endCxn id="57" idx="0"/>
          </p:cNvCxnSpPr>
          <p:nvPr/>
        </p:nvCxnSpPr>
        <p:spPr bwMode="auto">
          <a:xfrm>
            <a:off x="6161456" y="3802873"/>
            <a:ext cx="0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Connector 9"/>
          <p:cNvCxnSpPr>
            <a:stCxn id="113" idx="1"/>
          </p:cNvCxnSpPr>
          <p:nvPr/>
        </p:nvCxnSpPr>
        <p:spPr bwMode="auto">
          <a:xfrm flipV="1">
            <a:off x="6174150" y="1628222"/>
            <a:ext cx="1069033" cy="4501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893607" y="1640317"/>
            <a:ext cx="1080000" cy="3154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6785" y="6444335"/>
            <a:ext cx="394005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+mj-lt"/>
              </a:rPr>
              <a:t>CPPC: Collaborative Processor Power Control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6057165" y="3699030"/>
            <a:ext cx="139938" cy="103843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5053193" y="3507088"/>
            <a:ext cx="224809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en-US" sz="13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PM of CPU cores</a:t>
            </a:r>
            <a:endParaRPr lang="hu-HU" altLang="en-US" sz="13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6.1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Significance of power management in processors (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20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3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s.anandtech.com/doci/7974/Screen-Shot-2014-04-29-at-1.07.24-A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"/>
          <a:stretch/>
        </p:blipFill>
        <p:spPr bwMode="auto">
          <a:xfrm>
            <a:off x="152400" y="1376016"/>
            <a:ext cx="8839395" cy="537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828" y="507243"/>
            <a:ext cx="8305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AMD’s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techniques developed for reducing the power consumption of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computer at the circuit and platform levels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(2008-2014)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lang="hu-HU" dirty="0" smtClean="0">
                <a:solidFill>
                  <a:srgbClr val="000000"/>
                </a:solidFill>
                <a:latin typeface="Verdana"/>
              </a:rPr>
              <a:t>184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6.1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Significance of power management in processors (21)</a:t>
            </a:r>
            <a:endParaRPr lang="en-US" alt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456765" y="3834045"/>
            <a:ext cx="144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56765" y="4034385"/>
            <a:ext cx="144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21950" y="5229200"/>
            <a:ext cx="90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67055" y="5949280"/>
            <a:ext cx="187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70230" y="2438890"/>
            <a:ext cx="118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97025" y="3338990"/>
            <a:ext cx="198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27515" y="2764085"/>
            <a:ext cx="7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37455" y="3158970"/>
            <a:ext cx="12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37455" y="3519010"/>
            <a:ext cx="118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0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76"/>
            </a:gs>
            <a:gs pos="100000">
              <a:srgbClr val="3333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884238" y="1555750"/>
            <a:ext cx="7359650" cy="504000"/>
          </a:xfrm>
          <a:prstGeom prst="roundRect">
            <a:avLst>
              <a:gd name="adj" fmla="val 0"/>
            </a:avLst>
          </a:prstGeom>
          <a:solidFill>
            <a:srgbClr val="000066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6.</a:t>
            </a:r>
            <a:r>
              <a:rPr kumimoji="0" lang="en-US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2 Reducing</a:t>
            </a:r>
            <a:r>
              <a:rPr kumimoji="0" lang="en-US" altLang="en-US" sz="19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power consumption at the circuit level</a:t>
            </a:r>
            <a:endParaRPr kumimoji="0" lang="en-US" altLang="en-US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888087" y="2404650"/>
            <a:ext cx="7281716" cy="590550"/>
            <a:chOff x="697" y="1638"/>
            <a:chExt cx="4450" cy="292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>
                  <a:solidFill>
                    <a:srgbClr val="FFFFFF"/>
                  </a:solidFill>
                  <a:cs typeface="Arial" charset="0"/>
                </a:rPr>
                <a:t>  </a:t>
              </a:r>
              <a:r>
                <a:rPr lang="hu-HU" altLang="en-US" sz="1900" dirty="0" smtClean="0">
                  <a:solidFill>
                    <a:srgbClr val="FFFFFF"/>
                  </a:solidFill>
                  <a:cs typeface="Arial" charset="0"/>
                </a:rPr>
                <a:t>6.</a:t>
              </a:r>
              <a:r>
                <a:rPr lang="en-US" altLang="en-US" sz="1900" dirty="0" smtClean="0">
                  <a:solidFill>
                    <a:srgbClr val="FFFFFF"/>
                  </a:solidFill>
                  <a:cs typeface="Arial" charset="0"/>
                </a:rPr>
                <a:t>2.1 Clock gating</a:t>
              </a:r>
              <a:endParaRPr lang="en-US" altLang="en-US" sz="19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697" y="1682"/>
              <a:ext cx="24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00">
                  <a:solidFill>
                    <a:srgbClr val="FFFFFF"/>
                  </a:solidFill>
                  <a:cs typeface="Arial" charset="0"/>
                </a:rPr>
                <a:t> </a:t>
              </a:r>
            </a:p>
          </p:txBody>
        </p:sp>
      </p:grp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881590" y="3098389"/>
            <a:ext cx="7285038" cy="467238"/>
            <a:chOff x="695" y="1631"/>
            <a:chExt cx="4452" cy="349"/>
          </a:xfrm>
        </p:grpSpPr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34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>
                  <a:solidFill>
                    <a:srgbClr val="FFFFFF"/>
                  </a:solidFill>
                  <a:cs typeface="Arial" charset="0"/>
                </a:rPr>
                <a:t>  </a:t>
              </a:r>
              <a:r>
                <a:rPr lang="hu-HU" altLang="en-US" sz="1900" dirty="0" smtClean="0">
                  <a:solidFill>
                    <a:srgbClr val="FFFFFF"/>
                  </a:solidFill>
                  <a:cs typeface="Arial" charset="0"/>
                </a:rPr>
                <a:t>6.</a:t>
              </a:r>
              <a:r>
                <a:rPr lang="en-US" altLang="en-US" sz="1900" dirty="0" smtClean="0">
                  <a:solidFill>
                    <a:srgbClr val="FFFFFF"/>
                  </a:solidFill>
                  <a:cs typeface="Arial" charset="0"/>
                </a:rPr>
                <a:t>2.2 Power gating</a:t>
              </a:r>
              <a:endParaRPr lang="en-US" altLang="en-US" sz="19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695" y="1631"/>
              <a:ext cx="251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00">
                  <a:solidFill>
                    <a:srgbClr val="FFFFFF"/>
                  </a:solidFill>
                  <a:cs typeface="Arial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00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76"/>
            </a:gs>
            <a:gs pos="100000">
              <a:srgbClr val="3333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884238" y="1555750"/>
            <a:ext cx="7359650" cy="504000"/>
          </a:xfrm>
          <a:prstGeom prst="roundRect">
            <a:avLst>
              <a:gd name="adj" fmla="val 0"/>
            </a:avLst>
          </a:prstGeom>
          <a:solidFill>
            <a:srgbClr val="000066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altLang="en-US" sz="1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6.</a:t>
            </a:r>
            <a:r>
              <a:rPr lang="en-US" altLang="en-US" sz="1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2.1 Clock</a:t>
            </a:r>
            <a:r>
              <a:rPr kumimoji="0" lang="en-US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gating</a:t>
            </a:r>
            <a:endParaRPr kumimoji="0" lang="en-US" altLang="en-US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7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038" y="504967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  <a:latin typeface="Verdana"/>
              </a:rPr>
              <a:t>6.2.1 Clock gating</a:t>
            </a:r>
            <a:endParaRPr lang="en-US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144" y="881222"/>
            <a:ext cx="895350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It is a technique used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to reduce dynamic power by disabling clocking to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     currently not needed circuits.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Clocking is disabled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by inserting AND gates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(i.e. controlled on/off switches) that</a:t>
            </a:r>
          </a:p>
          <a:p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    are called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clock </a:t>
            </a:r>
            <a:r>
              <a:rPr lang="en-US" sz="1600" dirty="0" err="1" smtClean="0">
                <a:solidFill>
                  <a:srgbClr val="FF0000"/>
                </a:solidFill>
                <a:latin typeface="Verdana"/>
              </a:rPr>
              <a:t>gaters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into the clock distribution network, as indicated below.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5031" y="3900536"/>
            <a:ext cx="3437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Figure: Principle of clock gating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6.2.</a:t>
            </a:r>
            <a:r>
              <a:rPr lang="en-US" dirty="0" smtClean="0"/>
              <a:t>1</a:t>
            </a:r>
            <a:r>
              <a:rPr lang="hu-HU" dirty="0" smtClean="0"/>
              <a:t> </a:t>
            </a:r>
            <a:r>
              <a:rPr lang="en-US" dirty="0" smtClean="0"/>
              <a:t>Clock gating </a:t>
            </a:r>
            <a:r>
              <a:rPr lang="hu-HU" dirty="0" smtClean="0"/>
              <a:t>(</a:t>
            </a:r>
            <a:r>
              <a:rPr lang="en-US" dirty="0" smtClean="0"/>
              <a:t>1</a:t>
            </a:r>
            <a:r>
              <a:rPr lang="hu-HU" dirty="0" smtClean="0"/>
              <a:t>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95872" y="2325361"/>
            <a:ext cx="5071383" cy="1410832"/>
            <a:chOff x="1795872" y="2438890"/>
            <a:chExt cx="5071383" cy="1410832"/>
          </a:xfrm>
        </p:grpSpPr>
        <p:pic>
          <p:nvPicPr>
            <p:cNvPr id="9" name="Kép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872" y="2474270"/>
              <a:ext cx="4835894" cy="127357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10625" y="3580418"/>
              <a:ext cx="1117614" cy="269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" b="1" dirty="0" smtClean="0">
                  <a:solidFill>
                    <a:srgbClr val="000000"/>
                  </a:solidFill>
                  <a:latin typeface="Verdana"/>
                </a:rPr>
                <a:t>Clock </a:t>
              </a:r>
              <a:r>
                <a:rPr lang="en-US" sz="1150" b="1" dirty="0" err="1" smtClean="0">
                  <a:solidFill>
                    <a:srgbClr val="000000"/>
                  </a:solidFill>
                  <a:latin typeface="Verdana"/>
                </a:rPr>
                <a:t>gater</a:t>
              </a:r>
              <a:endParaRPr lang="en-US" sz="1150" b="1" dirty="0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4166955" y="2573905"/>
              <a:ext cx="2417947" cy="114116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" name="Cloud 11"/>
            <p:cNvSpPr/>
            <p:nvPr/>
          </p:nvSpPr>
          <p:spPr bwMode="auto">
            <a:xfrm>
              <a:off x="4166955" y="2438890"/>
              <a:ext cx="2700300" cy="1395859"/>
            </a:xfrm>
            <a:prstGeom prst="cloud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8274" y="2933945"/>
              <a:ext cx="10939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Circuit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74303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884" y="504194"/>
            <a:ext cx="554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  <a:latin typeface="Verdana"/>
              </a:rPr>
              <a:t>Fine-grained or coarse grained clock gating -1</a:t>
            </a:r>
            <a:endParaRPr lang="en-US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22" y="908720"/>
            <a:ext cx="8448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Clock gating can be applied either in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a fine-grained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or a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coarse-grained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fashion,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as the next  Figure shows. 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9225" b="12897"/>
          <a:stretch/>
        </p:blipFill>
        <p:spPr>
          <a:xfrm>
            <a:off x="1068941" y="1538790"/>
            <a:ext cx="3375324" cy="3318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50775" b="12897"/>
          <a:stretch/>
        </p:blipFill>
        <p:spPr>
          <a:xfrm>
            <a:off x="4403519" y="1538790"/>
            <a:ext cx="3272295" cy="33182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26530" y="4921402"/>
            <a:ext cx="2430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Verdana"/>
              </a:rPr>
              <a:t>Fine-grained clock gating </a:t>
            </a:r>
            <a:endParaRPr lang="en-US" sz="12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43349" y="4932133"/>
            <a:ext cx="2656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Verdana"/>
              </a:rPr>
              <a:t>Coarse-grained clock gating </a:t>
            </a:r>
            <a:endParaRPr lang="en-US" sz="12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1836" y="5346406"/>
            <a:ext cx="3781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Figure: Kinds of clock gating [</a:t>
            </a:r>
            <a:r>
              <a:rPr lang="hu-HU" sz="1600" dirty="0" smtClean="0">
                <a:solidFill>
                  <a:srgbClr val="000000"/>
                </a:solidFill>
                <a:latin typeface="Verdana"/>
              </a:rPr>
              <a:t>185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]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>
              <a:tabLst>
                <a:tab pos="6102350" algn="l"/>
              </a:tabLst>
            </a:pPr>
            <a:r>
              <a:rPr lang="hu-HU" dirty="0" smtClean="0"/>
              <a:t>6.2.</a:t>
            </a:r>
            <a:r>
              <a:rPr lang="en-US" dirty="0"/>
              <a:t>1</a:t>
            </a:r>
            <a:r>
              <a:rPr lang="hu-HU" dirty="0"/>
              <a:t> </a:t>
            </a:r>
            <a:r>
              <a:rPr lang="en-US" dirty="0"/>
              <a:t>Clock gating </a:t>
            </a:r>
            <a:r>
              <a:rPr lang="hu-HU" dirty="0" smtClean="0"/>
              <a:t>(</a:t>
            </a:r>
            <a:r>
              <a:rPr lang="en-US" dirty="0" smtClean="0"/>
              <a:t>2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7645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878" y="504963"/>
            <a:ext cx="554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  <a:latin typeface="Verdana"/>
              </a:rPr>
              <a:t>Fine-grained or coarse grained clock gating -2</a:t>
            </a:r>
            <a:endParaRPr lang="en-US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003" y="908720"/>
            <a:ext cx="88242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Fine-grained clock gating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allows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to save power in different parts of circuits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whereas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coarse-grained clock gating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is used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to disable clocking of currently idle units or</a:t>
            </a:r>
          </a:p>
          <a:p>
            <a:r>
              <a:rPr lang="en-US" sz="1600" dirty="0">
                <a:solidFill>
                  <a:srgbClr val="0070C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 parts of them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(e.g. an FP unit as long as only FX instructions are processed. 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6.2.</a:t>
            </a:r>
            <a:r>
              <a:rPr lang="en-US" dirty="0"/>
              <a:t>1</a:t>
            </a:r>
            <a:r>
              <a:rPr lang="hu-HU" dirty="0"/>
              <a:t> </a:t>
            </a:r>
            <a:r>
              <a:rPr lang="en-US" dirty="0"/>
              <a:t>Clock gating </a:t>
            </a:r>
            <a:r>
              <a:rPr lang="hu-HU" dirty="0" smtClean="0"/>
              <a:t>(</a:t>
            </a:r>
            <a:r>
              <a:rPr lang="en-US" dirty="0" smtClean="0"/>
              <a:t>3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5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498046" y="1267766"/>
            <a:ext cx="7937611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altLang="en-US" sz="20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6.1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Significance of power management in processors</a:t>
            </a:r>
          </a:p>
        </p:txBody>
      </p:sp>
    </p:spTree>
    <p:extLst>
      <p:ext uri="{BB962C8B-B14F-4D97-AF65-F5344CB8AC3E}">
        <p14:creationId xmlns:p14="http://schemas.microsoft.com/office/powerpoint/2010/main" val="2288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6.2.</a:t>
            </a:r>
            <a:r>
              <a:rPr lang="en-US" dirty="0"/>
              <a:t>1</a:t>
            </a:r>
            <a:r>
              <a:rPr lang="hu-HU" dirty="0"/>
              <a:t> </a:t>
            </a:r>
            <a:r>
              <a:rPr lang="en-US" dirty="0"/>
              <a:t>Clock gating </a:t>
            </a:r>
            <a:r>
              <a:rPr lang="hu-HU" dirty="0" smtClean="0"/>
              <a:t>(</a:t>
            </a:r>
            <a:r>
              <a:rPr lang="en-US" dirty="0" smtClean="0"/>
              <a:t>4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280" y="895361"/>
            <a:ext cx="898249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Clock gating was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introduced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in the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second half of the 1990s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e.g. in DEC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processor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    designs (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in the Alpha 21264 (1996) for gating the FP unit or the </a:t>
            </a:r>
            <a:r>
              <a:rPr lang="en-US" sz="1600" dirty="0" err="1">
                <a:solidFill>
                  <a:srgbClr val="000000"/>
                </a:solidFill>
                <a:latin typeface="Verdana"/>
              </a:rPr>
              <a:t>StrongARM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endParaRPr lang="en-US" sz="1600" dirty="0" smtClean="0">
              <a:solidFill>
                <a:srgbClr val="000000"/>
              </a:solidFill>
              <a:latin typeface="Verdana"/>
            </a:endParaRPr>
          </a:p>
          <a:p>
            <a:pPr lvl="0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    SA110 (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1996)), designated at that time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as conditional clocking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Soon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clock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gating became widely used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e.g. in Intel's Pentium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4 (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2000)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or</a:t>
            </a:r>
          </a:p>
          <a:p>
            <a:pPr lvl="0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   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Pentium M (</a:t>
            </a:r>
            <a:r>
              <a:rPr lang="en-US" sz="1600" dirty="0" err="1">
                <a:solidFill>
                  <a:srgbClr val="000000"/>
                </a:solidFill>
                <a:latin typeface="Verdana"/>
              </a:rPr>
              <a:t>Banias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) (2003).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Recently,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clock-gating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is a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pervasive technique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used in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processors.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194" y="508611"/>
            <a:ext cx="238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Use of clock gating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31720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76"/>
            </a:gs>
            <a:gs pos="100000">
              <a:srgbClr val="3333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884238" y="1555750"/>
            <a:ext cx="7359650" cy="504000"/>
          </a:xfrm>
          <a:prstGeom prst="roundRect">
            <a:avLst>
              <a:gd name="adj" fmla="val 0"/>
            </a:avLst>
          </a:prstGeom>
          <a:solidFill>
            <a:srgbClr val="000066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6.</a:t>
            </a:r>
            <a:r>
              <a:rPr kumimoji="0" lang="en-US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2.2 Power gating</a:t>
            </a:r>
            <a:endParaRPr kumimoji="0" lang="en-US" altLang="en-US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7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t="7040" r="5080" b="9637"/>
          <a:stretch>
            <a:fillRect/>
          </a:stretch>
        </p:blipFill>
        <p:spPr bwMode="auto">
          <a:xfrm>
            <a:off x="3081043" y="2302496"/>
            <a:ext cx="2882178" cy="221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789" name="Text Box 10"/>
          <p:cNvSpPr txBox="1">
            <a:spLocks noChangeArrowheads="1"/>
          </p:cNvSpPr>
          <p:nvPr/>
        </p:nvSpPr>
        <p:spPr bwMode="auto">
          <a:xfrm>
            <a:off x="119881" y="1202848"/>
            <a:ext cx="86472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Power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gating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switches off idle units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on the die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like a core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) from the power supply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by means of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power transistors (sleep transistors) to eliminate both dynamic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static power consumption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caused by leakage currents.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58791" name="Text Box 19"/>
          <p:cNvSpPr txBox="1">
            <a:spLocks noChangeArrowheads="1"/>
          </p:cNvSpPr>
          <p:nvPr/>
        </p:nvSpPr>
        <p:spPr bwMode="auto">
          <a:xfrm>
            <a:off x="120596" y="508247"/>
            <a:ext cx="3797835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6.2.2 Power gating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Principle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of power gating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[</a:t>
            </a:r>
            <a:r>
              <a:rPr lang="hu-HU" sz="1800" dirty="0" smtClean="0">
                <a:solidFill>
                  <a:srgbClr val="000000"/>
                </a:solidFill>
              </a:rPr>
              <a:t>186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0739" y="4575611"/>
            <a:ext cx="4198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Figure: Principle of power gating [</a:t>
            </a:r>
            <a:r>
              <a:rPr lang="hu-HU" sz="1600" dirty="0" smtClean="0">
                <a:solidFill>
                  <a:srgbClr val="000000"/>
                </a:solidFill>
                <a:latin typeface="Verdana"/>
              </a:rPr>
              <a:t>18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6.2.</a:t>
            </a:r>
            <a:r>
              <a:rPr lang="en-US" dirty="0" smtClean="0"/>
              <a:t>2</a:t>
            </a:r>
            <a:r>
              <a:rPr lang="hu-HU" dirty="0" smtClean="0"/>
              <a:t> </a:t>
            </a:r>
            <a:r>
              <a:rPr lang="en-US" dirty="0" smtClean="0"/>
              <a:t>Power gating </a:t>
            </a:r>
            <a:r>
              <a:rPr lang="hu-HU" dirty="0" smtClean="0"/>
              <a:t>(</a:t>
            </a:r>
            <a:r>
              <a:rPr lang="en-US" dirty="0" smtClean="0"/>
              <a:t>1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6863" y="6444335"/>
            <a:ext cx="3596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(Power </a:t>
            </a:r>
            <a:r>
              <a:rPr lang="en-US" sz="1600" dirty="0">
                <a:latin typeface="+mj-lt"/>
              </a:rPr>
              <a:t>gating</a:t>
            </a:r>
            <a:r>
              <a:rPr lang="en-US" sz="1600" dirty="0"/>
              <a:t>: </a:t>
            </a:r>
            <a:r>
              <a:rPr lang="en-US" sz="1600" dirty="0" err="1" smtClean="0"/>
              <a:t>Tápellátás</a:t>
            </a:r>
            <a:r>
              <a:rPr lang="en-US" sz="1600" dirty="0" smtClean="0"/>
              <a:t> </a:t>
            </a:r>
            <a:r>
              <a:rPr lang="en-US" sz="1600" dirty="0" err="1" smtClean="0"/>
              <a:t>kapuzása</a:t>
            </a:r>
            <a:r>
              <a:rPr lang="hu-HU" sz="1600" dirty="0" smtClean="0"/>
              <a:t>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37066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89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50" y="1841730"/>
            <a:ext cx="6173148" cy="2756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002" y="508091"/>
            <a:ext cx="551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Advantage of power gating over clock gating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677" y="908720"/>
            <a:ext cx="883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Clock gating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eliminates only the dynamic part of power consumption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whereas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power gating eliminates both the dynamic and static part of power consumption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of a unit, as indicated in the figure below.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6675" y="4689140"/>
            <a:ext cx="6011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Figure: Contrasting clock gating and power gating [</a:t>
            </a:r>
            <a:r>
              <a:rPr lang="hu-HU" sz="1600" dirty="0" smtClean="0">
                <a:solidFill>
                  <a:srgbClr val="000000"/>
                </a:solidFill>
                <a:latin typeface="Verdana"/>
              </a:rPr>
              <a:t>184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6.2.</a:t>
            </a:r>
            <a:r>
              <a:rPr lang="en-US" dirty="0"/>
              <a:t>2</a:t>
            </a:r>
            <a:r>
              <a:rPr lang="hu-HU" dirty="0"/>
              <a:t> </a:t>
            </a:r>
            <a:r>
              <a:rPr lang="en-US" dirty="0"/>
              <a:t>Power gating </a:t>
            </a:r>
            <a:r>
              <a:rPr lang="hu-HU" dirty="0" smtClean="0"/>
              <a:t>(</a:t>
            </a:r>
            <a:r>
              <a:rPr lang="en-US" dirty="0" smtClean="0"/>
              <a:t>2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36979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84" y="1623165"/>
            <a:ext cx="5431261" cy="43967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0320" y="1623168"/>
            <a:ext cx="566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VR</a:t>
            </a:r>
            <a:endParaRPr kumimoji="0" lang="en-US" sz="11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1990" y="4430761"/>
            <a:ext cx="476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VR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8478" y="5255007"/>
            <a:ext cx="455055" cy="2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7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VR</a:t>
            </a:r>
            <a:endParaRPr kumimoji="0" lang="en-US" sz="11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576" y="508086"/>
            <a:ext cx="8533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Use of power gating for switching off idle cores in a multicore processor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879" y="908720"/>
            <a:ext cx="8972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In a multicore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 processor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power gating allows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 switch off individual, not used cores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as indicated below.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815" y="6182285"/>
            <a:ext cx="9095247" cy="578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Figure: Power gating in the 4-core Nehalem, implemented with a common voltage rail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8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580" dirty="0" smtClean="0">
                <a:solidFill>
                  <a:srgbClr val="000000"/>
                </a:solidFill>
                <a:latin typeface="Verdana"/>
              </a:rPr>
              <a:t>                                                          </a:t>
            </a:r>
            <a:r>
              <a:rPr kumimoji="0" lang="en-US" sz="158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[</a:t>
            </a:r>
            <a:r>
              <a:rPr lang="hu-HU" sz="1580" dirty="0" smtClean="0">
                <a:solidFill>
                  <a:srgbClr val="000000"/>
                </a:solidFill>
                <a:latin typeface="Verdana"/>
              </a:rPr>
              <a:t>187</a:t>
            </a:r>
            <a:r>
              <a:rPr kumimoji="0" lang="en-US" sz="158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] </a:t>
            </a:r>
            <a:endParaRPr kumimoji="0" lang="en-US" sz="158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6.2.</a:t>
            </a:r>
            <a:r>
              <a:rPr lang="en-US" dirty="0"/>
              <a:t>2</a:t>
            </a:r>
            <a:r>
              <a:rPr lang="hu-HU" dirty="0"/>
              <a:t> </a:t>
            </a:r>
            <a:r>
              <a:rPr lang="en-US" dirty="0"/>
              <a:t>Power gating </a:t>
            </a:r>
            <a:r>
              <a:rPr lang="hu-HU" dirty="0" smtClean="0"/>
              <a:t>(</a:t>
            </a:r>
            <a:r>
              <a:rPr lang="en-US" dirty="0" smtClean="0"/>
              <a:t>3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3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6.2.</a:t>
            </a:r>
            <a:r>
              <a:rPr lang="en-US" dirty="0"/>
              <a:t>2</a:t>
            </a:r>
            <a:r>
              <a:rPr lang="hu-HU" dirty="0"/>
              <a:t> </a:t>
            </a:r>
            <a:r>
              <a:rPr lang="en-US" dirty="0"/>
              <a:t>Power gating </a:t>
            </a:r>
            <a:r>
              <a:rPr lang="hu-HU" dirty="0" smtClean="0"/>
              <a:t>(</a:t>
            </a:r>
            <a:r>
              <a:rPr lang="en-US" dirty="0" smtClean="0"/>
              <a:t>4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8502" y="908720"/>
            <a:ext cx="9005992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The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Turbo Boost </a:t>
            </a:r>
            <a:r>
              <a:rPr lang="en-US" sz="1600" dirty="0" smtClean="0">
                <a:latin typeface="+mj-lt"/>
              </a:rPr>
              <a:t>technology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needs a high enough power headroom to be efficient</a:t>
            </a:r>
            <a:r>
              <a:rPr lang="en-US" sz="1600" dirty="0" smtClean="0">
                <a:latin typeface="+mj-lt"/>
              </a:rPr>
              <a:t>.</a:t>
            </a:r>
          </a:p>
          <a:p>
            <a:r>
              <a:rPr lang="en-US" sz="1600" dirty="0" smtClean="0">
                <a:latin typeface="+mj-lt"/>
              </a:rPr>
              <a:t>    Power gating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eliminates both static and dynamic dissipation </a:t>
            </a:r>
            <a:r>
              <a:rPr lang="en-US" sz="1600" dirty="0" smtClean="0">
                <a:latin typeface="+mj-lt"/>
              </a:rPr>
              <a:t>of idle cores, in this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     way it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largely increases the power headroom of lightly loaded or idle processors.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Thus, power gating can be considered as a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precondition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for the implementation</a:t>
            </a:r>
          </a:p>
          <a:p>
            <a:r>
              <a:rPr lang="en-US" sz="1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    of Turbo Boost technology</a:t>
            </a:r>
            <a:r>
              <a:rPr lang="en-US" sz="1600" dirty="0" smtClean="0">
                <a:latin typeface="+mj-lt"/>
              </a:rPr>
              <a:t> since clock gating alone does not provide enough</a:t>
            </a:r>
          </a:p>
          <a:p>
            <a:r>
              <a:rPr lang="en-US" sz="1600" dirty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    headroom for a noteworthy increase of the clock frequency.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194" y="508611"/>
            <a:ext cx="910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Power gating as a precondition for implementing the Turbo Boost technology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38981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47" y="504964"/>
            <a:ext cx="6835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Introduction of power gating in main computer families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231796"/>
              </p:ext>
            </p:extLst>
          </p:nvPr>
        </p:nvGraphicFramePr>
        <p:xfrm>
          <a:off x="802782" y="1348285"/>
          <a:ext cx="7310904" cy="392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6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3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0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0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Vendor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6B9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Family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6B9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Year of intro.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6B9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05">
                <a:tc rowSpan="6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Intel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Nehalem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2008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Westmere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2010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Sandy Bridge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2011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Ivy Bridge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2012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Skylake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2015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05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Atom families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2010 - 2016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92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AMD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400" dirty="0" err="1" smtClean="0">
                          <a:latin typeface="+mj-lt"/>
                        </a:rPr>
                        <a:t>K12</a:t>
                      </a:r>
                      <a:r>
                        <a:rPr lang="en-US" sz="1400" dirty="0" smtClean="0">
                          <a:latin typeface="+mj-lt"/>
                        </a:rPr>
                        <a:t>-based Llano 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400" dirty="0" err="1" smtClean="0">
                          <a:latin typeface="+mj-lt"/>
                        </a:rPr>
                        <a:t>K14</a:t>
                      </a:r>
                      <a:r>
                        <a:rPr lang="en-US" sz="1400" dirty="0" smtClean="0">
                          <a:latin typeface="+mj-lt"/>
                        </a:rPr>
                        <a:t>-based</a:t>
                      </a:r>
                      <a:r>
                        <a:rPr lang="en-US" sz="1400" baseline="0" dirty="0" smtClean="0">
                          <a:latin typeface="+mj-lt"/>
                        </a:rPr>
                        <a:t> Bobcat</a:t>
                      </a:r>
                      <a:endParaRPr lang="en-US" sz="1400" dirty="0" smtClean="0">
                        <a:latin typeface="+mj-lt"/>
                      </a:endParaRPr>
                    </a:p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K15</a:t>
                      </a:r>
                      <a:r>
                        <a:rPr lang="en-US" sz="1400" dirty="0" smtClean="0">
                          <a:latin typeface="+mj-lt"/>
                        </a:rPr>
                        <a:t>-based Bulldozer families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latin typeface="+mj-lt"/>
                        </a:rPr>
                        <a:t>2011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latin typeface="+mj-lt"/>
                        </a:rPr>
                        <a:t>2011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2011 - 2015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005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IBM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POWER7</a:t>
                      </a:r>
                      <a:r>
                        <a:rPr lang="en-US" sz="1400" dirty="0" smtClean="0">
                          <a:latin typeface="+mj-lt"/>
                        </a:rPr>
                        <a:t>+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2012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005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POWER8</a:t>
                      </a:r>
                      <a:endParaRPr lang="en-US" sz="1400" dirty="0" smtClean="0">
                        <a:latin typeface="+mj-lt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(</a:t>
                      </a:r>
                      <a:r>
                        <a:rPr lang="en-US" sz="1400" dirty="0" err="1" smtClean="0">
                          <a:latin typeface="+mj-lt"/>
                        </a:rPr>
                        <a:t>Iintegrated</a:t>
                      </a:r>
                      <a:r>
                        <a:rPr lang="en-US" sz="1400" baseline="0" dirty="0" smtClean="0">
                          <a:latin typeface="+mj-lt"/>
                        </a:rPr>
                        <a:t> PG and </a:t>
                      </a:r>
                      <a:r>
                        <a:rPr lang="en-US" sz="1400" baseline="0" dirty="0" err="1" smtClean="0">
                          <a:latin typeface="+mj-lt"/>
                        </a:rPr>
                        <a:t>DVFS</a:t>
                      </a:r>
                      <a:r>
                        <a:rPr lang="en-US" sz="1400" baseline="0" dirty="0" smtClean="0">
                          <a:latin typeface="+mj-lt"/>
                        </a:rPr>
                        <a:t>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2014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6.2.</a:t>
            </a:r>
            <a:r>
              <a:rPr lang="en-US" dirty="0"/>
              <a:t>2</a:t>
            </a:r>
            <a:r>
              <a:rPr lang="hu-HU" dirty="0"/>
              <a:t> </a:t>
            </a:r>
            <a:r>
              <a:rPr lang="en-US" dirty="0"/>
              <a:t>Power gating </a:t>
            </a:r>
            <a:r>
              <a:rPr lang="hu-HU" dirty="0" smtClean="0"/>
              <a:t>(</a:t>
            </a:r>
            <a:r>
              <a:rPr lang="en-US" dirty="0" smtClean="0"/>
              <a:t>5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995" y="507346"/>
            <a:ext cx="671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Replacing power gating by integrated voltage regulators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841" y="1167683"/>
            <a:ext cx="385185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Integrated voltage regulators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were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introduced in Intel's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Haswell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(2013) and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Broadwell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(2014)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lines (under the name 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FIVR (Fully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Integrated Voltage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Regulator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They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allow to switch off units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individually so they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make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power gating superfluous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as the Figure on the right shows.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829580" y="1187785"/>
            <a:ext cx="3741492" cy="5130801"/>
            <a:chOff x="4968640" y="1329416"/>
            <a:chExt cx="3814225" cy="5294939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91" t="12337"/>
            <a:stretch/>
          </p:blipFill>
          <p:spPr bwMode="auto">
            <a:xfrm>
              <a:off x="5047416" y="1772955"/>
              <a:ext cx="3735449" cy="485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58" b="86127"/>
            <a:stretch/>
          </p:blipFill>
          <p:spPr bwMode="auto">
            <a:xfrm>
              <a:off x="4968640" y="1329416"/>
              <a:ext cx="3814225" cy="767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334851" y="6439439"/>
            <a:ext cx="8332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Figure: Use of integrated voltage regulators in Intel's Haswell processor [</a:t>
            </a:r>
            <a:r>
              <a:rPr lang="hu-HU" sz="1600" dirty="0" smtClean="0">
                <a:solidFill>
                  <a:srgbClr val="000000"/>
                </a:solidFill>
                <a:latin typeface="Verdana"/>
              </a:rPr>
              <a:t>188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6.2.</a:t>
            </a:r>
            <a:r>
              <a:rPr lang="en-US" dirty="0"/>
              <a:t>2</a:t>
            </a:r>
            <a:r>
              <a:rPr lang="hu-HU" dirty="0"/>
              <a:t> </a:t>
            </a:r>
            <a:r>
              <a:rPr lang="en-US" dirty="0"/>
              <a:t>Power gating </a:t>
            </a:r>
            <a:r>
              <a:rPr lang="hu-HU" dirty="0" smtClean="0"/>
              <a:t>(</a:t>
            </a:r>
            <a:r>
              <a:rPr lang="en-US" dirty="0" smtClean="0"/>
              <a:t>6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5036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797" y="508088"/>
            <a:ext cx="8190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Reuse of power gating after Intel has suspended the implementation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of integrated voltage regulators in their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Skylake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line (2015)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971" y="1378039"/>
            <a:ext cx="536889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 integrated voltage regulators, introduced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into the Haswell and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Broadwell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lines, caused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increased dissipation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thus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reduced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clock frequency,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their subsequent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Skylake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line Intel omitted integrated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voltage regulators and reintroduced power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gating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as indicated in the Figure on the right.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Then in 2019 in their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Ice Lake line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Intel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    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brought back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integrated voltage regulators.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" t="8983" r="70009" b="8579"/>
          <a:stretch/>
        </p:blipFill>
        <p:spPr bwMode="auto">
          <a:xfrm>
            <a:off x="5600717" y="1339400"/>
            <a:ext cx="3193356" cy="520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4698" y="5885645"/>
            <a:ext cx="4799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Figure: Reintroducing power gating in Intel's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Skylake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line [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9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0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6.2.</a:t>
            </a:r>
            <a:r>
              <a:rPr lang="en-US" dirty="0"/>
              <a:t>2</a:t>
            </a:r>
            <a:r>
              <a:rPr lang="hu-HU" dirty="0"/>
              <a:t> </a:t>
            </a:r>
            <a:r>
              <a:rPr lang="en-US" dirty="0"/>
              <a:t>Power gating </a:t>
            </a:r>
            <a:r>
              <a:rPr lang="hu-HU" dirty="0" smtClean="0"/>
              <a:t>(</a:t>
            </a:r>
            <a:r>
              <a:rPr lang="en-US" dirty="0" smtClean="0"/>
              <a:t>7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57262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6.2.</a:t>
            </a:r>
            <a:r>
              <a:rPr lang="en-US" dirty="0"/>
              <a:t>2</a:t>
            </a:r>
            <a:r>
              <a:rPr lang="hu-HU" dirty="0"/>
              <a:t> </a:t>
            </a:r>
            <a:r>
              <a:rPr lang="en-US" dirty="0"/>
              <a:t>Power gating </a:t>
            </a:r>
            <a:r>
              <a:rPr lang="hu-HU" dirty="0"/>
              <a:t>(</a:t>
            </a:r>
            <a:r>
              <a:rPr lang="en-US" dirty="0" smtClean="0"/>
              <a:t>7b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5888" y="503675"/>
            <a:ext cx="8911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Reintroducing integrated voltage regulators and suspending power gating 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a new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888" y="1133745"/>
            <a:ext cx="8844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In their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Ice Lake line (2019) Intel implemented integrated voltage regulators again </a:t>
            </a:r>
          </a:p>
          <a:p>
            <a:r>
              <a:rPr lang="en-US" sz="1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 and discontinued using power gating</a:t>
            </a:r>
            <a:r>
              <a:rPr lang="en-US" sz="1600" dirty="0" smtClean="0">
                <a:latin typeface="+mj-lt"/>
              </a:rPr>
              <a:t>.   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516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6.1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Significance of power management in processors (1)</a:t>
            </a:r>
            <a:endParaRPr lang="en-US" altLang="en-US" kern="12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198" y="879845"/>
            <a:ext cx="5287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Power consumption of processors - basics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60125" y="2185160"/>
            <a:ext cx="29033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Dynamic power consumption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(Dynamic dissipation)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2366873" y="1853373"/>
            <a:ext cx="2206736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4573609" y="1853372"/>
            <a:ext cx="2170966" cy="2349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699945" y="2061335"/>
            <a:ext cx="58737" cy="58738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2276720" y="2064510"/>
            <a:ext cx="58737" cy="57150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408299" y="2181985"/>
            <a:ext cx="26308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Static power consumption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(Static dissipation)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06575" y="1499360"/>
            <a:ext cx="3360215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Power consumption of processors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534" y="2708920"/>
            <a:ext cx="4634729" cy="71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Power consumption of 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active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transistors.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Caused by loading the 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dynamic capacitor (C</a:t>
            </a:r>
            <a:r>
              <a:rPr kumimoji="0" lang="en-US" sz="13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dyn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solidFill>
                  <a:srgbClr val="0070C0"/>
                </a:solidFill>
                <a:latin typeface="Verdana"/>
              </a:rPr>
              <a:t> 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of the processor and discharging it per clock</a:t>
            </a:r>
            <a:r>
              <a:rPr kumimoji="0" lang="en-US" sz="13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cycle.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12251" y="2731567"/>
            <a:ext cx="3555204" cy="718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Power consumption of 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idle 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transistors.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Caused by the 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leakage current (</a:t>
            </a:r>
            <a:r>
              <a:rPr kumimoji="0" lang="en-US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</a:t>
            </a:r>
            <a:r>
              <a:rPr kumimoji="0" lang="en-US" sz="13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leak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flowing through the closed transistors.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6555" y="3445127"/>
            <a:ext cx="293381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Dynamic power consumption: D</a:t>
            </a:r>
            <a:r>
              <a:rPr kumimoji="0" lang="en-US" sz="13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        </a:t>
            </a:r>
            <a:r>
              <a:rPr kumimoji="0" lang="en-US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D</a:t>
            </a:r>
            <a:r>
              <a:rPr kumimoji="0" lang="en-US" sz="13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d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 = const. * C</a:t>
            </a:r>
            <a:r>
              <a:rPr kumimoji="0" lang="en-US" sz="13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dyn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mbria Math" panose="02040503050406030204" pitchFamily="18" charset="0"/>
                <a:cs typeface="+mn-cs"/>
              </a:rPr>
              <a:t>∗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V</a:t>
            </a:r>
            <a:r>
              <a:rPr kumimoji="0" lang="en-US" sz="13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CC</a:t>
            </a:r>
            <a:r>
              <a:rPr kumimoji="0" lang="en-US" sz="13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2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mbria Math" panose="02040503050406030204" pitchFamily="18" charset="0"/>
                <a:cs typeface="+mn-cs"/>
              </a:rPr>
              <a:t> ∗ 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f</a:t>
            </a:r>
            <a:r>
              <a:rPr kumimoji="0" lang="en-US" sz="13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c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82090" y="3476617"/>
            <a:ext cx="2393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Static power consumption: D</a:t>
            </a:r>
            <a:r>
              <a:rPr kumimoji="0" lang="en-US" sz="13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</a:t>
            </a:r>
            <a:r>
              <a:rPr kumimoji="0" lang="en-US" sz="13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</a:t>
            </a:r>
            <a:r>
              <a:rPr kumimoji="0" lang="en-US" sz="13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CC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+mn-cs"/>
              </a:rPr>
              <a:t>∗ </a:t>
            </a:r>
            <a:r>
              <a:rPr kumimoji="0" lang="en-US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+mn-cs"/>
              </a:rPr>
              <a:t>I</a:t>
            </a:r>
            <a:r>
              <a:rPr kumimoji="0" lang="en-US" sz="13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leak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94530" y="4269743"/>
            <a:ext cx="184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5209" y="4061682"/>
            <a:ext cx="21916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with </a:t>
            </a:r>
            <a:r>
              <a:rPr kumimoji="0" lang="en-US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</a:t>
            </a:r>
            <a:r>
              <a:rPr kumimoji="0" lang="en-US" sz="13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cc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Core voltage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f</a:t>
            </a:r>
            <a:r>
              <a:rPr kumimoji="0" lang="en-US" sz="13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Clock frequency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503" y="507060"/>
            <a:ext cx="6425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6.1 Significance of power management in processors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41530" y="4734145"/>
            <a:ext cx="8388000" cy="8280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6812" y="4824155"/>
            <a:ext cx="8510663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cs typeface="+mn-cs"/>
              </a:rPr>
              <a:t>Total power consumption = Dynamic power consumption + Static power consumption =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cs typeface="+mn-cs"/>
              </a:rPr>
              <a:t>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cs typeface="+mn-cs"/>
              </a:rPr>
              <a:t>                                    =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cs typeface="+mn-cs"/>
              </a:rPr>
              <a:t>D</a:t>
            </a:r>
            <a:r>
              <a:rPr kumimoji="0" lang="en-US" sz="13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cs typeface="+mn-cs"/>
              </a:rPr>
              <a:t>d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cs typeface="+mn-cs"/>
              </a:rPr>
              <a:t> + D</a:t>
            </a:r>
            <a:r>
              <a:rPr kumimoji="0" lang="en-US" sz="13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cs typeface="+mn-cs"/>
              </a:rPr>
              <a:t>s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cs typeface="+mn-cs"/>
              </a:rPr>
              <a:t> = const.*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C</a:t>
            </a:r>
            <a:r>
              <a:rPr kumimoji="0" lang="en-US" sz="13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dyn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+mn-cs"/>
              </a:rPr>
              <a:t>∗ f</a:t>
            </a:r>
            <a:r>
              <a:rPr kumimoji="0" lang="en-US" sz="13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+mn-cs"/>
              </a:rPr>
              <a:t>c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+mn-cs"/>
              </a:rPr>
              <a:t>*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V</a:t>
            </a:r>
            <a:r>
              <a:rPr kumimoji="0" lang="en-US" sz="13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CC</a:t>
            </a:r>
            <a:r>
              <a:rPr kumimoji="0" lang="en-US" sz="13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 +  V</a:t>
            </a:r>
            <a:r>
              <a:rPr kumimoji="0" lang="en-US" sz="13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CC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+mn-cs"/>
              </a:rPr>
              <a:t>∗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+mn-cs"/>
              </a:rPr>
              <a:t>I</a:t>
            </a:r>
            <a:r>
              <a:rPr kumimoji="0" lang="en-US" sz="13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leak</a:t>
            </a:r>
            <a:endParaRPr kumimoji="0" lang="en-US" sz="13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01214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4" grpId="0" animBg="1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31403" y="1735110"/>
            <a:ext cx="196079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PG covers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only the CPU cores</a:t>
            </a: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H="1">
            <a:off x="2366873" y="1403323"/>
            <a:ext cx="2206736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4573609" y="1403322"/>
            <a:ext cx="2170966" cy="2349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6699945" y="1611285"/>
            <a:ext cx="58737" cy="58738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2276720" y="1614460"/>
            <a:ext cx="58737" cy="57150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026783" y="1731935"/>
            <a:ext cx="3393878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PG covers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beyond CPU cores also other units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(like the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L3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GPU, MC etc.)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06575" y="1049310"/>
            <a:ext cx="3820277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Extent of the use of power gating (PG)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111" y="2500112"/>
            <a:ext cx="29241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Intel's early PG solution in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Nehalem (2008) processor line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2226" y="3167665"/>
            <a:ext cx="36703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Intel's PG solution in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Ivy Bridge line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(cores, </a:t>
            </a:r>
            <a:r>
              <a:rPr kumimoji="0" lang="en-US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PCIe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memory controller) (2012)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14" y="4762501"/>
            <a:ext cx="41490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AMD's PG solutions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Bulldozer (2011), Llano (2011)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Bobcat (2011) lines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(cores, graphics core and controller,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PCIe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controller, video decoder)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 well as in subsequent processors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009" y="505706"/>
            <a:ext cx="4690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Extent of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use of power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gating (PG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361428" y="2628903"/>
            <a:ext cx="365760" cy="108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88715" y="3864234"/>
            <a:ext cx="36703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Intel's PG solution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since Lincroft-based Atom lines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(cores, graphics cores, video decoder/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encoder, display controller) (2010-2016)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62957" y="2482943"/>
            <a:ext cx="36703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Intel's PG solution in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Westmere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and Sandy Bridge lines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(cores, </a:t>
            </a:r>
            <a:r>
              <a:rPr kumimoji="0" lang="en-US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L3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cache) (2010/2011)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6.2.</a:t>
            </a:r>
            <a:r>
              <a:rPr lang="en-US" dirty="0"/>
              <a:t>2</a:t>
            </a:r>
            <a:r>
              <a:rPr lang="hu-HU" dirty="0"/>
              <a:t> </a:t>
            </a:r>
            <a:r>
              <a:rPr lang="en-US" dirty="0"/>
              <a:t>Power gating </a:t>
            </a:r>
            <a:r>
              <a:rPr lang="hu-HU" dirty="0" smtClean="0"/>
              <a:t>(</a:t>
            </a:r>
            <a:r>
              <a:rPr lang="en-US" dirty="0" smtClean="0"/>
              <a:t>8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25116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/>
      <p:bldP spid="11" grpId="0"/>
      <p:bldP spid="12" grpId="0"/>
      <p:bldP spid="13" grpId="0"/>
      <p:bldP spid="16" grpId="0" animBg="1"/>
      <p:bldP spid="19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164" y="504964"/>
            <a:ext cx="901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Example for power gating the cores in Intel's Nehalem family (2008)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lang="hu-HU" dirty="0" smtClean="0">
                <a:solidFill>
                  <a:srgbClr val="000000"/>
                </a:solidFill>
                <a:latin typeface="Verdana"/>
              </a:rPr>
              <a:t>187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245" y="6349285"/>
            <a:ext cx="3266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Note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that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Vcc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is power-gated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59234" y="1171606"/>
            <a:ext cx="6298131" cy="4912689"/>
            <a:chOff x="2054584" y="1132540"/>
            <a:chExt cx="6298131" cy="49126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4584" y="1132540"/>
              <a:ext cx="6068616" cy="49126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700788" y="1146220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VR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41086" y="4544097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7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VR</a:t>
              </a:r>
              <a:endParaRPr kumimoji="0" lang="en-US" sz="11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54849" y="5430596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7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VR</a:t>
              </a:r>
              <a:endParaRPr kumimoji="0" lang="en-US" sz="11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860145" y="6409391"/>
            <a:ext cx="1925527" cy="272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7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VR: Voltage Regulator</a:t>
            </a:r>
            <a:endParaRPr kumimoji="0" lang="en-US" sz="11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6.2.</a:t>
            </a:r>
            <a:r>
              <a:rPr lang="en-US" dirty="0"/>
              <a:t>2</a:t>
            </a:r>
            <a:r>
              <a:rPr lang="hu-HU" dirty="0"/>
              <a:t> </a:t>
            </a:r>
            <a:r>
              <a:rPr lang="en-US" dirty="0"/>
              <a:t>Power gating </a:t>
            </a:r>
            <a:r>
              <a:rPr lang="hu-HU" dirty="0" smtClean="0"/>
              <a:t>(</a:t>
            </a:r>
            <a:r>
              <a:rPr lang="en-US" dirty="0" smtClean="0"/>
              <a:t>9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16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1" name="Text Box 4"/>
          <p:cNvSpPr txBox="1">
            <a:spLocks noChangeArrowheads="1"/>
          </p:cNvSpPr>
          <p:nvPr/>
        </p:nvSpPr>
        <p:spPr bwMode="auto">
          <a:xfrm>
            <a:off x="639314" y="5498917"/>
            <a:ext cx="80648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Figure: Use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of power gating beyond CPU cores and L2 caches in Llano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[</a:t>
            </a:r>
            <a:r>
              <a:rPr lang="hu-HU" sz="1600" dirty="0" smtClean="0">
                <a:solidFill>
                  <a:srgbClr val="000000"/>
                </a:solidFill>
              </a:rPr>
              <a:t>127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]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64932" name="Text Box 5"/>
          <p:cNvSpPr txBox="1">
            <a:spLocks noChangeArrowheads="1"/>
          </p:cNvSpPr>
          <p:nvPr/>
        </p:nvSpPr>
        <p:spPr bwMode="auto">
          <a:xfrm>
            <a:off x="121604" y="1192426"/>
            <a:ext cx="56360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 Llano AMD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power-gates virtually all units,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such as</a:t>
            </a:r>
          </a:p>
        </p:txBody>
      </p:sp>
      <p:sp>
        <p:nvSpPr>
          <p:cNvPr id="764933" name="Text Box 6"/>
          <p:cNvSpPr txBox="1">
            <a:spLocks noChangeArrowheads="1"/>
          </p:cNvSpPr>
          <p:nvPr/>
        </p:nvSpPr>
        <p:spPr bwMode="auto">
          <a:xfrm>
            <a:off x="220822" y="1522805"/>
            <a:ext cx="5068439" cy="122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the Graphics Core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GFX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the Graphics Memory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Controller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(GMC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)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the Unified Video Decoder (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UVD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the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x16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PCIe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Expansion Graphics Controller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. </a:t>
            </a:r>
          </a:p>
        </p:txBody>
      </p:sp>
      <p:pic>
        <p:nvPicPr>
          <p:cNvPr id="76493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 t="59390" r="10294" b="6764"/>
          <a:stretch>
            <a:fillRect/>
          </a:stretch>
        </p:blipFill>
        <p:spPr bwMode="auto">
          <a:xfrm>
            <a:off x="476095" y="2879846"/>
            <a:ext cx="8101012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4935" name="Text Box 8"/>
          <p:cNvSpPr txBox="1">
            <a:spLocks noChangeArrowheads="1"/>
          </p:cNvSpPr>
          <p:nvPr/>
        </p:nvSpPr>
        <p:spPr bwMode="auto">
          <a:xfrm>
            <a:off x="430966" y="5168307"/>
            <a:ext cx="53623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AON: Always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– refers to logic that is not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power-gated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64936" name="Text Box 9"/>
          <p:cNvSpPr txBox="1">
            <a:spLocks noChangeArrowheads="1"/>
          </p:cNvSpPr>
          <p:nvPr/>
        </p:nvSpPr>
        <p:spPr bwMode="auto">
          <a:xfrm>
            <a:off x="122549" y="5917828"/>
            <a:ext cx="8909234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GFX and GMC units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have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dynamic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(hardware)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power gating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whereas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other units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have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static power-gating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, i.e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.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power gating is controlled by their drivers.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Note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that in the above case the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VddNB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(Northbridge)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rail is power-gated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164" y="504964"/>
            <a:ext cx="8756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Example for power gating further functional units as well rather than only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the cores in AMD's Llano line (2011)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lang="hu-HU" dirty="0" smtClean="0">
                <a:solidFill>
                  <a:srgbClr val="000000"/>
                </a:solidFill>
                <a:latin typeface="Verdana"/>
              </a:rPr>
              <a:t>127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6.2.</a:t>
            </a:r>
            <a:r>
              <a:rPr lang="en-US" dirty="0"/>
              <a:t>2</a:t>
            </a:r>
            <a:r>
              <a:rPr lang="hu-HU" dirty="0"/>
              <a:t> </a:t>
            </a:r>
            <a:r>
              <a:rPr lang="en-US" dirty="0"/>
              <a:t>Power gating </a:t>
            </a:r>
            <a:r>
              <a:rPr lang="hu-HU" dirty="0" smtClean="0"/>
              <a:t>(</a:t>
            </a:r>
            <a:r>
              <a:rPr lang="en-US" dirty="0" smtClean="0"/>
              <a:t>10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74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4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4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3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57714" y="2051299"/>
            <a:ext cx="7828571" cy="4352381"/>
            <a:chOff x="657714" y="1780843"/>
            <a:chExt cx="7828571" cy="43523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714" y="1780843"/>
              <a:ext cx="7828571" cy="435238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099254" y="1828798"/>
              <a:ext cx="10679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Vcc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(</a:t>
              </a:r>
              <a:r>
                <a:rPr kumimoji="0" lang="en-US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Vdd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38048" y="5690319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Vss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3007" y="504964"/>
            <a:ext cx="851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Implementing power gating: Alternatives for isolating the power supply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723" y="873340"/>
            <a:ext cx="8283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 implement power gating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either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Vcc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Vdd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 or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Vss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(ground) can be isolated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as indicated in the next Figure [</a:t>
            </a:r>
            <a:r>
              <a:rPr lang="hu-HU" sz="1600" dirty="0" smtClean="0">
                <a:solidFill>
                  <a:srgbClr val="000000"/>
                </a:solidFill>
                <a:latin typeface="Verdana"/>
              </a:rPr>
              <a:t>189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8193" y="1687130"/>
            <a:ext cx="1947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Isolate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Vcc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Vdd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5467" y="1710740"/>
            <a:ext cx="1303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Isolate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Vss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6.2.</a:t>
            </a:r>
            <a:r>
              <a:rPr lang="en-US" dirty="0"/>
              <a:t>2</a:t>
            </a:r>
            <a:r>
              <a:rPr lang="hu-HU" dirty="0"/>
              <a:t> </a:t>
            </a:r>
            <a:r>
              <a:rPr lang="en-US" dirty="0"/>
              <a:t>Power gating </a:t>
            </a:r>
            <a:r>
              <a:rPr lang="hu-HU" dirty="0" smtClean="0"/>
              <a:t>(</a:t>
            </a:r>
            <a:r>
              <a:rPr lang="en-US" dirty="0" smtClean="0"/>
              <a:t>11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627" y="504964"/>
            <a:ext cx="603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Use of alternatives for isolating the power supply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723" y="872644"/>
            <a:ext cx="8164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Intel and AMD employ different alternatives for isolating the power supply,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as indicated below.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7089" y="2268449"/>
            <a:ext cx="322395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Switch off the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Vcc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Vdd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 voltage</a:t>
            </a: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H="1">
            <a:off x="2250963" y="1936662"/>
            <a:ext cx="2206736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4457699" y="1936661"/>
            <a:ext cx="2170966" cy="2349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6584035" y="2144624"/>
            <a:ext cx="58737" cy="58738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250963" y="2147799"/>
            <a:ext cx="58737" cy="57150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371743" y="2265274"/>
            <a:ext cx="247856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Switch off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Vss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(ground)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46724" y="1582649"/>
            <a:ext cx="3645550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Alternatives to isolate power supply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238" y="2672839"/>
            <a:ext cx="2855269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Intel's solution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the Nehalem and subsequent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processor families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1054" y="2696449"/>
            <a:ext cx="36703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AMD's solution for switching off cores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the Bulldozer and Llano based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 well as subsequent processor lines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of these families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052" y="4046583"/>
            <a:ext cx="36703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AMD's solution for switching off idle units rather than cores (e.g. graphics units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the Bulldozer and Llano based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 well as subsequent processor lines of these families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236" y="3376881"/>
            <a:ext cx="36703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AMD's solution for switching off cores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the Bobcat and subsequent processor lines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6.2.</a:t>
            </a:r>
            <a:r>
              <a:rPr lang="en-US" dirty="0"/>
              <a:t>2</a:t>
            </a:r>
            <a:r>
              <a:rPr lang="hu-HU" dirty="0"/>
              <a:t> </a:t>
            </a:r>
            <a:r>
              <a:rPr lang="en-US" dirty="0"/>
              <a:t>Power gating </a:t>
            </a:r>
            <a:r>
              <a:rPr lang="hu-HU" dirty="0" smtClean="0"/>
              <a:t>(</a:t>
            </a:r>
            <a:r>
              <a:rPr lang="en-US" dirty="0" smtClean="0"/>
              <a:t>12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22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0" t="62098" r="11744" b="7756"/>
          <a:stretch/>
        </p:blipFill>
        <p:spPr bwMode="auto">
          <a:xfrm>
            <a:off x="5537012" y="3116686"/>
            <a:ext cx="2679707" cy="22409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39" y="1300766"/>
            <a:ext cx="3609916" cy="29223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745" y="505535"/>
            <a:ext cx="4976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Examples for isolating the power supply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24" y="1036748"/>
            <a:ext cx="5468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Isolating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Vcc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Vdd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 in Intel's Nehalem (2008)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[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187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]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6985" y="2670222"/>
            <a:ext cx="4855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Isolating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Vss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in AMD's Bulldozer (2011)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[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190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]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20" y="4720585"/>
            <a:ext cx="3961665" cy="203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7867" y="4413161"/>
            <a:ext cx="5113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Isolating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Vcc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Vdd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 in AMD's Bobcat (2011)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[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13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]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6.2.</a:t>
            </a:r>
            <a:r>
              <a:rPr lang="en-US" dirty="0"/>
              <a:t>2</a:t>
            </a:r>
            <a:r>
              <a:rPr lang="hu-HU" dirty="0"/>
              <a:t> </a:t>
            </a:r>
            <a:r>
              <a:rPr lang="en-US" dirty="0"/>
              <a:t>Power gating </a:t>
            </a:r>
            <a:r>
              <a:rPr lang="hu-HU" dirty="0" smtClean="0"/>
              <a:t>(</a:t>
            </a:r>
            <a:r>
              <a:rPr lang="en-US" dirty="0" smtClean="0"/>
              <a:t>13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3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589" y="506470"/>
            <a:ext cx="8961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  <a:latin typeface="Verdana"/>
              </a:rPr>
              <a:t>Necessary operations prior to switching off cores by means of power gating</a:t>
            </a:r>
            <a:endParaRPr lang="en-US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128" y="1227773"/>
            <a:ext cx="8635697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its (write back) caches need to be flushed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(i.e. modified cache lines need to be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    written back into the next level cache if available else into the main memory)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   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its execution state needs to be preserved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(either in the main memory, in the</a:t>
            </a:r>
          </a:p>
          <a:p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   next level cache (if existent) or in an SRAM that has an independent power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   supply).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872032"/>
            <a:ext cx="5171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Obviously, before a core can be powered off  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637" y="3320078"/>
            <a:ext cx="3716082" cy="636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core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clocking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will be halted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and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the </a:t>
            </a:r>
            <a:r>
              <a:rPr lang="en-US" sz="1600" dirty="0" err="1" smtClean="0">
                <a:solidFill>
                  <a:srgbClr val="0070C0"/>
                </a:solidFill>
                <a:latin typeface="Verdana"/>
              </a:rPr>
              <a:t>PLL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 is switched off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.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100" y="2962648"/>
            <a:ext cx="7201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In addition, to reduce power consumption further on, typically    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6.2.</a:t>
            </a:r>
            <a:r>
              <a:rPr lang="en-US" dirty="0"/>
              <a:t>2</a:t>
            </a:r>
            <a:r>
              <a:rPr lang="hu-HU" dirty="0"/>
              <a:t> </a:t>
            </a:r>
            <a:r>
              <a:rPr lang="en-US" dirty="0"/>
              <a:t>Power gating </a:t>
            </a:r>
            <a:r>
              <a:rPr lang="hu-HU" dirty="0" smtClean="0"/>
              <a:t>(</a:t>
            </a:r>
            <a:r>
              <a:rPr lang="en-US" dirty="0" smtClean="0"/>
              <a:t>14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15131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8"/>
          <p:cNvSpPr txBox="1">
            <a:spLocks noChangeArrowheads="1"/>
          </p:cNvSpPr>
          <p:nvPr/>
        </p:nvSpPr>
        <p:spPr bwMode="auto">
          <a:xfrm>
            <a:off x="6452843" y="1690096"/>
            <a:ext cx="268054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Saving the execution state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of the core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into </a:t>
            </a:r>
            <a:r>
              <a:rPr kumimoji="0" lang="en-US" alt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an on-die SRAM</a:t>
            </a: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ext Box 73"/>
          <p:cNvSpPr txBox="1">
            <a:spLocks noChangeArrowheads="1"/>
          </p:cNvSpPr>
          <p:nvPr/>
        </p:nvSpPr>
        <p:spPr bwMode="auto">
          <a:xfrm>
            <a:off x="480603" y="1686921"/>
            <a:ext cx="268054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Saving the execution state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of the core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into the main memory</a:t>
            </a: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67867" y="1005792"/>
            <a:ext cx="6022975" cy="618697"/>
            <a:chOff x="1474788" y="700469"/>
            <a:chExt cx="6022975" cy="618697"/>
          </a:xfrm>
        </p:grpSpPr>
        <p:sp>
          <p:nvSpPr>
            <p:cNvPr id="7" name="Oval 69"/>
            <p:cNvSpPr>
              <a:spLocks noChangeArrowheads="1"/>
            </p:cNvSpPr>
            <p:nvPr/>
          </p:nvSpPr>
          <p:spPr bwMode="auto">
            <a:xfrm>
              <a:off x="1474788" y="1258841"/>
              <a:ext cx="60325" cy="6032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8" name="Line 70"/>
            <p:cNvSpPr>
              <a:spLocks noChangeShapeType="1"/>
            </p:cNvSpPr>
            <p:nvPr/>
          </p:nvSpPr>
          <p:spPr bwMode="auto">
            <a:xfrm rot="16200000" flipH="1" flipV="1">
              <a:off x="2827712" y="-309176"/>
              <a:ext cx="280182" cy="29098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Oval 71"/>
            <p:cNvSpPr>
              <a:spLocks noChangeArrowheads="1"/>
            </p:cNvSpPr>
            <p:nvPr/>
          </p:nvSpPr>
          <p:spPr bwMode="auto">
            <a:xfrm>
              <a:off x="7427913" y="1252491"/>
              <a:ext cx="69850" cy="6032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" name="Line 72"/>
            <p:cNvSpPr>
              <a:spLocks noChangeShapeType="1"/>
            </p:cNvSpPr>
            <p:nvPr/>
          </p:nvSpPr>
          <p:spPr bwMode="auto">
            <a:xfrm>
              <a:off x="4422718" y="1005056"/>
              <a:ext cx="3055996" cy="28077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Line 74"/>
            <p:cNvSpPr>
              <a:spLocks noChangeShapeType="1"/>
            </p:cNvSpPr>
            <p:nvPr/>
          </p:nvSpPr>
          <p:spPr bwMode="auto">
            <a:xfrm flipH="1">
              <a:off x="4422717" y="1011145"/>
              <a:ext cx="0" cy="28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 Box 75"/>
            <p:cNvSpPr txBox="1">
              <a:spLocks noChangeArrowheads="1"/>
            </p:cNvSpPr>
            <p:nvPr/>
          </p:nvSpPr>
          <p:spPr bwMode="auto">
            <a:xfrm>
              <a:off x="1858498" y="700469"/>
              <a:ext cx="5113899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Alternatives for saving the execution state of a core </a:t>
              </a:r>
              <a:endPara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3" name="Oval 76"/>
            <p:cNvSpPr>
              <a:spLocks noChangeArrowheads="1"/>
            </p:cNvSpPr>
            <p:nvPr/>
          </p:nvSpPr>
          <p:spPr bwMode="auto">
            <a:xfrm>
              <a:off x="4386200" y="1246141"/>
              <a:ext cx="69850" cy="6032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Text Box 67"/>
          <p:cNvSpPr txBox="1">
            <a:spLocks noChangeArrowheads="1"/>
          </p:cNvSpPr>
          <p:nvPr/>
        </p:nvSpPr>
        <p:spPr bwMode="auto">
          <a:xfrm>
            <a:off x="3482691" y="1696446"/>
            <a:ext cx="2715808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Saving the execution state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of the core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into the </a:t>
            </a:r>
            <a:r>
              <a:rPr kumimoji="0" lang="en-US" alt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cache system</a:t>
            </a: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600" y="2384915"/>
            <a:ext cx="57259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7855" y="4018497"/>
            <a:ext cx="1792477" cy="1143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Llano (2011)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Bulldozer (2011)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Piledriver</a:t>
            </a: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(2012)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Steamroller (2013)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Excavator (2015)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24568" y="2550015"/>
            <a:ext cx="21162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Nehalem (2008</a:t>
            </a: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Westmere</a:t>
            </a: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(2010)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Sandy Bridge (2011)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Haswell (2013)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Broadwell (2015)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Skylake</a:t>
            </a: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(2015)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Atom line (2010-2016)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452" y="3902477"/>
            <a:ext cx="56778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433" y="508090"/>
            <a:ext cx="643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Alternatives for saving the execution state of a core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560" y="5187428"/>
            <a:ext cx="2600391" cy="905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Bobcat (2011)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Jaguar (2013)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(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either into the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L1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cache or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the main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memory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4847" y="4013308"/>
            <a:ext cx="2414444" cy="1931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Jaguar (2013)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(microcode controlled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either into the L1 cache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the main memory)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Puma (2014)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(into the L1 cache)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i="1" dirty="0" smtClean="0">
                <a:solidFill>
                  <a:srgbClr val="000000"/>
                </a:solidFill>
                <a:latin typeface="Verdana"/>
              </a:rPr>
              <a:t>(L1 cache is subsequently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i="1" dirty="0" smtClean="0">
                <a:solidFill>
                  <a:srgbClr val="000000"/>
                </a:solidFill>
                <a:latin typeface="Verdana"/>
              </a:rPr>
              <a:t>saved in L2,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L2 to DRAM)</a:t>
            </a:r>
            <a:endParaRPr kumimoji="0" lang="en-US" sz="13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7061" y="3244334"/>
            <a:ext cx="2129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Power gating (1)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6.2.</a:t>
            </a:r>
            <a:r>
              <a:rPr lang="en-US" dirty="0"/>
              <a:t>2</a:t>
            </a:r>
            <a:r>
              <a:rPr lang="hu-HU" dirty="0"/>
              <a:t> </a:t>
            </a:r>
            <a:r>
              <a:rPr lang="en-US" dirty="0"/>
              <a:t>Power gating </a:t>
            </a:r>
            <a:r>
              <a:rPr lang="hu-HU" dirty="0" smtClean="0"/>
              <a:t>(</a:t>
            </a:r>
            <a:r>
              <a:rPr lang="en-US" dirty="0" smtClean="0"/>
              <a:t>15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99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5" grpId="0"/>
      <p:bldP spid="16" grpId="0"/>
      <p:bldP spid="18" grpId="0"/>
      <p:bldP spid="19" grpId="0"/>
      <p:bldP spid="21" grpId="0"/>
      <p:bldP spid="2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6.1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Significance of power management in processors (2)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020010" y="1988840"/>
            <a:ext cx="1117275" cy="632675"/>
            <a:chOff x="5344935" y="1814030"/>
            <a:chExt cx="1117275" cy="632675"/>
          </a:xfrm>
        </p:grpSpPr>
        <p:cxnSp>
          <p:nvCxnSpPr>
            <p:cNvPr id="32" name="Straight Connector 31"/>
            <p:cNvCxnSpPr/>
            <p:nvPr/>
          </p:nvCxnSpPr>
          <p:spPr bwMode="auto">
            <a:xfrm flipV="1">
              <a:off x="5612360" y="1826498"/>
              <a:ext cx="0" cy="6120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6194100" y="1814030"/>
              <a:ext cx="0" cy="6300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 flipV="1">
              <a:off x="5344935" y="2435960"/>
              <a:ext cx="270030" cy="523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 flipV="1">
              <a:off x="6192180" y="2441475"/>
              <a:ext cx="270030" cy="523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5609035" y="1821188"/>
              <a:ext cx="583145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6" name="Straight Connector 45"/>
          <p:cNvCxnSpPr/>
          <p:nvPr/>
        </p:nvCxnSpPr>
        <p:spPr bwMode="auto">
          <a:xfrm>
            <a:off x="6284110" y="2907249"/>
            <a:ext cx="585065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6398722" y="2584825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Δ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0576" y="504187"/>
            <a:ext cx="837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F3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Remark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F3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Simplified calculation of the </a:t>
            </a:r>
            <a:r>
              <a:rPr lang="en-US" sz="1600" dirty="0" smtClean="0">
                <a:solidFill>
                  <a:srgbClr val="FF3F3F"/>
                </a:solidFill>
                <a:latin typeface="Verdana"/>
              </a:rPr>
              <a:t>Dynamic power consumption (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F3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</a:t>
            </a:r>
            <a:r>
              <a:rPr kumimoji="0" lang="en-US" sz="1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3F3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FF3F3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3F3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F3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-1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6505" y="885201"/>
            <a:ext cx="6258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Active transistors can be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modeled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by the following circuit: </a:t>
            </a: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6266980" y="2610770"/>
            <a:ext cx="0" cy="341484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6877142" y="2621089"/>
            <a:ext cx="0" cy="341484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1623574" y="3383995"/>
            <a:ext cx="5648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Figure: Model of the active transistors of a processor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174558" y="3068960"/>
            <a:ext cx="737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Clock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16505" y="3834045"/>
            <a:ext cx="8746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capacitor will be charged and discharged in each clock pulse,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as seen in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Verdana"/>
              </a:rPr>
              <a:t> </a:t>
            </a:r>
            <a:r>
              <a:rPr lang="en-US" sz="1600" dirty="0" smtClean="0">
                <a:latin typeface="Verdana"/>
              </a:rPr>
              <a:t> next Figure.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556665" y="1681194"/>
            <a:ext cx="3170929" cy="1398571"/>
            <a:chOff x="1961710" y="1628800"/>
            <a:chExt cx="3170929" cy="1398571"/>
          </a:xfrm>
        </p:grpSpPr>
        <p:sp>
          <p:nvSpPr>
            <p:cNvPr id="4" name="Rectangle 3"/>
            <p:cNvSpPr/>
            <p:nvPr/>
          </p:nvSpPr>
          <p:spPr bwMode="auto">
            <a:xfrm>
              <a:off x="4362843" y="2010326"/>
              <a:ext cx="144000" cy="68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cxnSp>
          <p:nvCxnSpPr>
            <p:cNvPr id="8" name="Straight Connector 7"/>
            <p:cNvCxnSpPr>
              <a:endCxn id="4" idx="0"/>
            </p:cNvCxnSpPr>
            <p:nvPr/>
          </p:nvCxnSpPr>
          <p:spPr bwMode="auto">
            <a:xfrm>
              <a:off x="4434843" y="1695291"/>
              <a:ext cx="0" cy="31503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4430073" y="2698101"/>
              <a:ext cx="0" cy="31503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3644808" y="2344611"/>
              <a:ext cx="25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3642763" y="2417581"/>
              <a:ext cx="25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3777521" y="1695291"/>
              <a:ext cx="0" cy="6120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3777778" y="2415371"/>
              <a:ext cx="0" cy="6120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2247608" y="1695291"/>
              <a:ext cx="2182465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2247608" y="3000436"/>
              <a:ext cx="2182465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2247608" y="1695291"/>
              <a:ext cx="0" cy="31503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2247608" y="2685401"/>
              <a:ext cx="0" cy="31503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1961710" y="2131986"/>
              <a:ext cx="5180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V</a:t>
              </a:r>
              <a:r>
                <a:rPr kumimoji="0" lang="en-US" sz="16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CC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57698" y="2190346"/>
              <a:ext cx="900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</a:t>
              </a:r>
              <a:r>
                <a:rPr kumimoji="0" lang="en-US" sz="16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dyn</a:t>
              </a: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87868" y="2190346"/>
              <a:ext cx="3273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</a:t>
              </a: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4963327" y="2133066"/>
              <a:ext cx="0" cy="52468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4947908" y="2199558"/>
              <a:ext cx="184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</a:t>
              </a: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681790" y="1628800"/>
              <a:ext cx="684000" cy="14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2691729" y="1673805"/>
              <a:ext cx="666000" cy="45719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447140" y="1313765"/>
            <a:ext cx="449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</a:t>
            </a:r>
            <a:r>
              <a:rPr kumimoji="0" lang="en-US" sz="1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</a:t>
            </a:r>
            <a:endParaRPr kumimoji="0" lang="en-US" sz="1600" b="0" i="0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4907280" y="2192110"/>
            <a:ext cx="0" cy="52468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4909700" y="2261106"/>
            <a:ext cx="658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81897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4" grpId="0"/>
      <p:bldP spid="58" grpId="0"/>
      <p:bldP spid="59" grpId="0"/>
      <p:bldP spid="60" grpId="0"/>
      <p:bldP spid="69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6.1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Significance of power management in processors (3)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06515" y="1493785"/>
            <a:ext cx="6221288" cy="4222870"/>
            <a:chOff x="1041906" y="1349863"/>
            <a:chExt cx="6221288" cy="42228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71" r="3487"/>
            <a:stretch/>
          </p:blipFill>
          <p:spPr>
            <a:xfrm>
              <a:off x="2190750" y="1506832"/>
              <a:ext cx="4596416" cy="396857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41906" y="1349863"/>
              <a:ext cx="100860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</a:t>
              </a:r>
              <a:r>
                <a:rPr kumimoji="0" lang="hu-H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r>
                <a:rPr kumimoji="0" lang="en-US" sz="13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CC</a:t>
              </a:r>
              <a:r>
                <a:rPr kumimoji="0" lang="hu-H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hu-HU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= 1 V)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723882" y="2292444"/>
                  <a:ext cx="1146019" cy="20755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sz="1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hu-HU" sz="1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𝑉𝑐</m:t>
                            </m:r>
                            <m:r>
                              <a:rPr kumimoji="0" lang="hu-HU" sz="1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=1− </m:t>
                            </m:r>
                            <m:r>
                              <a:rPr kumimoji="0" lang="en-US" sz="1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sz="1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  <m:r>
                              <a:rPr kumimoji="0" lang="hu-HU" sz="1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/</m:t>
                            </m:r>
                            <m:r>
                              <a:rPr kumimoji="0" lang="hu-HU" sz="1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𝜏</m:t>
                            </m:r>
                          </m:sup>
                        </m:sSup>
                      </m:oMath>
                    </m:oMathPara>
                  </a14:m>
                  <a:endPara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3882" y="2292444"/>
                  <a:ext cx="1146019" cy="207557"/>
                </a:xfrm>
                <a:prstGeom prst="rect">
                  <a:avLst/>
                </a:prstGeom>
                <a:blipFill>
                  <a:blip r:embed="rId3"/>
                  <a:stretch>
                    <a:fillRect l="-2660" t="-2941" b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787166" y="5280345"/>
                  <a:ext cx="476028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3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  <m:r>
                          <a:rPr kumimoji="0" lang="hu-HU" sz="13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/</m:t>
                        </m:r>
                        <m:r>
                          <a:rPr kumimoji="0" lang="hu-HU" sz="13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𝜏</m:t>
                        </m:r>
                      </m:oMath>
                    </m:oMathPara>
                  </a14:m>
                  <a:endParaRPr kumimoji="0" lang="en-US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7166" y="5280345"/>
                  <a:ext cx="476028" cy="29238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041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/>
          <p:cNvSpPr txBox="1"/>
          <p:nvPr/>
        </p:nvSpPr>
        <p:spPr>
          <a:xfrm>
            <a:off x="117327" y="885201"/>
            <a:ext cx="8920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Raising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voltage on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capacitor that is charged over a resistance 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252211" y="2933945"/>
                <a:ext cx="2605777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hu-HU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  <m:r>
                            <a:rPr kumimoji="0" lang="en-US" sz="1800" b="0" i="1" u="none" strike="noStrike" kern="1200" cap="none" spc="0" normalizeH="0" baseline="-2500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  <m:r>
                            <a:rPr kumimoji="0" lang="hu-HU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hu-HU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  <m:r>
                            <a:rPr kumimoji="0" lang="en-US" sz="1800" b="0" i="1" u="none" strike="noStrike" kern="1200" cap="none" spc="0" normalizeH="0" baseline="-2500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𝐶𝐶</m:t>
                          </m:r>
                          <m:r>
                            <a:rPr kumimoji="0" lang="hu-HU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  <m:r>
                            <a:rPr kumimoji="0" lang="hu-HU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(1− 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kumimoji="0" lang="hu-HU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/</m:t>
                          </m:r>
                          <m:r>
                            <a:rPr kumimoji="0" lang="hu-HU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sup>
                      </m:sSup>
                      <m:r>
                        <a:rPr kumimoji="0" lang="hu-HU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211" y="2933945"/>
                <a:ext cx="2605777" cy="379656"/>
              </a:xfrm>
              <a:prstGeom prst="rect">
                <a:avLst/>
              </a:prstGeom>
              <a:blipFill>
                <a:blip r:embed="rId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93018" y="3236858"/>
                <a:ext cx="2156103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u-HU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𝑤𝑖𝑡h</m:t>
                      </m:r>
                      <m:r>
                        <a:rPr kumimoji="0" lang="hu-HU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𝜏</m:t>
                      </m:r>
                      <m:r>
                        <a:rPr kumimoji="0" lang="hu-HU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hu-HU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𝑅𝑆</m:t>
                      </m:r>
                      <m:r>
                        <a:rPr kumimoji="0" lang="hu-HU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∗ </m:t>
                      </m:r>
                      <m:r>
                        <a:rPr kumimoji="0" lang="hu-HU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𝐶𝑑𝑦𝑛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018" y="3236858"/>
                <a:ext cx="2156103" cy="362984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285694" y="3564380"/>
            <a:ext cx="1437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For </a:t>
            </a:r>
            <a:r>
              <a:rPr kumimoji="0" lang="hu-H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</a:t>
            </a:r>
            <a:r>
              <a:rPr kumimoji="0" lang="en-US" sz="1800" b="0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CC</a:t>
            </a:r>
            <a:r>
              <a:rPr kumimoji="0" lang="hu-H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hu-HU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= </a:t>
            </a:r>
            <a:r>
              <a:rPr kumimoji="0" lang="hu-H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hu-H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</a:t>
            </a:r>
            <a:r>
              <a:rPr kumimoji="0" lang="hu-HU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237185" y="3884840"/>
                <a:ext cx="1758879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hu-HU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  <m:r>
                            <a:rPr kumimoji="0" lang="en-US" sz="1800" b="0" i="1" u="none" strike="noStrike" kern="1200" cap="none" spc="0" normalizeH="0" baseline="-2500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  <m:r>
                            <a:rPr kumimoji="0" lang="hu-HU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=1− 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kumimoji="0" lang="hu-HU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/</m:t>
                          </m:r>
                          <m:r>
                            <a:rPr kumimoji="0" lang="hu-HU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185" y="3884840"/>
                <a:ext cx="1758879" cy="3796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15887" y="504187"/>
            <a:ext cx="837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F3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Remark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F3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Simplified calculation </a:t>
            </a:r>
            <a:r>
              <a:rPr lang="en-US" sz="1600" dirty="0">
                <a:solidFill>
                  <a:srgbClr val="FF3F3F"/>
                </a:solidFill>
                <a:latin typeface="Verdana"/>
              </a:rPr>
              <a:t>of </a:t>
            </a:r>
            <a:r>
              <a:rPr lang="en-US" sz="1600" dirty="0" smtClean="0">
                <a:solidFill>
                  <a:srgbClr val="FF3F3F"/>
                </a:solidFill>
                <a:latin typeface="Verdana"/>
              </a:rPr>
              <a:t>the </a:t>
            </a:r>
            <a:r>
              <a:rPr lang="en-US" sz="1600" dirty="0">
                <a:solidFill>
                  <a:srgbClr val="FF3F3F"/>
                </a:solidFill>
                <a:latin typeface="Verdana"/>
              </a:rPr>
              <a:t>Dynamic power consumption (</a:t>
            </a:r>
            <a:r>
              <a:rPr lang="en-US" sz="1600" dirty="0" err="1" smtClean="0">
                <a:solidFill>
                  <a:srgbClr val="FF3F3F"/>
                </a:solidFill>
                <a:latin typeface="Verdana"/>
              </a:rPr>
              <a:t>D</a:t>
            </a:r>
            <a:r>
              <a:rPr lang="en-US" sz="1600" baseline="-25000" dirty="0" err="1" smtClean="0">
                <a:solidFill>
                  <a:srgbClr val="FF3F3F"/>
                </a:solidFill>
                <a:latin typeface="Verdana"/>
              </a:rPr>
              <a:t>d</a:t>
            </a:r>
            <a:r>
              <a:rPr lang="en-US" sz="1600" dirty="0" smtClean="0">
                <a:solidFill>
                  <a:srgbClr val="FF3F3F"/>
                </a:solidFill>
                <a:latin typeface="Verdana"/>
              </a:rPr>
              <a:t>) -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F3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</a:t>
            </a:r>
          </a:p>
        </p:txBody>
      </p:sp>
    </p:spTree>
    <p:extLst>
      <p:ext uri="{BB962C8B-B14F-4D97-AF65-F5344CB8AC3E}">
        <p14:creationId xmlns:p14="http://schemas.microsoft.com/office/powerpoint/2010/main" val="181678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6.1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Significance of power management in processors (4)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131840" y="4329100"/>
            <a:ext cx="2486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Q =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dyn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r>
              <a:rPr kumimoji="0" lang="en-US" sz="1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cc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I * </a:t>
            </a: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Δ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020010" y="1853825"/>
            <a:ext cx="1117275" cy="632675"/>
            <a:chOff x="5344935" y="1814030"/>
            <a:chExt cx="1117275" cy="632675"/>
          </a:xfrm>
        </p:grpSpPr>
        <p:cxnSp>
          <p:nvCxnSpPr>
            <p:cNvPr id="32" name="Straight Connector 31"/>
            <p:cNvCxnSpPr/>
            <p:nvPr/>
          </p:nvCxnSpPr>
          <p:spPr bwMode="auto">
            <a:xfrm flipV="1">
              <a:off x="5612360" y="1826498"/>
              <a:ext cx="0" cy="6120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6194100" y="1814030"/>
              <a:ext cx="0" cy="6300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 flipV="1">
              <a:off x="5344935" y="2435960"/>
              <a:ext cx="270030" cy="523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 flipV="1">
              <a:off x="6192180" y="2441475"/>
              <a:ext cx="270030" cy="523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5609035" y="1821188"/>
              <a:ext cx="583145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6" name="Straight Connector 45"/>
          <p:cNvCxnSpPr/>
          <p:nvPr/>
        </p:nvCxnSpPr>
        <p:spPr bwMode="auto">
          <a:xfrm>
            <a:off x="6284110" y="2772234"/>
            <a:ext cx="585065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6397800" y="2478685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Δ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41730" y="5535290"/>
            <a:ext cx="4788490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</a:t>
            </a:r>
            <a:r>
              <a:rPr kumimoji="0" lang="en-US" sz="1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=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</a:t>
            </a:r>
            <a:r>
              <a:rPr kumimoji="0" lang="en-US" sz="1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cc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* I =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</a:t>
            </a:r>
            <a:r>
              <a:rPr kumimoji="0" lang="en-US" sz="1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cc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* C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dyn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*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</a:t>
            </a:r>
            <a:r>
              <a:rPr kumimoji="0" lang="en-US" sz="1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cc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/(1/2 * 1/f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= 2 * C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dyn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* V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cc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* f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55989" y="4734145"/>
            <a:ext cx="1563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n-cs"/>
              </a:rPr>
              <a:t>Δ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 = ½ * 1/f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</a:t>
            </a:r>
            <a:endParaRPr kumimoji="0" lang="en-US" sz="12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5887" y="504187"/>
            <a:ext cx="837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F3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Remark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F3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Simplified </a:t>
            </a:r>
            <a:r>
              <a:rPr lang="en-US" sz="1600" dirty="0">
                <a:solidFill>
                  <a:srgbClr val="FF3F3F"/>
                </a:solidFill>
                <a:latin typeface="Verdana"/>
              </a:rPr>
              <a:t>calculation of the Dynamic power consumption (</a:t>
            </a:r>
            <a:r>
              <a:rPr lang="en-US" sz="1600" dirty="0" err="1">
                <a:solidFill>
                  <a:srgbClr val="FF3F3F"/>
                </a:solidFill>
                <a:latin typeface="Verdana"/>
              </a:rPr>
              <a:t>D</a:t>
            </a:r>
            <a:r>
              <a:rPr lang="en-US" sz="1600" baseline="-25000" dirty="0" err="1">
                <a:solidFill>
                  <a:srgbClr val="FF3F3F"/>
                </a:solidFill>
                <a:latin typeface="Verdana"/>
              </a:rPr>
              <a:t>d</a:t>
            </a:r>
            <a:r>
              <a:rPr lang="en-US" sz="1600" dirty="0">
                <a:solidFill>
                  <a:srgbClr val="FF3F3F"/>
                </a:solidFill>
                <a:latin typeface="Verdana"/>
              </a:rPr>
              <a:t>)</a:t>
            </a:r>
            <a:r>
              <a:rPr lang="en-US" sz="1600" baseline="-25000" dirty="0">
                <a:solidFill>
                  <a:srgbClr val="FF3F3F"/>
                </a:solidFill>
                <a:latin typeface="Verdana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F3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-3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6505" y="885201"/>
            <a:ext cx="6369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Active transistors can be modelled by the following circuit: </a:t>
            </a: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6266980" y="2475755"/>
            <a:ext cx="0" cy="341484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6877142" y="2486074"/>
            <a:ext cx="0" cy="341484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1623574" y="3248980"/>
            <a:ext cx="5648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Figure: Model of the active transistors of a processor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174558" y="2933945"/>
            <a:ext cx="737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Clock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16505" y="3744035"/>
            <a:ext cx="9296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While loading the capacitor C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dyn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the charge Q will be accumulated and then discharged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over the resistor R during the halve clock period: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6505" y="5130245"/>
            <a:ext cx="3520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Thus the dynamic dissipation is: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440080" y="6210365"/>
            <a:ext cx="3852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41730" y="6016990"/>
            <a:ext cx="3094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</a:t>
            </a:r>
            <a:r>
              <a:rPr kumimoji="0" lang="en-US" sz="1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= const.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 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dyn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* V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cc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* f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07981" y="6255370"/>
            <a:ext cx="54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I.e.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556665" y="1546179"/>
            <a:ext cx="3170929" cy="1398571"/>
            <a:chOff x="1961710" y="1628800"/>
            <a:chExt cx="3170929" cy="1398571"/>
          </a:xfrm>
        </p:grpSpPr>
        <p:sp>
          <p:nvSpPr>
            <p:cNvPr id="4" name="Rectangle 3"/>
            <p:cNvSpPr/>
            <p:nvPr/>
          </p:nvSpPr>
          <p:spPr bwMode="auto">
            <a:xfrm>
              <a:off x="4362843" y="2010326"/>
              <a:ext cx="144000" cy="68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cxnSp>
          <p:nvCxnSpPr>
            <p:cNvPr id="8" name="Straight Connector 7"/>
            <p:cNvCxnSpPr>
              <a:endCxn id="4" idx="0"/>
            </p:cNvCxnSpPr>
            <p:nvPr/>
          </p:nvCxnSpPr>
          <p:spPr bwMode="auto">
            <a:xfrm>
              <a:off x="4434843" y="1695291"/>
              <a:ext cx="0" cy="31503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4430073" y="2698101"/>
              <a:ext cx="0" cy="31503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3644808" y="2344611"/>
              <a:ext cx="25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3642763" y="2417581"/>
              <a:ext cx="25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3777521" y="1695291"/>
              <a:ext cx="0" cy="6120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3777778" y="2415371"/>
              <a:ext cx="0" cy="6120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2247608" y="1695291"/>
              <a:ext cx="2182465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2247608" y="3000436"/>
              <a:ext cx="2182465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2247608" y="1695291"/>
              <a:ext cx="0" cy="31503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2247608" y="2685401"/>
              <a:ext cx="0" cy="31503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1961710" y="2131986"/>
              <a:ext cx="5180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V</a:t>
              </a:r>
              <a:r>
                <a:rPr kumimoji="0" lang="en-US" sz="16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CC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57698" y="2190346"/>
              <a:ext cx="900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</a:t>
              </a:r>
              <a:r>
                <a:rPr kumimoji="0" lang="en-US" sz="16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dyn</a:t>
              </a: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87868" y="2190346"/>
              <a:ext cx="3273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</a:t>
              </a: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4963327" y="2133066"/>
              <a:ext cx="0" cy="52468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4947908" y="2199558"/>
              <a:ext cx="184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</a:t>
              </a: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681790" y="1628800"/>
              <a:ext cx="684000" cy="14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2691729" y="1673805"/>
              <a:ext cx="666000" cy="45719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447140" y="1178750"/>
            <a:ext cx="449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</a:t>
            </a:r>
            <a:r>
              <a:rPr kumimoji="0" lang="en-US" sz="1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</a:t>
            </a:r>
            <a:endParaRPr kumimoji="0" lang="en-US" sz="1600" b="0" i="0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4907280" y="2057095"/>
            <a:ext cx="0" cy="52468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4909700" y="2126091"/>
            <a:ext cx="658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859343" y="653928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62607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1" grpId="0"/>
      <p:bldP spid="63" grpId="0" animBg="1"/>
      <p:bldP spid="64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6.1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Significance of power management in processors (5)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9167" y="1204878"/>
            <a:ext cx="8898205" cy="2539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TDP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(Thermal Design Power)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power consumption of a processor (package)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specified in datasheets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given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usually in W.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     It can be interpreted as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the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maximum power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consumed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by the processor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while running realistic, power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intensive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applications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It serves as a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reference value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for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designing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cooling system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of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platform.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cooling system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(called also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thermal solution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of a platform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should guarantee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    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that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chip, more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precisely the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junction temperature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Tj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 of the transistors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     on the die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does not exceed 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given limit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Tjmax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e.g. 90 </a:t>
            </a:r>
            <a:r>
              <a:rPr kumimoji="0" lang="en-US" sz="16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while the processor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   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dissipates TDP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Watts.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577" y="507060"/>
            <a:ext cx="8341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</a:rPr>
              <a:t>Characterizing the power consumption of processors by the TDP value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</a:rPr>
              <a:t> (Thermal Design Power)</a:t>
            </a:r>
          </a:p>
        </p:txBody>
      </p:sp>
    </p:spTree>
    <p:extLst>
      <p:ext uri="{BB962C8B-B14F-4D97-AF65-F5344CB8AC3E}">
        <p14:creationId xmlns:p14="http://schemas.microsoft.com/office/powerpoint/2010/main" val="260728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6.1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Significance of power management in processors (6)</a:t>
            </a:r>
            <a:endParaRPr lang="en-US" sz="1800" dirty="0"/>
          </a:p>
        </p:txBody>
      </p:sp>
      <p:graphicFrame>
        <p:nvGraphicFramePr>
          <p:cNvPr id="4" name="Group 3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290046"/>
              </p:ext>
            </p:extLst>
          </p:nvPr>
        </p:nvGraphicFramePr>
        <p:xfrm>
          <a:off x="2452590" y="1391675"/>
          <a:ext cx="4268975" cy="4825088"/>
        </p:xfrm>
        <a:graphic>
          <a:graphicData uri="http://schemas.openxmlformats.org/drawingml/2006/table">
            <a:tbl>
              <a:tblPr/>
              <a:tblGrid>
                <a:gridCol w="316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656">
                  <a:extLst>
                    <a:ext uri="{9D8B030D-6E8A-4147-A177-3AD203B41FA5}">
                      <a16:colId xmlns:a16="http://schemas.microsoft.com/office/drawing/2014/main" val="65790080"/>
                    </a:ext>
                  </a:extLst>
                </a:gridCol>
                <a:gridCol w="1317656">
                  <a:extLst>
                    <a:ext uri="{9D8B030D-6E8A-4147-A177-3AD203B41FA5}">
                      <a16:colId xmlns:a16="http://schemas.microsoft.com/office/drawing/2014/main" val="2206590268"/>
                    </a:ext>
                  </a:extLst>
                </a:gridCol>
              </a:tblGrid>
              <a:tr h="4912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Processor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category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5490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TDP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Intel’s</a:t>
                      </a:r>
                    </a:p>
                    <a:p>
                      <a:pPr algn="ctr" fontAlgn="base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usual tags 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345260"/>
                  </a:ext>
                </a:extLst>
              </a:tr>
              <a:tr h="4912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Servers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490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</a:rPr>
                        <a:t>≈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85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-200 W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HEDs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490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</a:rPr>
                        <a:t>≈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-150 W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011484"/>
                  </a:ext>
                </a:extLst>
              </a:tr>
              <a:tr h="49129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High perf.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49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</a:rPr>
                        <a:t>≈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95 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49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490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37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Mainstream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</a:rPr>
                        <a:t>≈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50-65 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49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490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29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Low power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</a:rPr>
                        <a:t>≈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35-45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49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490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92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High perf.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</a:rPr>
                        <a:t>≈45 W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H/HQ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9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Mainstream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</a:rPr>
                        <a:t>≈25-35 W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079528"/>
                  </a:ext>
                </a:extLst>
              </a:tr>
              <a:tr h="405045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Ultra-thin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</a:rPr>
                        <a:t>≈15 W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62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Tablet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490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≈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49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Y/m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490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 Box 126"/>
          <p:cNvSpPr txBox="1">
            <a:spLocks noChangeArrowheads="1"/>
          </p:cNvSpPr>
          <p:nvPr/>
        </p:nvSpPr>
        <p:spPr bwMode="auto">
          <a:xfrm rot="16200000">
            <a:off x="1789906" y="4685741"/>
            <a:ext cx="1435343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Notebooks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 Box 125"/>
          <p:cNvSpPr txBox="1">
            <a:spLocks noChangeArrowheads="1"/>
          </p:cNvSpPr>
          <p:nvPr/>
        </p:nvSpPr>
        <p:spPr bwMode="auto">
          <a:xfrm rot="16200000">
            <a:off x="2106362" y="3515556"/>
            <a:ext cx="990048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Desktops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665" y="506688"/>
            <a:ext cx="8701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Typical TDP values of desktop and notebook processors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62885" y="2843935"/>
            <a:ext cx="1636775" cy="337282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1407" y="1941247"/>
            <a:ext cx="45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US" sz="1600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62032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dirty="0" smtClean="0">
            <a:latin typeface="+mj-lt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dirty="0" smtClean="0">
            <a:latin typeface="+mj-lt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>
            <a:latin typeface="+mj-lt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 fontAlgn="base">
          <a:defRPr sz="1600" dirty="0" smtClean="0">
            <a:latin typeface="+mj-lt"/>
          </a:defRPr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359412</TotalTime>
  <Words>3970</Words>
  <Application>Microsoft Office PowerPoint</Application>
  <PresentationFormat>Diavetítés a képernyőre (4:3 oldalarány)</PresentationFormat>
  <Paragraphs>669</Paragraphs>
  <Slides>47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5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61" baseType="lpstr">
      <vt:lpstr>Arial</vt:lpstr>
      <vt:lpstr>Calibri</vt:lpstr>
      <vt:lpstr>Cambria</vt:lpstr>
      <vt:lpstr>Cambria Math</vt:lpstr>
      <vt:lpstr>Symbol</vt:lpstr>
      <vt:lpstr>Times New Roman</vt:lpstr>
      <vt:lpstr>Verdana</vt:lpstr>
      <vt:lpstr>Wingdings</vt:lpstr>
      <vt:lpstr>1_Default Design</vt:lpstr>
      <vt:lpstr>31_Default Design</vt:lpstr>
      <vt:lpstr>13_Default Design</vt:lpstr>
      <vt:lpstr>10_Default Design</vt:lpstr>
      <vt:lpstr>9_Default Design</vt:lpstr>
      <vt:lpstr>Microsoft Drawing</vt:lpstr>
      <vt:lpstr>PowerPoint-bemutató</vt:lpstr>
      <vt:lpstr>PowerPoint-bemutató</vt:lpstr>
      <vt:lpstr>PowerPoint-bemutató</vt:lpstr>
      <vt:lpstr>6.1 Significance of power management in processors (1)</vt:lpstr>
      <vt:lpstr>6.1 Significance of power management in processors (2)</vt:lpstr>
      <vt:lpstr>6.1 Significance of power management in processors (3)</vt:lpstr>
      <vt:lpstr>6.1 Significance of power management in processors (4)</vt:lpstr>
      <vt:lpstr>6.1 Significance of power management in processors (5)</vt:lpstr>
      <vt:lpstr>6.1 Significance of power management in processors (6)</vt:lpstr>
      <vt:lpstr>6.1 Significance of power management in processors (7)</vt:lpstr>
      <vt:lpstr>6.1 Significance of power management in processors (8)</vt:lpstr>
      <vt:lpstr>6.1 Significance of power management in processors (9)</vt:lpstr>
      <vt:lpstr>6.1 Significance of power management in processors (10)</vt:lpstr>
      <vt:lpstr>6.1 Significance of power management in processors (11)</vt:lpstr>
      <vt:lpstr>6.1 Significance of power management in processors (12)</vt:lpstr>
      <vt:lpstr>6.1 Significance of power management in processors (13)</vt:lpstr>
      <vt:lpstr>6.1 Significance of power management in processors (14)</vt:lpstr>
      <vt:lpstr>6.1 Significance of power management in processors (15)</vt:lpstr>
      <vt:lpstr>6.1 Significance of power management in processors (16)</vt:lpstr>
      <vt:lpstr>6.1 Significance of power management in processors (17)</vt:lpstr>
      <vt:lpstr>6.1 Significance of power management in processors (18)</vt:lpstr>
      <vt:lpstr>6.1 Significance of power management in processors (19)</vt:lpstr>
      <vt:lpstr>6.1 Significance of power management in processors (20)</vt:lpstr>
      <vt:lpstr>6.1 Significance of power management in processors (21)</vt:lpstr>
      <vt:lpstr>PowerPoint-bemutató</vt:lpstr>
      <vt:lpstr>PowerPoint-bemutató</vt:lpstr>
      <vt:lpstr>6.2.1 Clock gating (1)</vt:lpstr>
      <vt:lpstr>6.2.1 Clock gating (2)</vt:lpstr>
      <vt:lpstr>6.2.1 Clock gating (3)</vt:lpstr>
      <vt:lpstr>6.2.1 Clock gating (4)</vt:lpstr>
      <vt:lpstr>PowerPoint-bemutató</vt:lpstr>
      <vt:lpstr>6.2.2 Power gating (1)</vt:lpstr>
      <vt:lpstr>6.2.2 Power gating (2)</vt:lpstr>
      <vt:lpstr>6.2.2 Power gating (3)</vt:lpstr>
      <vt:lpstr>6.2.2 Power gating (4)</vt:lpstr>
      <vt:lpstr>6.2.2 Power gating (5)</vt:lpstr>
      <vt:lpstr>6.2.2 Power gating (6)</vt:lpstr>
      <vt:lpstr>6.2.2 Power gating (7)</vt:lpstr>
      <vt:lpstr>6.2.2 Power gating (7b)</vt:lpstr>
      <vt:lpstr>6.2.2 Power gating (8)</vt:lpstr>
      <vt:lpstr>6.2.2 Power gating (9)</vt:lpstr>
      <vt:lpstr>6.2.2 Power gating (10)</vt:lpstr>
      <vt:lpstr>6.2.2 Power gating (11)</vt:lpstr>
      <vt:lpstr>6.2.2 Power gating (12)</vt:lpstr>
      <vt:lpstr>6.2.2 Power gating (13)</vt:lpstr>
      <vt:lpstr>6.2.2 Power gating (14)</vt:lpstr>
      <vt:lpstr>6.2.2 Power gating (15)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Sima Dezső</dc:creator>
  <cp:lastModifiedBy>rendszer_gazda</cp:lastModifiedBy>
  <cp:revision>3758</cp:revision>
  <cp:lastPrinted>2018-09-25T06:02:23Z</cp:lastPrinted>
  <dcterms:created xsi:type="dcterms:W3CDTF">2014-10-25T02:34:30Z</dcterms:created>
  <dcterms:modified xsi:type="dcterms:W3CDTF">2019-10-09T05:39:39Z</dcterms:modified>
</cp:coreProperties>
</file>