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  <p:sldMasterId id="2147483673" r:id="rId2"/>
    <p:sldMasterId id="2147483711" r:id="rId3"/>
    <p:sldMasterId id="2147483737" r:id="rId4"/>
    <p:sldMasterId id="2147483801" r:id="rId5"/>
    <p:sldMasterId id="2147483814" r:id="rId6"/>
    <p:sldMasterId id="2147483827" r:id="rId7"/>
    <p:sldMasterId id="2147483840" r:id="rId8"/>
    <p:sldMasterId id="2147483852" r:id="rId9"/>
    <p:sldMasterId id="2147483865" r:id="rId10"/>
    <p:sldMasterId id="2147483877" r:id="rId11"/>
  </p:sldMasterIdLst>
  <p:notesMasterIdLst>
    <p:notesMasterId r:id="rId110"/>
  </p:notesMasterIdLst>
  <p:sldIdLst>
    <p:sldId id="2266" r:id="rId12"/>
    <p:sldId id="463" r:id="rId13"/>
    <p:sldId id="2126" r:id="rId14"/>
    <p:sldId id="2127" r:id="rId15"/>
    <p:sldId id="1907" r:id="rId16"/>
    <p:sldId id="2184" r:id="rId17"/>
    <p:sldId id="2173" r:id="rId18"/>
    <p:sldId id="2186" r:id="rId19"/>
    <p:sldId id="1892" r:id="rId20"/>
    <p:sldId id="1893" r:id="rId21"/>
    <p:sldId id="2130" r:id="rId22"/>
    <p:sldId id="2131" r:id="rId23"/>
    <p:sldId id="1894" r:id="rId24"/>
    <p:sldId id="1900" r:id="rId25"/>
    <p:sldId id="1899" r:id="rId26"/>
    <p:sldId id="2167" r:id="rId27"/>
    <p:sldId id="2157" r:id="rId28"/>
    <p:sldId id="1902" r:id="rId29"/>
    <p:sldId id="2133" r:id="rId30"/>
    <p:sldId id="1903" r:id="rId31"/>
    <p:sldId id="1904" r:id="rId32"/>
    <p:sldId id="1905" r:id="rId33"/>
    <p:sldId id="1906" r:id="rId34"/>
    <p:sldId id="2185" r:id="rId35"/>
    <p:sldId id="2144" r:id="rId36"/>
    <p:sldId id="2162" r:id="rId37"/>
    <p:sldId id="2160" r:id="rId38"/>
    <p:sldId id="2165" r:id="rId39"/>
    <p:sldId id="2164" r:id="rId40"/>
    <p:sldId id="2134" r:id="rId41"/>
    <p:sldId id="2168" r:id="rId42"/>
    <p:sldId id="2143" r:id="rId43"/>
    <p:sldId id="2159" r:id="rId44"/>
    <p:sldId id="2137" r:id="rId45"/>
    <p:sldId id="2140" r:id="rId46"/>
    <p:sldId id="2141" r:id="rId47"/>
    <p:sldId id="2146" r:id="rId48"/>
    <p:sldId id="2150" r:id="rId49"/>
    <p:sldId id="2151" r:id="rId50"/>
    <p:sldId id="2152" r:id="rId51"/>
    <p:sldId id="2153" r:id="rId52"/>
    <p:sldId id="2147" r:id="rId53"/>
    <p:sldId id="2148" r:id="rId54"/>
    <p:sldId id="2189" r:id="rId55"/>
    <p:sldId id="2258" r:id="rId56"/>
    <p:sldId id="2259" r:id="rId57"/>
    <p:sldId id="2190" r:id="rId58"/>
    <p:sldId id="2237" r:id="rId59"/>
    <p:sldId id="2231" r:id="rId60"/>
    <p:sldId id="2235" r:id="rId61"/>
    <p:sldId id="2232" r:id="rId62"/>
    <p:sldId id="2233" r:id="rId63"/>
    <p:sldId id="2234" r:id="rId64"/>
    <p:sldId id="2191" r:id="rId65"/>
    <p:sldId id="2192" r:id="rId66"/>
    <p:sldId id="2193" r:id="rId67"/>
    <p:sldId id="2260" r:id="rId68"/>
    <p:sldId id="2236" r:id="rId69"/>
    <p:sldId id="2241" r:id="rId70"/>
    <p:sldId id="2242" r:id="rId71"/>
    <p:sldId id="2243" r:id="rId72"/>
    <p:sldId id="2245" r:id="rId73"/>
    <p:sldId id="2250" r:id="rId74"/>
    <p:sldId id="2261" r:id="rId75"/>
    <p:sldId id="2197" r:id="rId76"/>
    <p:sldId id="2195" r:id="rId77"/>
    <p:sldId id="2257" r:id="rId78"/>
    <p:sldId id="2252" r:id="rId79"/>
    <p:sldId id="2255" r:id="rId80"/>
    <p:sldId id="2254" r:id="rId81"/>
    <p:sldId id="2262" r:id="rId82"/>
    <p:sldId id="2198" r:id="rId83"/>
    <p:sldId id="2199" r:id="rId84"/>
    <p:sldId id="2200" r:id="rId85"/>
    <p:sldId id="2224" r:id="rId86"/>
    <p:sldId id="2201" r:id="rId87"/>
    <p:sldId id="2202" r:id="rId88"/>
    <p:sldId id="2203" r:id="rId89"/>
    <p:sldId id="2204" r:id="rId90"/>
    <p:sldId id="2205" r:id="rId91"/>
    <p:sldId id="2267" r:id="rId92"/>
    <p:sldId id="2263" r:id="rId93"/>
    <p:sldId id="2222" r:id="rId94"/>
    <p:sldId id="2209" r:id="rId95"/>
    <p:sldId id="2208" r:id="rId96"/>
    <p:sldId id="2210" r:id="rId97"/>
    <p:sldId id="2211" r:id="rId98"/>
    <p:sldId id="2212" r:id="rId99"/>
    <p:sldId id="2213" r:id="rId100"/>
    <p:sldId id="2264" r:id="rId101"/>
    <p:sldId id="2214" r:id="rId102"/>
    <p:sldId id="2223" r:id="rId103"/>
    <p:sldId id="2215" r:id="rId104"/>
    <p:sldId id="2216" r:id="rId105"/>
    <p:sldId id="2217" r:id="rId106"/>
    <p:sldId id="2218" r:id="rId107"/>
    <p:sldId id="2219" r:id="rId108"/>
    <p:sldId id="2220" r:id="rId109"/>
  </p:sldIdLst>
  <p:sldSz cx="9144000" cy="6858000" type="screen4x3"/>
  <p:notesSz cx="67945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2266"/>
            <p14:sldId id="463"/>
          </p14:sldIdLst>
        </p14:section>
        <p14:section name="Untitled Section" id="{C502D39B-7B0F-408B-9318-C54260733FCA}">
          <p14:sldIdLst>
            <p14:sldId id="2126"/>
            <p14:sldId id="2127"/>
            <p14:sldId id="1907"/>
            <p14:sldId id="2184"/>
            <p14:sldId id="2173"/>
            <p14:sldId id="2186"/>
            <p14:sldId id="1892"/>
            <p14:sldId id="1893"/>
            <p14:sldId id="2130"/>
            <p14:sldId id="2131"/>
            <p14:sldId id="1894"/>
            <p14:sldId id="1900"/>
            <p14:sldId id="1899"/>
            <p14:sldId id="2167"/>
            <p14:sldId id="2157"/>
            <p14:sldId id="1902"/>
            <p14:sldId id="2133"/>
            <p14:sldId id="1903"/>
            <p14:sldId id="1904"/>
            <p14:sldId id="1905"/>
            <p14:sldId id="1906"/>
            <p14:sldId id="2185"/>
            <p14:sldId id="2144"/>
            <p14:sldId id="2162"/>
            <p14:sldId id="2160"/>
            <p14:sldId id="2165"/>
            <p14:sldId id="2164"/>
            <p14:sldId id="2134"/>
            <p14:sldId id="2168"/>
            <p14:sldId id="2143"/>
            <p14:sldId id="2159"/>
            <p14:sldId id="2137"/>
            <p14:sldId id="2140"/>
            <p14:sldId id="2141"/>
            <p14:sldId id="2146"/>
            <p14:sldId id="2150"/>
            <p14:sldId id="2151"/>
            <p14:sldId id="2152"/>
            <p14:sldId id="2153"/>
            <p14:sldId id="2147"/>
            <p14:sldId id="2148"/>
            <p14:sldId id="2189"/>
            <p14:sldId id="2258"/>
            <p14:sldId id="2259"/>
            <p14:sldId id="2190"/>
            <p14:sldId id="2237"/>
            <p14:sldId id="2231"/>
            <p14:sldId id="2235"/>
            <p14:sldId id="2232"/>
            <p14:sldId id="2233"/>
            <p14:sldId id="2234"/>
            <p14:sldId id="2191"/>
            <p14:sldId id="2192"/>
            <p14:sldId id="2193"/>
            <p14:sldId id="2260"/>
            <p14:sldId id="2236"/>
            <p14:sldId id="2241"/>
            <p14:sldId id="2242"/>
            <p14:sldId id="2243"/>
            <p14:sldId id="2245"/>
            <p14:sldId id="2250"/>
            <p14:sldId id="2261"/>
            <p14:sldId id="2197"/>
            <p14:sldId id="2195"/>
            <p14:sldId id="2257"/>
            <p14:sldId id="2252"/>
            <p14:sldId id="2255"/>
            <p14:sldId id="2254"/>
            <p14:sldId id="2262"/>
            <p14:sldId id="2198"/>
            <p14:sldId id="2199"/>
            <p14:sldId id="2200"/>
            <p14:sldId id="2224"/>
            <p14:sldId id="2201"/>
            <p14:sldId id="2202"/>
            <p14:sldId id="2203"/>
            <p14:sldId id="2204"/>
            <p14:sldId id="2205"/>
            <p14:sldId id="2267"/>
            <p14:sldId id="2263"/>
            <p14:sldId id="2222"/>
            <p14:sldId id="2209"/>
            <p14:sldId id="2208"/>
            <p14:sldId id="2210"/>
            <p14:sldId id="2211"/>
            <p14:sldId id="2212"/>
            <p14:sldId id="2213"/>
            <p14:sldId id="2264"/>
            <p14:sldId id="2214"/>
            <p14:sldId id="2223"/>
            <p14:sldId id="2215"/>
            <p14:sldId id="2216"/>
            <p14:sldId id="2217"/>
            <p14:sldId id="2218"/>
            <p14:sldId id="2219"/>
            <p14:sldId id="22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6" userDrawn="1">
          <p15:clr>
            <a:srgbClr val="A4A3A4"/>
          </p15:clr>
        </p15:guide>
        <p15:guide id="2" orient="horz" pos="1962" userDrawn="1">
          <p15:clr>
            <a:srgbClr val="A4A3A4"/>
          </p15:clr>
        </p15:guide>
        <p15:guide id="3" orient="horz" pos="828" userDrawn="1">
          <p15:clr>
            <a:srgbClr val="A4A3A4"/>
          </p15:clr>
        </p15:guide>
        <p15:guide id="4" pos="5431" userDrawn="1">
          <p15:clr>
            <a:srgbClr val="A4A3A4"/>
          </p15:clr>
        </p15:guide>
        <p15:guide id="6" pos="697" userDrawn="1">
          <p15:clr>
            <a:srgbClr val="A4A3A4"/>
          </p15:clr>
        </p15:guide>
        <p15:guide id="7" pos="4184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1706" userDrawn="1">
          <p15:clr>
            <a:srgbClr val="A4A3A4"/>
          </p15:clr>
        </p15:guide>
        <p15:guide id="10" orient="horz" pos="544" userDrawn="1">
          <p15:clr>
            <a:srgbClr val="A4A3A4"/>
          </p15:clr>
        </p15:guide>
        <p15:guide id="11" orient="horz" pos="317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99"/>
    <a:srgbClr val="2D2D8A"/>
    <a:srgbClr val="CCECFF"/>
    <a:srgbClr val="00B0F0"/>
    <a:srgbClr val="8FB4FF"/>
    <a:srgbClr val="CFE7E9"/>
    <a:srgbClr val="FF3F3F"/>
    <a:srgbClr val="E7F3F4"/>
    <a:srgbClr val="79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757" autoAdjust="0"/>
    <p:restoredTop sz="86321" autoAdjust="0"/>
  </p:normalViewPr>
  <p:slideViewPr>
    <p:cSldViewPr snapToObjects="1" showGuides="1">
      <p:cViewPr varScale="1">
        <p:scale>
          <a:sx n="66" d="100"/>
          <a:sy n="66" d="100"/>
        </p:scale>
        <p:origin x="820" y="32"/>
      </p:cViewPr>
      <p:guideLst>
        <p:guide orient="horz" pos="176"/>
        <p:guide orient="horz" pos="1962"/>
        <p:guide orient="horz" pos="828"/>
        <p:guide pos="5431"/>
        <p:guide pos="697"/>
        <p:guide pos="4184"/>
        <p:guide pos="385"/>
        <p:guide orient="horz" pos="1706"/>
        <p:guide orient="horz" pos="544"/>
        <p:guide orient="horz" pos="317"/>
        <p:guide pos="187"/>
        <p:guide pos="73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viewProps" Target="viewProps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theme" Target="theme/theme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7713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8"/>
            <a:ext cx="5435600" cy="4469131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8" y="9433106"/>
            <a:ext cx="2944283" cy="496572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0" y="9486412"/>
            <a:ext cx="2945024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9300"/>
            <a:ext cx="4989513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40" y="4742399"/>
            <a:ext cx="5436235" cy="44935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3893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49083" y="9433806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24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49083" y="9433806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49083" y="9433806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05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49083" y="9433806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77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0" y="9486412"/>
            <a:ext cx="2945024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9300"/>
            <a:ext cx="4989513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40" y="4742399"/>
            <a:ext cx="5436235" cy="44935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82606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0" y="9486412"/>
            <a:ext cx="2945024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9300"/>
            <a:ext cx="4989513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40" y="4742399"/>
            <a:ext cx="5436235" cy="44935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2854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0" y="9486412"/>
            <a:ext cx="2945024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9300"/>
            <a:ext cx="4989513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40" y="4742399"/>
            <a:ext cx="5436235" cy="44935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42527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0" y="9486412"/>
            <a:ext cx="2945024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9300"/>
            <a:ext cx="4989513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40" y="4742399"/>
            <a:ext cx="5436235" cy="44935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8490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7890" y="9486412"/>
            <a:ext cx="2945024" cy="4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75" y="749300"/>
            <a:ext cx="4989513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140" y="4742399"/>
            <a:ext cx="5436235" cy="44935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34612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49083" y="9433806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43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49083" y="9433806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4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D2BD-F4F7-405A-946A-C52E8DF3E1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71" y="4717758"/>
            <a:ext cx="5434358" cy="44663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48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7D65-54E2-4C3D-B5B5-AC35A48B7F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4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0F9A-EA3E-47F3-943B-AE34750B45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01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3C43-BF0F-40D2-9DB5-0C89A1EC51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880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46E4-5429-450B-BE00-AB5AF11EE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82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AB98E-0A90-4E16-90AA-134608177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94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39BE-3CC1-4A9B-8155-A38BBF802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593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414A6-A215-49BE-989A-8F4BBFC145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56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DA00-5724-482E-9B78-E38D362956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4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CCC4-ADB2-4590-874B-C26C275DE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49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F78E-89F7-4F0F-AD65-5B548D51F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7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32FD-4418-4278-A2DD-BE3BF810BB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35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7B31-DD52-4730-BEB9-A1A9546AC9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14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EBE-B209-44D5-96D1-FF86A9486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53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225F5-82A6-4D66-B6F8-297F4350F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934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6923-60A7-4351-BC32-481D5E635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145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4D-D8AB-4DD4-9D93-111C64556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990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5751-9C19-4E84-AF42-E80454FA24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420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950B-8129-46C0-887B-85D158B07D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161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49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3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79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145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22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18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66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46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2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26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6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4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9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8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6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11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34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7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66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37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03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06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0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1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0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93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8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3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82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96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15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08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7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60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5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8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314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61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3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3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6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86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2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75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4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2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29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8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28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5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066B4-BD23-4447-8031-B78C4CD997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58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CA2A-7D6A-41E0-AF7A-A27EA842D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55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BE1E-3072-45D7-90C1-26DC068F2F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25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F80C-8644-416E-A08D-5AFC79304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44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B1351-0E73-4DF0-A4EF-BEC167556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87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8D3-5BBD-4A61-ABB7-66CEECDC2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C0E8-5F76-4872-894B-5FAD4AB65B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57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CCD2-21E3-485F-A8D8-BC8462136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52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D81-3128-45D7-BE00-1F08E9675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92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B668-F32B-432E-9A5B-573960636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84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CD7E1-B434-4502-8756-505E6F9A2F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6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D152-BA33-4B96-BACC-021488EB7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72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2F02-CA17-4DD7-880D-85DC48D21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402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74AF-AB51-44F5-90CE-7ADA5C49E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73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4ED3-452F-4ECE-89C3-1443E60FEB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388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083A-7C0B-4103-97B7-1366005CD2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E9C87-0357-48BC-8E85-840353AF9840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0FC77-3E20-45D2-AA49-865EEACCE5D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DF75B-F83F-43B5-91B9-3CCAD0D97852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9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9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images.anandtech.com/doci/5831/Screen%20Shot%202012-05-14%20at%2010.39.06%20PM.png" TargetMode="External"/><Relationship Id="rId1" Type="http://schemas.openxmlformats.org/officeDocument/2006/relationships/slideLayout" Target="../slideLayouts/slideLayout10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303875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 err="1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October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19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8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1.1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19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30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Client processors - 6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22157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6436" y="908720"/>
            <a:ext cx="898835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TDP (Thermal Design Power)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planned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     of the processor (package)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, given typically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in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TDP value of a processor model reflects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maximum power consumed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     by realistic, power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     It serves 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reference value for designing the 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of the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(called also thermal solution) of a platform has to be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      such that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should guarantee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junction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of the transistors 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 e.g. 90 </a:t>
            </a:r>
            <a:r>
              <a:rPr kumimoji="0" lang="en-US" sz="1600" b="0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while the processor dissipates as much power as the TDP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indicates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(given usually in Watts).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577" y="508611"/>
            <a:ext cx="711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Interpretation of the notion of TDP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34961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(3)</a:t>
            </a:r>
            <a:endParaRPr lang="en-US" sz="1800" dirty="0"/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44862"/>
              </p:ext>
            </p:extLst>
          </p:nvPr>
        </p:nvGraphicFramePr>
        <p:xfrm>
          <a:off x="2781345" y="1358770"/>
          <a:ext cx="3495702" cy="5007655"/>
        </p:xfrm>
        <a:graphic>
          <a:graphicData uri="http://schemas.openxmlformats.org/drawingml/2006/table">
            <a:tbl>
              <a:tblPr/>
              <a:tblGrid>
                <a:gridCol w="37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1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6105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2149946" y="440459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466401" y="2969137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442" y="505453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Approximate TDP values of desktop and notebook processors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1345" y="2315975"/>
            <a:ext cx="1937821" cy="355539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828" y="190834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3828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194" y="507450"/>
            <a:ext cx="831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TDP value of a processor as the key limiter of the basic clock rate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288" y="630932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6264315"/>
            <a:ext cx="91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Dependence of the max. base clock frequency on the TDP value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194" y="895975"/>
            <a:ext cx="8970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limiter of the clock rate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as the example below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Intel’s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processors demonstrates.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202959"/>
              </p:ext>
            </p:extLst>
          </p:nvPr>
        </p:nvGraphicFramePr>
        <p:xfrm>
          <a:off x="161508" y="1899010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22388" y="1908150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3110" y="1898830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330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017" y="507060"/>
            <a:ext cx="508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1. gen. Turbo Boost technology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649" y="1449070"/>
            <a:ext cx="8121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 converts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to higher 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raising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frequency of the active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6791" y="908720"/>
            <a:ext cx="8492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actually,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dissipates less than its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value,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313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hőtartalék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101731" y="6419944"/>
            <a:ext cx="9240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rbo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uses the power headroom 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unused power of the package up to the TDP). 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</a:t>
            </a:r>
            <a:r>
              <a:rPr lang="en-US" dirty="0"/>
              <a:t>6.2.1 Intel’s 1. gen. Turbo Boost technology (6)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530" y="396875"/>
            <a:ext cx="9061975" cy="5984875"/>
            <a:chOff x="26495" y="396875"/>
            <a:chExt cx="9061975" cy="5984875"/>
          </a:xfrm>
        </p:grpSpPr>
        <p:pic>
          <p:nvPicPr>
            <p:cNvPr id="15974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3" b="5466"/>
            <a:stretch/>
          </p:blipFill>
          <p:spPr bwMode="auto">
            <a:xfrm>
              <a:off x="26495" y="396875"/>
              <a:ext cx="9061975" cy="598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16020" y="1826778"/>
              <a:ext cx="160293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Zero power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inactive cores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by power gating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r="55414" b="88361"/>
            <a:stretch/>
          </p:blipFill>
          <p:spPr bwMode="auto">
            <a:xfrm>
              <a:off x="26495" y="1178750"/>
              <a:ext cx="4076945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21565" y="506850"/>
            <a:ext cx="58336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Illustration of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operation of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Intel’s</a:t>
            </a:r>
            <a:endParaRPr kumimoji="0" lang="hu-HU" altLang="en-US" sz="180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gen. Turbo Boost technology,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introduced in the Nehalem family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(2008)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217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380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4000" y="908720"/>
            <a:ext cx="5504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 introduced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(Power Control Unit)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6254" y="505039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Turbo Boost technology -3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570" y="1223755"/>
            <a:ext cx="7987508" cy="1438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accomplishing OS directed voltage and frequency transitions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by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DVFS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technique,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implementing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checking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power dissipation of the whole package and if needed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take appropriate actions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34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577" y="508364"/>
            <a:ext cx="8658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Intel’s 1. gen. Turbo Boost technology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as implemented in the</a:t>
            </a:r>
          </a:p>
          <a:p>
            <a:r>
              <a:rPr lang="hu-HU" dirty="0">
                <a:solidFill>
                  <a:schemeClr val="accent6"/>
                </a:solidFill>
                <a:latin typeface="+mj-lt"/>
              </a:rPr>
              <a:t>  Nehalem processor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477" y="1122463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case when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104" y="1427873"/>
            <a:ext cx="7880684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workload requests the highest performance state (P0),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power headroom,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 is the actual power consumption is less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en-US" sz="1600" dirty="0"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then the TDP</a:t>
            </a:r>
            <a:r>
              <a:rPr lang="en-US" altLang="en-US" sz="1600" dirty="0">
                <a:latin typeface="Verdana"/>
              </a:rPr>
              <a:t> value,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current is less than a given limit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the die temperature is below a given limit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059" y="2867743"/>
            <a:ext cx="8397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converts available power headroom into higher performance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raising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clock rate and core voltage of the active cores </a:t>
            </a:r>
            <a:r>
              <a:rPr lang="en-US" sz="1600" dirty="0">
                <a:latin typeface="+mj-lt"/>
              </a:rPr>
              <a:t>up to a given limit.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515" y="3498103"/>
            <a:ext cx="8911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peak Turbo frequency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depends on the number of active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the less cores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are active the higher is the Turbo Boost frequency, thus in the next Figure</a:t>
            </a:r>
            <a:endParaRPr lang="hu-HU" sz="1600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hu-HU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P0 1C is the highest Turbo Boost rate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983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0" y="1268760"/>
            <a:ext cx="9060750" cy="47270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577" y="508450"/>
            <a:ext cx="89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the processor’s power management </a:t>
            </a:r>
            <a:r>
              <a:rPr lang="en-US" dirty="0">
                <a:latin typeface="+mj-lt"/>
              </a:rPr>
              <a:t>[2</a:t>
            </a:r>
            <a:r>
              <a:rPr lang="hu-HU" dirty="0">
                <a:latin typeface="+mj-lt"/>
              </a:rPr>
              <a:t>19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4896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712" y="1271662"/>
            <a:ext cx="85856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automatically steps up core frequency in a closed loop by one bin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(133.33 MHz for the Nehalem family) in each step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it reaches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max. boost ratio of the frequency multiplier that is held in the MSR 1ADh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1, 2, 3 or 4 active cores,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in the next Figure.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822" y="920696"/>
            <a:ext cx="8451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discussed conditions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activating the Turbo Boost technology are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781" y="508536"/>
            <a:ext cx="790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Intel’s 1. gen.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latin typeface="Verdana"/>
              </a:rPr>
              <a:t>218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129733" y="3524702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24864"/>
              </p:ext>
            </p:extLst>
          </p:nvPr>
        </p:nvGraphicFramePr>
        <p:xfrm>
          <a:off x="1601671" y="2918534"/>
          <a:ext cx="7425824" cy="2683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6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64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j-lt"/>
                        </a:rPr>
                        <a:t>MSR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+mj-lt"/>
                        </a:rPr>
                        <a:t>1ADh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 (in the Nehalem family)</a:t>
                      </a: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Max. ratio</a:t>
                      </a:r>
                      <a:r>
                        <a:rPr lang="en-US" sz="1400" baseline="0" dirty="0">
                          <a:latin typeface="+mj-lt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Max. 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Max. 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Max. 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with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17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E.g. in the Nehalem DT i7-975 (Base clock: 3.33 GHz)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49437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26</a:t>
                      </a:r>
                    </a:p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(</a:t>
                      </a:r>
                      <a:r>
                        <a:rPr lang="en-US" sz="1400" dirty="0">
                          <a:latin typeface="+mj-lt"/>
                        </a:rPr>
                        <a:t>+1 bin</a:t>
                      </a:r>
                      <a:r>
                        <a:rPr lang="hu-HU" sz="1400" dirty="0">
                          <a:latin typeface="+mj-lt"/>
                        </a:rPr>
                        <a:t>)</a:t>
                      </a:r>
                      <a:r>
                        <a:rPr lang="en-US" sz="1400" dirty="0">
                          <a:latin typeface="+mj-lt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26</a:t>
                      </a:r>
                    </a:p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(</a:t>
                      </a:r>
                      <a:r>
                        <a:rPr lang="en-US" sz="1400" dirty="0">
                          <a:latin typeface="+mj-lt"/>
                        </a:rPr>
                        <a:t>+1 bin</a:t>
                      </a:r>
                      <a:r>
                        <a:rPr lang="hu-HU" sz="140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26</a:t>
                      </a:r>
                    </a:p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(</a:t>
                      </a:r>
                      <a:r>
                        <a:rPr lang="en-US" sz="1400" dirty="0">
                          <a:latin typeface="+mj-lt"/>
                        </a:rPr>
                        <a:t>+1 bin</a:t>
                      </a:r>
                      <a:r>
                        <a:rPr lang="hu-HU" sz="140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27</a:t>
                      </a:r>
                    </a:p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(</a:t>
                      </a:r>
                      <a:r>
                        <a:rPr lang="en-US" sz="1400" dirty="0">
                          <a:latin typeface="+mj-lt"/>
                        </a:rPr>
                        <a:t>+2 bin</a:t>
                      </a:r>
                      <a:r>
                        <a:rPr lang="hu-HU" sz="140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3.46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3.46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3.46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589395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6505" y="2393885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    The internal register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MSR 1ADH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is interpreted as follows: </a:t>
            </a:r>
          </a:p>
        </p:txBody>
      </p:sp>
      <p:sp>
        <p:nvSpPr>
          <p:cNvPr id="13" name="TextBox 12"/>
          <p:cNvSpPr txBox="1"/>
          <p:nvPr/>
        </p:nvSpPr>
        <p:spPr>
          <a:xfrm flipH="1">
            <a:off x="100503" y="4770295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0" y="5124848"/>
            <a:ext cx="1619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fc </a:t>
            </a:r>
          </a:p>
        </p:txBody>
      </p:sp>
    </p:spTree>
    <p:extLst>
      <p:ext uri="{BB962C8B-B14F-4D97-AF65-F5344CB8AC3E}">
        <p14:creationId xmlns:p14="http://schemas.microsoft.com/office/powerpoint/2010/main" val="248027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761" y="1555630"/>
            <a:ext cx="8867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each step the PCU sets the PLLs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(Phase Locked Loop) of the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VR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(Voltage Regulator) to the appropriate values.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909" y="908720"/>
            <a:ext cx="8792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 turbo boost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results as the product of the given ratio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times the bus clock frequency (133.33 MHz in this case).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707" y="508364"/>
            <a:ext cx="790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Implementation of Intel’s 1. gen. Turbo Boost technology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218</a:t>
            </a:r>
            <a:r>
              <a:rPr lang="en-US" dirty="0">
                <a:latin typeface="Verdana"/>
              </a:rPr>
              <a:t>]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8341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8620"/>
            <a:ext cx="9144000" cy="400110"/>
          </a:xfrm>
          <a:prstGeom prst="rect">
            <a:avLst/>
          </a:prstGeom>
          <a:solidFill>
            <a:srgbClr val="0000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000" dirty="0">
                <a:solidFill>
                  <a:srgbClr val="FFFFFF"/>
                </a:solidFill>
                <a:latin typeface="+mj-lt"/>
                <a:cs typeface="Arial" charset="0"/>
              </a:rPr>
              <a:t>Contents</a:t>
            </a:r>
            <a:endParaRPr lang="en-US" altLang="en-US" sz="2400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1592775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Significance of power management in processors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2162097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anose="020B0604030504040204" pitchFamily="34" charset="0"/>
                </a:rPr>
                <a:t>Reducing power consumption at the circuit level</a:t>
              </a: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2734466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3 Power management at the platform level - Overview</a:t>
              </a: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3291792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4 Reducing power consumption of idle CPU cores</a:t>
              </a: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3860682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5 Reducing  power consumption of active CPU cores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773508" y="4456978"/>
            <a:ext cx="7578912" cy="684215"/>
            <a:chOff x="472" y="2160"/>
            <a:chExt cx="4697" cy="43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6.</a:t>
              </a:r>
              <a:r>
                <a:rPr lang="hu-HU" altLang="en-US" sz="18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8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Utilizing the  power headroom of processor packages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0000"/>
                  </a:solidFill>
                  <a:latin typeface="Verdana" pitchFamily="34" charset="0"/>
                  <a:cs typeface="Arial" charset="0"/>
                </a:rPr>
                <a:t>        to raise performance</a:t>
              </a: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781" y="508536"/>
            <a:ext cx="790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Implementation of Intel’s 1. gen. Turbo Boost technology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218</a:t>
            </a:r>
            <a:r>
              <a:rPr lang="en-US" dirty="0">
                <a:latin typeface="Verdana"/>
              </a:rPr>
              <a:t>]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-3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1194" y="899095"/>
            <a:ext cx="8675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Maximum turbo frequencies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factory configured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kept in form of multiplier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values in the internal registers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(MSR 1ADH) of the processor, they can be read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by the PCU or OS.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15281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284" y="506737"/>
            <a:ext cx="1085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165" y="797150"/>
            <a:ext cx="8885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subsequent processors the turbo mode achieved a higher clock boost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below for a Sandy Bridge-E HED processor [2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748727"/>
              </p:ext>
            </p:extLst>
          </p:nvPr>
        </p:nvGraphicFramePr>
        <p:xfrm>
          <a:off x="85354" y="1585600"/>
          <a:ext cx="889713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0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88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i7-3970X</a:t>
                      </a:r>
                      <a:r>
                        <a:rPr lang="en-US" sz="1400" dirty="0">
                          <a:latin typeface="+mj-lt"/>
                        </a:rPr>
                        <a:t> (Sandy Bridge-E), base clock:</a:t>
                      </a:r>
                      <a:r>
                        <a:rPr lang="en-US" sz="1400" baseline="0" dirty="0">
                          <a:latin typeface="+mj-lt"/>
                        </a:rPr>
                        <a:t> 3.50 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No of active cores</a:t>
                      </a: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1C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2C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3C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4C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5C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6C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Multiplier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40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40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36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6373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Bins (1 bin:</a:t>
                      </a:r>
                      <a:r>
                        <a:rPr lang="en-US" sz="1400" baseline="0" dirty="0">
                          <a:latin typeface="+mj-lt"/>
                        </a:rPr>
                        <a:t> 100 MHz)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>
                          <a:latin typeface="+mj-lt"/>
                        </a:rPr>
                        <a:t>+</a:t>
                      </a:r>
                      <a:r>
                        <a:rPr lang="en-US" sz="1400" dirty="0">
                          <a:latin typeface="+mj-lt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clock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3.60 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3.60 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7446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479" y="505753"/>
            <a:ext cx="5356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Determination of the number of active cores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1215" y="906310"/>
            <a:ext cx="5023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monitors the activity of all 4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1835" y="1221345"/>
            <a:ext cx="8633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considers a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it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C0 (active) or C1 (Halt) 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inactive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it is 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 or the C6 state.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290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5"/>
          <p:cNvSpPr txBox="1">
            <a:spLocks noChangeArrowheads="1"/>
          </p:cNvSpPr>
          <p:nvPr/>
        </p:nvSpPr>
        <p:spPr bwMode="auto">
          <a:xfrm>
            <a:off x="193675" y="1178750"/>
            <a:ext cx="859652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check power and temperature limits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 samples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current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consumption and die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 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intervals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221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Power consumption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 determined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by monitoring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processor current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 its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input pins as well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associated voltage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Vcc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calculating the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consumption as a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moving average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junction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cores are monitored by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DTSs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(Digital Thermal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Sensors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with an error of ± 5 % [</a:t>
            </a:r>
            <a:r>
              <a:rPr lang="hu-HU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222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</a:t>
            </a:r>
          </a:p>
        </p:txBody>
      </p:sp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123079" y="503675"/>
            <a:ext cx="8856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Checking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current, power consumption and temperature vs. specified limits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>
                <a:latin typeface="Verdana" pitchFamily="34" charset="0"/>
                <a:cs typeface="Arial" charset="0"/>
              </a:rPr>
              <a:t>221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], [</a:t>
            </a:r>
            <a:r>
              <a:rPr lang="hu-HU" altLang="en-US" sz="1800" dirty="0">
                <a:latin typeface="Verdana" pitchFamily="34" charset="0"/>
                <a:cs typeface="Arial" charset="0"/>
              </a:rPr>
              <a:t>222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</a:t>
            </a:r>
            <a:r>
              <a:rPr lang="en-US" dirty="0"/>
              <a:t>6.2.1 Intel’s 1. gen. Turbo Boost technology (15)</a:t>
            </a:r>
            <a:endParaRPr lang="en-US" altLang="en-US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6375" y="3156802"/>
            <a:ext cx="8874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When any factory configured limit is surpassed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(the power consumption of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processor or the junction temperature of any core)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automatically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steps down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increments of 100 or 133 MHz, depending on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value of the bus frequency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0298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5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5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5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594" y="508055"/>
            <a:ext cx="745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Real time sensors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205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1088740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072331"/>
            <a:ext cx="2925325" cy="15267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3293986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3551490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3756562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1252167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120716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1432187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64703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123079" y="505744"/>
            <a:ext cx="9779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6068" name="Text Box 7"/>
          <p:cNvSpPr txBox="1">
            <a:spLocks noChangeArrowheads="1"/>
          </p:cNvSpPr>
          <p:nvPr/>
        </p:nvSpPr>
        <p:spPr bwMode="auto">
          <a:xfrm>
            <a:off x="259598" y="879845"/>
            <a:ext cx="8902911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All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ctive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 cores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run at the same clock frequency and share the same power plane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Idle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are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shut down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by power gates (in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Haswell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 and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Broadwell</a:t>
            </a:r>
            <a:r>
              <a:rPr lang="en-US" altLang="en-US" sz="1600" noProof="0" dirty="0">
                <a:solidFill>
                  <a:srgbClr val="000000"/>
                </a:solidFill>
                <a:cs typeface="Arial" charset="0"/>
              </a:rPr>
              <a:t> processors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   or by integrated voltage regulators in </a:t>
            </a:r>
            <a:r>
              <a:rPr kumimoji="0" lang="en-US" altLang="en-US" sz="1600" b="0" i="0" u="none" strike="noStrike" kern="1200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Skylake</a:t>
            </a:r>
            <a:r>
              <a:rPr kumimoji="0" lang="en-US" altLang="en-US" sz="16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 and subsequent lines that omit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   integrated voltage regulators)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</a:t>
            </a:r>
            <a:r>
              <a:rPr lang="en-US" dirty="0"/>
              <a:t>6.2.1 Intel’s 1. gen. Turbo Boost technology (17)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697901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475" y="505888"/>
            <a:ext cx="786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344323"/>
            <a:ext cx="774468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PL1: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is effectively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Here the power (and frequency) is limited by the available cooling.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125" y="953725"/>
            <a:ext cx="7876389" cy="4375110"/>
            <a:chOff x="746125" y="113374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378" y="1223730"/>
              <a:ext cx="7737136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96879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113374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V="1">
            <a:off x="4436985" y="1853825"/>
            <a:ext cx="675075" cy="1800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157065" y="1628800"/>
            <a:ext cx="965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2213818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475" y="505888"/>
            <a:ext cx="786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344323"/>
            <a:ext cx="910095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PL2: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sustainable 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processor is capable of drawing indefinitely.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It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limits the peak turbo rate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processor that is given for running all cores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 at maximum turbo frequency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(for all cores).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125" y="953725"/>
            <a:ext cx="7876389" cy="4375110"/>
            <a:chOff x="746125" y="113374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378" y="1223730"/>
              <a:ext cx="7737136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96879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113374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V="1">
            <a:off x="4436985" y="1853825"/>
            <a:ext cx="675075" cy="1800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157065" y="1628800"/>
            <a:ext cx="965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1529642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(20)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475" y="505888"/>
            <a:ext cx="786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344323"/>
            <a:ext cx="392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PL3: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Battery protection current limit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125" y="953725"/>
            <a:ext cx="7876389" cy="4375110"/>
            <a:chOff x="746125" y="113374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378" y="1223730"/>
              <a:ext cx="7737136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96879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113374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 flipV="1">
            <a:off x="4436985" y="1853825"/>
            <a:ext cx="675075" cy="1800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157065" y="1628800"/>
            <a:ext cx="9653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Current</a:t>
            </a:r>
          </a:p>
        </p:txBody>
      </p:sp>
    </p:spTree>
    <p:extLst>
      <p:ext uri="{BB962C8B-B14F-4D97-AF65-F5344CB8AC3E}">
        <p14:creationId xmlns:p14="http://schemas.microsoft.com/office/powerpoint/2010/main" val="3201346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(21)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577" y="908720"/>
            <a:ext cx="902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E.g. for Intel’s Core i9-9900X HED PL2 is 210 W for running all 8 cores at 4.7 GHz</a:t>
            </a:r>
          </a:p>
          <a:p>
            <a:r>
              <a:rPr lang="en-US" sz="1600" dirty="0">
                <a:latin typeface="+mj-lt"/>
              </a:rPr>
              <a:t>  vs. the 95 W TDP needed for running all cores at the base frequency of 3.6 GHz).</a:t>
            </a:r>
          </a:p>
          <a:p>
            <a:r>
              <a:rPr lang="en-US" sz="1600" dirty="0">
                <a:latin typeface="+mj-lt"/>
              </a:rPr>
              <a:t>  This however requires an appropriate cooling.</a:t>
            </a:r>
          </a:p>
          <a:p>
            <a:r>
              <a:rPr lang="en-US" sz="1600" dirty="0">
                <a:latin typeface="+mj-lt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475" y="505888"/>
            <a:ext cx="7865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the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-4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888" y="5904275"/>
            <a:ext cx="879920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TDC</a:t>
            </a:r>
            <a:r>
              <a:rPr lang="en-US" sz="1600" dirty="0">
                <a:latin typeface="+mj-lt"/>
              </a:rPr>
              <a:t> is the Thermal Design Current, i.e. the sustainable current that the processor</a:t>
            </a:r>
          </a:p>
          <a:p>
            <a:r>
              <a:rPr lang="en-US" sz="1600" dirty="0">
                <a:latin typeface="+mj-lt"/>
              </a:rPr>
              <a:t>  is capable of drawing indefinitely.</a:t>
            </a:r>
          </a:p>
        </p:txBody>
      </p:sp>
    </p:spTree>
    <p:extLst>
      <p:ext uri="{BB962C8B-B14F-4D97-AF65-F5344CB8AC3E}">
        <p14:creationId xmlns:p14="http://schemas.microsoft.com/office/powerpoint/2010/main" val="6034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267765"/>
            <a:ext cx="8123667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 Utilizing the  power headroom of processor packages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raise performance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6.1 Introduction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 Intel’s Turbo Boost technologies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 AMD’s Turbo Boost technologies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7223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(22)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77" y="505751"/>
            <a:ext cx="1890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042" y="879845"/>
            <a:ext cx="929331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Although the Turbo Boost technology was introduced in the Nehalem family (2008),</a:t>
            </a:r>
          </a:p>
          <a:p>
            <a:r>
              <a:rPr lang="en-US" sz="1600" dirty="0">
                <a:latin typeface="+mj-lt"/>
              </a:rPr>
              <a:t>      Intel’s previous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Penryn family </a:t>
            </a:r>
            <a:r>
              <a:rPr lang="en-US" sz="1600" dirty="0">
                <a:latin typeface="+mj-lt"/>
              </a:rPr>
              <a:t>has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already implemented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similar technology,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EDAT</a:t>
            </a:r>
            <a:r>
              <a:rPr lang="en-US" sz="1600" dirty="0">
                <a:latin typeface="+mj-lt"/>
              </a:rPr>
              <a:t> (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Technology) </a:t>
            </a:r>
            <a:r>
              <a:rPr lang="en-US" sz="1600" dirty="0">
                <a:latin typeface="+mj-lt"/>
              </a:rPr>
              <a:t>in 2007.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First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Penryn</a:t>
            </a:r>
            <a:r>
              <a:rPr lang="en-US" sz="1600" dirty="0">
                <a:latin typeface="+mj-lt"/>
              </a:rPr>
              <a:t> processors included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dual cores</a:t>
            </a:r>
            <a:r>
              <a:rPr lang="en-US" sz="1600" dirty="0">
                <a:latin typeface="+mj-lt"/>
              </a:rPr>
              <a:t>, and introduced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C6 idle state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In the C6 idle state the core saved its context into an SRAM and the control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circuitry could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switch off its supply voltage</a:t>
            </a:r>
            <a:r>
              <a:rPr lang="en-US" sz="1600" dirty="0">
                <a:latin typeface="+mj-lt"/>
              </a:rPr>
              <a:t>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logic considered a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being in the ACPI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C0 or C1 states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active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”, whereas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cores in the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C3 to C6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were considered “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idle”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became activated if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7438" y="4768082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1 bin equates to ½ of the FSB clock frequency (266 MHz for an FSB of 533 MHz or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333 MHz for an FSB of 666 MHz).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Here we note that Penryn was a symmetrical multicore yet where cores were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attached by the FSB.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3070" y="3443011"/>
            <a:ext cx="844243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o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ame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ed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</a:t>
            </a: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remained below the TDP (Thermal Design Power).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29515" y="4300225"/>
            <a:ext cx="90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EDAT became active,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 circuitry increased the clock frequency by 1 bin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4542" y="5904565"/>
            <a:ext cx="866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controlled by dedicated EDAT circuitry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was implemented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only in 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models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Penryn family.</a:t>
            </a:r>
          </a:p>
        </p:txBody>
      </p:sp>
    </p:spTree>
    <p:extLst>
      <p:ext uri="{BB962C8B-B14F-4D97-AF65-F5344CB8AC3E}">
        <p14:creationId xmlns:p14="http://schemas.microsoft.com/office/powerpoint/2010/main" val="35872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(23)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356" t="39938" r="9641" b="12813"/>
          <a:stretch/>
        </p:blipFill>
        <p:spPr>
          <a:xfrm>
            <a:off x="1597088" y="1043735"/>
            <a:ext cx="5810227" cy="32853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0603" y="6451593"/>
            <a:ext cx="4495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operation of EDAT 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577" y="508364"/>
            <a:ext cx="40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EDAT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4374105"/>
            <a:ext cx="91810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C3-DPD is in fact the C6 idle state.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latin typeface="+mj-lt"/>
              </a:rPr>
              <a:t>EDAT bin: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266 MHz for an FSB of 533 MHz or 333 MHz for an FSB of 666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MHz.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63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Intel’s 2.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41959914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6.2.2 Intel’s 2. gen. Turbo Boost technology (1)</a:t>
            </a:r>
            <a:endParaRPr lang="en-US" altLang="en-US" dirty="0"/>
          </a:p>
        </p:txBody>
      </p:sp>
      <p:pic>
        <p:nvPicPr>
          <p:cNvPr id="2119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4"/>
          <a:stretch>
            <a:fillRect/>
          </a:stretch>
        </p:blipFill>
        <p:spPr bwMode="auto">
          <a:xfrm>
            <a:off x="814388" y="2185988"/>
            <a:ext cx="7142162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 Box 7"/>
          <p:cNvSpPr txBox="1">
            <a:spLocks noChangeArrowheads="1"/>
          </p:cNvSpPr>
          <p:nvPr/>
        </p:nvSpPr>
        <p:spPr bwMode="auto">
          <a:xfrm>
            <a:off x="3924300" y="4141788"/>
            <a:ext cx="733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Cooler</a:t>
            </a:r>
          </a:p>
        </p:txBody>
      </p:sp>
      <p:sp>
        <p:nvSpPr>
          <p:cNvPr id="211973" name="Text Box 8"/>
          <p:cNvSpPr txBox="1">
            <a:spLocks noChangeArrowheads="1"/>
          </p:cNvSpPr>
          <p:nvPr/>
        </p:nvSpPr>
        <p:spPr bwMode="auto">
          <a:xfrm>
            <a:off x="123079" y="877088"/>
            <a:ext cx="90454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Named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also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Turbo Boost 2.0 technology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implemented in the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Sandy Bridge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(2011)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211974" name="Text Box 9"/>
          <p:cNvSpPr txBox="1">
            <a:spLocks noChangeArrowheads="1"/>
          </p:cNvSpPr>
          <p:nvPr/>
        </p:nvSpPr>
        <p:spPr bwMode="auto">
          <a:xfrm>
            <a:off x="6300788" y="4005263"/>
            <a:ext cx="2247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Thermal capacitance</a:t>
            </a:r>
          </a:p>
        </p:txBody>
      </p:sp>
      <p:sp>
        <p:nvSpPr>
          <p:cNvPr id="211975" name="Text Box 10"/>
          <p:cNvSpPr txBox="1">
            <a:spLocks noChangeArrowheads="1"/>
          </p:cNvSpPr>
          <p:nvPr/>
        </p:nvSpPr>
        <p:spPr bwMode="auto">
          <a:xfrm>
            <a:off x="123079" y="1179040"/>
            <a:ext cx="9086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The concept utilizes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real temperature response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processor to power changes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(due to the “thermal mass of the “cooler) and raises processor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in a time burst until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the package temperature slowly rises to its allowed limit.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[</a:t>
            </a:r>
            <a:r>
              <a:rPr lang="hu-HU" altLang="en-US" sz="1600" dirty="0">
                <a:solidFill>
                  <a:srgbClr val="000000"/>
                </a:solidFill>
                <a:cs typeface="Arial" charset="0"/>
              </a:rPr>
              <a:t>22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].</a:t>
            </a:r>
          </a:p>
        </p:txBody>
      </p:sp>
      <p:sp>
        <p:nvSpPr>
          <p:cNvPr id="211976" name="Text Box 11"/>
          <p:cNvSpPr txBox="1">
            <a:spLocks noChangeArrowheads="1"/>
          </p:cNvSpPr>
          <p:nvPr/>
        </p:nvSpPr>
        <p:spPr bwMode="auto">
          <a:xfrm>
            <a:off x="109012" y="508217"/>
            <a:ext cx="6115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Intel’s 2. gen. Turbo Boost technology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cs typeface="Arial" charset="0"/>
              </a:rPr>
              <a:t>22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1977" name="Rectangle 1"/>
          <p:cNvSpPr>
            <a:spLocks noChangeArrowheads="1"/>
          </p:cNvSpPr>
          <p:nvPr/>
        </p:nvSpPr>
        <p:spPr bwMode="auto">
          <a:xfrm>
            <a:off x="7424738" y="6084888"/>
            <a:ext cx="531812" cy="72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11978" name="Rectangle 2"/>
          <p:cNvSpPr>
            <a:spLocks noChangeArrowheads="1"/>
          </p:cNvSpPr>
          <p:nvPr/>
        </p:nvSpPr>
        <p:spPr bwMode="auto">
          <a:xfrm>
            <a:off x="6686550" y="6648450"/>
            <a:ext cx="900113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1199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/>
      <p:bldP spid="211974" grpId="0"/>
      <p:bldP spid="211975" grpId="0"/>
      <p:bldP spid="211977" grpId="0" animBg="1"/>
      <p:bldP spid="211978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5"/>
          <a:stretch>
            <a:fillRect/>
          </a:stretch>
        </p:blipFill>
        <p:spPr bwMode="auto">
          <a:xfrm>
            <a:off x="323850" y="1721200"/>
            <a:ext cx="813117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Text Box 6"/>
          <p:cNvSpPr txBox="1">
            <a:spLocks noChangeArrowheads="1"/>
          </p:cNvSpPr>
          <p:nvPr/>
        </p:nvSpPr>
        <p:spPr bwMode="auto">
          <a:xfrm>
            <a:off x="120092" y="863715"/>
            <a:ext cx="89713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Based on the real temperature response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the thermal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energy budget accumulated </a:t>
            </a:r>
          </a:p>
          <a:p>
            <a:pPr lvl="0" eaLnBrk="1" fontAlgn="base" hangingPunct="1">
              <a:spcBef>
                <a:spcPct val="0"/>
              </a:spcBef>
              <a:buNone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 during idle periods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(i.e. “coolness”)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can be utilized to raise the performance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core beyond its TDP-limited value for short periods of time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(e.g. for 40 sec).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latin typeface="Verdana" pitchFamily="34" charset="0"/>
                <a:cs typeface="Arial" charset="0"/>
              </a:rPr>
              <a:t>6.2.2 Intel’s 2. gen. Turbo Boost technology (2)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047275" y="6174900"/>
            <a:ext cx="1407750" cy="62947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95655" y="5634840"/>
            <a:ext cx="2918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Multiple algorithms are used to manage in parallel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current, power and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die temperature.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[</a:t>
            </a:r>
            <a:r>
              <a:rPr lang="hu-HU" altLang="en-US" sz="1400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079" y="508217"/>
            <a:ext cx="921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22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5085" y="2888940"/>
            <a:ext cx="1659621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Stepped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voltage/frequency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Transitions</a:t>
            </a:r>
            <a:endParaRPr kumimoji="0" lang="hu-HU" sz="12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60" dirty="0">
                <a:solidFill>
                  <a:srgbClr val="000000"/>
                </a:solidFill>
                <a:latin typeface="Verdana"/>
              </a:rPr>
              <a:t>to reduce noise</a:t>
            </a:r>
            <a:endParaRPr kumimoji="0" lang="en-US" sz="12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456765" y="4149080"/>
            <a:ext cx="207023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878214" y="3914430"/>
            <a:ext cx="8386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30-60sec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6717" y="6068034"/>
            <a:ext cx="15575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Rolling average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power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over time window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878214" y="4644135"/>
            <a:ext cx="253626" cy="142389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ounded Rectangle 15"/>
          <p:cNvSpPr/>
          <p:nvPr/>
        </p:nvSpPr>
        <p:spPr bwMode="auto">
          <a:xfrm>
            <a:off x="1691680" y="2461260"/>
            <a:ext cx="1093808" cy="612648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72430" y="2275000"/>
            <a:ext cx="11865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C0 Turbo state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284947" y="2727040"/>
            <a:ext cx="351838" cy="438435"/>
          </a:xfrm>
          <a:prstGeom prst="straightConnector1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90785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Text Box 6"/>
          <p:cNvSpPr txBox="1">
            <a:spLocks noChangeArrowheads="1"/>
          </p:cNvSpPr>
          <p:nvPr/>
        </p:nvSpPr>
        <p:spPr bwMode="auto">
          <a:xfrm>
            <a:off x="123079" y="508217"/>
            <a:ext cx="90869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the CPU cores and the processor graphics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(PG)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dirty="0">
                <a:solidFill>
                  <a:srgbClr val="000000"/>
                </a:solidFill>
                <a:cs typeface="Arial" charset="0"/>
              </a:rPr>
              <a:t>22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latin typeface="Verdana" pitchFamily="34" charset="0"/>
                <a:cs typeface="Arial" charset="0"/>
              </a:rPr>
              <a:t>6.2.2 Intel’s 2. gen. Turbo Boost technology (3)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9"/>
          <a:stretch/>
        </p:blipFill>
        <p:spPr bwMode="auto">
          <a:xfrm>
            <a:off x="1107753" y="1313765"/>
            <a:ext cx="6929632" cy="105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7163" y="6333065"/>
            <a:ext cx="4997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sharing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CPU and GPU 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7713" y="262776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82090" y="394780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(CPU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PG)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77" y="331773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13022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9880" r="13971" b="5000"/>
          <a:stretch/>
        </p:blipFill>
        <p:spPr bwMode="auto">
          <a:xfrm>
            <a:off x="433388" y="1133745"/>
            <a:ext cx="8531225" cy="57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</a:t>
            </a:r>
            <a:r>
              <a:rPr lang="en-US" altLang="en-US" dirty="0">
                <a:latin typeface="Verdana" pitchFamily="34" charset="0"/>
                <a:cs typeface="Arial" charset="0"/>
              </a:rPr>
              <a:t>6.2.2 Intel’s 2. gen. Turbo Boost technology (4)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Penryn/M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Clarksfield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Nehalem/D (Lynnfield)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Arrandale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/D (Clarkdale)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466655" y="6463585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M: Mobile   D: Desktop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77" y="506795"/>
            <a:ext cx="8951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Key features of Intel’s Turbo Boost techniques in subsequent families</a:t>
            </a:r>
            <a:r>
              <a:rPr lang="hu-HU" dirty="0">
                <a:solidFill>
                  <a:schemeClr val="accent6"/>
                </a:solidFill>
              </a:rPr>
              <a:t> </a:t>
            </a:r>
            <a:r>
              <a:rPr lang="en-US" dirty="0"/>
              <a:t>[</a:t>
            </a:r>
            <a:r>
              <a:rPr lang="hu-HU" dirty="0"/>
              <a:t>208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15678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6.2.3 Intel’s 3.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905789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6.6.2.3 Intel’s 3. gen. Turbo Boost technology </a:t>
            </a:r>
            <a:r>
              <a:rPr lang="en-US" altLang="hu-HU" kern="1200" dirty="0"/>
              <a:t>(1)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25883" y="503675"/>
            <a:ext cx="927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6.2.3 Intel’s 3.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Turbo Boost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294888"/>
            <a:ext cx="9040039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enhancement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to the Turbo Boost 2.0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that was introduced in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Sandy Bridge microarchitecture and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was introduced in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Broadwell-E line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Turbo Boost 2.0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technology raises the base frequency of all active cores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 case of a light workload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as far as the TDP allows it.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contrast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Turbo Boost 3.0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 aims at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increasing the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of single threaded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applications.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To achieve this, during processor testing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Intel determines the max. clock speeds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of all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and arrranges the cores into a list according to their max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clock speed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as seen in the next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Figure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where core 9 is the highest speed core.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8363" y="908720"/>
            <a:ext cx="8842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3.0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Max 3.0 </a:t>
            </a:r>
            <a:r>
              <a:rPr lang="en-US" sz="1600" dirty="0">
                <a:latin typeface="+mj-lt"/>
              </a:rPr>
              <a:t>Technology.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0224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6.6.2.3 Intel’s 3. gen. Turbo Boost technology </a:t>
            </a:r>
            <a:r>
              <a:rPr lang="en-US" altLang="hu-HU" kern="1200" dirty="0"/>
              <a:t>(2)</a:t>
            </a:r>
            <a:endParaRPr lang="en-US" kern="1200" dirty="0"/>
          </a:p>
        </p:txBody>
      </p:sp>
      <p:pic>
        <p:nvPicPr>
          <p:cNvPr id="2052" name="Picture 4" descr="http://images.anandtech.com/doci/10337/TB3.png?_ga=1.193084202.62312285.1464658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313765"/>
            <a:ext cx="6795755" cy="48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194" y="508364"/>
            <a:ext cx="769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core speed list used in the Turbo Boost 3.0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[225]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7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hu-HU" altLang="en-US" dirty="0"/>
              <a:t>6.</a:t>
            </a:r>
            <a:r>
              <a:rPr lang="en-US" altLang="en-US" dirty="0"/>
              <a:t>6 Utilizing the power headroom of processor packages to raise performance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96560" y="1890305"/>
            <a:ext cx="429472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Platform level PM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ACPI-based, achieved</a:t>
            </a:r>
            <a:r>
              <a: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by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system design)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932473" y="2767758"/>
            <a:ext cx="245298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PM of the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6130094" y="237643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6163183" y="2549238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Dot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6015231" y="2605847"/>
            <a:ext cx="288000" cy="4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 flipV="1">
            <a:off x="6166496" y="3226956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rot="5400000" flipH="1" flipV="1">
            <a:off x="6011365" y="3208203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6120458" y="337248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1745273" y="3983969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4" name="Line 10"/>
          <p:cNvSpPr>
            <a:spLocks noChangeShapeType="1"/>
          </p:cNvSpPr>
          <p:nvPr/>
        </p:nvSpPr>
        <p:spPr bwMode="auto">
          <a:xfrm rot="-5400000" flipH="1" flipV="1">
            <a:off x="1638662" y="406782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rot="-5400000" flipH="1" flipV="1">
            <a:off x="6071595" y="4044323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7" name="Text Box 5"/>
          <p:cNvSpPr txBox="1">
            <a:spLocks noChangeArrowheads="1"/>
          </p:cNvSpPr>
          <p:nvPr/>
        </p:nvSpPr>
        <p:spPr bwMode="auto">
          <a:xfrm>
            <a:off x="701570" y="4198796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PM of idle CPU cores</a:t>
            </a:r>
          </a:p>
        </p:txBody>
      </p:sp>
      <p:sp>
        <p:nvSpPr>
          <p:cNvPr id="68" name="Oval 11"/>
          <p:cNvSpPr>
            <a:spLocks noChangeArrowheads="1"/>
          </p:cNvSpPr>
          <p:nvPr/>
        </p:nvSpPr>
        <p:spPr bwMode="auto">
          <a:xfrm>
            <a:off x="6130750" y="410551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1691680" y="412424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Text Box 6"/>
          <p:cNvSpPr txBox="1">
            <a:spLocks noChangeArrowheads="1"/>
          </p:cNvSpPr>
          <p:nvPr/>
        </p:nvSpPr>
        <p:spPr bwMode="auto">
          <a:xfrm>
            <a:off x="22118" y="4841373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idle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CPU  cores</a:t>
            </a:r>
          </a:p>
        </p:txBody>
      </p:sp>
      <p:sp>
        <p:nvSpPr>
          <p:cNvPr id="113" name="Line 7"/>
          <p:cNvSpPr>
            <a:spLocks noChangeShapeType="1"/>
          </p:cNvSpPr>
          <p:nvPr/>
        </p:nvSpPr>
        <p:spPr bwMode="auto">
          <a:xfrm flipV="1">
            <a:off x="1998150" y="1632724"/>
            <a:ext cx="4176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4" name="Line 8"/>
          <p:cNvSpPr>
            <a:spLocks noChangeShapeType="1"/>
          </p:cNvSpPr>
          <p:nvPr/>
        </p:nvSpPr>
        <p:spPr bwMode="auto">
          <a:xfrm rot="5400000" flipH="1" flipV="1">
            <a:off x="3799813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5" name="Line 10"/>
          <p:cNvSpPr>
            <a:spLocks noChangeShapeType="1"/>
          </p:cNvSpPr>
          <p:nvPr/>
        </p:nvSpPr>
        <p:spPr bwMode="auto">
          <a:xfrm rot="-5400000" flipH="1">
            <a:off x="6067610" y="1733471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7" name="Text Box 12"/>
          <p:cNvSpPr txBox="1">
            <a:spLocks noChangeArrowheads="1"/>
          </p:cNvSpPr>
          <p:nvPr/>
        </p:nvSpPr>
        <p:spPr bwMode="auto">
          <a:xfrm>
            <a:off x="360104" y="1878960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 power consumption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 the circuit level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Achieved</a:t>
            </a:r>
            <a:r>
              <a: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by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circuit design)</a:t>
            </a:r>
          </a:p>
        </p:txBody>
      </p:sp>
      <p:sp>
        <p:nvSpPr>
          <p:cNvPr id="120" name="Oval 9"/>
          <p:cNvSpPr>
            <a:spLocks noChangeArrowheads="1"/>
          </p:cNvSpPr>
          <p:nvPr/>
        </p:nvSpPr>
        <p:spPr bwMode="auto">
          <a:xfrm>
            <a:off x="6133603" y="1803450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3" name="Line 10"/>
          <p:cNvSpPr>
            <a:spLocks noChangeShapeType="1"/>
          </p:cNvSpPr>
          <p:nvPr/>
        </p:nvSpPr>
        <p:spPr bwMode="auto">
          <a:xfrm rot="-5400000" flipH="1">
            <a:off x="1892722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4" name="Oval 9"/>
          <p:cNvSpPr>
            <a:spLocks noChangeArrowheads="1"/>
          </p:cNvSpPr>
          <p:nvPr/>
        </p:nvSpPr>
        <p:spPr bwMode="auto">
          <a:xfrm>
            <a:off x="1943215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6" name="Down Arrow 125"/>
          <p:cNvSpPr/>
          <p:nvPr/>
        </p:nvSpPr>
        <p:spPr bwMode="auto">
          <a:xfrm>
            <a:off x="1596902" y="5524089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7" name="Line 8"/>
          <p:cNvSpPr>
            <a:spLocks noChangeShapeType="1"/>
          </p:cNvSpPr>
          <p:nvPr/>
        </p:nvSpPr>
        <p:spPr bwMode="auto">
          <a:xfrm rot="5400000" flipH="1" flipV="1">
            <a:off x="1869476" y="245335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8" name="Oval 9"/>
          <p:cNvSpPr>
            <a:spLocks noChangeArrowheads="1"/>
          </p:cNvSpPr>
          <p:nvPr/>
        </p:nvSpPr>
        <p:spPr bwMode="auto">
          <a:xfrm>
            <a:off x="901300" y="2714330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9" name="Line 10"/>
          <p:cNvSpPr>
            <a:spLocks noChangeShapeType="1"/>
          </p:cNvSpPr>
          <p:nvPr/>
        </p:nvSpPr>
        <p:spPr bwMode="auto">
          <a:xfrm rot="-5400000" flipH="1" flipV="1">
            <a:off x="845578" y="2632853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>
            <a:spLocks noChangeArrowheads="1"/>
          </p:cNvSpPr>
          <p:nvPr/>
        </p:nvSpPr>
        <p:spPr bwMode="auto">
          <a:xfrm>
            <a:off x="3116520" y="2718335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1" name="Line 8"/>
          <p:cNvSpPr>
            <a:spLocks noChangeShapeType="1"/>
          </p:cNvSpPr>
          <p:nvPr/>
        </p:nvSpPr>
        <p:spPr bwMode="auto">
          <a:xfrm rot="5400000" flipH="1" flipV="1">
            <a:off x="3058927" y="2640297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2366755" y="2857768"/>
            <a:ext cx="1510028" cy="396000"/>
          </a:xfrm>
          <a:prstGeom prst="roundRect">
            <a:avLst/>
          </a:prstGeom>
          <a:solidFill>
            <a:srgbClr val="A1A1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Text Box 6"/>
          <p:cNvSpPr txBox="1">
            <a:spLocks noChangeArrowheads="1"/>
          </p:cNvSpPr>
          <p:nvPr/>
        </p:nvSpPr>
        <p:spPr bwMode="auto">
          <a:xfrm>
            <a:off x="2402305" y="2901518"/>
            <a:ext cx="14318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138" name="Straight Connector 137"/>
          <p:cNvCxnSpPr/>
          <p:nvPr/>
        </p:nvCxnSpPr>
        <p:spPr bwMode="auto">
          <a:xfrm>
            <a:off x="943605" y="2543794"/>
            <a:ext cx="2196000" cy="1799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Text Box 15"/>
          <p:cNvSpPr txBox="1">
            <a:spLocks noChangeArrowheads="1"/>
          </p:cNvSpPr>
          <p:nvPr/>
        </p:nvSpPr>
        <p:spPr bwMode="auto">
          <a:xfrm>
            <a:off x="1367683" y="1005235"/>
            <a:ext cx="505458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Approaches for power management of computers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(Strongly simplified)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0" name="Oval 8"/>
          <p:cNvSpPr>
            <a:spLocks noChangeArrowheads="1"/>
          </p:cNvSpPr>
          <p:nvPr/>
        </p:nvSpPr>
        <p:spPr bwMode="auto">
          <a:xfrm>
            <a:off x="6129192" y="2677748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16033" y="504734"/>
            <a:ext cx="9226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6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Utilizing the power headroom of processor packages to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rais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e performance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3562278" y="4848305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active CPU  cores</a:t>
            </a:r>
          </a:p>
        </p:txBody>
      </p:sp>
      <p:sp>
        <p:nvSpPr>
          <p:cNvPr id="81" name="Text Box 7"/>
          <p:cNvSpPr txBox="1">
            <a:spLocks noChangeArrowheads="1"/>
          </p:cNvSpPr>
          <p:nvPr/>
        </p:nvSpPr>
        <p:spPr bwMode="auto">
          <a:xfrm>
            <a:off x="6012160" y="4880328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Utilizing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the 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headroom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 proc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package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raise performance</a:t>
            </a:r>
          </a:p>
        </p:txBody>
      </p:sp>
      <p:sp>
        <p:nvSpPr>
          <p:cNvPr id="86" name="Line 11"/>
          <p:cNvSpPr>
            <a:spLocks noChangeShapeType="1"/>
          </p:cNvSpPr>
          <p:nvPr/>
        </p:nvSpPr>
        <p:spPr bwMode="auto">
          <a:xfrm>
            <a:off x="6241038" y="4533214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Text Box 5"/>
          <p:cNvSpPr txBox="1">
            <a:spLocks noChangeArrowheads="1"/>
          </p:cNvSpPr>
          <p:nvPr/>
        </p:nvSpPr>
        <p:spPr bwMode="auto">
          <a:xfrm>
            <a:off x="4977045" y="4201274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PM of active CPU cores</a:t>
            </a:r>
          </a:p>
        </p:txBody>
      </p:sp>
      <p:sp>
        <p:nvSpPr>
          <p:cNvPr id="88" name="Oval 10"/>
          <p:cNvSpPr>
            <a:spLocks noChangeArrowheads="1"/>
          </p:cNvSpPr>
          <p:nvPr/>
        </p:nvSpPr>
        <p:spPr bwMode="auto">
          <a:xfrm>
            <a:off x="7605882" y="4763615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9" name="Line 9"/>
          <p:cNvSpPr>
            <a:spLocks noChangeShapeType="1"/>
          </p:cNvSpPr>
          <p:nvPr/>
        </p:nvSpPr>
        <p:spPr bwMode="auto">
          <a:xfrm rot="-5400000" flipH="1" flipV="1">
            <a:off x="5294910" y="3819932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0" name="Oval 8"/>
          <p:cNvSpPr>
            <a:spLocks noChangeArrowheads="1"/>
          </p:cNvSpPr>
          <p:nvPr/>
        </p:nvSpPr>
        <p:spPr bwMode="auto">
          <a:xfrm>
            <a:off x="4572000" y="476605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1" name="Down Arrow 90"/>
          <p:cNvSpPr/>
          <p:nvPr/>
        </p:nvSpPr>
        <p:spPr bwMode="auto">
          <a:xfrm>
            <a:off x="4571862" y="5548140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2" name="Down Arrow 91"/>
          <p:cNvSpPr/>
          <p:nvPr/>
        </p:nvSpPr>
        <p:spPr bwMode="auto">
          <a:xfrm>
            <a:off x="7625775" y="55778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6424570" y="5938264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436455" y="5994163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3623774" y="5944655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736015" y="6004187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DVFS/CPPC/AVFS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181652" y="2841638"/>
            <a:ext cx="1510028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Text Box 12"/>
          <p:cNvSpPr txBox="1">
            <a:spLocks noChangeArrowheads="1"/>
          </p:cNvSpPr>
          <p:nvPr/>
        </p:nvSpPr>
        <p:spPr bwMode="auto">
          <a:xfrm>
            <a:off x="271666" y="2895010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99" name="Down Arrow 98"/>
          <p:cNvSpPr/>
          <p:nvPr/>
        </p:nvSpPr>
        <p:spPr bwMode="auto">
          <a:xfrm>
            <a:off x="1645245" y="4524724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557790" y="5958325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56630" y="5989794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 management</a:t>
            </a:r>
          </a:p>
        </p:txBody>
      </p:sp>
      <p:sp>
        <p:nvSpPr>
          <p:cNvPr id="57" name="Line 12"/>
          <p:cNvSpPr>
            <a:spLocks noChangeShapeType="1"/>
          </p:cNvSpPr>
          <p:nvPr/>
        </p:nvSpPr>
        <p:spPr bwMode="auto">
          <a:xfrm rot="-5400000" flipH="1" flipV="1">
            <a:off x="6094020" y="3874873"/>
            <a:ext cx="14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>
            <a:stCxn id="57" idx="0"/>
            <a:endCxn id="57" idx="0"/>
          </p:cNvCxnSpPr>
          <p:nvPr/>
        </p:nvCxnSpPr>
        <p:spPr bwMode="auto">
          <a:xfrm>
            <a:off x="6166020" y="380287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Connector 9"/>
          <p:cNvCxnSpPr>
            <a:stCxn id="113" idx="1"/>
          </p:cNvCxnSpPr>
          <p:nvPr/>
        </p:nvCxnSpPr>
        <p:spPr bwMode="auto">
          <a:xfrm flipV="1">
            <a:off x="6174150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893607" y="1640317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71666" y="4599131"/>
            <a:ext cx="2680154" cy="213759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2414" y="6399330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(ACPI-based)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6057165" y="369903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6" name="Text Box 12"/>
          <p:cNvSpPr txBox="1">
            <a:spLocks noChangeArrowheads="1"/>
          </p:cNvSpPr>
          <p:nvPr/>
        </p:nvSpPr>
        <p:spPr bwMode="auto">
          <a:xfrm>
            <a:off x="5053193" y="3507088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PM of CPU cores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012160" y="4766059"/>
            <a:ext cx="3131840" cy="1858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636785" y="6453960"/>
            <a:ext cx="39400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CPPC: Collaborative Processor Power Control</a:t>
            </a:r>
          </a:p>
        </p:txBody>
      </p:sp>
    </p:spTree>
    <p:extLst>
      <p:ext uri="{BB962C8B-B14F-4D97-AF65-F5344CB8AC3E}">
        <p14:creationId xmlns:p14="http://schemas.microsoft.com/office/powerpoint/2010/main" val="1739932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6.6.2.3 Intel’s 3. gen. Turbo Boost technology </a:t>
            </a:r>
            <a:r>
              <a:rPr lang="en-US" altLang="hu-HU" kern="1200" dirty="0"/>
              <a:t>(3)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16505" y="508364"/>
            <a:ext cx="575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[225]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885736"/>
            <a:ext cx="89405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 list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written into the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(presumable into an MSR).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threaded workloads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fastest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(termed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favored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activated.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Intel Turbo Boost Max Technology 3.0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available only on select Intel processors</a:t>
            </a:r>
            <a:r>
              <a:rPr lang="en-US" sz="1600" baseline="30000" dirty="0">
                <a:solidFill>
                  <a:srgbClr val="0070C0"/>
                </a:solidFill>
                <a:latin typeface="Verdana"/>
              </a:rPr>
              <a:t>1</a:t>
            </a:r>
            <a:r>
              <a:rPr lang="en-US" sz="1600" baseline="-25000" dirty="0">
                <a:solidFill>
                  <a:srgbClr val="0070C0"/>
                </a:solidFill>
                <a:latin typeface="Verdana"/>
              </a:rPr>
              <a:t>,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typically on the X-series HED lines and needs </a:t>
            </a:r>
            <a:r>
              <a:rPr lang="en-US" dirty="0">
                <a:solidFill>
                  <a:srgbClr val="0070C0"/>
                </a:solidFill>
              </a:rPr>
              <a:t>Windows 10 x64 – RS5 </a:t>
            </a:r>
            <a:r>
              <a:rPr lang="en-US" dirty="0"/>
              <a:t>Edition</a:t>
            </a:r>
          </a:p>
          <a:p>
            <a:pPr lvl="0">
              <a:spcAft>
                <a:spcPts val="600"/>
              </a:spcAft>
            </a:pPr>
            <a:r>
              <a:rPr lang="en-US" dirty="0"/>
              <a:t>      or later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claims that using Turbo Boost 3.0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 HED line can boost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performance of single-threaded applications by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 15 %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in the next Table.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905" y="5679250"/>
            <a:ext cx="7805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Intel Core i7-69xx/68xx Processor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Intel Core i9-7900X/i9-7920X/i9-7940X/i9-7960X/i9-7980XE/i7-7820X/i7-9800X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Intel Core i9-9820X/i9-99x0XE/i9-99x0X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Intel Xeon Processor E5-1600 v4 Product Family (single-socket only)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5409220"/>
            <a:ext cx="5808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Intel processors supporting Turbo Boost 3.0 (stand 07/2019)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25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6.6.2.3 Intel’s 3. gen. Turbo Boost technology </a:t>
            </a:r>
            <a:r>
              <a:rPr lang="en-US" altLang="hu-HU" kern="1200" dirty="0"/>
              <a:t>(4)</a:t>
            </a:r>
            <a:endParaRPr lang="en-US" kern="1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479859"/>
              </p:ext>
            </p:extLst>
          </p:nvPr>
        </p:nvGraphicFramePr>
        <p:xfrm>
          <a:off x="116505" y="1268760"/>
          <a:ext cx="8928492" cy="200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7">
                  <a:extLst>
                    <a:ext uri="{9D8B030D-6E8A-4147-A177-3AD203B41FA5}">
                      <a16:colId xmlns:a16="http://schemas.microsoft.com/office/drawing/2014/main" val="3907110849"/>
                    </a:ext>
                  </a:extLst>
                </a:gridCol>
                <a:gridCol w="1665185">
                  <a:extLst>
                    <a:ext uri="{9D8B030D-6E8A-4147-A177-3AD203B41FA5}">
                      <a16:colId xmlns:a16="http://schemas.microsoft.com/office/drawing/2014/main" val="3566021133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50145461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3092604586"/>
                    </a:ext>
                  </a:extLst>
                </a:gridCol>
                <a:gridCol w="2006715">
                  <a:extLst>
                    <a:ext uri="{9D8B030D-6E8A-4147-A177-3AD203B41FA5}">
                      <a16:colId xmlns:a16="http://schemas.microsoft.com/office/drawing/2014/main" val="23486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Cores/threads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Base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2.0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3.0 clock</a:t>
                      </a:r>
                    </a:p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Ghz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I7-6950X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10/20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2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I7-6900K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8/16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3.2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9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04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70953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1194" y="508364"/>
            <a:ext cx="8928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Turbo 2.0 and Turbo 3.0 frequencies of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-E models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227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24311" y="3761292"/>
            <a:ext cx="51625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Remarks to the Turbo Boost Max 3.0 technology</a:t>
            </a:r>
          </a:p>
        </p:txBody>
      </p:sp>
      <p:sp>
        <p:nvSpPr>
          <p:cNvPr id="10" name="TextBox 9"/>
          <p:cNvSpPr txBox="1"/>
          <p:nvPr/>
        </p:nvSpPr>
        <p:spPr bwMode="auto">
          <a:xfrm>
            <a:off x="299122" y="4104075"/>
            <a:ext cx="8878969" cy="1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 practice, motherboard manufacturers often didn't support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or they do disable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it in the BIOS by default.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If users intend to make use of it they have to install the drivers and the BIOS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as well.</a:t>
            </a:r>
          </a:p>
        </p:txBody>
      </p:sp>
    </p:spTree>
    <p:extLst>
      <p:ext uri="{BB962C8B-B14F-4D97-AF65-F5344CB8AC3E}">
        <p14:creationId xmlns:p14="http://schemas.microsoft.com/office/powerpoint/2010/main" val="44456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6.6.2.3 Intel’s 3. gen. Turbo Boost technology </a:t>
            </a:r>
            <a:r>
              <a:rPr lang="en-US" altLang="hu-HU" kern="1200" dirty="0"/>
              <a:t>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3079" y="507060"/>
            <a:ext cx="945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2D2D8A"/>
                </a:solidFill>
              </a:rPr>
              <a:t>Thermal Velocity Boost (TVB) – an innovative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feature introduced in the</a:t>
            </a:r>
          </a:p>
          <a:p>
            <a:pPr lvl="0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8. gen. Core i9-8950HK (2018)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228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759" y="1178750"/>
            <a:ext cx="8855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TVB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a means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Turbo Boost frequencies,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 in specifications,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 by 100 or  200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MHz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123" y="1741993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TVB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80" y="2046578"/>
            <a:ext cx="6812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temperature of the CPU is less than a certain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(53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6605" y="2313488"/>
            <a:ext cx="6472349" cy="61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raised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200 MHz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turbo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MHz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560" y="2948997"/>
            <a:ext cx="869161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TVB will be more likely applicable in OEM designs with efficient cooling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note here that due to the complex manufacturing process, parameters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individual processors have a variation, so certain processors may 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more inclined to allow activating TVB than others.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765" y="4104075"/>
            <a:ext cx="8351582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values indicated by Intel already are the increased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 the use of TVB, this however is a questionable praxis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the usability of TVB can not be guaranteed in all cases.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Presumable, in connection with this,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declines to specify per-core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turbo frequencies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declaring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lang="en-US" sz="1600" i="1" dirty="0">
                <a:solidFill>
                  <a:srgbClr val="FF0000"/>
                </a:solidFill>
                <a:latin typeface="Verdana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specifies only base and single-core turbo frequencies for its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srgbClr val="FF0000"/>
                </a:solidFill>
                <a:latin typeface="Verdana"/>
              </a:rPr>
              <a:t> 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and no longer discloses turbo frequencies beyond this level of detail,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it is proprietary to Intel.”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6012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6.6.2.3 Intel’s 3. gen. Turbo Boost technology </a:t>
            </a:r>
            <a:r>
              <a:rPr lang="en-US" altLang="hu-HU" kern="1200" dirty="0"/>
              <a:t>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079" y="507289"/>
            <a:ext cx="1170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875" y="850970"/>
            <a:ext cx="9141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Velocity Boost (TVB)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similar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introduced in the Ryzen desktop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03/2017.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2608" y="1700516"/>
            <a:ext cx="902139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there is a premium cooler system and the operating conditions of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 temperature  data)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contrast to Intel, however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lists separately the max turbo and the XFR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51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1" y="1517650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81690" y="5679250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(Section 6.6.3 Not discussed in the Lecture)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6.3.1 AMD’s 1. gen. Turbo Core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6.3.2 AMD’s 2. gen. Turbo Core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6.3.3 AMD’s STAPM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4086" y="4014065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6.3.4 AMD’s Precision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90027" y="4525250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6.3.5 AMD’s Precision Boost 2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0690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nyíllal 2"/>
          <p:cNvCxnSpPr/>
          <p:nvPr/>
        </p:nvCxnSpPr>
        <p:spPr>
          <a:xfrm flipV="1">
            <a:off x="656565" y="4862078"/>
            <a:ext cx="7830870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4"/>
          <p:cNvCxnSpPr/>
          <p:nvPr/>
        </p:nvCxnSpPr>
        <p:spPr>
          <a:xfrm>
            <a:off x="4025234" y="4805731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13"/>
          <p:cNvCxnSpPr/>
          <p:nvPr/>
        </p:nvCxnSpPr>
        <p:spPr>
          <a:xfrm>
            <a:off x="2138597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5"/>
          <p:cNvCxnSpPr/>
          <p:nvPr/>
        </p:nvCxnSpPr>
        <p:spPr>
          <a:xfrm>
            <a:off x="5280689" y="4809446"/>
            <a:ext cx="0" cy="11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6526254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zövegdoboz 17"/>
          <p:cNvSpPr txBox="1">
            <a:spLocks noChangeArrowheads="1"/>
          </p:cNvSpPr>
          <p:nvPr/>
        </p:nvSpPr>
        <p:spPr bwMode="auto">
          <a:xfrm>
            <a:off x="7107242" y="492709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Egyenes összekötő 54"/>
          <p:cNvCxnSpPr/>
          <p:nvPr/>
        </p:nvCxnSpPr>
        <p:spPr>
          <a:xfrm>
            <a:off x="4652962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55"/>
          <p:cNvCxnSpPr/>
          <p:nvPr/>
        </p:nvCxnSpPr>
        <p:spPr>
          <a:xfrm>
            <a:off x="3397507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56"/>
          <p:cNvCxnSpPr/>
          <p:nvPr/>
        </p:nvCxnSpPr>
        <p:spPr>
          <a:xfrm>
            <a:off x="5894596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57"/>
          <p:cNvCxnSpPr/>
          <p:nvPr/>
        </p:nvCxnSpPr>
        <p:spPr>
          <a:xfrm>
            <a:off x="2762869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58"/>
          <p:cNvCxnSpPr/>
          <p:nvPr/>
        </p:nvCxnSpPr>
        <p:spPr>
          <a:xfrm>
            <a:off x="1518932" y="481563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60"/>
          <p:cNvSpPr txBox="1">
            <a:spLocks noChangeArrowheads="1"/>
          </p:cNvSpPr>
          <p:nvPr/>
        </p:nvSpPr>
        <p:spPr bwMode="auto">
          <a:xfrm>
            <a:off x="2791764" y="4925856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Szövegdoboz 61"/>
          <p:cNvSpPr txBox="1">
            <a:spLocks noChangeArrowheads="1"/>
          </p:cNvSpPr>
          <p:nvPr/>
        </p:nvSpPr>
        <p:spPr bwMode="auto">
          <a:xfrm>
            <a:off x="3383662" y="492709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Szövegdoboz 62"/>
          <p:cNvSpPr txBox="1">
            <a:spLocks noChangeArrowheads="1"/>
          </p:cNvSpPr>
          <p:nvPr/>
        </p:nvSpPr>
        <p:spPr bwMode="auto">
          <a:xfrm>
            <a:off x="4023961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Szövegdoboz 65"/>
          <p:cNvSpPr txBox="1">
            <a:spLocks noChangeArrowheads="1"/>
          </p:cNvSpPr>
          <p:nvPr/>
        </p:nvSpPr>
        <p:spPr bwMode="auto">
          <a:xfrm>
            <a:off x="4667898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15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Szövegdoboz 66"/>
          <p:cNvSpPr txBox="1">
            <a:spLocks noChangeArrowheads="1"/>
          </p:cNvSpPr>
          <p:nvPr/>
        </p:nvSpPr>
        <p:spPr bwMode="auto">
          <a:xfrm>
            <a:off x="5294703" y="492337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Szövegdoboz 67"/>
          <p:cNvSpPr txBox="1">
            <a:spLocks noChangeArrowheads="1"/>
          </p:cNvSpPr>
          <p:nvPr/>
        </p:nvSpPr>
        <p:spPr bwMode="auto">
          <a:xfrm>
            <a:off x="5910180" y="492214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Szövegdoboz 17"/>
          <p:cNvSpPr txBox="1">
            <a:spLocks noChangeArrowheads="1"/>
          </p:cNvSpPr>
          <p:nvPr/>
        </p:nvSpPr>
        <p:spPr bwMode="auto">
          <a:xfrm>
            <a:off x="7659133" y="4926913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0" name="Egyenes összekötő 56"/>
          <p:cNvCxnSpPr/>
          <p:nvPr/>
        </p:nvCxnSpPr>
        <p:spPr>
          <a:xfrm>
            <a:off x="6508578" y="4815457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86"/>
          <p:cNvCxnSpPr/>
          <p:nvPr/>
        </p:nvCxnSpPr>
        <p:spPr>
          <a:xfrm>
            <a:off x="6510291" y="4815100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56"/>
          <p:cNvCxnSpPr/>
          <p:nvPr/>
        </p:nvCxnSpPr>
        <p:spPr>
          <a:xfrm>
            <a:off x="7124273" y="4814920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56"/>
          <p:cNvCxnSpPr/>
          <p:nvPr/>
        </p:nvCxnSpPr>
        <p:spPr>
          <a:xfrm>
            <a:off x="7664392" y="4805727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56"/>
          <p:cNvCxnSpPr/>
          <p:nvPr/>
        </p:nvCxnSpPr>
        <p:spPr>
          <a:xfrm>
            <a:off x="8205381" y="4808157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57"/>
          <p:cNvCxnSpPr/>
          <p:nvPr/>
        </p:nvCxnSpPr>
        <p:spPr>
          <a:xfrm>
            <a:off x="1518051" y="480667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57"/>
          <p:cNvCxnSpPr/>
          <p:nvPr/>
        </p:nvCxnSpPr>
        <p:spPr>
          <a:xfrm>
            <a:off x="894121" y="4812654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60"/>
          <p:cNvSpPr txBox="1">
            <a:spLocks noChangeArrowheads="1"/>
          </p:cNvSpPr>
          <p:nvPr/>
        </p:nvSpPr>
        <p:spPr bwMode="auto">
          <a:xfrm>
            <a:off x="2163136" y="4922872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Szövegdoboz 60"/>
          <p:cNvSpPr txBox="1">
            <a:spLocks noChangeArrowheads="1"/>
          </p:cNvSpPr>
          <p:nvPr/>
        </p:nvSpPr>
        <p:spPr bwMode="auto">
          <a:xfrm>
            <a:off x="1534003" y="492586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Szövegdoboz 60"/>
          <p:cNvSpPr txBox="1">
            <a:spLocks noChangeArrowheads="1"/>
          </p:cNvSpPr>
          <p:nvPr/>
        </p:nvSpPr>
        <p:spPr bwMode="auto">
          <a:xfrm>
            <a:off x="889126" y="4913910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6" name="Egyenes összekötő 57"/>
          <p:cNvCxnSpPr/>
          <p:nvPr/>
        </p:nvCxnSpPr>
        <p:spPr>
          <a:xfrm>
            <a:off x="2136168" y="4809448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sz="18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</a:t>
            </a:r>
            <a:r>
              <a:rPr lang="en-US" sz="18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21940" y="3554390"/>
            <a:ext cx="13503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Turbo Core</a:t>
            </a: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646676" y="377941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03652" y="2941202"/>
            <a:ext cx="2291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2. </a:t>
            </a:r>
            <a:r>
              <a:rPr lang="en-US" sz="1500" dirty="0" err="1">
                <a:latin typeface="+mj-lt"/>
              </a:rPr>
              <a:t>gen.Turbo</a:t>
            </a:r>
            <a:r>
              <a:rPr lang="en-US" sz="1500" dirty="0">
                <a:latin typeface="+mj-lt"/>
              </a:rPr>
              <a:t> Core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051900" y="3166227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50922" y="2494272"/>
            <a:ext cx="830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STAPM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4032119" y="2700047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69527" y="1889205"/>
            <a:ext cx="17703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</a:t>
            </a:r>
          </a:p>
        </p:txBody>
      </p:sp>
      <p:sp>
        <p:nvSpPr>
          <p:cNvPr id="49" name="TextBox 48"/>
          <p:cNvSpPr txBox="1"/>
          <p:nvPr/>
        </p:nvSpPr>
        <p:spPr>
          <a:xfrm rot="10800000">
            <a:off x="5877146" y="211423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431206" y="1223755"/>
            <a:ext cx="1905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 2</a:t>
            </a:r>
          </a:p>
        </p:txBody>
      </p:sp>
      <p:sp>
        <p:nvSpPr>
          <p:cNvPr id="51" name="TextBox 50"/>
          <p:cNvSpPr txBox="1"/>
          <p:nvPr/>
        </p:nvSpPr>
        <p:spPr>
          <a:xfrm rot="10800000">
            <a:off x="6144700" y="143915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888" y="503675"/>
            <a:ext cx="457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333399"/>
                </a:solidFill>
                <a:latin typeface="+mj-lt"/>
              </a:rPr>
              <a:t>6.</a:t>
            </a:r>
            <a:r>
              <a:rPr lang="en-US" dirty="0">
                <a:solidFill>
                  <a:srgbClr val="333399"/>
                </a:solidFill>
                <a:latin typeface="+mj-lt"/>
              </a:rPr>
              <a:t>6.3 AMD’s Turbo Boost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74319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51765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1. gen. Turbo Core technology</a:t>
            </a:r>
          </a:p>
        </p:txBody>
      </p:sp>
    </p:spTree>
    <p:extLst>
      <p:ext uri="{BB962C8B-B14F-4D97-AF65-F5344CB8AC3E}">
        <p14:creationId xmlns:p14="http://schemas.microsoft.com/office/powerpoint/2010/main" val="35664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5"/>
          <p:cNvSpPr txBox="1">
            <a:spLocks noChangeArrowheads="1"/>
          </p:cNvSpPr>
          <p:nvPr/>
        </p:nvSpPr>
        <p:spPr bwMode="auto">
          <a:xfrm>
            <a:off x="331600" y="869600"/>
            <a:ext cx="8141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 appeared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K10.5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up to 6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 II X6 DT series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4/2010.</a:t>
            </a:r>
          </a:p>
        </p:txBody>
      </p:sp>
      <p:sp>
        <p:nvSpPr>
          <p:cNvPr id="428036" name="Text Box 6"/>
          <p:cNvSpPr txBox="1">
            <a:spLocks noChangeArrowheads="1"/>
          </p:cNvSpPr>
          <p:nvPr/>
        </p:nvSpPr>
        <p:spPr bwMode="auto">
          <a:xfrm>
            <a:off x="336216" y="1404184"/>
            <a:ext cx="898169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did not yet support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less power headroom could be utilized for the Turbo core technology.</a:t>
            </a: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331234" y="2009776"/>
            <a:ext cx="8850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Beyond the base clock frequency there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a single higher frequency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28039" name="AutoShape 10"/>
          <p:cNvSpPr>
            <a:spLocks noChangeArrowheads="1"/>
          </p:cNvSpPr>
          <p:nvPr/>
        </p:nvSpPr>
        <p:spPr bwMode="auto">
          <a:xfrm>
            <a:off x="757025" y="1818386"/>
            <a:ext cx="358775" cy="52387"/>
          </a:xfrm>
          <a:prstGeom prst="rightArrow">
            <a:avLst>
              <a:gd name="adj1" fmla="val 50000"/>
              <a:gd name="adj2" fmla="val 17121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040" name="Text Box 11"/>
          <p:cNvSpPr txBox="1">
            <a:spLocks noChangeArrowheads="1"/>
          </p:cNvSpPr>
          <p:nvPr/>
        </p:nvSpPr>
        <p:spPr bwMode="auto">
          <a:xfrm>
            <a:off x="341530" y="2574195"/>
            <a:ext cx="8518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Due to the small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amount of power headroom available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seldom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if 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only for short times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</a:t>
            </a:r>
            <a:r>
              <a:rPr lang="en-US" sz="1600" dirty="0"/>
              <a:t>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8044" name="Text Box 16"/>
          <p:cNvSpPr txBox="1">
            <a:spLocks noChangeArrowheads="1"/>
          </p:cNvSpPr>
          <p:nvPr/>
        </p:nvSpPr>
        <p:spPr bwMode="auto">
          <a:xfrm>
            <a:off x="121108" y="503675"/>
            <a:ext cx="5825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6.3.1 AMD’s 1. gen. Turbo Core technology -1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663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(2)</a:t>
            </a:r>
            <a:endParaRPr lang="en-US" sz="18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16505" y="503675"/>
            <a:ext cx="9192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Operation of AMD’s 1. gen. Turbo Core technology in their K10.5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II X6 DT processor with up to 6 cores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229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2" descr="http://images.anandtech.com/reviews/cpu/amd/Bulldozer/Review/cinebench11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8" y="1328688"/>
            <a:ext cx="7172157" cy="4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05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161510" y="942460"/>
            <a:ext cx="903561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99"/>
                </a:solidFill>
              </a:rPr>
              <a:t> </a:t>
            </a:r>
            <a:r>
              <a:rPr lang="en-US" sz="1600" dirty="0"/>
              <a:t>The Turbo Core technology has been implemented in </a:t>
            </a:r>
            <a:r>
              <a:rPr lang="en-US" sz="1600" dirty="0">
                <a:solidFill>
                  <a:srgbClr val="0070C0"/>
                </a:solidFill>
              </a:rPr>
              <a:t>select K10.5 </a:t>
            </a:r>
            <a:r>
              <a:rPr lang="en-US" sz="1600" dirty="0" err="1">
                <a:solidFill>
                  <a:srgbClr val="0070C0"/>
                </a:solidFill>
              </a:rPr>
              <a:t>Istambul</a:t>
            </a:r>
            <a:r>
              <a:rPr lang="en-US" sz="1600" dirty="0">
                <a:solidFill>
                  <a:srgbClr val="0070C0"/>
                </a:solidFill>
              </a:rPr>
              <a:t>-based</a:t>
            </a:r>
          </a:p>
          <a:p>
            <a:pPr eaLnBrk="1" hangingPunct="1">
              <a:spcAft>
                <a:spcPct val="25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 Phenom II X6 series (04/2010).</a:t>
            </a:r>
          </a:p>
          <a:p>
            <a:pPr eaLnBrk="1" hangingPunct="1"/>
            <a:r>
              <a:rPr lang="en-US" sz="1600" dirty="0"/>
              <a:t>    (Supporting models are ending with the letter 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510" y="1853825"/>
            <a:ext cx="834311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introduction of the Turbo Core technology became feasible in this series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since these processors were manufactured by Global Foundries already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45 nm high-k fabrication process.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The 45 nm process technology results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less leakage thus a higher power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headroom will be available for idle cores</a:t>
            </a:r>
            <a:r>
              <a:rPr lang="en-US" sz="1600" dirty="0">
                <a:solidFill>
                  <a:srgbClr val="0000FF"/>
                </a:solidFill>
                <a:latin typeface="Verdana"/>
              </a:rPr>
              <a:t>.  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(3)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15888" y="507060"/>
            <a:ext cx="572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 pitchFamily="34" charset="0"/>
              </a:rPr>
              <a:t>AMD’s 1. generation Turbo Core technology -2 </a:t>
            </a:r>
          </a:p>
        </p:txBody>
      </p:sp>
    </p:spTree>
    <p:extLst>
      <p:ext uri="{BB962C8B-B14F-4D97-AF65-F5344CB8AC3E}">
        <p14:creationId xmlns:p14="http://schemas.microsoft.com/office/powerpoint/2010/main" val="14400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066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(4)</a:t>
            </a: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3687" y="863715"/>
            <a:ext cx="2247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 the case when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56565" y="1106602"/>
            <a:ext cx="7311617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three or more cores enter the idle state </a:t>
            </a:r>
            <a:r>
              <a:rPr lang="en-US" sz="1600" dirty="0">
                <a:solidFill>
                  <a:srgbClr val="000000"/>
                </a:solidFill>
              </a:rPr>
              <a:t>(Boost eligible state) and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active cores are in the P0 state</a:t>
            </a:r>
            <a:r>
              <a:rPr lang="en-US" sz="1600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1666857"/>
            <a:ext cx="8467190" cy="2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idle cores </a:t>
            </a:r>
            <a:r>
              <a:rPr lang="en-US" sz="1600" dirty="0">
                <a:solidFill>
                  <a:srgbClr val="000000"/>
                </a:solidFill>
              </a:rPr>
              <a:t>(cores in the Boost eligible state) </a:t>
            </a:r>
            <a:r>
              <a:rPr lang="en-US" sz="1600" dirty="0">
                <a:solidFill>
                  <a:srgbClr val="0070C0"/>
                </a:solidFill>
              </a:rPr>
              <a:t>will be placed into the low power,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low clock frequency state.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In this state cores are </a:t>
            </a:r>
            <a:r>
              <a:rPr lang="en-US" sz="1600" dirty="0">
                <a:solidFill>
                  <a:srgbClr val="0070C0"/>
                </a:solidFill>
              </a:rPr>
              <a:t>clocked only at 800 MHz </a:t>
            </a:r>
            <a:r>
              <a:rPr lang="en-US" sz="1600" dirty="0">
                <a:solidFill>
                  <a:srgbClr val="000000"/>
                </a:solidFill>
              </a:rPr>
              <a:t>and their </a:t>
            </a:r>
            <a:r>
              <a:rPr lang="en-US" sz="1600" dirty="0">
                <a:solidFill>
                  <a:srgbClr val="0070C0"/>
                </a:solidFill>
              </a:rPr>
              <a:t>supply voltage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becomes decreased to a </a:t>
            </a:r>
            <a:r>
              <a:rPr lang="en-US" sz="1600" dirty="0">
                <a:solidFill>
                  <a:srgbClr val="0070C0"/>
                </a:solidFill>
              </a:rPr>
              <a:t>lower value</a:t>
            </a:r>
            <a:r>
              <a:rPr lang="en-US" sz="1600" dirty="0">
                <a:solidFill>
                  <a:srgbClr val="000000"/>
                </a:solidFill>
              </a:rPr>
              <a:t>.   </a:t>
            </a:r>
          </a:p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Then </a:t>
            </a:r>
            <a:r>
              <a:rPr lang="en-US" sz="1600" dirty="0">
                <a:solidFill>
                  <a:srgbClr val="0070C0"/>
                </a:solidFill>
              </a:rPr>
              <a:t>up to three active cores </a:t>
            </a:r>
            <a:r>
              <a:rPr lang="en-US" sz="1600" dirty="0">
                <a:solidFill>
                  <a:srgbClr val="000000"/>
                </a:solidFill>
              </a:rPr>
              <a:t>will be switched into the </a:t>
            </a:r>
            <a:r>
              <a:rPr lang="en-US" sz="1600" dirty="0">
                <a:solidFill>
                  <a:srgbClr val="FF0000"/>
                </a:solidFill>
              </a:rPr>
              <a:t>PO Boost state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0000"/>
                </a:solidFill>
              </a:rPr>
              <a:t>    In this state </a:t>
            </a:r>
            <a:r>
              <a:rPr lang="en-US" sz="1600" dirty="0">
                <a:solidFill>
                  <a:srgbClr val="0070C0"/>
                </a:solidFill>
              </a:rPr>
              <a:t>both their supply voltage and clock speed will be increased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The </a:t>
            </a:r>
            <a:r>
              <a:rPr lang="en-US" sz="1600" dirty="0">
                <a:solidFill>
                  <a:srgbClr val="FF0000"/>
                </a:solidFill>
              </a:rPr>
              <a:t>frequency boost is up to 500 MHz, </a:t>
            </a:r>
            <a:r>
              <a:rPr lang="en-US" sz="1600" dirty="0"/>
              <a:t>that</a:t>
            </a:r>
            <a:r>
              <a:rPr lang="en-US" sz="1600" dirty="0">
                <a:solidFill>
                  <a:srgbClr val="000000"/>
                </a:solidFill>
              </a:rPr>
              <a:t> can be utilized in</a:t>
            </a:r>
            <a:r>
              <a:rPr lang="en-US" sz="1600" dirty="0">
                <a:solidFill>
                  <a:srgbClr val="0070C0"/>
                </a:solidFill>
              </a:rPr>
              <a:t> single or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light threaded applications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6505" y="503675"/>
            <a:ext cx="2641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906018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352206" y="1133745"/>
            <a:ext cx="8917569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AMD’s Turbo Core technology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Phenom II X6 DT </a:t>
            </a:r>
            <a:r>
              <a:rPr lang="en-US" sz="1600" dirty="0">
                <a:solidFill>
                  <a:srgbClr val="000000"/>
                </a:solidFill>
              </a:rPr>
              <a:t>line is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less efficient than Intel’s Turbo Boost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Nehalem lines 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(</a:t>
            </a:r>
            <a:r>
              <a:rPr lang="en-US" sz="1600" dirty="0">
                <a:solidFill>
                  <a:srgbClr val="000000"/>
                </a:solidFill>
              </a:rPr>
              <a:t>2008) [</a:t>
            </a:r>
            <a:r>
              <a:rPr lang="hu-HU" sz="1600" dirty="0">
                <a:solidFill>
                  <a:srgbClr val="000000"/>
                </a:solidFill>
              </a:rPr>
              <a:t>117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One of the key differences </a:t>
            </a:r>
            <a:r>
              <a:rPr lang="en-US" sz="1600" dirty="0">
                <a:solidFill>
                  <a:srgbClr val="000000"/>
                </a:solidFill>
              </a:rPr>
              <a:t>is that in their Nehalem lines </a:t>
            </a:r>
            <a:r>
              <a:rPr lang="en-US" sz="1600" dirty="0">
                <a:solidFill>
                  <a:srgbClr val="0070C0"/>
                </a:solidFill>
              </a:rPr>
              <a:t>Intel</a:t>
            </a:r>
            <a:r>
              <a:rPr lang="en-US" sz="1600" dirty="0">
                <a:solidFill>
                  <a:srgbClr val="0066CC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already made use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of the efficient </a:t>
            </a:r>
            <a:r>
              <a:rPr lang="en-US" sz="1600" dirty="0">
                <a:solidFill>
                  <a:srgbClr val="FF0000"/>
                </a:solidFill>
              </a:rPr>
              <a:t>C6 idle state </a:t>
            </a:r>
            <a:r>
              <a:rPr lang="en-US" sz="1600" dirty="0">
                <a:solidFill>
                  <a:srgbClr val="000000"/>
                </a:solidFill>
              </a:rPr>
              <a:t>for completely shutting down inactive cores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through using </a:t>
            </a:r>
            <a:r>
              <a:rPr lang="en-US" sz="1600" dirty="0">
                <a:solidFill>
                  <a:srgbClr val="FF0000"/>
                </a:solidFill>
              </a:rPr>
              <a:t>power gates</a:t>
            </a:r>
            <a:r>
              <a:rPr lang="en-US" sz="1600" dirty="0">
                <a:solidFill>
                  <a:srgbClr val="000000"/>
                </a:solidFill>
              </a:rPr>
              <a:t>, so there is </a:t>
            </a:r>
            <a:r>
              <a:rPr lang="en-US" sz="1600" dirty="0">
                <a:solidFill>
                  <a:srgbClr val="0000FF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larger power headroom </a:t>
            </a:r>
            <a:r>
              <a:rPr lang="en-US" sz="1600" dirty="0"/>
              <a:t>that can 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utilized by the active cores in </a:t>
            </a:r>
            <a:r>
              <a:rPr lang="en-US" sz="1600" dirty="0">
                <a:solidFill>
                  <a:srgbClr val="000000"/>
                </a:solidFill>
              </a:rPr>
              <a:t>the Turbo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Missing the C6 state and power gates can be the reason why AMD do not allows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to switch more than 3 cores into the Turbo Core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Nevertheless, </a:t>
            </a:r>
            <a:r>
              <a:rPr lang="en-US" sz="1600" dirty="0">
                <a:solidFill>
                  <a:srgbClr val="0070C0"/>
                </a:solidFill>
              </a:rPr>
              <a:t>in their subsequent lines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(K12-based Llano, K14-based Bobcat and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K15-based Bulldozer), introduced in 2011, </a:t>
            </a:r>
            <a:r>
              <a:rPr lang="en-US" sz="1600" dirty="0">
                <a:solidFill>
                  <a:srgbClr val="0070C0"/>
                </a:solidFill>
              </a:rPr>
              <a:t>also AMD implemented the C6 state 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along with power gates </a:t>
            </a:r>
            <a:r>
              <a:rPr lang="en-US" sz="1600" dirty="0">
                <a:solidFill>
                  <a:srgbClr val="000000"/>
                </a:solidFill>
              </a:rPr>
              <a:t>and improved significantly the efficiency of their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Turbo Core technology.  </a:t>
            </a:r>
          </a:p>
        </p:txBody>
      </p:sp>
      <p:sp>
        <p:nvSpPr>
          <p:cNvPr id="561156" name="Text Box 5"/>
          <p:cNvSpPr txBox="1">
            <a:spLocks noChangeArrowheads="1"/>
          </p:cNvSpPr>
          <p:nvPr/>
        </p:nvSpPr>
        <p:spPr bwMode="auto">
          <a:xfrm>
            <a:off x="116505" y="503675"/>
            <a:ext cx="85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Comparing AMD’s Turbo Core implementation in their Phenom II X6 DT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 with Intel’s Turbo Boost implementation in their Nehalem line (2008)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5922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1243"/>
          <a:stretch>
            <a:fillRect/>
          </a:stretch>
        </p:blipFill>
        <p:spPr bwMode="auto">
          <a:xfrm>
            <a:off x="147518" y="1303338"/>
            <a:ext cx="8879977" cy="48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Text Box 5"/>
          <p:cNvSpPr txBox="1">
            <a:spLocks noChangeArrowheads="1"/>
          </p:cNvSpPr>
          <p:nvPr/>
        </p:nvSpPr>
        <p:spPr bwMode="auto">
          <a:xfrm>
            <a:off x="230325" y="503675"/>
            <a:ext cx="8434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P-state transition sequences in AMD’s first Turbo Core technology</a:t>
            </a:r>
            <a:r>
              <a:rPr lang="hu-HU" sz="1800" dirty="0">
                <a:solidFill>
                  <a:srgbClr val="0066CC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[230]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1212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 bwMode="auto">
          <a:xfrm>
            <a:off x="346075" y="1223963"/>
            <a:ext cx="8450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5"/>
          <p:cNvSpPr txBox="1">
            <a:spLocks noChangeArrowheads="1"/>
          </p:cNvSpPr>
          <p:nvPr/>
        </p:nvSpPr>
        <p:spPr bwMode="auto">
          <a:xfrm>
            <a:off x="229274" y="503675"/>
            <a:ext cx="82035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Resulting performance gain when using Turbo Core technology</a:t>
            </a:r>
            <a:r>
              <a:rPr lang="hu-HU" sz="1800" dirty="0">
                <a:solidFill>
                  <a:srgbClr val="333399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[230]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(7)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6946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Text Box 4"/>
          <p:cNvSpPr txBox="1">
            <a:spLocks noChangeArrowheads="1"/>
          </p:cNvSpPr>
          <p:nvPr/>
        </p:nvSpPr>
        <p:spPr bwMode="auto">
          <a:xfrm>
            <a:off x="341530" y="908720"/>
            <a:ext cx="76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Subsequently AMD implemented an enhanced version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gen.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Turbo Core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Bulldozer-based servers and desktops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Interlagos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Zambezi)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10/2011.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0" name="Text Box 5"/>
          <p:cNvSpPr txBox="1">
            <a:spLocks noChangeArrowheads="1"/>
          </p:cNvSpPr>
          <p:nvPr/>
        </p:nvSpPr>
        <p:spPr bwMode="auto">
          <a:xfrm>
            <a:off x="373997" y="1718810"/>
            <a:ext cx="795378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 already 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Accordingly,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more headroom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utilizing Turbo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9061" name="Text Box 6"/>
          <p:cNvSpPr txBox="1">
            <a:spLocks noChangeArrowheads="1"/>
          </p:cNvSpPr>
          <p:nvPr/>
        </p:nvSpPr>
        <p:spPr bwMode="auto">
          <a:xfrm>
            <a:off x="354947" y="2310539"/>
            <a:ext cx="9141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implementation provides beyond the base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 turbo levels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429062" name="AutoShape 7"/>
          <p:cNvSpPr>
            <a:spLocks noChangeArrowheads="1"/>
          </p:cNvSpPr>
          <p:nvPr/>
        </p:nvSpPr>
        <p:spPr bwMode="auto">
          <a:xfrm>
            <a:off x="701022" y="2191476"/>
            <a:ext cx="358775" cy="55563"/>
          </a:xfrm>
          <a:prstGeom prst="rightArrow">
            <a:avLst>
              <a:gd name="adj1" fmla="val 50000"/>
              <a:gd name="adj2" fmla="val 1614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3" name="Text Box 8"/>
          <p:cNvSpPr txBox="1">
            <a:spLocks noChangeArrowheads="1"/>
          </p:cNvSpPr>
          <p:nvPr/>
        </p:nvSpPr>
        <p:spPr bwMode="auto">
          <a:xfrm>
            <a:off x="859772" y="3723128"/>
            <a:ext cx="852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 will run basically at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8-core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there remains enough headroom to the TDP even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at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demonstrated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4" name="AutoShape 9"/>
          <p:cNvSpPr>
            <a:spLocks noChangeArrowheads="1"/>
          </p:cNvSpPr>
          <p:nvPr/>
        </p:nvSpPr>
        <p:spPr bwMode="auto">
          <a:xfrm>
            <a:off x="466072" y="3850528"/>
            <a:ext cx="358775" cy="53975"/>
          </a:xfrm>
          <a:prstGeom prst="rightArrow">
            <a:avLst>
              <a:gd name="adj1" fmla="val 50000"/>
              <a:gd name="adj2" fmla="val 16617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5" name="Text Box 10"/>
          <p:cNvSpPr txBox="1">
            <a:spLocks noChangeArrowheads="1"/>
          </p:cNvSpPr>
          <p:nvPr/>
        </p:nvSpPr>
        <p:spPr bwMode="auto">
          <a:xfrm>
            <a:off x="767697" y="2657183"/>
            <a:ext cx="838716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Turbo frequency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becomes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all cores are active but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there remains a power headroom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TDP,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Turbo frequenc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activated if at least half of the cores are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CC6 state 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active cores request max. performance.</a:t>
            </a:r>
          </a:p>
        </p:txBody>
      </p:sp>
      <p:sp>
        <p:nvSpPr>
          <p:cNvPr id="429066" name="Text Box 11"/>
          <p:cNvSpPr txBox="1">
            <a:spLocks noChangeArrowheads="1"/>
          </p:cNvSpPr>
          <p:nvPr/>
        </p:nvSpPr>
        <p:spPr bwMode="auto">
          <a:xfrm>
            <a:off x="123998" y="508611"/>
            <a:ext cx="9009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enhanced </a:t>
            </a:r>
            <a:r>
              <a:rPr lang="en-US" sz="1800" dirty="0">
                <a:solidFill>
                  <a:srgbClr val="333399"/>
                </a:solidFill>
              </a:rPr>
              <a:t>1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gen. Turbo Core implementation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err="1">
                <a:solidFill>
                  <a:srgbClr val="333399"/>
                </a:solidFill>
              </a:rPr>
              <a:t>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 their </a:t>
            </a:r>
            <a:r>
              <a:rPr lang="en-US" sz="1800" dirty="0">
                <a:solidFill>
                  <a:srgbClr val="333399"/>
                </a:solidFill>
              </a:rPr>
              <a:t>Bulldozer family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3514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128687" y="506479"/>
            <a:ext cx="7473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operation of AMD’s 1. gen. Turbo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technology,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introduced in the Bulldozer family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[190]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4645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53235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7" name="Group 1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65803"/>
              </p:ext>
            </p:extLst>
          </p:nvPr>
        </p:nvGraphicFramePr>
        <p:xfrm>
          <a:off x="0" y="1415835"/>
          <a:ext cx="9144000" cy="466846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AMD FX-series processors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Nominal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Max 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TDP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Cores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2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Northbridge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SRP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FX-8150*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$245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FX-8120*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95W/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$205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FX-8100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FX-6100*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$165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FX-4170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FX-B4150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$115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1220" name="Text Box 120"/>
          <p:cNvSpPr txBox="1">
            <a:spLocks noChangeArrowheads="1"/>
          </p:cNvSpPr>
          <p:nvPr/>
        </p:nvSpPr>
        <p:spPr bwMode="auto">
          <a:xfrm>
            <a:off x="123998" y="506479"/>
            <a:ext cx="804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Nominal, 8-core Turbo, and 4-core Max Turbo frequencies in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Zambezi DT line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229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31221" name="Rectangle 121"/>
          <p:cNvSpPr>
            <a:spLocks noChangeArrowheads="1"/>
          </p:cNvSpPr>
          <p:nvPr/>
        </p:nvSpPr>
        <p:spPr bwMode="auto">
          <a:xfrm>
            <a:off x="1017588" y="1834935"/>
            <a:ext cx="3267075" cy="3816350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6.3.1 AMD’s Turbo Core technologies (10)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89398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51765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6.3.2 AMD’s 2. gen. Turbo Core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297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AMD’s 2. gen. Turbo Core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10438"/>
            <a:ext cx="54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6.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6.3.2 AMD’s 2. gen. Turbo Core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530" y="927970"/>
            <a:ext cx="8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Based on a patent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filed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2008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by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Naffziger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(one of AMD’s key processor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architects) [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231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], AMD introduced a greatly improved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2. generation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technique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all of their main processor families in 2011/2012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that is in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565" y="1763815"/>
            <a:ext cx="750134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Llano APU line (Family 12h) APU line (06/2011)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1. gen. Cat (Bobcat)-based Ontario/</a:t>
            </a:r>
            <a:r>
              <a:rPr lang="en-US" sz="1600" dirty="0" err="1">
                <a:latin typeface="+mj-lt"/>
              </a:rPr>
              <a:t>Zacate</a:t>
            </a:r>
            <a:r>
              <a:rPr lang="en-US" sz="1600" dirty="0">
                <a:latin typeface="+mj-lt"/>
              </a:rPr>
              <a:t> APU lines (01/2011)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2. gen. Bulldozer (</a:t>
            </a:r>
            <a:r>
              <a:rPr lang="en-US" sz="1600" dirty="0" err="1">
                <a:latin typeface="+mj-lt"/>
              </a:rPr>
              <a:t>Piledriver</a:t>
            </a:r>
            <a:r>
              <a:rPr lang="en-US" sz="1600" dirty="0">
                <a:latin typeface="+mj-lt"/>
              </a:rPr>
              <a:t>)-based Trinity APU line (09/2012).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78" y="2753925"/>
            <a:ext cx="884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2. gen. Turbo Core technology introduces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454" y="3014330"/>
            <a:ext cx="78728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power gating,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C6 core idle state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System Manager Unit (SMU) </a:t>
            </a:r>
            <a:r>
              <a:rPr lang="en-US" sz="1600" dirty="0">
                <a:latin typeface="+mj-lt"/>
              </a:rPr>
              <a:t>that is based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32-bit microprocessor</a:t>
            </a:r>
          </a:p>
          <a:p>
            <a:r>
              <a:rPr lang="en-US" sz="1600" dirty="0">
                <a:latin typeface="+mj-lt"/>
              </a:rPr>
              <a:t>      (actually the Lattice Miki LM32 microprocessor)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535" y="4184460"/>
            <a:ext cx="867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these innovations were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Intel’s Nehalem family already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in 2008</a:t>
            </a:r>
            <a:r>
              <a:rPr lang="en-US" sz="1600" dirty="0">
                <a:latin typeface="+mj-lt"/>
              </a:rPr>
              <a:t> (the C6 idle state even in the previous Penryn family in 2007).</a:t>
            </a:r>
          </a:p>
        </p:txBody>
      </p:sp>
    </p:spTree>
    <p:extLst>
      <p:ext uri="{BB962C8B-B14F-4D97-AF65-F5344CB8AC3E}">
        <p14:creationId xmlns:p14="http://schemas.microsoft.com/office/powerpoint/2010/main" val="40154518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AMD’s 2. gen. Turbo Core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51044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223" y="908720"/>
            <a:ext cx="903625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Based on the cited patent,</a:t>
            </a:r>
            <a:r>
              <a:rPr lang="hu-HU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232</a:t>
            </a:r>
            <a:r>
              <a:rPr lang="en-US" sz="1600" dirty="0">
                <a:latin typeface="+mj-lt"/>
              </a:rPr>
              <a:t>] these processors have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digital power monitor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scans the activity level of a large number of relevant events in each core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(e.g. 95 in each Llano core)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and the GPU</a:t>
            </a:r>
            <a:r>
              <a:rPr lang="en-US" sz="1600" dirty="0">
                <a:latin typeface="+mj-lt"/>
              </a:rPr>
              <a:t>, such as FX and FP operations,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L1/L2 cache accesses etc. and based on these activity readings the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Manager (actually the SMU) calculates the power dissipation values for each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core plus the GPU by using a set of appropriate weights.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These data allow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determine also the dissipation of the entire chip</a:t>
            </a:r>
            <a:r>
              <a:rPr lang="en-US" sz="1600" dirty="0">
                <a:latin typeface="+mj-lt"/>
              </a:rPr>
              <a:t>, as indicated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in the next Figure.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above briefly described technique is sad to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accurate to within 2% </a:t>
            </a:r>
            <a:r>
              <a:rPr lang="en-US" sz="1600" dirty="0">
                <a:latin typeface="+mj-lt"/>
              </a:rPr>
              <a:t>across</a:t>
            </a:r>
          </a:p>
          <a:p>
            <a:r>
              <a:rPr lang="en-US" sz="1600" dirty="0">
                <a:latin typeface="+mj-lt"/>
              </a:rPr>
              <a:t>      a broad range of application types [</a:t>
            </a:r>
            <a:r>
              <a:rPr lang="hu-HU" sz="1600" dirty="0">
                <a:latin typeface="+mj-lt"/>
              </a:rPr>
              <a:t>232</a:t>
            </a:r>
            <a:r>
              <a:rPr lang="en-US" sz="1600" dirty="0">
                <a:latin typeface="+mj-lt"/>
              </a:rPr>
              <a:t>].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6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561" y="895975"/>
            <a:ext cx="81635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introduced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>
                <a:latin typeface="+mj-lt"/>
              </a:rPr>
              <a:t>in their Nehalem line in 2008,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1. gen. Turbo Boost technology</a:t>
            </a:r>
            <a:r>
              <a:rPr lang="en-US" sz="16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It is described in Section 6.6.2.1.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enhancements </a:t>
            </a:r>
            <a:r>
              <a:rPr lang="en-US" sz="1600" dirty="0">
                <a:latin typeface="+mj-lt"/>
              </a:rPr>
              <a:t>of this technology: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344" y="507059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6.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6.1 Introduction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555" y="2135208"/>
            <a:ext cx="844243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Boost 2.0</a:t>
            </a:r>
            <a:r>
              <a:rPr lang="en-US" sz="1600" dirty="0">
                <a:latin typeface="Verdana"/>
              </a:rPr>
              <a:t>, introduced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Sandy Bridge line (2011), </a:t>
            </a:r>
            <a:r>
              <a:rPr lang="en-US" sz="1600" dirty="0">
                <a:latin typeface="Verdana"/>
              </a:rPr>
              <a:t>see Section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/>
              </a:rPr>
              <a:t>      6.6.2.2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</a:t>
            </a:r>
            <a:r>
              <a:rPr lang="hu-HU" sz="1600" dirty="0">
                <a:latin typeface="Verdana"/>
              </a:rPr>
              <a:t>he</a:t>
            </a:r>
            <a:r>
              <a:rPr lang="en-US" sz="1600" dirty="0"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Turbo Boost 3.0 </a:t>
            </a:r>
            <a:r>
              <a:rPr lang="en-US" sz="1600" dirty="0">
                <a:latin typeface="Verdana"/>
                <a:cs typeface="Arial" charset="0"/>
              </a:rPr>
              <a:t>(aka Turbo Boost Max 3.0) introduced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Arial" charset="0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-E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      HED line (2016), </a:t>
            </a:r>
            <a:r>
              <a:rPr lang="en-US" sz="1600" dirty="0">
                <a:latin typeface="Verdana"/>
                <a:cs typeface="Arial" charset="0"/>
              </a:rPr>
              <a:t>see Section 6.6.2.3.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32635" y="3291130"/>
            <a:ext cx="931569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 the Turbo Boost technology, called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Core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technology</a:t>
            </a:r>
            <a:r>
              <a:rPr lang="en-US" sz="1600" dirty="0">
                <a:latin typeface="+mj-lt"/>
              </a:rPr>
              <a:t>, nevertheless with a delay of at least two years.</a:t>
            </a:r>
          </a:p>
          <a:p>
            <a:r>
              <a:rPr lang="en-US" sz="1600" dirty="0">
                <a:latin typeface="+mj-lt"/>
              </a:rPr>
              <a:t>    A brief cover of AMD’s Turbo Boost activities can be found in Section 6.6.3.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srgbClr val="FF0000"/>
                </a:solidFill>
                <a:latin typeface="Verdana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2393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AMD’s 2. gen. Turbo Core technology (3)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3762"/>
          <a:stretch>
            <a:fillRect/>
          </a:stretch>
        </p:blipFill>
        <p:spPr bwMode="auto">
          <a:xfrm>
            <a:off x="656565" y="1223755"/>
            <a:ext cx="7903243" cy="45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888" y="503675"/>
            <a:ext cx="7774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Example: Simplified layout of Llano’s digital power monitor </a:t>
            </a:r>
            <a:r>
              <a:rPr lang="en-US" dirty="0">
                <a:latin typeface="Verdana" pitchFamily="34" charset="0"/>
              </a:rPr>
              <a:t>[</a:t>
            </a:r>
            <a:r>
              <a:rPr lang="hu-HU" dirty="0">
                <a:latin typeface="Verdana" pitchFamily="34" charset="0"/>
              </a:rPr>
              <a:t>127</a:t>
            </a:r>
            <a:r>
              <a:rPr lang="en-US" dirty="0">
                <a:latin typeface="Verdana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4" y="6113553"/>
            <a:ext cx="769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CAC: AC capacitance (</a:t>
            </a:r>
            <a:r>
              <a:rPr lang="en-US" dirty="0" err="1"/>
              <a:t>C</a:t>
            </a:r>
            <a:r>
              <a:rPr lang="en-US" baseline="-25000" dirty="0" err="1"/>
              <a:t>ac</a:t>
            </a:r>
            <a:r>
              <a:rPr lang="en-US" dirty="0"/>
              <a:t>) termed also as switching capacitance</a:t>
            </a:r>
          </a:p>
          <a:p>
            <a:r>
              <a:rPr lang="en-US" dirty="0"/>
              <a:t>          (it models the switching behavior of a unit)</a:t>
            </a:r>
          </a:p>
        </p:txBody>
      </p:sp>
    </p:spTree>
    <p:extLst>
      <p:ext uri="{BB962C8B-B14F-4D97-AF65-F5344CB8AC3E}">
        <p14:creationId xmlns:p14="http://schemas.microsoft.com/office/powerpoint/2010/main" val="12696442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254159" y="911622"/>
            <a:ext cx="899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Based on the calculated power consumption of the 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Manager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determines the actual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margin to the target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the difference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between the actual power consumption of  the cores and the chip and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TDP figure.  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91580" y="1984890"/>
            <a:ext cx="485703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Positive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headroom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Negative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250617" y="2663915"/>
            <a:ext cx="865929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power headroom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utilized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increasing the clock frequency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(for Turbo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boost)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other hand, initiate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throttling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(clock reduction) 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cores or even the GPU.</a:t>
            </a: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237855" y="3789040"/>
            <a:ext cx="8685326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boosting behaves differently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implementations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 the Llano,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 pitchFamily="34" charset="0"/>
              </a:rPr>
              <a:t>      and Ontario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or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Zacate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lines)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and the subsequent implementations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(beginning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with the Trinity line).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In the first 2. gen. Turbo Core implementations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, when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 requests higher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performance for particular cores and there is a power headroom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available, the Turbo Core Manager initiates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increase for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core.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the clock frequencies of the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clock frequency of the GPU can not be boosted, not even in case when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CPU cores are not fully utilized or are inactive. 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AMD’s 2. gen. Turbo Core technology 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888" y="51044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-2</a:t>
            </a:r>
          </a:p>
        </p:txBody>
      </p:sp>
    </p:spTree>
    <p:extLst>
      <p:ext uri="{BB962C8B-B14F-4D97-AF65-F5344CB8AC3E}">
        <p14:creationId xmlns:p14="http://schemas.microsoft.com/office/powerpoint/2010/main" val="2561025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326316" y="1178750"/>
            <a:ext cx="879118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enhancement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the 2. gen. Turbo Core technology of the Trinity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vs. the Llano APU line is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Trinity 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bi-directional turbo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unlike the Llano APU that could boost only the core frequencies.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allows now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increase also the clock frequency of the GPU when there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heavy GPU load and enough power headroom is available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the following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Figure demonstrates it for the dual-module (4 cores) Trinity A10-4600M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AMD’s 2. gen. Turbo Core technology 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88" y="506795"/>
            <a:ext cx="83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 implementation of the 2. gen. Turbo Core technology in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233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6169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AMD’s 2. gen. Turbo Core technology (6)</a:t>
            </a:r>
            <a:endParaRPr lang="en-US" dirty="0"/>
          </a:p>
        </p:txBody>
      </p:sp>
      <p:pic>
        <p:nvPicPr>
          <p:cNvPr id="4" name="Picture 7" descr="Screen%20Shot%202012-05-14%20at%2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71438" y="1403775"/>
            <a:ext cx="8893175" cy="4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888" y="513300"/>
            <a:ext cx="91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Bi-directional Turbo Core implementation in the 2. gen. Turbo Core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technology in the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233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867" y="5961594"/>
            <a:ext cx="8811643" cy="80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compute modules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have a base clock frequency of 2300 MHz that can be  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boosted up to 3200 MHz, in steps of 100 MHz, whereas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GPU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has a base clock frequency of 496 MHz that can be raised to 685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MHz.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5634245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</a:t>
            </a:r>
            <a:r>
              <a:rPr lang="en-US" dirty="0">
                <a:solidFill>
                  <a:srgbClr val="FF0000"/>
                </a:solidFill>
              </a:rPr>
              <a:t>note</a:t>
            </a:r>
            <a:r>
              <a:rPr lang="en-US" dirty="0"/>
              <a:t>  that</a:t>
            </a:r>
          </a:p>
        </p:txBody>
      </p:sp>
    </p:spTree>
    <p:extLst>
      <p:ext uri="{BB962C8B-B14F-4D97-AF65-F5344CB8AC3E}">
        <p14:creationId xmlns:p14="http://schemas.microsoft.com/office/powerpoint/2010/main" val="8686246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517650"/>
            <a:ext cx="8340725" cy="684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6.3.3 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3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(1)</a:t>
            </a:r>
            <a:endParaRPr lang="en-US" sz="18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3998" y="508611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028" y="908720"/>
            <a:ext cx="894850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is AMD’s 3. gen. Turbo Boost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technology is </a:t>
            </a:r>
            <a:r>
              <a:rPr lang="en-US" sz="1600" dirty="0">
                <a:solidFill>
                  <a:srgbClr val="0070C0"/>
                </a:solidFill>
              </a:rPr>
              <a:t>similar to Intel’s 2. gen. Turbo Boost technology</a:t>
            </a:r>
            <a:r>
              <a:rPr lang="en-US" sz="1600" dirty="0"/>
              <a:t>, as it takes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into account the chassis temperature, i.e. the “thermal mass” of the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AMD designates this chassis temperature aware Turbo Boost technology 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Skin Temperature Aware Power Management (STAPM)</a:t>
            </a:r>
            <a:r>
              <a:rPr lang="en-U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STAPM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raises performance by boosting CPU and/or GPU frequencies as long as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the estimated platform’s skin temperature remains below a specified limit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allows an </a:t>
            </a:r>
            <a:r>
              <a:rPr lang="en-US" sz="1600" dirty="0">
                <a:solidFill>
                  <a:srgbClr val="0070C0"/>
                </a:solidFill>
              </a:rPr>
              <a:t>additional performance improvement when the device chassis 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“cold”</a:t>
            </a:r>
            <a:r>
              <a:rPr lang="en-US" sz="1600" dirty="0"/>
              <a:t> after switch off or in light loaded time intervals of the processor.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Here we note that compared to Intel’s 2. gen. Turbo Boost technology AMD’s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STAPM technology appeared with a time delay of about 3 years. </a:t>
            </a:r>
          </a:p>
        </p:txBody>
      </p:sp>
    </p:spTree>
    <p:extLst>
      <p:ext uri="{BB962C8B-B14F-4D97-AF65-F5344CB8AC3E}">
        <p14:creationId xmlns:p14="http://schemas.microsoft.com/office/powerpoint/2010/main" val="8880792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(2)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" y="1254674"/>
            <a:ext cx="8514357" cy="478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39" y="511104"/>
            <a:ext cx="8606202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AMD’s STAPM (Skin Temperature Aware Power Management)</a:t>
            </a:r>
            <a:endParaRPr kumimoji="0" lang="hu-HU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Verdana"/>
              </a:rPr>
              <a:t>[122]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447431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(3)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61510" y="908720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both in their mainline (Bulldozer-based) and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Cat line for laptop models in the middle of the 2010’s</a:t>
            </a:r>
            <a:r>
              <a:rPr lang="en-US" sz="1600" dirty="0">
                <a:latin typeface="Verdana"/>
              </a:rPr>
              <a:t>, more precisely along with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75" y="1448490"/>
            <a:ext cx="647722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Puma+-based </a:t>
            </a:r>
            <a:r>
              <a:rPr lang="en-US" sz="1600" dirty="0" err="1"/>
              <a:t>Beema</a:t>
            </a:r>
            <a:r>
              <a:rPr lang="en-US" sz="1600" dirty="0"/>
              <a:t> and Mullins lines (4/2014)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Excavator v1-based </a:t>
            </a:r>
            <a:r>
              <a:rPr lang="en-US" sz="1600" dirty="0" err="1"/>
              <a:t>Carizo</a:t>
            </a:r>
            <a:r>
              <a:rPr lang="en-US" sz="1600" dirty="0"/>
              <a:t> line (06/2015).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23998" y="508611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333399"/>
                </a:solidFill>
              </a:rPr>
              <a:t>AMD’s STAPM (Skin Temperature Aware Power Management) technology 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510" y="2033845"/>
            <a:ext cx="851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AMD continued to implement the STAPM technology in their Zen-based laptop</a:t>
            </a:r>
          </a:p>
          <a:p>
            <a:r>
              <a:rPr lang="en-US" sz="1600" dirty="0"/>
              <a:t>      processors.</a:t>
            </a:r>
          </a:p>
        </p:txBody>
      </p:sp>
    </p:spTree>
    <p:extLst>
      <p:ext uri="{BB962C8B-B14F-4D97-AF65-F5344CB8AC3E}">
        <p14:creationId xmlns:p14="http://schemas.microsoft.com/office/powerpoint/2010/main" val="24937981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(4)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15888" y="513300"/>
            <a:ext cx="796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Performance increase resulting from using the STAPM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280" y="908720"/>
            <a:ext cx="8438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use cases for mobile devices are short in duration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STAMP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often in notable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increase, as seen in the Figure below for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 subsequent STAPM implementation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015888"/>
            <a:ext cx="4824020" cy="3091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0996" y="5184195"/>
            <a:ext cx="8393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Figure: Performance improvements for STAPM in AMD’s Excavator v2</a:t>
            </a:r>
          </a:p>
          <a:p>
            <a:pPr algn="ctr"/>
            <a:r>
              <a:rPr lang="en-US" sz="1600" dirty="0"/>
              <a:t> (Family 15h Models 70h-7Fh)-based Bristol Ridge processors (05/2016) [</a:t>
            </a:r>
            <a:r>
              <a:rPr lang="hu-HU" sz="1600" dirty="0"/>
              <a:t>234</a:t>
            </a:r>
            <a:r>
              <a:rPr lang="en-US" sz="16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30200475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15888" y="863715"/>
            <a:ext cx="89739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Further on, as the STAPM technology allows the cores or the GPU to run faster,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the time to completion will be shorter.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Then the </a:t>
            </a:r>
            <a:r>
              <a:rPr lang="en-US" sz="1600" dirty="0">
                <a:solidFill>
                  <a:srgbClr val="0070C0"/>
                </a:solidFill>
              </a:rPr>
              <a:t>additional power needed for higher clock frequencies is easily compensated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 by reduced power consumption resulting from setting processor or platform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 components sooner into idle states.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88" y="503675"/>
            <a:ext cx="1625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Remark </a:t>
            </a:r>
            <a:r>
              <a:rPr lang="en-US" sz="1600" dirty="0"/>
              <a:t>[</a:t>
            </a:r>
            <a:r>
              <a:rPr lang="hu-HU" sz="1600" dirty="0"/>
              <a:t>234</a:t>
            </a:r>
            <a:r>
              <a:rPr lang="en-US" sz="16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835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Boost technologies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6.2.1 Intel’s 1. gen. Turbo Boost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6.2.2 Intel’s 2.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6.2.3 Intel’s 3.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889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(6)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5" y="998730"/>
            <a:ext cx="8927095" cy="427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888" y="503675"/>
            <a:ext cx="6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Assumed principle of the implementation pf STAPM </a:t>
            </a:r>
            <a:r>
              <a:rPr lang="en-US" dirty="0"/>
              <a:t>[</a:t>
            </a:r>
            <a:r>
              <a:rPr lang="hu-HU" dirty="0"/>
              <a:t>235</a:t>
            </a:r>
            <a:r>
              <a:rPr lang="en-US" dirty="0"/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05" y="5724255"/>
            <a:ext cx="849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Here we do not want to go into details, but refer to the source of the publication.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229200"/>
            <a:ext cx="17611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TE: Thermal Entity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202070" y="1313765"/>
            <a:ext cx="175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(Static power)</a:t>
            </a:r>
          </a:p>
        </p:txBody>
      </p:sp>
    </p:spTree>
    <p:extLst>
      <p:ext uri="{BB962C8B-B14F-4D97-AF65-F5344CB8AC3E}">
        <p14:creationId xmlns:p14="http://schemas.microsoft.com/office/powerpoint/2010/main" val="40167493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51765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6.3.4 AMD’s Precision Boost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113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4" y="498102"/>
            <a:ext cx="5332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6.3.4 AMD’s 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Precision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269" y="1944125"/>
            <a:ext cx="861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closed loop control mechanism as AMD's Pure Power</a:t>
            </a:r>
          </a:p>
          <a:p>
            <a:pPr lvl="0" fontAlgn="base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(that is AVS),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indicated in the Figure below: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800" y="2864410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661" y="5769550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[213]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457" y="818710"/>
            <a:ext cx="8864414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D2D8A"/>
                </a:solidFill>
                <a:latin typeface="Verdana"/>
              </a:rPr>
              <a:t>It is AMD’s 4. gen. Turbo Boost technology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AMD enhanced their Turbo Core technology in the subsequent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Zen-based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1. gen. DT Ryzen (03/2017)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ThreadRipper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lines (08/2017), their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enhanced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technology is designated as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Precision Boost technology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9167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3976" y="1223678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98102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AMD’s Precision Boost technology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886484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Precision Boost technology: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5102" y="641427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475757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178" y="874058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58" y="498102"/>
            <a:ext cx="682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Precision Boost 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873" y="1210234"/>
            <a:ext cx="2554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1540" y="2454279"/>
            <a:ext cx="384554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two Figures illustrate this.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95862" y="640503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493785"/>
            <a:ext cx="70659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up to two active cores (in DTs)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respectively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up to four active cores (in 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ThreadRipper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), whereas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50" y="2123855"/>
            <a:ext cx="62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a lower value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more active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specified above.</a:t>
            </a:r>
          </a:p>
        </p:txBody>
      </p:sp>
    </p:spTree>
    <p:extLst>
      <p:ext uri="{BB962C8B-B14F-4D97-AF65-F5344CB8AC3E}">
        <p14:creationId xmlns:p14="http://schemas.microsoft.com/office/powerpoint/2010/main" val="35052288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9663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83582" y="5214914"/>
            <a:ext cx="384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40140650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272" y="497922"/>
            <a:ext cx="82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(5)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14338" y="6405037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302060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839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11760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97534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 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7713" y="882060"/>
            <a:ext cx="88679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 all active cores operate 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 grained tuning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checks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(and with it the socket power consumption)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165" y="5814265"/>
            <a:ext cx="3062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400" dirty="0">
                <a:latin typeface="+mj-lt"/>
              </a:rPr>
              <a:t>SMU: System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5281852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1" y="2141483"/>
            <a:ext cx="5376890" cy="406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345" y="1179040"/>
            <a:ext cx="848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keep die temperature within the given limit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714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566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398" y="509041"/>
            <a:ext cx="867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XFR technology (</a:t>
            </a:r>
            <a:r>
              <a:rPr lang="en-US" dirty="0" err="1">
                <a:solidFill>
                  <a:schemeClr val="accent6"/>
                </a:solidFill>
                <a:latin typeface="Verdana"/>
              </a:rPr>
              <a:t>eXtended</a:t>
            </a:r>
            <a:r>
              <a:rPr lang="en-US" dirty="0">
                <a:solidFill>
                  <a:schemeClr val="accent6"/>
                </a:solidFill>
                <a:latin typeface="Verdana"/>
              </a:rPr>
              <a:t> Frequency Range) technology</a:t>
            </a:r>
          </a:p>
          <a:p>
            <a:pPr lvl="0" fontAlgn="base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</a:rPr>
              <a:t>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the clock frequency over the Turbo boost frequency 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7165" y="4545106"/>
            <a:ext cx="27778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XFR enabled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6626" y="6414270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90695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99519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boost of clock frequencies by the XFR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9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7744882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(9)</a:t>
            </a:r>
            <a:endParaRPr lang="en-US" dirty="0"/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97368"/>
            <a:ext cx="781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AMD’s Ryzen 7 1800X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87864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AMD’s Precision Boost technology (10)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88" y="503965"/>
            <a:ext cx="891205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  <a:p>
            <a:pPr fontAlgn="base"/>
            <a:r>
              <a:rPr lang="en-US" sz="1600" dirty="0">
                <a:latin typeface="+mj-lt"/>
              </a:rPr>
              <a:t>AMD’s Precision Boost technology (2017) is similar to Intel’s Thermal Velocity Boost </a:t>
            </a:r>
          </a:p>
          <a:p>
            <a:pPr fontAlgn="base"/>
            <a:r>
              <a:rPr lang="en-US" sz="1600" dirty="0">
                <a:latin typeface="+mj-lt"/>
              </a:rPr>
              <a:t>  (TVB) technology (2018).  </a:t>
            </a:r>
          </a:p>
        </p:txBody>
      </p:sp>
    </p:spTree>
    <p:extLst>
      <p:ext uri="{BB962C8B-B14F-4D97-AF65-F5344CB8AC3E}">
        <p14:creationId xmlns:p14="http://schemas.microsoft.com/office/powerpoint/2010/main" val="1065234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51765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6.3.5 AMD’s 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072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88" y="506795"/>
            <a:ext cx="394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AMD’s </a:t>
            </a:r>
            <a:r>
              <a:rPr lang="en-US" dirty="0">
                <a:solidFill>
                  <a:schemeClr val="accent6"/>
                </a:solidFill>
              </a:rPr>
              <a:t>Precision Boost 2 technology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884" y="930206"/>
            <a:ext cx="5006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+mj-lt"/>
              </a:rPr>
              <a:t>It is AMD’s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5. gen. Turbo Boost technology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. </a:t>
            </a:r>
            <a:endParaRPr lang="en-US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778" y="1268760"/>
            <a:ext cx="9097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series,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603" y="1606296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32237276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90" y="502418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76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unfavorable impact performance,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one or two main threads and 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contribute as much to the performance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certain gain titles and other benchmarks compared to Intel.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mend this deficiency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in their Precision Boost 2. technology AMD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gradual decrease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along with raising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number of the active threads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illustrated next. </a:t>
            </a:r>
          </a:p>
        </p:txBody>
      </p:sp>
    </p:spTree>
    <p:extLst>
      <p:ext uri="{BB962C8B-B14F-4D97-AF65-F5344CB8AC3E}">
        <p14:creationId xmlns:p14="http://schemas.microsoft.com/office/powerpoint/2010/main" val="6289135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9663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83582" y="5214914"/>
            <a:ext cx="3845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3656559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089" y="497531"/>
            <a:ext cx="800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boost behavior in the Precision Boost 2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237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89791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4545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99631"/>
            <a:ext cx="574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Precision Boost 2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238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311" y="914401"/>
            <a:ext cx="89136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Precision Boost 2 technology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raises the clock frequency for any active core count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as much as given limits </a:t>
            </a:r>
            <a:r>
              <a:rPr lang="en-US" sz="1600" dirty="0">
                <a:latin typeface="+mj-lt"/>
              </a:rPr>
              <a:t>(defined by factory boost settings)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allow it.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limiting factors are</a:t>
            </a:r>
            <a:endParaRPr lang="en-US" sz="1600" dirty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85" y="1838424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70C0"/>
                </a:solidFill>
                <a:latin typeface="+mj-lt"/>
              </a:rPr>
              <a:t>SoC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power </a:t>
            </a:r>
            <a:r>
              <a:rPr lang="en-US" sz="1600" dirty="0">
                <a:latin typeface="+mj-lt"/>
              </a:rPr>
              <a:t>(“Total Platform Limit”): the maximum amount of power the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 CPU can draw before boost levels off (measured in Watts)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VRM current </a:t>
            </a:r>
            <a:r>
              <a:rPr lang="en-US" sz="1600" dirty="0">
                <a:latin typeface="+mj-lt"/>
              </a:rPr>
              <a:t>(“TDC Limit”): the maximum amount of current  the motherboard </a:t>
            </a:r>
          </a:p>
          <a:p>
            <a:pPr fontAlgn="base"/>
            <a:r>
              <a:rPr lang="en-US" sz="1600" dirty="0">
                <a:latin typeface="+mj-lt"/>
              </a:rPr>
              <a:t>       is allowed to deliver to the CPU after warming up to a steady-state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 temperature before boost levels off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EDC current Limit </a:t>
            </a:r>
            <a:r>
              <a:rPr lang="en-US" sz="1600" dirty="0">
                <a:latin typeface="+mj-lt"/>
              </a:rPr>
              <a:t>- Electrical Design Current, maximum peak current that</a:t>
            </a:r>
          </a:p>
          <a:p>
            <a:pPr fontAlgn="base"/>
            <a:r>
              <a:rPr lang="en-US" sz="1600" dirty="0">
                <a:latin typeface="+mj-lt"/>
              </a:rPr>
              <a:t>     can be delivered by the motherboard' voltage regulator (VRM) for a short 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time, as a spike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Temp</a:t>
            </a:r>
            <a:r>
              <a:rPr lang="en-US" sz="1600" dirty="0">
                <a:latin typeface="+mj-lt"/>
              </a:rPr>
              <a:t> (°C): measured in degrees Celsius, the maximum temperature the CPU</a:t>
            </a:r>
          </a:p>
          <a:p>
            <a:pPr fontAlgn="base"/>
            <a:r>
              <a:rPr lang="en-US" sz="1600" dirty="0">
                <a:latin typeface="+mj-lt"/>
              </a:rPr>
              <a:t>      die can reach before boost levels off.</a:t>
            </a:r>
          </a:p>
        </p:txBody>
      </p:sp>
    </p:spTree>
    <p:extLst>
      <p:ext uri="{BB962C8B-B14F-4D97-AF65-F5344CB8AC3E}">
        <p14:creationId xmlns:p14="http://schemas.microsoft.com/office/powerpoint/2010/main" val="18835712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688" y="503321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Conceptual view of implementing Precision Boost 2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236</a:t>
            </a:r>
            <a:r>
              <a:rPr lang="en-US" dirty="0">
                <a:latin typeface="+mj-lt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151414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US" sz="1400" b="1" dirty="0" err="1">
                    <a:latin typeface="+mj-lt"/>
                  </a:rPr>
                  <a:t>SoC</a:t>
                </a:r>
                <a:endParaRPr lang="en-US" sz="1400" b="1" dirty="0">
                  <a:latin typeface="+mj-lt"/>
                </a:endParaRPr>
              </a:p>
              <a:p>
                <a:pPr algn="ctr" fontAlgn="base"/>
                <a:r>
                  <a:rPr lang="en-US" sz="1400" b="1" dirty="0">
                    <a:latin typeface="+mj-lt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base"/>
                <a:r>
                  <a:rPr lang="en-US" sz="1400" b="1" dirty="0">
                    <a:latin typeface="+mj-lt"/>
                  </a:rPr>
                  <a:t>VRM</a:t>
                </a:r>
              </a:p>
              <a:p>
                <a:pPr algn="ctr" fontAlgn="base"/>
                <a:r>
                  <a:rPr lang="en-US" sz="1400" b="1" dirty="0">
                    <a:latin typeface="+mj-lt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base"/>
                <a:r>
                  <a:rPr lang="en-US" sz="1400" b="1" dirty="0">
                    <a:latin typeface="+mj-lt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5020143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inner triangle </a:t>
            </a:r>
            <a:r>
              <a:rPr lang="en-US" sz="1600" dirty="0">
                <a:latin typeface="+mj-lt"/>
              </a:rPr>
              <a:t>illustrates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factory boost range settings</a:t>
            </a:r>
            <a:r>
              <a:rPr lang="en-US" sz="1600" dirty="0">
                <a:latin typeface="+mj-lt"/>
              </a:rPr>
              <a:t>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blue circles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    represent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actual operating points of the key limiting factors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and core voltage of all active cores will be increased </a:t>
            </a:r>
            <a:r>
              <a:rPr lang="en-US" sz="1600" dirty="0">
                <a:latin typeface="+mj-lt"/>
              </a:rPr>
              <a:t>in 25 MHz</a:t>
            </a:r>
          </a:p>
          <a:p>
            <a:pPr fontAlgn="base"/>
            <a:r>
              <a:rPr lang="en-US" sz="1600" dirty="0">
                <a:latin typeface="+mj-lt"/>
              </a:rPr>
              <a:t>     steps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long as one of the limiting factors reach the factory setting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555787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18856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Boost behavior with Precision Boost 2</a:t>
            </a:r>
          </a:p>
          <a:p>
            <a:pPr lvl="0" algn="ctr" fontAlgn="base"/>
            <a:r>
              <a:rPr lang="en-US" sz="1400" b="1" dirty="0">
                <a:solidFill>
                  <a:srgbClr val="000000"/>
                </a:solidFill>
                <a:latin typeface="Verdana"/>
              </a:rPr>
              <a:t> in the 2. gen. Ryzen Desktop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99630"/>
            <a:ext cx="9236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dirty="0">
                <a:solidFill>
                  <a:srgbClr val="2D2D8A"/>
                </a:solidFill>
                <a:latin typeface="+mj-lt"/>
              </a:rPr>
              <a:t>Precision Boost 2 technology as implemented in the 2. gen Ryzen DT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239</a:t>
            </a:r>
            <a:r>
              <a:rPr lang="en-US" dirty="0">
                <a:latin typeface="+mj-lt"/>
              </a:rPr>
              <a:t>]</a:t>
            </a:r>
            <a:endParaRPr lang="en-US" sz="1600" dirty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(7)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785357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3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</a:t>
            </a:r>
            <a:r>
              <a:rPr lang="en-US" dirty="0"/>
              <a:t>6.2.1 Intel’s 1. gen. Turbo Boost technology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3017" y="507060"/>
            <a:ext cx="5864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 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14338" y="6534345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*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194" y="908720"/>
            <a:ext cx="8659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connected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notion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 of a processor,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this is the reason why we recap 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subsequently.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5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(8)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447441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99616"/>
            <a:ext cx="818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Example for integrated per-core frequency and voltage management</a:t>
            </a:r>
          </a:p>
          <a:p>
            <a:pPr fontAlgn="base"/>
            <a:r>
              <a:rPr lang="en-US" dirty="0">
                <a:solidFill>
                  <a:srgbClr val="2D2D8A"/>
                </a:solidFill>
                <a:latin typeface="Verdana"/>
              </a:rPr>
              <a:t>  in Precision Boost 2 </a:t>
            </a:r>
            <a:r>
              <a:rPr lang="en-US" dirty="0">
                <a:latin typeface="Verdana"/>
              </a:rPr>
              <a:t>[</a:t>
            </a:r>
            <a:r>
              <a:rPr lang="hu-HU" dirty="0">
                <a:latin typeface="Verdana"/>
              </a:rPr>
              <a:t>161</a:t>
            </a:r>
            <a:r>
              <a:rPr lang="en-US" dirty="0">
                <a:latin typeface="Verdana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851322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448780"/>
            <a:ext cx="7663880" cy="295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99629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Power consumption of the cores while raising the number of active cores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in the Ryzen 7 2700X 2. gen. desktop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239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688" y="4737047"/>
            <a:ext cx="68137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200"/>
              </a:spcAft>
            </a:pPr>
            <a:r>
              <a:rPr lang="en-US" sz="1500" dirty="0">
                <a:latin typeface="+mj-lt"/>
              </a:rPr>
              <a:t>There are up to two active CCX units with up to 4 active cores/unit.</a:t>
            </a:r>
          </a:p>
          <a:p>
            <a:pPr fontAlgn="base">
              <a:spcAft>
                <a:spcPts val="200"/>
              </a:spcAft>
            </a:pPr>
            <a:r>
              <a:rPr lang="en-US" sz="1500" dirty="0">
                <a:latin typeface="+mj-lt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322112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solidFill>
                  <a:srgbClr val="FF0000"/>
                </a:solidFill>
                <a:latin typeface="+mj-lt"/>
              </a:rPr>
              <a:t>Red figures </a:t>
            </a:r>
            <a:r>
              <a:rPr lang="en-US" sz="1600" dirty="0">
                <a:latin typeface="+mj-lt"/>
              </a:rPr>
              <a:t>appearing for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few active cores </a:t>
            </a:r>
            <a:r>
              <a:rPr lang="en-US" sz="1600" dirty="0">
                <a:latin typeface="+mj-lt"/>
              </a:rPr>
              <a:t>indicate that in this case presumably</a:t>
            </a:r>
          </a:p>
          <a:p>
            <a:pPr fontAlgn="base"/>
            <a:r>
              <a:rPr lang="en-US" sz="1600" dirty="0">
                <a:latin typeface="+mj-lt"/>
              </a:rPr>
              <a:t>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die temperature will constrain turbo clock frequency </a:t>
            </a:r>
            <a:r>
              <a:rPr lang="en-US" sz="1600" dirty="0">
                <a:latin typeface="+mj-lt"/>
              </a:rPr>
              <a:t>and determine the related</a:t>
            </a:r>
          </a:p>
          <a:p>
            <a:pPr fontAlgn="base"/>
            <a:r>
              <a:rPr lang="en-US" sz="1600" dirty="0">
                <a:latin typeface="+mj-lt"/>
              </a:rPr>
              <a:t>   power consumption, whereas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for yellow figures, </a:t>
            </a:r>
            <a:r>
              <a:rPr lang="en-US" sz="1600" dirty="0">
                <a:latin typeface="+mj-lt"/>
              </a:rPr>
              <a:t>seeing 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many active cores,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22913901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98474"/>
            <a:ext cx="684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The XFR2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eXtended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Frequency Range) technology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hu-HU" dirty="0">
                <a:latin typeface="+mj-lt"/>
              </a:rPr>
              <a:t>[239]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779150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the previous generation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certain processor models </a:t>
            </a:r>
            <a:r>
              <a:rPr lang="en-US" sz="1600" dirty="0">
                <a:latin typeface="+mj-lt"/>
              </a:rPr>
              <a:t>could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raise clock frequency</a:t>
            </a:r>
          </a:p>
          <a:p>
            <a:pPr fontAlgn="base"/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over the turbo boost frequency by 50 to 200 MHz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 a premium cooling system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was used.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XFR2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allows a higher clock frequency boost </a:t>
            </a:r>
            <a:r>
              <a:rPr lang="en-US" sz="1600" dirty="0">
                <a:latin typeface="+mj-lt"/>
              </a:rPr>
              <a:t>assuming a premium cooling system </a:t>
            </a:r>
          </a:p>
          <a:p>
            <a:pPr fontAlgn="base"/>
            <a:r>
              <a:rPr lang="en-US" sz="1600" dirty="0">
                <a:latin typeface="+mj-lt"/>
              </a:rPr>
              <a:t>      and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CPU temperature below 60 C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0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573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88" y="502419"/>
            <a:ext cx="100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Introducing the Precision Boost Overdrive (PBO) technology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236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313" y="908349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It is a new feature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gen. Ryzen DT and 2. gen.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ThreadRipper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processors,</a:t>
            </a:r>
          </a:p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  aiming at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increasing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multihreaded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performance</a:t>
            </a:r>
            <a:r>
              <a:rPr lang="en-US" sz="1600" dirty="0">
                <a:latin typeface="+mj-lt"/>
              </a:rPr>
              <a:t>.</a:t>
            </a:r>
          </a:p>
          <a:p>
            <a:pPr fontAlgn="base"/>
            <a:r>
              <a:rPr lang="en-US" sz="1600" dirty="0">
                <a:latin typeface="+mj-lt"/>
              </a:rPr>
              <a:t>It requires however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use of specific chipsets</a:t>
            </a:r>
            <a:r>
              <a:rPr lang="en-US" sz="1600" dirty="0">
                <a:latin typeface="+mj-lt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460057" y="1790298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case of the 2. gen. DT series the series 400 chipsets (X470/B450) or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case of the 2. gen. </a:t>
            </a:r>
            <a:r>
              <a:rPr lang="en-US" sz="1600" dirty="0" err="1">
                <a:latin typeface="+mj-lt"/>
              </a:rPr>
              <a:t>ThreadRipper</a:t>
            </a:r>
            <a:r>
              <a:rPr lang="en-US" sz="1600" dirty="0">
                <a:latin typeface="+mj-lt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4261" y="2425564"/>
            <a:ext cx="8435258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Aft>
                <a:spcPts val="600"/>
              </a:spcAft>
            </a:pPr>
            <a:r>
              <a:rPr lang="en-US" sz="1600" dirty="0">
                <a:latin typeface="+mj-lt"/>
              </a:rPr>
              <a:t>and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Ryzen Master overdrive utility </a:t>
            </a:r>
            <a:r>
              <a:rPr lang="en-US" sz="1600" dirty="0">
                <a:latin typeface="+mj-lt"/>
              </a:rPr>
              <a:t>release 1.3 or higher.</a:t>
            </a:r>
          </a:p>
          <a:p>
            <a:pPr fontAlgn="base"/>
            <a:r>
              <a:rPr lang="en-US" sz="1600" dirty="0">
                <a:latin typeface="+mj-lt"/>
              </a:rPr>
              <a:t>Unlike traditional overlocking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while PBO is activated both Precision Boost 2 and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XFR2 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eXtended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4853536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(12)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85" y="1297801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99243"/>
            <a:ext cx="340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Relative merit of PBO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240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91756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84" y="502420"/>
            <a:ext cx="4237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PBO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238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42886" y="895151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PBO is activated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means of the Ryzen Master overlocking utility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factory settings </a:t>
            </a:r>
            <a:r>
              <a:rPr lang="en-US" sz="1600" dirty="0">
                <a:latin typeface="+mj-lt"/>
              </a:rPr>
              <a:t>that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determine the operation limits of Precision Boost 2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will be overwritten </a:t>
            </a:r>
            <a:r>
              <a:rPr lang="en-US" sz="1600" dirty="0">
                <a:latin typeface="+mj-lt"/>
              </a:rPr>
              <a:t>and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processor will operate outside the factory settings</a:t>
            </a:r>
            <a:r>
              <a:rPr lang="en-US" sz="1600" dirty="0">
                <a:latin typeface="+mj-lt"/>
              </a:rPr>
              <a:t>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err="1">
                  <a:latin typeface="+mj-lt"/>
                </a:rPr>
                <a:t>SoC</a:t>
              </a:r>
              <a:endParaRPr lang="en-US" sz="1400" b="1" dirty="0">
                <a:latin typeface="+mj-lt"/>
              </a:endParaRPr>
            </a:p>
            <a:p>
              <a:pPr algn="ctr" fontAlgn="base"/>
              <a:r>
                <a:rPr lang="en-US" sz="1400" b="1" dirty="0">
                  <a:latin typeface="+mj-lt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>
                  <a:latin typeface="+mj-lt"/>
                </a:rPr>
                <a:t>VRM</a:t>
              </a:r>
            </a:p>
            <a:p>
              <a:pPr algn="ctr" fontAlgn="base"/>
              <a:r>
                <a:rPr lang="en-US" sz="1400" b="1" dirty="0">
                  <a:latin typeface="+mj-lt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400" b="1" dirty="0">
                  <a:latin typeface="+mj-lt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 err="1">
                  <a:latin typeface="+mj-lt"/>
                </a:rPr>
                <a:t>SoC</a:t>
              </a:r>
              <a:endParaRPr lang="en-US" sz="1400" b="1" dirty="0">
                <a:latin typeface="+mj-lt"/>
              </a:endParaRPr>
            </a:p>
            <a:p>
              <a:pPr algn="ctr" fontAlgn="base"/>
              <a:r>
                <a:rPr lang="en-US" sz="1400" b="1" dirty="0">
                  <a:latin typeface="+mj-lt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/>
              <a:r>
                <a:rPr lang="en-US" sz="1400" b="1" dirty="0">
                  <a:latin typeface="+mj-lt"/>
                </a:rPr>
                <a:t>VRM</a:t>
              </a:r>
            </a:p>
            <a:p>
              <a:pPr algn="ctr" fontAlgn="base"/>
              <a:r>
                <a:rPr lang="en-US" sz="1400" b="1" dirty="0">
                  <a:latin typeface="+mj-lt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/>
              <a:r>
                <a:rPr lang="en-US" sz="1400" b="1" dirty="0">
                  <a:latin typeface="+mj-lt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893487"/>
            <a:ext cx="8839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Figure: Conceptual view of extending the limiters of Precision Boost with PBO [</a:t>
            </a:r>
            <a:r>
              <a:rPr lang="hu-HU" sz="1600" dirty="0">
                <a:latin typeface="+mj-lt"/>
              </a:rPr>
              <a:t>238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389752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temperature limit </a:t>
            </a:r>
            <a:r>
              <a:rPr lang="en-US" sz="1600" dirty="0">
                <a:latin typeface="+mj-lt"/>
              </a:rPr>
              <a:t>with PBO remains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unchanged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91613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9659" y="499245"/>
            <a:ext cx="821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Example for extending the limiters of Precision Boost with PBO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238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2258" y="926351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 the 2. gen. Ryzen 2700X DT with 105 W TDP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default limits of </a:t>
            </a:r>
          </a:p>
          <a:p>
            <a:pPr fontAlgn="base"/>
            <a:r>
              <a:rPr lang="en-US" sz="1600" dirty="0">
                <a:solidFill>
                  <a:srgbClr val="0070C0"/>
                </a:solidFill>
                <a:latin typeface="+mj-lt"/>
              </a:rPr>
              <a:t>      Precision Boost 2 </a:t>
            </a:r>
            <a:r>
              <a:rPr lang="en-US" sz="1600" dirty="0">
                <a:latin typeface="+mj-lt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1970" y="1521335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PPT (Total Platform Limit): 141.75 W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TDC (Thermal Design Current): 95 A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EDC Electrical Design Current: 140 A and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Tjmax</a:t>
            </a:r>
            <a:r>
              <a:rPr lang="en-US" sz="1600" dirty="0">
                <a:latin typeface="+mj-lt"/>
              </a:rPr>
              <a:t> (Die temperature): 85</a:t>
            </a:r>
            <a:r>
              <a:rPr lang="en-US" sz="1600" baseline="30000" dirty="0">
                <a:latin typeface="+mj-lt"/>
              </a:rPr>
              <a:t>0 </a:t>
            </a:r>
            <a:r>
              <a:rPr lang="en-US" sz="1600" dirty="0">
                <a:latin typeface="+mj-lt"/>
              </a:rPr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058" y="2753143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When Precision Boost Overdrive </a:t>
            </a:r>
            <a:r>
              <a:rPr lang="en-US" sz="1600" dirty="0">
                <a:latin typeface="+mj-lt"/>
              </a:rPr>
              <a:t>mode is enabled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operation limiters </a:t>
            </a:r>
            <a:r>
              <a:rPr lang="en-US" sz="1600" dirty="0">
                <a:latin typeface="+mj-lt"/>
              </a:rPr>
              <a:t>will </a:t>
            </a:r>
          </a:p>
          <a:p>
            <a:pPr fontAlgn="base"/>
            <a:r>
              <a:rPr lang="en-US" sz="1600" dirty="0">
                <a:latin typeface="+mj-lt"/>
              </a:rPr>
              <a:t> 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029" y="3435160"/>
            <a:ext cx="47516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PPT (Total Platform Limit): 1000 W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TDC (Thermal Design Current): 114 A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EDC Electrical Design Current: 168 A and</a:t>
            </a:r>
          </a:p>
          <a:p>
            <a:pPr marL="285750" indent="-285750" fontAlgn="base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Tjmax</a:t>
            </a:r>
            <a:r>
              <a:rPr lang="en-US" sz="1600" dirty="0">
                <a:latin typeface="+mj-lt"/>
              </a:rPr>
              <a:t> (Die temperature): 85</a:t>
            </a:r>
            <a:r>
              <a:rPr lang="en-US" sz="1600" baseline="30000" dirty="0">
                <a:latin typeface="+mj-lt"/>
              </a:rPr>
              <a:t>0 </a:t>
            </a:r>
            <a:r>
              <a:rPr lang="en-US" sz="1600" dirty="0">
                <a:latin typeface="+mj-lt"/>
              </a:rPr>
              <a:t>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620663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Nevertheless, with enabling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PBO mode invalidates AMD’s warranty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4552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145308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062" y="502419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Contrasting implications of using overclocking and PBO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241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13505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AMD’s Precision Boost 2 technology (16)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493785"/>
            <a:ext cx="5719015" cy="364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99245"/>
            <a:ext cx="8133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>
                <a:solidFill>
                  <a:schemeClr val="accent6"/>
                </a:solidFill>
                <a:latin typeface="+mj-lt"/>
              </a:rPr>
              <a:t>Example performance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improvement achieved by employing PBO </a:t>
            </a:r>
          </a:p>
          <a:p>
            <a:pPr fontAlgn="base"/>
            <a:r>
              <a:rPr lang="en-US" dirty="0">
                <a:solidFill>
                  <a:schemeClr val="accent6"/>
                </a:solidFill>
                <a:latin typeface="+mj-lt"/>
              </a:rPr>
              <a:t>  in a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ThreadRipper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2990WX for a multithreaded benchmark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236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9622079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2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359432</TotalTime>
  <Words>8342</Words>
  <Application>Microsoft Office PowerPoint</Application>
  <PresentationFormat>On-screen Show (4:3)</PresentationFormat>
  <Paragraphs>1151</Paragraphs>
  <Slides>98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98</vt:i4>
      </vt:variant>
    </vt:vector>
  </HeadingPairs>
  <TitlesOfParts>
    <vt:vector size="116" baseType="lpstr">
      <vt:lpstr>Arial Unicode MS</vt:lpstr>
      <vt:lpstr>Arial</vt:lpstr>
      <vt:lpstr>Calibri</vt:lpstr>
      <vt:lpstr>Symbol</vt:lpstr>
      <vt:lpstr>Times New Roman</vt:lpstr>
      <vt:lpstr>Verdana</vt:lpstr>
      <vt:lpstr>Wingdings</vt:lpstr>
      <vt:lpstr>3_Default Design</vt:lpstr>
      <vt:lpstr>1_Default Design</vt:lpstr>
      <vt:lpstr>31_Default Design</vt:lpstr>
      <vt:lpstr>13_Default Design</vt:lpstr>
      <vt:lpstr>4_Default Design</vt:lpstr>
      <vt:lpstr>2_Default Design</vt:lpstr>
      <vt:lpstr>7_Default Design</vt:lpstr>
      <vt:lpstr>5_Default Design</vt:lpstr>
      <vt:lpstr>6_Default Design</vt:lpstr>
      <vt:lpstr>8_Default Design</vt:lpstr>
      <vt:lpstr>9_Default Design</vt:lpstr>
      <vt:lpstr>PowerPoint Presentation</vt:lpstr>
      <vt:lpstr>PowerPoint Presentation</vt:lpstr>
      <vt:lpstr>PowerPoint Presentation</vt:lpstr>
      <vt:lpstr>6.6 Utilizing the power headroom of processor packages to raise performance</vt:lpstr>
      <vt:lpstr>PowerPoint Presentation</vt:lpstr>
      <vt:lpstr>6.6.1 Introduction (1)</vt:lpstr>
      <vt:lpstr>PowerPoint Presentation</vt:lpstr>
      <vt:lpstr>PowerPoint Presentation</vt:lpstr>
      <vt:lpstr>6.6.2.1 Intel’s 1. gen. Turbo Boost technology (1)</vt:lpstr>
      <vt:lpstr>6.6.2.1 Intel’s 1. gen. Turbo Boost technology (2)</vt:lpstr>
      <vt:lpstr>6.6.2.1 Intel’s 1. gen. Turbo Boost technology (3)</vt:lpstr>
      <vt:lpstr>6.6.2.1 Intel’s 1. gen. Turbo Boost technology (4)</vt:lpstr>
      <vt:lpstr>6.6.2.1 Intel’s 1. gen. Turbo Boost technology (5)</vt:lpstr>
      <vt:lpstr>6.6.2.1 Intel’s 1. gen. Turbo Boost technology (6)</vt:lpstr>
      <vt:lpstr>6.6.2.1 Intel’s 1. gen. Turbo Boost technology (7)</vt:lpstr>
      <vt:lpstr>6.6.2.1 Intel’s 1. gen. Turbo Boost technology (8)</vt:lpstr>
      <vt:lpstr>6.6.2.1 Intel’s 1. gen. Turbo Boost technology (9)</vt:lpstr>
      <vt:lpstr>6.6.2.1 Intel’s 1. gen. Turbo Boost technology (10)</vt:lpstr>
      <vt:lpstr>6.6.2.1 Intel’s 1. gen. Turbo Boost technology (11)</vt:lpstr>
      <vt:lpstr>6.6.2.1 Intel’s 1. gen. Turbo Boost technology (12)</vt:lpstr>
      <vt:lpstr>6.6.2.1 Intel’s 1. gen. Turbo Boost technology (13)</vt:lpstr>
      <vt:lpstr>6.6.2.1 Intel’s 1. gen. Turbo Boost technology (14)</vt:lpstr>
      <vt:lpstr>6.6.2.1 Intel’s 1. gen. Turbo Boost technology (15)</vt:lpstr>
      <vt:lpstr>6.6.2.1 Intel’s 1. gen. Turbo Boost technology (16)</vt:lpstr>
      <vt:lpstr>PowerPoint Presentation</vt:lpstr>
      <vt:lpstr>6.6.2.1 Intel’s 1. gen. Turbo Boost technology (18)</vt:lpstr>
      <vt:lpstr>6.6.2.1 Intel’s 1. gen. Turbo Boost technology (19)</vt:lpstr>
      <vt:lpstr>6.6.2.1 Intel’s 1. gen. Turbo Boost technology (20)</vt:lpstr>
      <vt:lpstr>6.6.2.1 Intel’s 1. gen. Turbo Boost technology (21)</vt:lpstr>
      <vt:lpstr>6.6.2.1 Intel’s 1. gen. Turbo Boost technology (22)</vt:lpstr>
      <vt:lpstr>6.6.2.1 Intel’s 1. gen. Turbo Boost technology (23)</vt:lpstr>
      <vt:lpstr>PowerPoint Presentation</vt:lpstr>
      <vt:lpstr>6.6.2.2 Intel’s 2. gen. Turbo Boost technology (1)</vt:lpstr>
      <vt:lpstr>PowerPoint Presentation</vt:lpstr>
      <vt:lpstr>PowerPoint Presentation</vt:lpstr>
      <vt:lpstr>PowerPoint Presentation</vt:lpstr>
      <vt:lpstr>PowerPoint Presentation</vt:lpstr>
      <vt:lpstr>6.6.2.3 Intel’s 3. gen. Turbo Boost technology (1)</vt:lpstr>
      <vt:lpstr>6.6.2.3 Intel’s 3. gen. Turbo Boost technology (2)</vt:lpstr>
      <vt:lpstr>6.6.2.3 Intel’s 3. gen. Turbo Boost technology (3)</vt:lpstr>
      <vt:lpstr>6.6.2.3 Intel’s 3. gen. Turbo Boost technology (4)</vt:lpstr>
      <vt:lpstr>6.6.2.3 Intel’s 3. gen. Turbo Boost technology (5)</vt:lpstr>
      <vt:lpstr>6.6.2.3 Intel’s 3. gen. Turbo Boost technology (6)</vt:lpstr>
      <vt:lpstr>PowerPoint Presentation</vt:lpstr>
      <vt:lpstr>6.6.3 AMD’s Turbo Core technologies</vt:lpstr>
      <vt:lpstr>PowerPoint Presentation</vt:lpstr>
      <vt:lpstr>6.6.3.1 AMD’s Turbo Core technologies (1)</vt:lpstr>
      <vt:lpstr>6.6.3.1 AMD’s Turbo Core technologies (2)</vt:lpstr>
      <vt:lpstr>6.6.3.1 AMD’s Turbo Core technologies (3)</vt:lpstr>
      <vt:lpstr>6.6.3.1 AMD’s Turbo Core technologies (4)</vt:lpstr>
      <vt:lpstr>6.6.3.1 AMD’s Turbo Core technologies (5)</vt:lpstr>
      <vt:lpstr>6.6.3.1 AMD’s Turbo Core technologies (6)</vt:lpstr>
      <vt:lpstr>6.6.3.1 AMD’s Turbo Core technologies (7)</vt:lpstr>
      <vt:lpstr>6.6.3.1 AMD’s Turbo Core technologies (8)</vt:lpstr>
      <vt:lpstr>6.6.3.1 AMD’s Turbo Core technologies (9)</vt:lpstr>
      <vt:lpstr>6.6.3.1 AMD’s Turbo Core technologies (10)</vt:lpstr>
      <vt:lpstr>PowerPoint Presentation</vt:lpstr>
      <vt:lpstr>6.6.3.2 AMD’s 2. gen. Turbo Core technology (1)</vt:lpstr>
      <vt:lpstr>6.6.3.2 AMD’s 2. gen. Turbo Core technology (2)</vt:lpstr>
      <vt:lpstr>6.6.3.2 AMD’s 2. gen. Turbo Core technology (3)</vt:lpstr>
      <vt:lpstr>6.6.3.2 AMD’s 2. gen. Turbo Core technology (4)</vt:lpstr>
      <vt:lpstr>6.6.3.2 AMD’s 2. gen. Turbo Core technology (5)</vt:lpstr>
      <vt:lpstr>6.6.3.2 AMD’s 2. gen. Turbo Core technology (6)</vt:lpstr>
      <vt:lpstr>PowerPoint Presentation</vt:lpstr>
      <vt:lpstr>6.6.3.3 AMD’s STAPM (Skin Temperature Aware Power Management) (1)</vt:lpstr>
      <vt:lpstr>6.6.3.3 AMD’s STAPM (Skin Temperature Aware Power Management) (2)</vt:lpstr>
      <vt:lpstr>6.6.3.3 AMD’s STAPM (Skin Temperature Aware Power Management) (3)</vt:lpstr>
      <vt:lpstr>6.6.3.3 AMD’s STAPM (Skin Temperature Aware Power Management) (4)</vt:lpstr>
      <vt:lpstr>6.6.3.3 AMD’s STAPM (Skin Temperature Aware Power Management) (5)</vt:lpstr>
      <vt:lpstr>6.6.3.3 AMD’s STAPM (Skin Temperature Aware Power Management) (6)</vt:lpstr>
      <vt:lpstr>PowerPoint Presentation</vt:lpstr>
      <vt:lpstr>6.6.3.4 AMD’s Precision Boost technology (1)</vt:lpstr>
      <vt:lpstr>6.6.3.4 AMD’s Precision Boost technology (2)</vt:lpstr>
      <vt:lpstr>6.6.3.4 AMD’s Precision Boost technology (3)</vt:lpstr>
      <vt:lpstr>6.6.3.4 AMD’s Precision Boost technology (4)</vt:lpstr>
      <vt:lpstr>6.6.3.4 AMD’s Precision Boost technology (5)</vt:lpstr>
      <vt:lpstr>6.6.3.4 AMD’s Precision Boost technology (6)</vt:lpstr>
      <vt:lpstr>6.6.3.4 AMD’s Precision Boost technology (7)</vt:lpstr>
      <vt:lpstr>6.6.3.4 AMD’s Precision Boost technology (8)</vt:lpstr>
      <vt:lpstr>6.6.3.4 AMD’s Precision Boost technology (9)</vt:lpstr>
      <vt:lpstr>6.6.3.4 AMD’s Precision Boost technology (10)</vt:lpstr>
      <vt:lpstr>PowerPoint Presentation</vt:lpstr>
      <vt:lpstr>6.6.3.5 AMD’s Precision Boost 2 technology (1)</vt:lpstr>
      <vt:lpstr>6.6.3.5 AMD’s Precision Boost 2 technology (2)</vt:lpstr>
      <vt:lpstr>6.6.3.5 AMD’s Precision Boost 2 technology (3)</vt:lpstr>
      <vt:lpstr>6.6.3.5 AMD’s Precision Boost 2 technology (4)</vt:lpstr>
      <vt:lpstr>6.6.3.5 AMD’s Precision Boost 2 technology (5)</vt:lpstr>
      <vt:lpstr>6.6.3.5 AMD’s Precision Boost 2 technology (6)</vt:lpstr>
      <vt:lpstr>6.6.3.5 AMD’s Precision Boost 2 technology (7)</vt:lpstr>
      <vt:lpstr>6.6.3.5 AMD’s Precision Boost 2 technology (8)</vt:lpstr>
      <vt:lpstr>6.6.3.5 AMD’s Precision Boost 2 technology (9)</vt:lpstr>
      <vt:lpstr>6.6.3.5 AMD’s Precision Boost 2 technology (10)</vt:lpstr>
      <vt:lpstr>6.6.3.5 AMD’s Precision Boost 2 technology (11)</vt:lpstr>
      <vt:lpstr>6.6.3.5 AMD’s Precision Boost 2 technology (12)</vt:lpstr>
      <vt:lpstr>6.6.3.5 AMD’s Precision Boost 2 technology (13)</vt:lpstr>
      <vt:lpstr>6.6.3.5 AMD’s Precision Boost 2 technology (14)</vt:lpstr>
      <vt:lpstr>6.6.3.5 AMD’s Precision Boost 2 technology (15)</vt:lpstr>
      <vt:lpstr>6.6.3.5 AMD’s Precision Boost 2 technology (16)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</cp:lastModifiedBy>
  <cp:revision>3752</cp:revision>
  <cp:lastPrinted>2018-09-25T06:02:23Z</cp:lastPrinted>
  <dcterms:created xsi:type="dcterms:W3CDTF">2014-10-25T02:34:30Z</dcterms:created>
  <dcterms:modified xsi:type="dcterms:W3CDTF">2019-10-22T06:37:02Z</dcterms:modified>
</cp:coreProperties>
</file>