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775" r:id="rId2"/>
    <p:sldMasterId id="2147483788" r:id="rId3"/>
    <p:sldMasterId id="2147483801" r:id="rId4"/>
  </p:sldMasterIdLst>
  <p:notesMasterIdLst>
    <p:notesMasterId r:id="rId257"/>
  </p:notesMasterIdLst>
  <p:sldIdLst>
    <p:sldId id="257" r:id="rId5"/>
    <p:sldId id="259" r:id="rId6"/>
    <p:sldId id="258" r:id="rId7"/>
    <p:sldId id="260" r:id="rId8"/>
    <p:sldId id="262" r:id="rId9"/>
    <p:sldId id="2786" r:id="rId10"/>
    <p:sldId id="261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305" r:id="rId20"/>
    <p:sldId id="315" r:id="rId21"/>
    <p:sldId id="316" r:id="rId22"/>
    <p:sldId id="283" r:id="rId23"/>
    <p:sldId id="284" r:id="rId24"/>
    <p:sldId id="272" r:id="rId25"/>
    <p:sldId id="308" r:id="rId26"/>
    <p:sldId id="309" r:id="rId27"/>
    <p:sldId id="276" r:id="rId28"/>
    <p:sldId id="319" r:id="rId29"/>
    <p:sldId id="320" r:id="rId30"/>
    <p:sldId id="285" r:id="rId31"/>
    <p:sldId id="286" r:id="rId32"/>
    <p:sldId id="287" r:id="rId33"/>
    <p:sldId id="288" r:id="rId34"/>
    <p:sldId id="289" r:id="rId35"/>
    <p:sldId id="619" r:id="rId36"/>
    <p:sldId id="290" r:id="rId37"/>
    <p:sldId id="291" r:id="rId38"/>
    <p:sldId id="292" r:id="rId39"/>
    <p:sldId id="293" r:id="rId40"/>
    <p:sldId id="294" r:id="rId41"/>
    <p:sldId id="2780" r:id="rId42"/>
    <p:sldId id="300" r:id="rId43"/>
    <p:sldId id="299" r:id="rId44"/>
    <p:sldId id="2781" r:id="rId45"/>
    <p:sldId id="295" r:id="rId46"/>
    <p:sldId id="297" r:id="rId47"/>
    <p:sldId id="296" r:id="rId48"/>
    <p:sldId id="298" r:id="rId49"/>
    <p:sldId id="2782" r:id="rId50"/>
    <p:sldId id="301" r:id="rId51"/>
    <p:sldId id="302" r:id="rId52"/>
    <p:sldId id="303" r:id="rId53"/>
    <p:sldId id="304" r:id="rId54"/>
    <p:sldId id="620" r:id="rId55"/>
    <p:sldId id="621" r:id="rId56"/>
    <p:sldId id="321" r:id="rId57"/>
    <p:sldId id="2766" r:id="rId58"/>
    <p:sldId id="1676" r:id="rId59"/>
    <p:sldId id="495" r:id="rId60"/>
    <p:sldId id="2777" r:id="rId61"/>
    <p:sldId id="323" r:id="rId62"/>
    <p:sldId id="2783" r:id="rId63"/>
    <p:sldId id="2769" r:id="rId64"/>
    <p:sldId id="2778" r:id="rId65"/>
    <p:sldId id="324" r:id="rId66"/>
    <p:sldId id="2784" r:id="rId67"/>
    <p:sldId id="2770" r:id="rId68"/>
    <p:sldId id="2768" r:id="rId69"/>
    <p:sldId id="311" r:id="rId70"/>
    <p:sldId id="318" r:id="rId71"/>
    <p:sldId id="312" r:id="rId72"/>
    <p:sldId id="322" r:id="rId73"/>
    <p:sldId id="1698" r:id="rId74"/>
    <p:sldId id="325" r:id="rId75"/>
    <p:sldId id="326" r:id="rId76"/>
    <p:sldId id="622" r:id="rId77"/>
    <p:sldId id="328" r:id="rId78"/>
    <p:sldId id="2765" r:id="rId79"/>
    <p:sldId id="1677" r:id="rId80"/>
    <p:sldId id="349" r:id="rId81"/>
    <p:sldId id="624" r:id="rId82"/>
    <p:sldId id="2790" r:id="rId83"/>
    <p:sldId id="2779" r:id="rId84"/>
    <p:sldId id="625" r:id="rId85"/>
    <p:sldId id="353" r:id="rId86"/>
    <p:sldId id="354" r:id="rId87"/>
    <p:sldId id="355" r:id="rId88"/>
    <p:sldId id="369" r:id="rId89"/>
    <p:sldId id="605" r:id="rId90"/>
    <p:sldId id="628" r:id="rId91"/>
    <p:sldId id="627" r:id="rId92"/>
    <p:sldId id="2785" r:id="rId93"/>
    <p:sldId id="357" r:id="rId94"/>
    <p:sldId id="358" r:id="rId95"/>
    <p:sldId id="359" r:id="rId96"/>
    <p:sldId id="360" r:id="rId97"/>
    <p:sldId id="361" r:id="rId98"/>
    <p:sldId id="362" r:id="rId99"/>
    <p:sldId id="363" r:id="rId100"/>
    <p:sldId id="364" r:id="rId101"/>
    <p:sldId id="2787" r:id="rId102"/>
    <p:sldId id="365" r:id="rId103"/>
    <p:sldId id="366" r:id="rId104"/>
    <p:sldId id="367" r:id="rId105"/>
    <p:sldId id="371" r:id="rId106"/>
    <p:sldId id="631" r:id="rId107"/>
    <p:sldId id="372" r:id="rId108"/>
    <p:sldId id="373" r:id="rId109"/>
    <p:sldId id="374" r:id="rId110"/>
    <p:sldId id="375" r:id="rId111"/>
    <p:sldId id="630" r:id="rId112"/>
    <p:sldId id="377" r:id="rId113"/>
    <p:sldId id="378" r:id="rId114"/>
    <p:sldId id="379" r:id="rId115"/>
    <p:sldId id="2792" r:id="rId116"/>
    <p:sldId id="2791" r:id="rId117"/>
    <p:sldId id="380" r:id="rId118"/>
    <p:sldId id="382" r:id="rId119"/>
    <p:sldId id="598" r:id="rId120"/>
    <p:sldId id="610" r:id="rId121"/>
    <p:sldId id="611" r:id="rId122"/>
    <p:sldId id="383" r:id="rId123"/>
    <p:sldId id="599" r:id="rId124"/>
    <p:sldId id="384" r:id="rId125"/>
    <p:sldId id="385" r:id="rId126"/>
    <p:sldId id="386" r:id="rId127"/>
    <p:sldId id="387" r:id="rId128"/>
    <p:sldId id="388" r:id="rId129"/>
    <p:sldId id="390" r:id="rId130"/>
    <p:sldId id="602" r:id="rId131"/>
    <p:sldId id="391" r:id="rId132"/>
    <p:sldId id="394" r:id="rId133"/>
    <p:sldId id="612" r:id="rId134"/>
    <p:sldId id="613" r:id="rId135"/>
    <p:sldId id="396" r:id="rId136"/>
    <p:sldId id="603" r:id="rId137"/>
    <p:sldId id="398" r:id="rId138"/>
    <p:sldId id="399" r:id="rId139"/>
    <p:sldId id="400" r:id="rId140"/>
    <p:sldId id="402" r:id="rId141"/>
    <p:sldId id="403" r:id="rId142"/>
    <p:sldId id="404" r:id="rId143"/>
    <p:sldId id="405" r:id="rId144"/>
    <p:sldId id="406" r:id="rId145"/>
    <p:sldId id="407" r:id="rId146"/>
    <p:sldId id="408" r:id="rId147"/>
    <p:sldId id="633" r:id="rId148"/>
    <p:sldId id="1510" r:id="rId149"/>
    <p:sldId id="1511" r:id="rId150"/>
    <p:sldId id="673" r:id="rId151"/>
    <p:sldId id="1512" r:id="rId152"/>
    <p:sldId id="649" r:id="rId153"/>
    <p:sldId id="1219" r:id="rId154"/>
    <p:sldId id="1513" r:id="rId155"/>
    <p:sldId id="1015" r:id="rId156"/>
    <p:sldId id="997" r:id="rId157"/>
    <p:sldId id="999" r:id="rId158"/>
    <p:sldId id="1539" r:id="rId159"/>
    <p:sldId id="990" r:id="rId160"/>
    <p:sldId id="1152" r:id="rId161"/>
    <p:sldId id="1035" r:id="rId162"/>
    <p:sldId id="1036" r:id="rId163"/>
    <p:sldId id="1012" r:id="rId164"/>
    <p:sldId id="650" r:id="rId165"/>
    <p:sldId id="644" r:id="rId166"/>
    <p:sldId id="645" r:id="rId167"/>
    <p:sldId id="643" r:id="rId168"/>
    <p:sldId id="655" r:id="rId169"/>
    <p:sldId id="651" r:id="rId170"/>
    <p:sldId id="1540" r:id="rId171"/>
    <p:sldId id="834" r:id="rId172"/>
    <p:sldId id="1151" r:id="rId173"/>
    <p:sldId id="640" r:id="rId174"/>
    <p:sldId id="1541" r:id="rId175"/>
    <p:sldId id="1518" r:id="rId176"/>
    <p:sldId id="1675" r:id="rId177"/>
    <p:sldId id="1643" r:id="rId178"/>
    <p:sldId id="1649" r:id="rId179"/>
    <p:sldId id="1668" r:id="rId180"/>
    <p:sldId id="1666" r:id="rId181"/>
    <p:sldId id="1645" r:id="rId182"/>
    <p:sldId id="1646" r:id="rId183"/>
    <p:sldId id="1520" r:id="rId184"/>
    <p:sldId id="1672" r:id="rId185"/>
    <p:sldId id="1647" r:id="rId186"/>
    <p:sldId id="1517" r:id="rId187"/>
    <p:sldId id="1669" r:id="rId188"/>
    <p:sldId id="1644" r:id="rId189"/>
    <p:sldId id="1673" r:id="rId190"/>
    <p:sldId id="1521" r:id="rId191"/>
    <p:sldId id="1670" r:id="rId192"/>
    <p:sldId id="428" r:id="rId193"/>
    <p:sldId id="1678" r:id="rId194"/>
    <p:sldId id="569" r:id="rId195"/>
    <p:sldId id="526" r:id="rId196"/>
    <p:sldId id="615" r:id="rId197"/>
    <p:sldId id="528" r:id="rId198"/>
    <p:sldId id="614" r:id="rId199"/>
    <p:sldId id="617" r:id="rId200"/>
    <p:sldId id="616" r:id="rId201"/>
    <p:sldId id="529" r:id="rId202"/>
    <p:sldId id="547" r:id="rId203"/>
    <p:sldId id="550" r:id="rId204"/>
    <p:sldId id="551" r:id="rId205"/>
    <p:sldId id="531" r:id="rId206"/>
    <p:sldId id="544" r:id="rId207"/>
    <p:sldId id="553" r:id="rId208"/>
    <p:sldId id="566" r:id="rId209"/>
    <p:sldId id="554" r:id="rId210"/>
    <p:sldId id="567" r:id="rId211"/>
    <p:sldId id="555" r:id="rId212"/>
    <p:sldId id="557" r:id="rId213"/>
    <p:sldId id="558" r:id="rId214"/>
    <p:sldId id="560" r:id="rId215"/>
    <p:sldId id="562" r:id="rId216"/>
    <p:sldId id="563" r:id="rId217"/>
    <p:sldId id="564" r:id="rId218"/>
    <p:sldId id="565" r:id="rId219"/>
    <p:sldId id="476" r:id="rId220"/>
    <p:sldId id="498" r:id="rId221"/>
    <p:sldId id="499" r:id="rId222"/>
    <p:sldId id="500" r:id="rId223"/>
    <p:sldId id="2788" r:id="rId224"/>
    <p:sldId id="494" r:id="rId225"/>
    <p:sldId id="483" r:id="rId226"/>
    <p:sldId id="2789" r:id="rId227"/>
    <p:sldId id="492" r:id="rId228"/>
    <p:sldId id="503" r:id="rId229"/>
    <p:sldId id="505" r:id="rId230"/>
    <p:sldId id="502" r:id="rId231"/>
    <p:sldId id="509" r:id="rId232"/>
    <p:sldId id="511" r:id="rId233"/>
    <p:sldId id="440" r:id="rId234"/>
    <p:sldId id="597" r:id="rId235"/>
    <p:sldId id="570" r:id="rId236"/>
    <p:sldId id="590" r:id="rId237"/>
    <p:sldId id="576" r:id="rId238"/>
    <p:sldId id="592" r:id="rId239"/>
    <p:sldId id="579" r:id="rId240"/>
    <p:sldId id="595" r:id="rId241"/>
    <p:sldId id="580" r:id="rId242"/>
    <p:sldId id="582" r:id="rId243"/>
    <p:sldId id="581" r:id="rId244"/>
    <p:sldId id="596" r:id="rId245"/>
    <p:sldId id="587" r:id="rId246"/>
    <p:sldId id="588" r:id="rId247"/>
    <p:sldId id="589" r:id="rId248"/>
    <p:sldId id="1680" r:id="rId249"/>
    <p:sldId id="1681" r:id="rId250"/>
    <p:sldId id="1682" r:id="rId251"/>
    <p:sldId id="1683" r:id="rId252"/>
    <p:sldId id="1684" r:id="rId253"/>
    <p:sldId id="1685" r:id="rId254"/>
    <p:sldId id="1686" r:id="rId255"/>
    <p:sldId id="586" r:id="rId256"/>
  </p:sldIdLst>
  <p:sldSz cx="9144000" cy="6858000" type="screen4x3"/>
  <p:notesSz cx="6797675" cy="9928225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00" userDrawn="1">
          <p15:clr>
            <a:srgbClr val="A4A3A4"/>
          </p15:clr>
        </p15:guide>
        <p15:guide id="2" pos="657" userDrawn="1">
          <p15:clr>
            <a:srgbClr val="A4A3A4"/>
          </p15:clr>
        </p15:guide>
        <p15:guide id="3" pos="2404" userDrawn="1">
          <p15:clr>
            <a:srgbClr val="A4A3A4"/>
          </p15:clr>
        </p15:guide>
        <p15:guide id="4" pos="68" userDrawn="1">
          <p15:clr>
            <a:srgbClr val="A4A3A4"/>
          </p15:clr>
        </p15:guide>
        <p15:guide id="5" orient="horz" pos="572" userDrawn="1">
          <p15:clr>
            <a:srgbClr val="A4A3A4"/>
          </p15:clr>
        </p15:guide>
        <p15:guide id="6" orient="horz" pos="2364" userDrawn="1">
          <p15:clr>
            <a:srgbClr val="A4A3A4"/>
          </p15:clr>
        </p15:guide>
        <p15:guide id="7" orient="horz" pos="1049" userDrawn="1">
          <p15:clr>
            <a:srgbClr val="A4A3A4"/>
          </p15:clr>
        </p15:guide>
        <p15:guide id="8" orient="horz" pos="1321" userDrawn="1">
          <p15:clr>
            <a:srgbClr val="A4A3A4"/>
          </p15:clr>
        </p15:guide>
        <p15:guide id="9" pos="1360" userDrawn="1">
          <p15:clr>
            <a:srgbClr val="A4A3A4"/>
          </p15:clr>
        </p15:guide>
        <p15:guide id="10" pos="1882" userDrawn="1">
          <p15:clr>
            <a:srgbClr val="A4A3A4"/>
          </p15:clr>
        </p15:guide>
        <p15:guide id="11" pos="3742" userDrawn="1">
          <p15:clr>
            <a:srgbClr val="A4A3A4"/>
          </p15:clr>
        </p15:guide>
        <p15:guide id="12" pos="4490" userDrawn="1">
          <p15:clr>
            <a:srgbClr val="A4A3A4"/>
          </p15:clr>
        </p15:guide>
        <p15:guide id="13" pos="5329" userDrawn="1">
          <p15:clr>
            <a:srgbClr val="A4A3A4"/>
          </p15:clr>
        </p15:guide>
        <p15:guide id="14" pos="3175" userDrawn="1">
          <p15:clr>
            <a:srgbClr val="A4A3A4"/>
          </p15:clr>
        </p15:guide>
        <p15:guide id="15" orient="horz" pos="462">
          <p15:clr>
            <a:srgbClr val="A4A3A4"/>
          </p15:clr>
        </p15:guide>
        <p15:guide id="16" pos="603">
          <p15:clr>
            <a:srgbClr val="A4A3A4"/>
          </p15:clr>
        </p15:guide>
        <p15:guide id="17" pos="440">
          <p15:clr>
            <a:srgbClr val="A4A3A4"/>
          </p15:clr>
        </p15:guide>
        <p15:guide id="18" pos="158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ima Dezső" initials="SD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8A6DE"/>
    <a:srgbClr val="005AFF"/>
    <a:srgbClr val="0000FF"/>
    <a:srgbClr val="CCECFF"/>
    <a:srgbClr val="FF5050"/>
    <a:srgbClr val="0066CC"/>
    <a:srgbClr val="2E75B6"/>
    <a:srgbClr val="B2CCEC"/>
    <a:srgbClr val="A8C6EA"/>
    <a:srgbClr val="C5D9F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391" autoAdjust="0"/>
    <p:restoredTop sz="94790" autoAdjust="0"/>
  </p:normalViewPr>
  <p:slideViewPr>
    <p:cSldViewPr snapToGrid="0" showGuides="1">
      <p:cViewPr varScale="1">
        <p:scale>
          <a:sx n="76" d="100"/>
          <a:sy n="76" d="100"/>
        </p:scale>
        <p:origin x="824" y="40"/>
      </p:cViewPr>
      <p:guideLst>
        <p:guide orient="horz" pos="300"/>
        <p:guide pos="657"/>
        <p:guide pos="2404"/>
        <p:guide pos="68"/>
        <p:guide orient="horz" pos="572"/>
        <p:guide orient="horz" pos="2364"/>
        <p:guide orient="horz" pos="1049"/>
        <p:guide orient="horz" pos="1321"/>
        <p:guide pos="1360"/>
        <p:guide pos="1882"/>
        <p:guide pos="3742"/>
        <p:guide pos="4490"/>
        <p:guide pos="5329"/>
        <p:guide pos="3175"/>
        <p:guide orient="horz" pos="462"/>
        <p:guide pos="603"/>
        <p:guide pos="440"/>
        <p:guide pos="15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slide" Target="slides/slide134.xml"/><Relationship Id="rId159" Type="http://schemas.openxmlformats.org/officeDocument/2006/relationships/slide" Target="slides/slide155.xml"/><Relationship Id="rId170" Type="http://schemas.openxmlformats.org/officeDocument/2006/relationships/slide" Target="slides/slide166.xml"/><Relationship Id="rId191" Type="http://schemas.openxmlformats.org/officeDocument/2006/relationships/slide" Target="slides/slide187.xml"/><Relationship Id="rId205" Type="http://schemas.openxmlformats.org/officeDocument/2006/relationships/slide" Target="slides/slide201.xml"/><Relationship Id="rId226" Type="http://schemas.openxmlformats.org/officeDocument/2006/relationships/slide" Target="slides/slide222.xml"/><Relationship Id="rId247" Type="http://schemas.openxmlformats.org/officeDocument/2006/relationships/slide" Target="slides/slide243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53" Type="http://schemas.openxmlformats.org/officeDocument/2006/relationships/slide" Target="slides/slide49.xml"/><Relationship Id="rId74" Type="http://schemas.openxmlformats.org/officeDocument/2006/relationships/slide" Target="slides/slide70.xml"/><Relationship Id="rId128" Type="http://schemas.openxmlformats.org/officeDocument/2006/relationships/slide" Target="slides/slide124.xml"/><Relationship Id="rId149" Type="http://schemas.openxmlformats.org/officeDocument/2006/relationships/slide" Target="slides/slide145.xml"/><Relationship Id="rId5" Type="http://schemas.openxmlformats.org/officeDocument/2006/relationships/slide" Target="slides/slide1.xml"/><Relationship Id="rId95" Type="http://schemas.openxmlformats.org/officeDocument/2006/relationships/slide" Target="slides/slide91.xml"/><Relationship Id="rId160" Type="http://schemas.openxmlformats.org/officeDocument/2006/relationships/slide" Target="slides/slide156.xml"/><Relationship Id="rId181" Type="http://schemas.openxmlformats.org/officeDocument/2006/relationships/slide" Target="slides/slide177.xml"/><Relationship Id="rId216" Type="http://schemas.openxmlformats.org/officeDocument/2006/relationships/slide" Target="slides/slide212.xml"/><Relationship Id="rId237" Type="http://schemas.openxmlformats.org/officeDocument/2006/relationships/slide" Target="slides/slide233.xml"/><Relationship Id="rId258" Type="http://schemas.openxmlformats.org/officeDocument/2006/relationships/commentAuthors" Target="commentAuthors.xml"/><Relationship Id="rId22" Type="http://schemas.openxmlformats.org/officeDocument/2006/relationships/slide" Target="slides/slide18.xml"/><Relationship Id="rId43" Type="http://schemas.openxmlformats.org/officeDocument/2006/relationships/slide" Target="slides/slide39.xml"/><Relationship Id="rId64" Type="http://schemas.openxmlformats.org/officeDocument/2006/relationships/slide" Target="slides/slide60.xml"/><Relationship Id="rId118" Type="http://schemas.openxmlformats.org/officeDocument/2006/relationships/slide" Target="slides/slide114.xml"/><Relationship Id="rId139" Type="http://schemas.openxmlformats.org/officeDocument/2006/relationships/slide" Target="slides/slide135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71" Type="http://schemas.openxmlformats.org/officeDocument/2006/relationships/slide" Target="slides/slide167.xml"/><Relationship Id="rId192" Type="http://schemas.openxmlformats.org/officeDocument/2006/relationships/slide" Target="slides/slide188.xml"/><Relationship Id="rId206" Type="http://schemas.openxmlformats.org/officeDocument/2006/relationships/slide" Target="slides/slide202.xml"/><Relationship Id="rId227" Type="http://schemas.openxmlformats.org/officeDocument/2006/relationships/slide" Target="slides/slide223.xml"/><Relationship Id="rId248" Type="http://schemas.openxmlformats.org/officeDocument/2006/relationships/slide" Target="slides/slide244.xml"/><Relationship Id="rId12" Type="http://schemas.openxmlformats.org/officeDocument/2006/relationships/slide" Target="slides/slide8.xml"/><Relationship Id="rId33" Type="http://schemas.openxmlformats.org/officeDocument/2006/relationships/slide" Target="slides/slide29.xml"/><Relationship Id="rId108" Type="http://schemas.openxmlformats.org/officeDocument/2006/relationships/slide" Target="slides/slide104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5" Type="http://schemas.openxmlformats.org/officeDocument/2006/relationships/slide" Target="slides/slide71.xml"/><Relationship Id="rId96" Type="http://schemas.openxmlformats.org/officeDocument/2006/relationships/slide" Target="slides/slide92.xml"/><Relationship Id="rId140" Type="http://schemas.openxmlformats.org/officeDocument/2006/relationships/slide" Target="slides/slide136.xml"/><Relationship Id="rId161" Type="http://schemas.openxmlformats.org/officeDocument/2006/relationships/slide" Target="slides/slide157.xml"/><Relationship Id="rId182" Type="http://schemas.openxmlformats.org/officeDocument/2006/relationships/slide" Target="slides/slide178.xml"/><Relationship Id="rId217" Type="http://schemas.openxmlformats.org/officeDocument/2006/relationships/slide" Target="slides/slide21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212" Type="http://schemas.openxmlformats.org/officeDocument/2006/relationships/slide" Target="slides/slide208.xml"/><Relationship Id="rId233" Type="http://schemas.openxmlformats.org/officeDocument/2006/relationships/slide" Target="slides/slide229.xml"/><Relationship Id="rId238" Type="http://schemas.openxmlformats.org/officeDocument/2006/relationships/slide" Target="slides/slide234.xml"/><Relationship Id="rId254" Type="http://schemas.openxmlformats.org/officeDocument/2006/relationships/slide" Target="slides/slide250.xml"/><Relationship Id="rId259" Type="http://schemas.openxmlformats.org/officeDocument/2006/relationships/presProps" Target="presProps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35" Type="http://schemas.openxmlformats.org/officeDocument/2006/relationships/slide" Target="slides/slide131.xml"/><Relationship Id="rId151" Type="http://schemas.openxmlformats.org/officeDocument/2006/relationships/slide" Target="slides/slide147.xml"/><Relationship Id="rId156" Type="http://schemas.openxmlformats.org/officeDocument/2006/relationships/slide" Target="slides/slide152.xml"/><Relationship Id="rId177" Type="http://schemas.openxmlformats.org/officeDocument/2006/relationships/slide" Target="slides/slide173.xml"/><Relationship Id="rId198" Type="http://schemas.openxmlformats.org/officeDocument/2006/relationships/slide" Target="slides/slide194.xml"/><Relationship Id="rId172" Type="http://schemas.openxmlformats.org/officeDocument/2006/relationships/slide" Target="slides/slide168.xml"/><Relationship Id="rId193" Type="http://schemas.openxmlformats.org/officeDocument/2006/relationships/slide" Target="slides/slide189.xml"/><Relationship Id="rId202" Type="http://schemas.openxmlformats.org/officeDocument/2006/relationships/slide" Target="slides/slide198.xml"/><Relationship Id="rId207" Type="http://schemas.openxmlformats.org/officeDocument/2006/relationships/slide" Target="slides/slide203.xml"/><Relationship Id="rId223" Type="http://schemas.openxmlformats.org/officeDocument/2006/relationships/slide" Target="slides/slide219.xml"/><Relationship Id="rId228" Type="http://schemas.openxmlformats.org/officeDocument/2006/relationships/slide" Target="slides/slide224.xml"/><Relationship Id="rId244" Type="http://schemas.openxmlformats.org/officeDocument/2006/relationships/slide" Target="slides/slide240.xml"/><Relationship Id="rId249" Type="http://schemas.openxmlformats.org/officeDocument/2006/relationships/slide" Target="slides/slide24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260" Type="http://schemas.openxmlformats.org/officeDocument/2006/relationships/viewProps" Target="viewProps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slide" Target="slides/slide137.xml"/><Relationship Id="rId146" Type="http://schemas.openxmlformats.org/officeDocument/2006/relationships/slide" Target="slides/slide142.xml"/><Relationship Id="rId167" Type="http://schemas.openxmlformats.org/officeDocument/2006/relationships/slide" Target="slides/slide163.xml"/><Relationship Id="rId188" Type="http://schemas.openxmlformats.org/officeDocument/2006/relationships/slide" Target="slides/slide184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162" Type="http://schemas.openxmlformats.org/officeDocument/2006/relationships/slide" Target="slides/slide158.xml"/><Relationship Id="rId183" Type="http://schemas.openxmlformats.org/officeDocument/2006/relationships/slide" Target="slides/slide179.xml"/><Relationship Id="rId213" Type="http://schemas.openxmlformats.org/officeDocument/2006/relationships/slide" Target="slides/slide209.xml"/><Relationship Id="rId218" Type="http://schemas.openxmlformats.org/officeDocument/2006/relationships/slide" Target="slides/slide214.xml"/><Relationship Id="rId234" Type="http://schemas.openxmlformats.org/officeDocument/2006/relationships/slide" Target="slides/slide230.xml"/><Relationship Id="rId239" Type="http://schemas.openxmlformats.org/officeDocument/2006/relationships/slide" Target="slides/slide235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50" Type="http://schemas.openxmlformats.org/officeDocument/2006/relationships/slide" Target="slides/slide246.xml"/><Relationship Id="rId255" Type="http://schemas.openxmlformats.org/officeDocument/2006/relationships/slide" Target="slides/slide251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157" Type="http://schemas.openxmlformats.org/officeDocument/2006/relationships/slide" Target="slides/slide153.xml"/><Relationship Id="rId178" Type="http://schemas.openxmlformats.org/officeDocument/2006/relationships/slide" Target="slides/slide174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52" Type="http://schemas.openxmlformats.org/officeDocument/2006/relationships/slide" Target="slides/slide148.xml"/><Relationship Id="rId173" Type="http://schemas.openxmlformats.org/officeDocument/2006/relationships/slide" Target="slides/slide169.xml"/><Relationship Id="rId194" Type="http://schemas.openxmlformats.org/officeDocument/2006/relationships/slide" Target="slides/slide190.xml"/><Relationship Id="rId199" Type="http://schemas.openxmlformats.org/officeDocument/2006/relationships/slide" Target="slides/slide195.xml"/><Relationship Id="rId203" Type="http://schemas.openxmlformats.org/officeDocument/2006/relationships/slide" Target="slides/slide199.xml"/><Relationship Id="rId208" Type="http://schemas.openxmlformats.org/officeDocument/2006/relationships/slide" Target="slides/slide204.xml"/><Relationship Id="rId229" Type="http://schemas.openxmlformats.org/officeDocument/2006/relationships/slide" Target="slides/slide225.xml"/><Relationship Id="rId19" Type="http://schemas.openxmlformats.org/officeDocument/2006/relationships/slide" Target="slides/slide15.xml"/><Relationship Id="rId224" Type="http://schemas.openxmlformats.org/officeDocument/2006/relationships/slide" Target="slides/slide220.xml"/><Relationship Id="rId240" Type="http://schemas.openxmlformats.org/officeDocument/2006/relationships/slide" Target="slides/slide236.xml"/><Relationship Id="rId245" Type="http://schemas.openxmlformats.org/officeDocument/2006/relationships/slide" Target="slides/slide241.xml"/><Relationship Id="rId261" Type="http://schemas.openxmlformats.org/officeDocument/2006/relationships/theme" Target="theme/theme1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168" Type="http://schemas.openxmlformats.org/officeDocument/2006/relationships/slide" Target="slides/slide164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slide" Target="slides/slide138.xml"/><Relationship Id="rId163" Type="http://schemas.openxmlformats.org/officeDocument/2006/relationships/slide" Target="slides/slide159.xml"/><Relationship Id="rId184" Type="http://schemas.openxmlformats.org/officeDocument/2006/relationships/slide" Target="slides/slide180.xml"/><Relationship Id="rId189" Type="http://schemas.openxmlformats.org/officeDocument/2006/relationships/slide" Target="slides/slide185.xml"/><Relationship Id="rId219" Type="http://schemas.openxmlformats.org/officeDocument/2006/relationships/slide" Target="slides/slide215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10.xml"/><Relationship Id="rId230" Type="http://schemas.openxmlformats.org/officeDocument/2006/relationships/slide" Target="slides/slide226.xml"/><Relationship Id="rId235" Type="http://schemas.openxmlformats.org/officeDocument/2006/relationships/slide" Target="slides/slide231.xml"/><Relationship Id="rId251" Type="http://schemas.openxmlformats.org/officeDocument/2006/relationships/slide" Target="slides/slide247.xml"/><Relationship Id="rId256" Type="http://schemas.openxmlformats.org/officeDocument/2006/relationships/slide" Target="slides/slide252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158" Type="http://schemas.openxmlformats.org/officeDocument/2006/relationships/slide" Target="slides/slide154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slide" Target="slides/slide149.xml"/><Relationship Id="rId174" Type="http://schemas.openxmlformats.org/officeDocument/2006/relationships/slide" Target="slides/slide170.xml"/><Relationship Id="rId179" Type="http://schemas.openxmlformats.org/officeDocument/2006/relationships/slide" Target="slides/slide175.xml"/><Relationship Id="rId195" Type="http://schemas.openxmlformats.org/officeDocument/2006/relationships/slide" Target="slides/slide191.xml"/><Relationship Id="rId209" Type="http://schemas.openxmlformats.org/officeDocument/2006/relationships/slide" Target="slides/slide205.xml"/><Relationship Id="rId190" Type="http://schemas.openxmlformats.org/officeDocument/2006/relationships/slide" Target="slides/slide186.xml"/><Relationship Id="rId204" Type="http://schemas.openxmlformats.org/officeDocument/2006/relationships/slide" Target="slides/slide200.xml"/><Relationship Id="rId220" Type="http://schemas.openxmlformats.org/officeDocument/2006/relationships/slide" Target="slides/slide216.xml"/><Relationship Id="rId225" Type="http://schemas.openxmlformats.org/officeDocument/2006/relationships/slide" Target="slides/slide221.xml"/><Relationship Id="rId241" Type="http://schemas.openxmlformats.org/officeDocument/2006/relationships/slide" Target="slides/slide237.xml"/><Relationship Id="rId246" Type="http://schemas.openxmlformats.org/officeDocument/2006/relationships/slide" Target="slides/slide242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262" Type="http://schemas.openxmlformats.org/officeDocument/2006/relationships/tableStyles" Target="tableStyles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slide" Target="slides/slide139.xml"/><Relationship Id="rId148" Type="http://schemas.openxmlformats.org/officeDocument/2006/relationships/slide" Target="slides/slide144.xml"/><Relationship Id="rId164" Type="http://schemas.openxmlformats.org/officeDocument/2006/relationships/slide" Target="slides/slide160.xml"/><Relationship Id="rId169" Type="http://schemas.openxmlformats.org/officeDocument/2006/relationships/slide" Target="slides/slide165.xml"/><Relationship Id="rId185" Type="http://schemas.openxmlformats.org/officeDocument/2006/relationships/slide" Target="slides/slide18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80" Type="http://schemas.openxmlformats.org/officeDocument/2006/relationships/slide" Target="slides/slide176.xml"/><Relationship Id="rId210" Type="http://schemas.openxmlformats.org/officeDocument/2006/relationships/slide" Target="slides/slide206.xml"/><Relationship Id="rId215" Type="http://schemas.openxmlformats.org/officeDocument/2006/relationships/slide" Target="slides/slide211.xml"/><Relationship Id="rId236" Type="http://schemas.openxmlformats.org/officeDocument/2006/relationships/slide" Target="slides/slide232.xml"/><Relationship Id="rId257" Type="http://schemas.openxmlformats.org/officeDocument/2006/relationships/notesMaster" Target="notesMasters/notesMaster1.xml"/><Relationship Id="rId26" Type="http://schemas.openxmlformats.org/officeDocument/2006/relationships/slide" Target="slides/slide22.xml"/><Relationship Id="rId231" Type="http://schemas.openxmlformats.org/officeDocument/2006/relationships/slide" Target="slides/slide227.xml"/><Relationship Id="rId252" Type="http://schemas.openxmlformats.org/officeDocument/2006/relationships/slide" Target="slides/slide248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54" Type="http://schemas.openxmlformats.org/officeDocument/2006/relationships/slide" Target="slides/slide150.xml"/><Relationship Id="rId175" Type="http://schemas.openxmlformats.org/officeDocument/2006/relationships/slide" Target="slides/slide171.xml"/><Relationship Id="rId196" Type="http://schemas.openxmlformats.org/officeDocument/2006/relationships/slide" Target="slides/slide192.xml"/><Relationship Id="rId200" Type="http://schemas.openxmlformats.org/officeDocument/2006/relationships/slide" Target="slides/slide196.xml"/><Relationship Id="rId16" Type="http://schemas.openxmlformats.org/officeDocument/2006/relationships/slide" Target="slides/slide12.xml"/><Relationship Id="rId221" Type="http://schemas.openxmlformats.org/officeDocument/2006/relationships/slide" Target="slides/slide217.xml"/><Relationship Id="rId242" Type="http://schemas.openxmlformats.org/officeDocument/2006/relationships/slide" Target="slides/slide238.xml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44" Type="http://schemas.openxmlformats.org/officeDocument/2006/relationships/slide" Target="slides/slide140.xml"/><Relationship Id="rId90" Type="http://schemas.openxmlformats.org/officeDocument/2006/relationships/slide" Target="slides/slide86.xml"/><Relationship Id="rId165" Type="http://schemas.openxmlformats.org/officeDocument/2006/relationships/slide" Target="slides/slide161.xml"/><Relationship Id="rId186" Type="http://schemas.openxmlformats.org/officeDocument/2006/relationships/slide" Target="slides/slide182.xml"/><Relationship Id="rId211" Type="http://schemas.openxmlformats.org/officeDocument/2006/relationships/slide" Target="slides/slide207.xml"/><Relationship Id="rId232" Type="http://schemas.openxmlformats.org/officeDocument/2006/relationships/slide" Target="slides/slide228.xml"/><Relationship Id="rId253" Type="http://schemas.openxmlformats.org/officeDocument/2006/relationships/slide" Target="slides/slide249.xml"/><Relationship Id="rId27" Type="http://schemas.openxmlformats.org/officeDocument/2006/relationships/slide" Target="slides/slide23.xml"/><Relationship Id="rId48" Type="http://schemas.openxmlformats.org/officeDocument/2006/relationships/slide" Target="slides/slide44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34" Type="http://schemas.openxmlformats.org/officeDocument/2006/relationships/slide" Target="slides/slide130.xml"/><Relationship Id="rId80" Type="http://schemas.openxmlformats.org/officeDocument/2006/relationships/slide" Target="slides/slide76.xml"/><Relationship Id="rId155" Type="http://schemas.openxmlformats.org/officeDocument/2006/relationships/slide" Target="slides/slide151.xml"/><Relationship Id="rId176" Type="http://schemas.openxmlformats.org/officeDocument/2006/relationships/slide" Target="slides/slide172.xml"/><Relationship Id="rId197" Type="http://schemas.openxmlformats.org/officeDocument/2006/relationships/slide" Target="slides/slide193.xml"/><Relationship Id="rId201" Type="http://schemas.openxmlformats.org/officeDocument/2006/relationships/slide" Target="slides/slide197.xml"/><Relationship Id="rId222" Type="http://schemas.openxmlformats.org/officeDocument/2006/relationships/slide" Target="slides/slide218.xml"/><Relationship Id="rId243" Type="http://schemas.openxmlformats.org/officeDocument/2006/relationships/slide" Target="slides/slide239.xml"/><Relationship Id="rId17" Type="http://schemas.openxmlformats.org/officeDocument/2006/relationships/slide" Target="slides/slide13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24" Type="http://schemas.openxmlformats.org/officeDocument/2006/relationships/slide" Target="slides/slide120.xml"/><Relationship Id="rId70" Type="http://schemas.openxmlformats.org/officeDocument/2006/relationships/slide" Target="slides/slide66.xml"/><Relationship Id="rId91" Type="http://schemas.openxmlformats.org/officeDocument/2006/relationships/slide" Target="slides/slide87.xml"/><Relationship Id="rId145" Type="http://schemas.openxmlformats.org/officeDocument/2006/relationships/slide" Target="slides/slide141.xml"/><Relationship Id="rId166" Type="http://schemas.openxmlformats.org/officeDocument/2006/relationships/slide" Target="slides/slide162.xml"/><Relationship Id="rId187" Type="http://schemas.openxmlformats.org/officeDocument/2006/relationships/slide" Target="slides/slide18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5659" cy="49813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5" y="1"/>
            <a:ext cx="2945659" cy="49813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F59119-5E6A-4458-8114-C4AF88307AC5}" type="datetimeFigureOut">
              <a:rPr lang="en-US" smtClean="0"/>
              <a:t>11/27/2019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65225" y="1241425"/>
            <a:ext cx="44672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77959"/>
            <a:ext cx="5438140" cy="390923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943009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5" y="943009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7A7A51-5CBF-4ED0-85D9-4B580646D6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8827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56BCE4B-AE99-45F1-B466-937507E2AA93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0275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10B93-56F9-47C1-A5DE-C70526C3C11F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02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027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33512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46623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193239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319688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362053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26097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072466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 txBox="1">
            <a:spLocks noGrp="1" noChangeArrowheads="1"/>
          </p:cNvSpPr>
          <p:nvPr/>
        </p:nvSpPr>
        <p:spPr bwMode="auto">
          <a:xfrm>
            <a:off x="5574888" y="7008114"/>
            <a:ext cx="4266885" cy="3678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E01F5E2-6E60-4D95-AE0A-E95C516D831D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Times New Roman" pitchFamily="18" charset="0"/>
            </a:endParaRPr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90594434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155684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790D69-5118-4FC1-BAFD-4260CAD2D70E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4688" y="812800"/>
            <a:ext cx="5384800" cy="40386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4739" y="5122868"/>
            <a:ext cx="5388416" cy="485242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9693845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790D69-5118-4FC1-BAFD-4260CAD2D70E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4688" y="812800"/>
            <a:ext cx="5384800" cy="40386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4739" y="5122868"/>
            <a:ext cx="5388416" cy="485242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2444890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A981917-11D2-4344-AC54-315348215EA9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9251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C4E345C-4DCE-468D-994C-E5E02AEFDD3F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925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092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175734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294954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790D69-5118-4FC1-BAFD-4260CAD2D70E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4688" y="812800"/>
            <a:ext cx="5384800" cy="40386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4739" y="5122868"/>
            <a:ext cx="5388416" cy="485242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52490856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14045" y="10245638"/>
            <a:ext cx="2919118" cy="537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6275" y="809625"/>
            <a:ext cx="5387975" cy="40417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3162" y="5121954"/>
            <a:ext cx="5388416" cy="485319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37781611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14045" y="10245638"/>
            <a:ext cx="2919118" cy="537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6275" y="809625"/>
            <a:ext cx="5387975" cy="40417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3162" y="5121954"/>
            <a:ext cx="5388416" cy="485319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48079863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14045" y="10245638"/>
            <a:ext cx="2919118" cy="537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6275" y="809625"/>
            <a:ext cx="5387975" cy="40417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3162" y="5121954"/>
            <a:ext cx="5388416" cy="485319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09317353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189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518618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190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32307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216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952364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790D69-5118-4FC1-BAFD-4260CAD2D70E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4688" y="812800"/>
            <a:ext cx="5384800" cy="40386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4739" y="5122868"/>
            <a:ext cx="5388416" cy="485242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87158830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230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119900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1120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245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086201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246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247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248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249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250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251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41272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88797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94906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3183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47203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7049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58054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22056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84276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249965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4792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933277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493335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15250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35034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03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08011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714660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295784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2111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77532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28156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1996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FA87F05-397B-4DC5-8F6B-4F344128EC3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577882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201BC1-466E-4B14-A4B3-BFF37E05939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93211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299C08-7164-470D-94A2-7D4AFFEF68D8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048126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FCD376-6D00-4AB4-9C77-0A968BA7CE95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52101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584B06-8737-4A67-B93E-05D9E267CED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234639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175140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813FE7-908A-4E36-BBA0-9D794DE4387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74603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62FF19-E66A-496E-8A10-CCB6A0C22840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25359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9A8991B-3C86-4B79-A1C7-09C5CDB4B28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73767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4F659E-470C-46A3-80BE-6D139DEFDE5C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92602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0BF971-02CD-4B99-B742-3C7FC7DA6AB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243258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8D879A-199D-4D56-9D3D-DD2FC3D095C3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0138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4BED6C-E9ED-422D-B6E1-23D9D9F2321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81300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u-HU"/>
              <a:t>Alcím mintájának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41D51F-ADCE-40D0-BF27-B62BBC751D1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796764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BCA839-D65F-49C3-B927-07529CBB90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881480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2FE3E9-C92A-4242-92B7-350C8CB718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56302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026990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19421-57B0-4F97-A410-959DF2CEE3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65985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4FFF02-553D-4335-84BF-A37B591A2B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623846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5BD3FF-4C3D-40E9-9463-C0480A7E0C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0889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769A7D-2158-4551-AD13-E06D85D6E8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09839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E673D5-793F-43D4-8703-70E88EA357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182108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AA6271-18CB-480A-B7E6-D52BEA9094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8930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B70887-6531-4CA4-879B-0D93167E29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50837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02138E-9B43-42EF-A5F3-8A7D4C6E8F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951511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57934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96831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65100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54149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17094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C5ABEFA-7CE2-451C-AAD3-7A2CC969DB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549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F4EBC40-5D11-414E-958E-8FFB8B8F5D2A}" type="slidenum">
              <a:rPr lang="en-US" altLang="en-US" sz="1400">
                <a:solidFill>
                  <a:srgbClr val="FFFFFF"/>
                </a:solidFill>
                <a:cs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1400">
              <a:solidFill>
                <a:srgbClr val="FFFFFF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71083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  <p:sldLayoutId id="214748378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150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1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5ED07B8-72D6-4E96-B547-2E0AE04DB78D}" type="slidenum">
              <a:rPr lang="en-US" alt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5913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9" r:id="rId1"/>
    <p:sldLayoutId id="2147483790" r:id="rId2"/>
    <p:sldLayoutId id="2147483791" r:id="rId3"/>
    <p:sldLayoutId id="2147483792" r:id="rId4"/>
    <p:sldLayoutId id="2147483793" r:id="rId5"/>
    <p:sldLayoutId id="2147483794" r:id="rId6"/>
    <p:sldLayoutId id="2147483795" r:id="rId7"/>
    <p:sldLayoutId id="2147483796" r:id="rId8"/>
    <p:sldLayoutId id="2147483797" r:id="rId9"/>
    <p:sldLayoutId id="2147483798" r:id="rId10"/>
    <p:sldLayoutId id="2147483799" r:id="rId11"/>
    <p:sldLayoutId id="2147483800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kern="1200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389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solidFill>
                  <a:srgbClr val="000000"/>
                </a:solidFill>
              </a:defRPr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3389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000">
                <a:solidFill>
                  <a:srgbClr val="000000"/>
                </a:solidFill>
              </a:defRPr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3389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000">
                <a:solidFill>
                  <a:srgbClr val="000000"/>
                </a:solidFill>
              </a:defRPr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fld id="{6D314CC6-81AB-4E13-9F33-5E08E66EF554}" type="slidenum">
              <a:rPr lang="en-US"/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42304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2" r:id="rId1"/>
    <p:sldLayoutId id="2147483803" r:id="rId2"/>
    <p:sldLayoutId id="2147483804" r:id="rId3"/>
    <p:sldLayoutId id="2147483805" r:id="rId4"/>
    <p:sldLayoutId id="2147483806" r:id="rId5"/>
    <p:sldLayoutId id="2147483807" r:id="rId6"/>
    <p:sldLayoutId id="2147483808" r:id="rId7"/>
    <p:sldLayoutId id="2147483809" r:id="rId8"/>
    <p:sldLayoutId id="2147483810" r:id="rId9"/>
    <p:sldLayoutId id="2147483811" r:id="rId10"/>
    <p:sldLayoutId id="2147483812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SzPct val="75000"/>
        <a:buFont typeface="Wingdings" pitchFamily="2" charset="2"/>
        <a:buChar char="p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n"/>
        <a:defRPr sz="24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p"/>
        <a:defRPr sz="20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.jpg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emf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9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4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8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18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8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18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8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emf"/><Relationship Id="rId1" Type="http://schemas.openxmlformats.org/officeDocument/2006/relationships/slideLayout" Target="../slideLayouts/slideLayout18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hyperlink" Target="https://en.wikichip.org/wiki/File:amd_infinity_fabric_dual-socket(4_dies).svg" TargetMode="Externa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56.png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30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30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4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8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8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8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8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18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8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18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8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g"/><Relationship Id="rId1" Type="http://schemas.openxmlformats.org/officeDocument/2006/relationships/slideLayout" Target="../slideLayouts/slideLayout18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8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8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8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14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14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14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14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14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4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g"/><Relationship Id="rId1" Type="http://schemas.openxmlformats.org/officeDocument/2006/relationships/slideLayout" Target="../slideLayouts/slideLayout6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6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6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6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jpg"/><Relationship Id="rId1" Type="http://schemas.openxmlformats.org/officeDocument/2006/relationships/slideLayout" Target="../slideLayouts/slideLayout6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hyperlink" Target="http://images.pugetsystems.com/images/pic_disp.php?id=19392&amp;width=800&amp;height=800" TargetMode="External"/><Relationship Id="rId1" Type="http://schemas.openxmlformats.org/officeDocument/2006/relationships/slideLayout" Target="../slideLayouts/slideLayout6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6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6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3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3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3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3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3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s://communities.intel.com/servlet/JiveServlet/showImage/38-14184-32685/New+Number+Construct-+Detailed.png" TargetMode="Externa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s://communities.intel.com/servlet/JiveServlet/showImage/38-14184-32685/New+Number+Construct-+Detailed.png" TargetMode="Externa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6.pn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310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0.png"/><Relationship Id="rId5" Type="http://schemas.openxmlformats.org/officeDocument/2006/relationships/image" Target="../media/image290.png"/><Relationship Id="rId4" Type="http://schemas.openxmlformats.org/officeDocument/2006/relationships/image" Target="../media/image28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187450" y="2997200"/>
            <a:ext cx="6705600" cy="3268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Dezső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</a:rPr>
              <a:t> Sima</a:t>
            </a:r>
          </a:p>
          <a:p>
            <a:pPr eaLnBrk="1" hangingPunct="1">
              <a:spcAft>
                <a:spcPct val="50000"/>
              </a:spcAft>
            </a:pPr>
            <a:endParaRPr lang="hu-HU" altLang="en-US" dirty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50000"/>
              </a:spcAft>
            </a:pPr>
            <a:endParaRPr lang="hu-HU" altLang="en-US" dirty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2500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November 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</a:rPr>
              <a:t>20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19</a:t>
            </a:r>
            <a:endParaRPr lang="hu-HU" altLang="en-US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0963" name="Text Box 3"/>
          <p:cNvSpPr txBox="1">
            <a:spLocks noChangeArrowheads="1"/>
          </p:cNvSpPr>
          <p:nvPr/>
        </p:nvSpPr>
        <p:spPr bwMode="auto">
          <a:xfrm>
            <a:off x="4011554" y="6357938"/>
            <a:ext cx="95103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(Ver.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7082305" y="6372225"/>
            <a:ext cx="193899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  <a:sym typeface="Symbol" pitchFamily="18" charset="2"/>
              </a:rPr>
              <a:t>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Sima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  <a:sym typeface="Symbol" pitchFamily="18" charset="2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Dezső, 20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19</a:t>
            </a:r>
          </a:p>
        </p:txBody>
      </p:sp>
      <p:sp>
        <p:nvSpPr>
          <p:cNvPr id="40965" name="Rectangle 5"/>
          <p:cNvSpPr>
            <a:spLocks noChangeArrowheads="1"/>
          </p:cNvSpPr>
          <p:nvPr/>
        </p:nvSpPr>
        <p:spPr bwMode="auto">
          <a:xfrm>
            <a:off x="230505" y="876300"/>
            <a:ext cx="8742206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High-End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Processors and Platforms</a:t>
            </a:r>
            <a:endParaRPr kumimoji="0" lang="hu-HU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50969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</a:t>
            </a:r>
            <a:r>
              <a:rPr lang="en-US" altLang="en-US" dirty="0">
                <a:latin typeface="Verdana" pitchFamily="34" charset="0"/>
              </a:rPr>
              <a:t>3</a:t>
            </a:r>
            <a:r>
              <a:rPr lang="hu-HU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4" name="TextBox 1"/>
          <p:cNvSpPr txBox="1"/>
          <p:nvPr/>
        </p:nvSpPr>
        <p:spPr>
          <a:xfrm>
            <a:off x="79521" y="544753"/>
            <a:ext cx="83102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Intel's vs AMD's x86 server market share (Based on data by IDC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</a:p>
        </p:txBody>
      </p:sp>
      <p:grpSp>
        <p:nvGrpSpPr>
          <p:cNvPr id="5" name="Group 24"/>
          <p:cNvGrpSpPr/>
          <p:nvPr/>
        </p:nvGrpSpPr>
        <p:grpSpPr>
          <a:xfrm>
            <a:off x="493058" y="1056754"/>
            <a:ext cx="8045824" cy="5567601"/>
            <a:chOff x="984250" y="901461"/>
            <a:chExt cx="6400800" cy="5567601"/>
          </a:xfrm>
        </p:grpSpPr>
        <p:pic>
          <p:nvPicPr>
            <p:cNvPr id="6" name="Picture 5" descr="amd_intc_server_mkt_trends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544"/>
            <a:stretch/>
          </p:blipFill>
          <p:spPr bwMode="auto">
            <a:xfrm>
              <a:off x="984250" y="901461"/>
              <a:ext cx="6400800" cy="55676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Line 7"/>
            <p:cNvSpPr>
              <a:spLocks noChangeShapeType="1"/>
            </p:cNvSpPr>
            <p:nvPr/>
          </p:nvSpPr>
          <p:spPr bwMode="auto">
            <a:xfrm flipH="1" flipV="1">
              <a:off x="2260600" y="2387600"/>
              <a:ext cx="0" cy="4445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8" name="Text Box 8"/>
            <p:cNvSpPr txBox="1">
              <a:spLocks noChangeArrowheads="1"/>
            </p:cNvSpPr>
            <p:nvPr/>
          </p:nvSpPr>
          <p:spPr bwMode="auto">
            <a:xfrm>
              <a:off x="1951038" y="2838450"/>
              <a:ext cx="1411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 2 Quad DP</a:t>
              </a:r>
            </a:p>
          </p:txBody>
        </p:sp>
        <p:sp>
          <p:nvSpPr>
            <p:cNvPr id="9" name="Line 9"/>
            <p:cNvSpPr>
              <a:spLocks noChangeShapeType="1"/>
            </p:cNvSpPr>
            <p:nvPr/>
          </p:nvSpPr>
          <p:spPr bwMode="auto">
            <a:xfrm flipH="1" flipV="1">
              <a:off x="3376611" y="1898854"/>
              <a:ext cx="1" cy="479221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" name="Text Box 10"/>
            <p:cNvSpPr txBox="1">
              <a:spLocks noChangeArrowheads="1"/>
            </p:cNvSpPr>
            <p:nvPr/>
          </p:nvSpPr>
          <p:spPr bwMode="auto">
            <a:xfrm>
              <a:off x="2892425" y="2408238"/>
              <a:ext cx="979488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Penryn DP</a:t>
              </a:r>
            </a:p>
          </p:txBody>
        </p:sp>
        <p:sp>
          <p:nvSpPr>
            <p:cNvPr id="11" name="Line 11"/>
            <p:cNvSpPr>
              <a:spLocks noChangeShapeType="1"/>
            </p:cNvSpPr>
            <p:nvPr/>
          </p:nvSpPr>
          <p:spPr bwMode="auto">
            <a:xfrm flipH="1" flipV="1">
              <a:off x="4187303" y="1863194"/>
              <a:ext cx="1" cy="41991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" name="Text Box 12"/>
            <p:cNvSpPr txBox="1">
              <a:spLocks noChangeArrowheads="1"/>
            </p:cNvSpPr>
            <p:nvPr/>
          </p:nvSpPr>
          <p:spPr bwMode="auto">
            <a:xfrm>
              <a:off x="3829050" y="2244725"/>
              <a:ext cx="990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Penryn MP</a:t>
              </a:r>
            </a:p>
          </p:txBody>
        </p:sp>
        <p:sp>
          <p:nvSpPr>
            <p:cNvPr id="13" name="Line 13"/>
            <p:cNvSpPr>
              <a:spLocks noChangeShapeType="1"/>
            </p:cNvSpPr>
            <p:nvPr/>
          </p:nvSpPr>
          <p:spPr bwMode="auto">
            <a:xfrm flipH="1" flipV="1">
              <a:off x="5830888" y="1665288"/>
              <a:ext cx="7937" cy="4445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Text Box 14"/>
            <p:cNvSpPr txBox="1">
              <a:spLocks noChangeArrowheads="1"/>
            </p:cNvSpPr>
            <p:nvPr/>
          </p:nvSpPr>
          <p:spPr bwMode="auto">
            <a:xfrm>
              <a:off x="4979988" y="2116138"/>
              <a:ext cx="1682750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Nehalem-EX DP/MP</a:t>
              </a:r>
            </a:p>
          </p:txBody>
        </p:sp>
        <p:sp>
          <p:nvSpPr>
            <p:cNvPr id="15" name="Line 15"/>
            <p:cNvSpPr>
              <a:spLocks noChangeShapeType="1"/>
            </p:cNvSpPr>
            <p:nvPr/>
          </p:nvSpPr>
          <p:spPr bwMode="auto">
            <a:xfrm flipH="1" flipV="1">
              <a:off x="1743788" y="2469083"/>
              <a:ext cx="0" cy="42708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" name="Text Box 16"/>
            <p:cNvSpPr txBox="1">
              <a:spLocks noChangeArrowheads="1"/>
            </p:cNvSpPr>
            <p:nvPr/>
          </p:nvSpPr>
          <p:spPr bwMode="auto">
            <a:xfrm>
              <a:off x="1330325" y="3132138"/>
              <a:ext cx="952500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 2 DP</a:t>
              </a:r>
            </a:p>
          </p:txBody>
        </p:sp>
        <p:sp>
          <p:nvSpPr>
            <p:cNvPr id="17" name="Line 17"/>
            <p:cNvSpPr>
              <a:spLocks noChangeShapeType="1"/>
            </p:cNvSpPr>
            <p:nvPr/>
          </p:nvSpPr>
          <p:spPr bwMode="auto">
            <a:xfrm flipH="1">
              <a:off x="3133725" y="4758764"/>
              <a:ext cx="0" cy="54864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" name="Text Box 18"/>
            <p:cNvSpPr txBox="1">
              <a:spLocks noChangeArrowheads="1"/>
            </p:cNvSpPr>
            <p:nvPr/>
          </p:nvSpPr>
          <p:spPr bwMode="auto">
            <a:xfrm>
              <a:off x="2332038" y="4286250"/>
              <a:ext cx="1566862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K10 Barcelona MP</a:t>
              </a:r>
            </a:p>
          </p:txBody>
        </p:sp>
        <p:sp>
          <p:nvSpPr>
            <p:cNvPr id="19" name="Line 19"/>
            <p:cNvSpPr>
              <a:spLocks noChangeShapeType="1"/>
            </p:cNvSpPr>
            <p:nvPr/>
          </p:nvSpPr>
          <p:spPr bwMode="auto">
            <a:xfrm flipH="1">
              <a:off x="4314558" y="4803775"/>
              <a:ext cx="1" cy="503629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0" name="Text Box 20"/>
            <p:cNvSpPr txBox="1">
              <a:spLocks noChangeArrowheads="1"/>
            </p:cNvSpPr>
            <p:nvPr/>
          </p:nvSpPr>
          <p:spPr bwMode="auto">
            <a:xfrm>
              <a:off x="3546475" y="4529138"/>
              <a:ext cx="1528763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K10 Shanghai MP</a:t>
              </a:r>
            </a:p>
          </p:txBody>
        </p:sp>
        <p:sp>
          <p:nvSpPr>
            <p:cNvPr id="21" name="Line 21"/>
            <p:cNvSpPr>
              <a:spLocks noChangeShapeType="1"/>
            </p:cNvSpPr>
            <p:nvPr/>
          </p:nvSpPr>
          <p:spPr bwMode="auto">
            <a:xfrm>
              <a:off x="6105525" y="5359400"/>
              <a:ext cx="0" cy="3683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2" name="Text Box 22"/>
            <p:cNvSpPr txBox="1">
              <a:spLocks noChangeArrowheads="1"/>
            </p:cNvSpPr>
            <p:nvPr/>
          </p:nvSpPr>
          <p:spPr bwMode="auto">
            <a:xfrm>
              <a:off x="5140325" y="5048250"/>
              <a:ext cx="1900238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K10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Magny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Course MP</a:t>
              </a:r>
            </a:p>
          </p:txBody>
        </p:sp>
        <p:sp>
          <p:nvSpPr>
            <p:cNvPr id="23" name="Line 23"/>
            <p:cNvSpPr>
              <a:spLocks noChangeShapeType="1"/>
            </p:cNvSpPr>
            <p:nvPr/>
          </p:nvSpPr>
          <p:spPr bwMode="auto">
            <a:xfrm>
              <a:off x="5114925" y="5054600"/>
              <a:ext cx="0" cy="4572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4" name="Text Box 24"/>
            <p:cNvSpPr txBox="1">
              <a:spLocks noChangeArrowheads="1"/>
            </p:cNvSpPr>
            <p:nvPr/>
          </p:nvSpPr>
          <p:spPr bwMode="auto">
            <a:xfrm>
              <a:off x="4376738" y="4756150"/>
              <a:ext cx="1489075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K10 Istambul MP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763898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854C6C-4803-4990-98F0-7B5E6ABD2A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</a:t>
            </a:r>
            <a:r>
              <a:rPr lang="hu-HU" altLang="en-US" sz="1400" kern="1200" dirty="0">
                <a:latin typeface="Verdana" pitchFamily="34" charset="0"/>
              </a:rPr>
              <a:t>(</a:t>
            </a:r>
            <a:r>
              <a:rPr lang="en-US" altLang="en-US" sz="1400" kern="1200" dirty="0">
                <a:latin typeface="Verdana" pitchFamily="34" charset="0"/>
              </a:rPr>
              <a:t>10</a:t>
            </a:r>
            <a:r>
              <a:rPr lang="hu-HU" altLang="en-US" sz="1400" kern="1200" dirty="0">
                <a:latin typeface="Verdana" pitchFamily="34" charset="0"/>
              </a:rPr>
              <a:t>)</a:t>
            </a:r>
            <a:endParaRPr lang="en-US" sz="1400" kern="1200" dirty="0"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5E89CA-A668-408D-9BEC-7C58C29CA965}"/>
                  </a:ext>
                </a:extLst>
              </p:cNvPr>
              <p:cNvSpPr txBox="1"/>
              <p:nvPr/>
            </p:nvSpPr>
            <p:spPr>
              <a:xfrm>
                <a:off x="414673" y="1230832"/>
                <a:ext cx="9247868" cy="27392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lvl="0" indent="-285750" defTabSz="914400" fontAlgn="base">
                  <a:spcBef>
                    <a:spcPct val="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If however,</a:t>
                </a:r>
                <a:r>
                  <a:rPr kumimoji="0" lang="en-US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  <m:r>
                      <a:rPr lang="en-US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would be raised the given memory speed grade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(e.g. DDR4-2400)</a:t>
                </a:r>
              </a:p>
              <a:p>
                <a:pPr lvl="0" defTabSz="914400" fontAlgn="base">
                  <a:spcBef>
                    <a:spcPct val="0"/>
                  </a:spcBef>
                  <a:spcAft>
                    <a:spcPts val="600"/>
                  </a:spcAft>
                  <a:defRPr/>
                </a:pPr>
                <a:r>
                  <a:rPr lang="en-US" sz="1600" dirty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 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could not be</a:t>
                </a:r>
                <a:r>
                  <a:rPr kumimoji="0" lang="en-US" sz="1600" b="0" i="0" u="none" strike="noStrike" kern="1200" cap="none" spc="0" normalizeH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preserved.</a:t>
                </a:r>
                <a:r>
                  <a:rPr lang="hu-HU" sz="1600" dirty="0">
                    <a:solidFill>
                      <a:srgbClr val="0070C0"/>
                    </a:solidFill>
                    <a:latin typeface="Verdana" pitchFamily="34" charset="0"/>
                    <a:cs typeface="Times New Roman" pitchFamily="18" charset="0"/>
                  </a:rPr>
                  <a:t>    </a:t>
                </a: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L="285750" marR="0" lvl="0" indent="-28575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In other words,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a given memory speed grade constrains the number and</a:t>
                </a:r>
                <a:endParaRPr kumimoji="0" lang="hu-H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hu-HU" sz="1600" dirty="0">
                    <a:solidFill>
                      <a:srgbClr val="FF0000"/>
                    </a:solidFill>
                    <a:latin typeface="Verdana" pitchFamily="34" charset="0"/>
                    <a:cs typeface="Times New Roman" pitchFamily="18" charset="0"/>
                  </a:rPr>
                  <a:t>    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width of the</a:t>
                </a:r>
                <a:r>
                  <a:rPr kumimoji="0" lang="hu-HU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copper trails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that can be connected to an MCH</a:t>
                </a:r>
                <a:r>
                  <a:rPr lang="hu-HU" sz="1600" dirty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or processor socket</a:t>
                </a: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sz="1600" dirty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    </a:t>
                </a:r>
                <a:r>
                  <a:rPr kumimoji="0" lang="hu-HU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width a given width and thus it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limits the number of memory channels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that</a:t>
                </a:r>
                <a:endParaRPr kumimoji="0" lang="hu-H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tabLst/>
                  <a:defRPr/>
                </a:pPr>
                <a:r>
                  <a:rPr lang="hu-HU" sz="1600" dirty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   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may directly be connected to an</a:t>
                </a:r>
                <a:r>
                  <a:rPr kumimoji="0" lang="hu-HU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MCH or a processor.</a:t>
                </a:r>
              </a:p>
              <a:p>
                <a:pPr marL="285750" marR="0" lvl="0" indent="-28575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In this respect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the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physical dimensions of the MCH or processor socket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are</a:t>
                </a:r>
                <a:endParaRPr kumimoji="0" lang="hu-H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hu-HU" sz="1600" dirty="0">
                    <a:solidFill>
                      <a:srgbClr val="0070C0"/>
                    </a:solidFill>
                    <a:latin typeface="Verdana" pitchFamily="34" charset="0"/>
                    <a:cs typeface="Times New Roman" pitchFamily="18" charset="0"/>
                  </a:rPr>
                  <a:t>    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of paramount importance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since larger sockets allow obviously, more copper</a:t>
                </a:r>
                <a:endParaRPr kumimoji="0" lang="hu-H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hu-HU" sz="1600" dirty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   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trails to connect whereas</a:t>
                </a:r>
                <a:r>
                  <a:rPr kumimoji="0" lang="hu-HU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smaller sockets less copper trails and thus more or </a:t>
                </a:r>
                <a:endParaRPr kumimoji="0" lang="hu-H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hu-HU" sz="1600" dirty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   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less memory channels.</a:t>
                </a: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5E89CA-A668-408D-9BEC-7C58C29CA9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4673" y="1230832"/>
                <a:ext cx="9247868" cy="2739211"/>
              </a:xfrm>
              <a:prstGeom prst="rect">
                <a:avLst/>
              </a:prstGeom>
              <a:blipFill>
                <a:blip r:embed="rId2"/>
                <a:stretch>
                  <a:fillRect l="-264" b="-20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Szövegdoboz 6"/>
          <p:cNvSpPr txBox="1"/>
          <p:nvPr/>
        </p:nvSpPr>
        <p:spPr>
          <a:xfrm>
            <a:off x="385780" y="4959753"/>
            <a:ext cx="85189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the other hand,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larger processor sockets enable connecting more memory channels, say up to 6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directly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the next Figure indicates. </a:t>
            </a:r>
          </a:p>
        </p:txBody>
      </p:sp>
      <p:sp>
        <p:nvSpPr>
          <p:cNvPr id="9" name="Téglalap 8"/>
          <p:cNvSpPr/>
          <p:nvPr/>
        </p:nvSpPr>
        <p:spPr bwMode="auto">
          <a:xfrm>
            <a:off x="279097" y="4017306"/>
            <a:ext cx="8726173" cy="85915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Szövegdoboz 9"/>
          <p:cNvSpPr txBox="1"/>
          <p:nvPr/>
        </p:nvSpPr>
        <p:spPr>
          <a:xfrm>
            <a:off x="397209" y="4030749"/>
            <a:ext cx="93490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Usual MCH or client processor socket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about 30 - 40 mm x 30 – 40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allow typically to connect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two memory channels directly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an MCH or a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socket without degrading memory speed.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2116232-2EAD-4946-803F-4116ACF1708A}"/>
              </a:ext>
            </a:extLst>
          </p:cNvPr>
          <p:cNvSpPr txBox="1"/>
          <p:nvPr/>
        </p:nvSpPr>
        <p:spPr>
          <a:xfrm>
            <a:off x="107950" y="481262"/>
            <a:ext cx="77908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Constraints for raising the number of directly connected standard</a:t>
            </a:r>
          </a:p>
          <a:p>
            <a:r>
              <a:rPr lang="en-US" dirty="0">
                <a:solidFill>
                  <a:schemeClr val="accent6"/>
                </a:solidFill>
              </a:rPr>
              <a:t>   DRAM channels to the MCH or a processor -</a:t>
            </a:r>
            <a:r>
              <a:rPr lang="hu-HU" dirty="0">
                <a:solidFill>
                  <a:schemeClr val="accent6"/>
                </a:solidFill>
              </a:rPr>
              <a:t>5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8" name="TextBox 4">
            <a:extLst>
              <a:ext uri="{FF2B5EF4-FFF2-40B4-BE49-F238E27FC236}">
                <a16:creationId xmlns:a16="http://schemas.microsoft.com/office/drawing/2014/main" id="{AFFD0B8F-4F51-4068-8751-466F3ECAEB91}"/>
              </a:ext>
            </a:extLst>
          </p:cNvPr>
          <p:cNvSpPr txBox="1"/>
          <p:nvPr/>
        </p:nvSpPr>
        <p:spPr>
          <a:xfrm>
            <a:off x="8849360" y="6501335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33444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  <p:bldP spid="10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EAED6C-B94A-4309-8CBF-671A52433D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</a:t>
            </a:r>
            <a:r>
              <a:rPr lang="hu-HU" altLang="en-US" sz="1400" kern="1200" dirty="0">
                <a:latin typeface="Verdana" pitchFamily="34" charset="0"/>
              </a:rPr>
              <a:t>(1</a:t>
            </a:r>
            <a:r>
              <a:rPr lang="en-US" altLang="en-US" sz="1400" kern="1200" dirty="0">
                <a:latin typeface="Verdana" pitchFamily="34" charset="0"/>
              </a:rPr>
              <a:t>1</a:t>
            </a:r>
            <a:r>
              <a:rPr lang="hu-HU" altLang="en-US" sz="1400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6B36DB7-1390-44F8-98D2-D57A22C74E60}"/>
              </a:ext>
            </a:extLst>
          </p:cNvPr>
          <p:cNvGrpSpPr/>
          <p:nvPr/>
        </p:nvGrpSpPr>
        <p:grpSpPr>
          <a:xfrm>
            <a:off x="21296" y="2912884"/>
            <a:ext cx="2289489" cy="1742892"/>
            <a:chOff x="135600" y="2998607"/>
            <a:chExt cx="2289489" cy="1742892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4266EE0A-27DE-478F-8FE4-6EC8F75F5CB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42416" t="46088" r="11384"/>
            <a:stretch/>
          </p:blipFill>
          <p:spPr>
            <a:xfrm rot="20783014">
              <a:off x="435539" y="3175485"/>
              <a:ext cx="1689611" cy="1566014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69F8000-A337-43CB-B409-23A892C60DCC}"/>
                </a:ext>
              </a:extLst>
            </p:cNvPr>
            <p:cNvSpPr/>
            <p:nvPr/>
          </p:nvSpPr>
          <p:spPr bwMode="auto">
            <a:xfrm>
              <a:off x="135600" y="3281820"/>
              <a:ext cx="460689" cy="91440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77D65955-324C-42D7-AE35-88AFEF48F119}"/>
                </a:ext>
              </a:extLst>
            </p:cNvPr>
            <p:cNvSpPr/>
            <p:nvPr/>
          </p:nvSpPr>
          <p:spPr bwMode="auto">
            <a:xfrm>
              <a:off x="744514" y="2998607"/>
              <a:ext cx="1680575" cy="270687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58FA899E-FC36-4A6B-9B0F-2DDB010C14F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7756" t="51534" r="19256" b="18654"/>
          <a:stretch/>
        </p:blipFill>
        <p:spPr>
          <a:xfrm>
            <a:off x="2629095" y="3083362"/>
            <a:ext cx="989556" cy="127765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2802F11-D8E9-4CBA-B9AC-94E17E5F5FE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762" t="36044" r="58304" b="18653"/>
          <a:stretch/>
        </p:blipFill>
        <p:spPr>
          <a:xfrm>
            <a:off x="4312665" y="2432010"/>
            <a:ext cx="1747341" cy="194153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BCABF29-ADC7-4967-A671-07AEE410C78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614" t="17923" r="32410" b="18652"/>
          <a:stretch/>
        </p:blipFill>
        <p:spPr>
          <a:xfrm>
            <a:off x="6676367" y="1692973"/>
            <a:ext cx="1979112" cy="2718149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283E630B-5F42-49E4-A454-4879F1E64EA1}"/>
              </a:ext>
            </a:extLst>
          </p:cNvPr>
          <p:cNvSpPr txBox="1"/>
          <p:nvPr/>
        </p:nvSpPr>
        <p:spPr>
          <a:xfrm>
            <a:off x="614350" y="4547486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34x34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mm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C6AD12-56C2-46E9-A76D-750600EDB774}"/>
              </a:ext>
            </a:extLst>
          </p:cNvPr>
          <p:cNvSpPr txBox="1"/>
          <p:nvPr/>
        </p:nvSpPr>
        <p:spPr>
          <a:xfrm>
            <a:off x="2487969" y="4542718"/>
            <a:ext cx="1337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45x42.5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mm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69D4EBC-C333-49CE-9BEB-191676FB673C}"/>
              </a:ext>
            </a:extLst>
          </p:cNvPr>
          <p:cNvSpPr txBox="1"/>
          <p:nvPr/>
        </p:nvSpPr>
        <p:spPr>
          <a:xfrm>
            <a:off x="4505322" y="4566526"/>
            <a:ext cx="15167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58.5x51.0 mm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A9DE4B3-43B0-4114-BACE-4DF5B24E6044}"/>
              </a:ext>
            </a:extLst>
          </p:cNvPr>
          <p:cNvSpPr txBox="1"/>
          <p:nvPr/>
        </p:nvSpPr>
        <p:spPr>
          <a:xfrm>
            <a:off x="7058036" y="4561758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76x56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mm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3FEE101-3F66-4E85-B3E4-B1BF619E2505}"/>
              </a:ext>
            </a:extLst>
          </p:cNvPr>
          <p:cNvSpPr txBox="1"/>
          <p:nvPr/>
        </p:nvSpPr>
        <p:spPr>
          <a:xfrm>
            <a:off x="638170" y="4827969"/>
            <a:ext cx="10887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BGA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1226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7CAC340-BAB8-43F4-9D13-F1CBA15A504C}"/>
              </a:ext>
            </a:extLst>
          </p:cNvPr>
          <p:cNvSpPr txBox="1"/>
          <p:nvPr/>
        </p:nvSpPr>
        <p:spPr>
          <a:xfrm>
            <a:off x="2576506" y="483748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LGA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1366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85DCAFB-CFF9-4A65-8BDF-9B21D4A5B840}"/>
              </a:ext>
            </a:extLst>
          </p:cNvPr>
          <p:cNvSpPr txBox="1"/>
          <p:nvPr/>
        </p:nvSpPr>
        <p:spPr>
          <a:xfrm>
            <a:off x="4635887" y="4847009"/>
            <a:ext cx="12585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LGA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2011-3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07FD76B-6BD5-4BCC-9BC2-795AB62B15C6}"/>
              </a:ext>
            </a:extLst>
          </p:cNvPr>
          <p:cNvSpPr txBox="1"/>
          <p:nvPr/>
        </p:nvSpPr>
        <p:spPr>
          <a:xfrm>
            <a:off x="7110428" y="485652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LGA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3647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4CA3B45-3F98-49CC-A78B-D7C2EE9F5C25}"/>
              </a:ext>
            </a:extLst>
          </p:cNvPr>
          <p:cNvSpPr txBox="1"/>
          <p:nvPr/>
        </p:nvSpPr>
        <p:spPr>
          <a:xfrm>
            <a:off x="266690" y="5188912"/>
            <a:ext cx="177484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2xDDR2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standard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mem.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</a:t>
            </a: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MCH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8236B38-A1A6-44FC-AFA2-4985F0DA2C52}"/>
              </a:ext>
            </a:extLst>
          </p:cNvPr>
          <p:cNvSpPr txBox="1"/>
          <p:nvPr/>
        </p:nvSpPr>
        <p:spPr>
          <a:xfrm>
            <a:off x="2247893" y="5184144"/>
            <a:ext cx="177484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3xDDR3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standard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mem.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processors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C544B4A-01B7-45A8-9D8C-39FCDD8215EA}"/>
              </a:ext>
            </a:extLst>
          </p:cNvPr>
          <p:cNvSpPr txBox="1"/>
          <p:nvPr/>
        </p:nvSpPr>
        <p:spPr>
          <a:xfrm>
            <a:off x="4298103" y="5193664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DDR4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standard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mem.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 on both side)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B99C81-B095-46AE-BF7E-9DC2C6451D44}"/>
              </a:ext>
            </a:extLst>
          </p:cNvPr>
          <p:cNvSpPr txBox="1"/>
          <p:nvPr/>
        </p:nvSpPr>
        <p:spPr>
          <a:xfrm>
            <a:off x="6665069" y="5188896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2x3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DDR4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standard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mem.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(3 on both side)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91DB09-4DC0-4ED7-B825-7FE2AAFB6436}"/>
              </a:ext>
            </a:extLst>
          </p:cNvPr>
          <p:cNvSpPr txBox="1"/>
          <p:nvPr/>
        </p:nvSpPr>
        <p:spPr>
          <a:xfrm>
            <a:off x="595747" y="2222745"/>
            <a:ext cx="1358064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P965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4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GMCH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 Core 2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 cores)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04BA3B3-81E0-44DB-9B81-5BF584CDA3EC}"/>
              </a:ext>
            </a:extLst>
          </p:cNvPr>
          <p:cNvSpPr txBox="1"/>
          <p:nvPr/>
        </p:nvSpPr>
        <p:spPr>
          <a:xfrm>
            <a:off x="2399456" y="2052978"/>
            <a:ext cx="1552028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(up to 6 cores)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55E3B1B-D980-4BD5-9E1A-E72316B59067}"/>
              </a:ext>
            </a:extLst>
          </p:cNvPr>
          <p:cNvSpPr txBox="1"/>
          <p:nvPr/>
        </p:nvSpPr>
        <p:spPr>
          <a:xfrm>
            <a:off x="4424370" y="1633867"/>
            <a:ext cx="1656223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Broadwell-EP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(up to 22 cores)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0AD969F-1E26-46A8-BE74-6FA72DE6F9FD}"/>
              </a:ext>
            </a:extLst>
          </p:cNvPr>
          <p:cNvSpPr txBox="1"/>
          <p:nvPr/>
        </p:nvSpPr>
        <p:spPr>
          <a:xfrm>
            <a:off x="6883801" y="976921"/>
            <a:ext cx="164820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(up to 28 cores)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F0E62BE-0FBC-43BA-9405-9ECC404FFAF3}"/>
              </a:ext>
            </a:extLst>
          </p:cNvPr>
          <p:cNvSpPr txBox="1"/>
          <p:nvPr/>
        </p:nvSpPr>
        <p:spPr>
          <a:xfrm>
            <a:off x="141574" y="6065416"/>
            <a:ext cx="92889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Note: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hysical/electrical constraints limit the number of attachable memory channels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5AF3BEA-FBA7-49DD-869A-60E1A3AD1D56}"/>
              </a:ext>
            </a:extLst>
          </p:cNvPr>
          <p:cNvSpPr txBox="1"/>
          <p:nvPr/>
        </p:nvSpPr>
        <p:spPr>
          <a:xfrm>
            <a:off x="114000" y="6514496"/>
            <a:ext cx="283572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Source of the pictures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[13]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82183BB0-521E-47AC-BAAC-585539289DD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72" t="7765" r="48236" b="40425"/>
          <a:stretch/>
        </p:blipFill>
        <p:spPr>
          <a:xfrm>
            <a:off x="2461098" y="2898223"/>
            <a:ext cx="1364097" cy="1439168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7D89077D-F982-4728-B14D-C047054A4F10}"/>
              </a:ext>
            </a:extLst>
          </p:cNvPr>
          <p:cNvSpPr txBox="1"/>
          <p:nvPr/>
        </p:nvSpPr>
        <p:spPr>
          <a:xfrm>
            <a:off x="77498" y="498584"/>
            <a:ext cx="89915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Socket sizes and number of directly attached memory channels to Intel’s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 </a:t>
            </a:r>
          </a:p>
        </p:txBody>
      </p:sp>
    </p:spTree>
    <p:extLst>
      <p:ext uri="{BB962C8B-B14F-4D97-AF65-F5344CB8AC3E}">
        <p14:creationId xmlns:p14="http://schemas.microsoft.com/office/powerpoint/2010/main" val="153848429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444582" y="1698645"/>
            <a:ext cx="82440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3.4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Design space of connecting memory subsystems to server platforms</a:t>
            </a:r>
          </a:p>
        </p:txBody>
      </p:sp>
    </p:spTree>
    <p:extLst>
      <p:ext uri="{BB962C8B-B14F-4D97-AF65-F5344CB8AC3E}">
        <p14:creationId xmlns:p14="http://schemas.microsoft.com/office/powerpoint/2010/main" val="130702515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02F7CC-A94C-48B4-898C-CD72C6DFC17C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(1)</a:t>
            </a:r>
            <a:endParaRPr lang="hu-HU" kern="1200" dirty="0">
              <a:latin typeface="Verdana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B2BE96-9C59-4728-B25F-937A2F39FE99}"/>
              </a:ext>
            </a:extLst>
          </p:cNvPr>
          <p:cNvSpPr txBox="1"/>
          <p:nvPr/>
        </p:nvSpPr>
        <p:spPr>
          <a:xfrm>
            <a:off x="253452" y="915472"/>
            <a:ext cx="9022628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pointed out in Section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 transfer rates rise in high-end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4S/8S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servers slower than core counts and thus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 bandwidth bottleneck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arises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unless appropriately more memory channels do not compensate it.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 is however,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 intricate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task since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number of directly attach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able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memory channels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an MCH or processor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 restricted due to physical and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electrical constraints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discussed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before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 more or less to two if memory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 are connected via MCHs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 client processors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typical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package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sizes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(of about 30 – 40 x 30 - 40 mm).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Section is devoted entirely to this point by discussing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design space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 utilized for increasing the number of memory channels 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platforms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latin typeface="Verdana" pitchFamily="34" charset="0"/>
                <a:cs typeface="Times New Roman" pitchFamily="18" charset="0"/>
              </a:rPr>
              <a:t>      </a:t>
            </a: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to compensate slower raising memory speeds comperad to core counts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596F193-7FA5-492B-98B2-16FD721EC223}"/>
              </a:ext>
            </a:extLst>
          </p:cNvPr>
          <p:cNvSpPr txBox="1"/>
          <p:nvPr/>
        </p:nvSpPr>
        <p:spPr>
          <a:xfrm>
            <a:off x="118110" y="487680"/>
            <a:ext cx="86592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3.4 </a:t>
            </a:r>
            <a:r>
              <a:rPr lang="en-US" dirty="0">
                <a:solidFill>
                  <a:schemeClr val="accent6"/>
                </a:solidFill>
              </a:rPr>
              <a:t>Design space of connecting memory subsystems to server platforms</a:t>
            </a:r>
          </a:p>
        </p:txBody>
      </p:sp>
      <p:sp>
        <p:nvSpPr>
          <p:cNvPr id="6" name="TextBox 4">
            <a:extLst>
              <a:ext uri="{FF2B5EF4-FFF2-40B4-BE49-F238E27FC236}">
                <a16:creationId xmlns:a16="http://schemas.microsoft.com/office/drawing/2014/main" id="{C9DECC94-479D-4684-8698-9F325F9C626A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083811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(2)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90500" y="2333413"/>
            <a:ext cx="4794716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Where to connect DIMMs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to the server platform?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5944671" y="2320923"/>
            <a:ext cx="2036135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pitchFamily="34" charset="0"/>
              </a:rPr>
              <a:t>How to connect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pitchFamily="34" charset="0"/>
              </a:rPr>
              <a:t>DIMMs to the MCs? 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6900990" y="2184096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>
            <a:off x="4727036" y="1766582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8" name="Line 10"/>
          <p:cNvSpPr>
            <a:spLocks noChangeShapeType="1"/>
          </p:cNvSpPr>
          <p:nvPr/>
        </p:nvSpPr>
        <p:spPr bwMode="auto">
          <a:xfrm>
            <a:off x="2705100" y="1997278"/>
            <a:ext cx="4229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9" name="Line 11"/>
          <p:cNvSpPr>
            <a:spLocks noChangeShapeType="1"/>
          </p:cNvSpPr>
          <p:nvPr/>
        </p:nvSpPr>
        <p:spPr bwMode="auto">
          <a:xfrm flipH="1">
            <a:off x="6939090" y="1992008"/>
            <a:ext cx="1588" cy="188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666220" y="218798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11" name="Line 13"/>
          <p:cNvSpPr>
            <a:spLocks noChangeShapeType="1"/>
          </p:cNvSpPr>
          <p:nvPr/>
        </p:nvSpPr>
        <p:spPr bwMode="auto">
          <a:xfrm>
            <a:off x="2699558" y="198795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2037038" y="1506979"/>
            <a:ext cx="538668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pitchFamily="34" charset="0"/>
              </a:rPr>
              <a:t>Connecting memory subsystems to server platforms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78321" y="499499"/>
            <a:ext cx="8832660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pitchFamily="34" charset="0"/>
              </a:rPr>
              <a:t>Design space of connecting memory subsystems to server platforms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16" name="Szövegdoboz 15"/>
          <p:cNvSpPr txBox="1"/>
          <p:nvPr/>
        </p:nvSpPr>
        <p:spPr>
          <a:xfrm>
            <a:off x="73727" y="876300"/>
            <a:ext cx="891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There are two main aspects for connecting memory i.e. DIMMs to a server platform,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as shown below.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8490" y="6446946"/>
            <a:ext cx="213391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MC: Memory Controller</a:t>
            </a:r>
          </a:p>
        </p:txBody>
      </p:sp>
      <p:sp>
        <p:nvSpPr>
          <p:cNvPr id="17" name="TextBox 4">
            <a:extLst>
              <a:ext uri="{FF2B5EF4-FFF2-40B4-BE49-F238E27FC236}">
                <a16:creationId xmlns:a16="http://schemas.microsoft.com/office/drawing/2014/main" id="{0A5E72AA-FC9C-40A4-A18B-A4BD2FD78021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8588366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(3)</a:t>
            </a:r>
            <a:endParaRPr lang="en-US" kern="1200" dirty="0">
              <a:latin typeface="Verdana" pitchFamily="34" charset="0"/>
            </a:endParaRPr>
          </a:p>
        </p:txBody>
      </p:sp>
      <p:cxnSp>
        <p:nvCxnSpPr>
          <p:cNvPr id="5" name="Line 8"/>
          <p:cNvCxnSpPr/>
          <p:nvPr/>
        </p:nvCxnSpPr>
        <p:spPr bwMode="auto">
          <a:xfrm>
            <a:off x="4478416" y="1543680"/>
            <a:ext cx="0" cy="825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" name="Line 13"/>
          <p:cNvCxnSpPr/>
          <p:nvPr/>
        </p:nvCxnSpPr>
        <p:spPr bwMode="auto">
          <a:xfrm flipH="1">
            <a:off x="2596830" y="1641659"/>
            <a:ext cx="1882623" cy="20831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2977178" y="1099414"/>
            <a:ext cx="2926814" cy="453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Where to connect DIMMs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 the server platform?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22" name="Line 13"/>
          <p:cNvCxnSpPr/>
          <p:nvPr/>
        </p:nvCxnSpPr>
        <p:spPr bwMode="auto">
          <a:xfrm>
            <a:off x="4478339" y="1641659"/>
            <a:ext cx="2019833" cy="22646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" name="Oval 25"/>
          <p:cNvSpPr>
            <a:spLocks noChangeArrowheads="1"/>
          </p:cNvSpPr>
          <p:nvPr/>
        </p:nvSpPr>
        <p:spPr bwMode="auto">
          <a:xfrm>
            <a:off x="2552722" y="1837978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7" name="Oval 26"/>
          <p:cNvSpPr>
            <a:spLocks noChangeArrowheads="1"/>
          </p:cNvSpPr>
          <p:nvPr/>
        </p:nvSpPr>
        <p:spPr bwMode="auto">
          <a:xfrm>
            <a:off x="6457972" y="1828453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22082" y="4480574"/>
            <a:ext cx="3910494" cy="9438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DIMMs are connected to a single point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the platform.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may cause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severe bandwidth imitations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multiprocessor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s.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606613" y="1958509"/>
            <a:ext cx="3454207" cy="6753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marR="0" lvl="0" indent="-342265" algn="ctr" defTabSz="914400" rtl="0" eaLnBrk="1" fontAlgn="base" latinLnBrk="0" hangingPunct="1">
              <a:lnSpc>
                <a:spcPts val="12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ing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DIMMs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to the MCH (Memory Control Hub)</a:t>
            </a: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(yielding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SMPs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8" name="Text Box 1257"/>
          <p:cNvSpPr txBox="1">
            <a:spLocks noChangeArrowheads="1"/>
          </p:cNvSpPr>
          <p:nvPr/>
        </p:nvSpPr>
        <p:spPr bwMode="auto">
          <a:xfrm>
            <a:off x="3610765" y="3864820"/>
            <a:ext cx="878767" cy="2835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none" lIns="91440" tIns="45720" rIns="91440" bIns="45720" upright="1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Memory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3" name="Téglalap 49"/>
          <p:cNvSpPr>
            <a:spLocks noChangeArrowheads="1"/>
          </p:cNvSpPr>
          <p:nvPr/>
        </p:nvSpPr>
        <p:spPr bwMode="auto">
          <a:xfrm>
            <a:off x="2257425" y="3045185"/>
            <a:ext cx="1152000" cy="364765"/>
          </a:xfrm>
          <a:prstGeom prst="rect">
            <a:avLst/>
          </a:prstGeom>
          <a:solidFill>
            <a:srgbClr val="33CC33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Processor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 flipH="1">
            <a:off x="2442219" y="3416025"/>
            <a:ext cx="22" cy="370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7" name="Egyenes összekötő 183"/>
          <p:cNvCxnSpPr>
            <a:cxnSpLocks noChangeShapeType="1"/>
          </p:cNvCxnSpPr>
          <p:nvPr/>
        </p:nvCxnSpPr>
        <p:spPr bwMode="auto">
          <a:xfrm rot="10800000">
            <a:off x="2742164" y="3849400"/>
            <a:ext cx="693099" cy="875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" name="Téglalap 184"/>
          <p:cNvSpPr>
            <a:spLocks noChangeArrowheads="1"/>
          </p:cNvSpPr>
          <p:nvPr/>
        </p:nvSpPr>
        <p:spPr bwMode="auto">
          <a:xfrm>
            <a:off x="3291297" y="3649160"/>
            <a:ext cx="69808" cy="29758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69" name="Téglalap 185"/>
          <p:cNvSpPr>
            <a:spLocks noChangeArrowheads="1"/>
          </p:cNvSpPr>
          <p:nvPr/>
        </p:nvSpPr>
        <p:spPr bwMode="auto">
          <a:xfrm>
            <a:off x="3425928" y="3649160"/>
            <a:ext cx="72302" cy="29758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0" name="Egyenes összekötő 188"/>
          <p:cNvCxnSpPr>
            <a:cxnSpLocks noChangeShapeType="1"/>
          </p:cNvCxnSpPr>
          <p:nvPr/>
        </p:nvCxnSpPr>
        <p:spPr bwMode="auto">
          <a:xfrm rot="10800000">
            <a:off x="2747788" y="4087905"/>
            <a:ext cx="718030" cy="656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1" name="Téglalap 189"/>
          <p:cNvSpPr>
            <a:spLocks noChangeArrowheads="1"/>
          </p:cNvSpPr>
          <p:nvPr/>
        </p:nvSpPr>
        <p:spPr bwMode="auto">
          <a:xfrm>
            <a:off x="3291297" y="4001589"/>
            <a:ext cx="69808" cy="29758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2" name="Téglalap 190"/>
          <p:cNvSpPr>
            <a:spLocks noChangeArrowheads="1"/>
          </p:cNvSpPr>
          <p:nvPr/>
        </p:nvSpPr>
        <p:spPr bwMode="auto">
          <a:xfrm>
            <a:off x="3425928" y="4001589"/>
            <a:ext cx="72302" cy="29758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3" name="Line 1269"/>
          <p:cNvCxnSpPr>
            <a:cxnSpLocks noChangeShapeType="1"/>
          </p:cNvCxnSpPr>
          <p:nvPr/>
        </p:nvCxnSpPr>
        <p:spPr bwMode="auto">
          <a:xfrm flipH="1">
            <a:off x="3156413" y="3623859"/>
            <a:ext cx="9326" cy="731520"/>
          </a:xfrm>
          <a:prstGeom prst="line">
            <a:avLst/>
          </a:prstGeom>
          <a:noFill/>
          <a:ln w="22225">
            <a:solidFill>
              <a:srgbClr val="FF330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6" name="Téglalap 46"/>
          <p:cNvSpPr>
            <a:spLocks noChangeArrowheads="1"/>
          </p:cNvSpPr>
          <p:nvPr/>
        </p:nvSpPr>
        <p:spPr bwMode="auto">
          <a:xfrm>
            <a:off x="1618416" y="3786715"/>
            <a:ext cx="1152000" cy="374904"/>
          </a:xfrm>
          <a:prstGeom prst="rect">
            <a:avLst/>
          </a:prstGeom>
          <a:solidFill>
            <a:srgbClr val="558ED5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MCH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7" name="Téglalap 49"/>
          <p:cNvSpPr>
            <a:spLocks noChangeArrowheads="1"/>
          </p:cNvSpPr>
          <p:nvPr/>
        </p:nvSpPr>
        <p:spPr bwMode="auto">
          <a:xfrm>
            <a:off x="875596" y="3036221"/>
            <a:ext cx="1152000" cy="370840"/>
          </a:xfrm>
          <a:prstGeom prst="rect">
            <a:avLst/>
          </a:prstGeom>
          <a:solidFill>
            <a:srgbClr val="33CC33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Processor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78" name="Straight Connector 77"/>
          <p:cNvCxnSpPr/>
          <p:nvPr/>
        </p:nvCxnSpPr>
        <p:spPr bwMode="auto">
          <a:xfrm flipH="1">
            <a:off x="1837189" y="3407061"/>
            <a:ext cx="455" cy="370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7" name="TextBox 86"/>
          <p:cNvSpPr txBox="1"/>
          <p:nvPr/>
        </p:nvSpPr>
        <p:spPr>
          <a:xfrm>
            <a:off x="1057460" y="500775"/>
            <a:ext cx="6302879" cy="3416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a) Where to connect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DIMMs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to the server platforms?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416917" y="4493274"/>
            <a:ext cx="4577343" cy="13439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DIMMs are connected per processor, i.e. distributed.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provid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 inherent scaling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memory channels with the processor count,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i.e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the number of memory channels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raises linearly with the processor count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multiprocessors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21" name="Right Arrow 20"/>
          <p:cNvSpPr/>
          <p:nvPr/>
        </p:nvSpPr>
        <p:spPr>
          <a:xfrm>
            <a:off x="4084880" y="3197635"/>
            <a:ext cx="396000" cy="77955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4866155" y="1955534"/>
            <a:ext cx="3231538" cy="5108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marR="0" lvl="0" indent="-342265" algn="ctr" defTabSz="914400" rtl="0" eaLnBrk="1" fontAlgn="base" latinLnBrk="0" hangingPunct="1">
              <a:lnSpc>
                <a:spcPts val="12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ing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DIMMs directly 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to the processors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(yielding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NUMAs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74" name="Straight Connector 73"/>
          <p:cNvCxnSpPr/>
          <p:nvPr/>
        </p:nvCxnSpPr>
        <p:spPr bwMode="auto">
          <a:xfrm flipH="1">
            <a:off x="7202309" y="3420508"/>
            <a:ext cx="2087" cy="370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8" name="Line 1269"/>
          <p:cNvCxnSpPr>
            <a:cxnSpLocks noChangeShapeType="1"/>
          </p:cNvCxnSpPr>
          <p:nvPr/>
        </p:nvCxnSpPr>
        <p:spPr bwMode="auto">
          <a:xfrm flipH="1">
            <a:off x="5213260" y="2908778"/>
            <a:ext cx="9326" cy="731520"/>
          </a:xfrm>
          <a:prstGeom prst="line">
            <a:avLst/>
          </a:prstGeom>
          <a:noFill/>
          <a:ln w="22225">
            <a:solidFill>
              <a:srgbClr val="FF330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9" name="Téglalap 46"/>
          <p:cNvSpPr>
            <a:spLocks noChangeArrowheads="1"/>
          </p:cNvSpPr>
          <p:nvPr/>
        </p:nvSpPr>
        <p:spPr bwMode="auto">
          <a:xfrm>
            <a:off x="6076949" y="3791197"/>
            <a:ext cx="1300173" cy="371227"/>
          </a:xfrm>
          <a:prstGeom prst="rect">
            <a:avLst/>
          </a:prstGeom>
          <a:solidFill>
            <a:srgbClr val="558ED5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MCH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1" name="Straight Connector 90"/>
          <p:cNvCxnSpPr/>
          <p:nvPr/>
        </p:nvCxnSpPr>
        <p:spPr bwMode="auto">
          <a:xfrm flipH="1">
            <a:off x="6252055" y="3411544"/>
            <a:ext cx="2087" cy="370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92" name="Group 91"/>
          <p:cNvGrpSpPr/>
          <p:nvPr/>
        </p:nvGrpSpPr>
        <p:grpSpPr>
          <a:xfrm>
            <a:off x="7786534" y="2926100"/>
            <a:ext cx="756066" cy="650014"/>
            <a:chOff x="2605293" y="3597579"/>
            <a:chExt cx="481419" cy="471589"/>
          </a:xfrm>
        </p:grpSpPr>
        <p:cxnSp>
          <p:nvCxnSpPr>
            <p:cNvPr id="93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2605293" y="3742854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4" name="Téglalap 184"/>
            <p:cNvSpPr>
              <a:spLocks noChangeArrowheads="1"/>
            </p:cNvSpPr>
            <p:nvPr/>
          </p:nvSpPr>
          <p:spPr bwMode="auto">
            <a:xfrm>
              <a:off x="2954949" y="3597579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95" name="Téglalap 185"/>
            <p:cNvSpPr>
              <a:spLocks noChangeArrowheads="1"/>
            </p:cNvSpPr>
            <p:nvPr/>
          </p:nvSpPr>
          <p:spPr bwMode="auto">
            <a:xfrm>
              <a:off x="3040674" y="359757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96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2608874" y="3915891"/>
              <a:ext cx="4572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" name="Téglalap 189"/>
            <p:cNvSpPr>
              <a:spLocks noChangeArrowheads="1"/>
            </p:cNvSpPr>
            <p:nvPr/>
          </p:nvSpPr>
          <p:spPr bwMode="auto">
            <a:xfrm>
              <a:off x="2954949" y="385326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98" name="Téglalap 190"/>
            <p:cNvSpPr>
              <a:spLocks noChangeArrowheads="1"/>
            </p:cNvSpPr>
            <p:nvPr/>
          </p:nvSpPr>
          <p:spPr bwMode="auto">
            <a:xfrm>
              <a:off x="3040674" y="385326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4852893" y="2912653"/>
            <a:ext cx="766189" cy="650014"/>
            <a:chOff x="2954949" y="3597579"/>
            <a:chExt cx="487863" cy="471589"/>
          </a:xfrm>
        </p:grpSpPr>
        <p:cxnSp>
          <p:nvCxnSpPr>
            <p:cNvPr id="100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2973469" y="3742854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" name="Téglalap 184"/>
            <p:cNvSpPr>
              <a:spLocks noChangeArrowheads="1"/>
            </p:cNvSpPr>
            <p:nvPr/>
          </p:nvSpPr>
          <p:spPr bwMode="auto">
            <a:xfrm>
              <a:off x="2954949" y="3597579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02" name="Téglalap 185"/>
            <p:cNvSpPr>
              <a:spLocks noChangeArrowheads="1"/>
            </p:cNvSpPr>
            <p:nvPr/>
          </p:nvSpPr>
          <p:spPr bwMode="auto">
            <a:xfrm>
              <a:off x="3040674" y="359757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03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2985612" y="3915891"/>
              <a:ext cx="4572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4" name="Téglalap 189"/>
            <p:cNvSpPr>
              <a:spLocks noChangeArrowheads="1"/>
            </p:cNvSpPr>
            <p:nvPr/>
          </p:nvSpPr>
          <p:spPr bwMode="auto">
            <a:xfrm>
              <a:off x="2954949" y="385326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05" name="Téglalap 190"/>
            <p:cNvSpPr>
              <a:spLocks noChangeArrowheads="1"/>
            </p:cNvSpPr>
            <p:nvPr/>
          </p:nvSpPr>
          <p:spPr bwMode="auto">
            <a:xfrm>
              <a:off x="3040674" y="385326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06" name="Téglalap 49"/>
          <p:cNvSpPr>
            <a:spLocks noChangeArrowheads="1"/>
          </p:cNvSpPr>
          <p:nvPr/>
        </p:nvSpPr>
        <p:spPr bwMode="auto">
          <a:xfrm>
            <a:off x="5357953" y="3040704"/>
            <a:ext cx="1152000" cy="370840"/>
          </a:xfrm>
          <a:prstGeom prst="rect">
            <a:avLst/>
          </a:prstGeom>
          <a:solidFill>
            <a:srgbClr val="33CC33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Processor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7" name="Téglalap 49"/>
          <p:cNvSpPr>
            <a:spLocks noChangeArrowheads="1"/>
          </p:cNvSpPr>
          <p:nvPr/>
        </p:nvSpPr>
        <p:spPr bwMode="auto">
          <a:xfrm>
            <a:off x="6751958" y="3049668"/>
            <a:ext cx="1152000" cy="370840"/>
          </a:xfrm>
          <a:prstGeom prst="rect">
            <a:avLst/>
          </a:prstGeom>
          <a:solidFill>
            <a:srgbClr val="33CC33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Processor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8" name="Line 1269"/>
          <p:cNvCxnSpPr>
            <a:cxnSpLocks noChangeShapeType="1"/>
          </p:cNvCxnSpPr>
          <p:nvPr/>
        </p:nvCxnSpPr>
        <p:spPr bwMode="auto">
          <a:xfrm flipH="1">
            <a:off x="8189538" y="2913261"/>
            <a:ext cx="9326" cy="731520"/>
          </a:xfrm>
          <a:prstGeom prst="line">
            <a:avLst/>
          </a:prstGeom>
          <a:noFill/>
          <a:ln w="22225">
            <a:solidFill>
              <a:srgbClr val="FF330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1" name="TextBox 4">
            <a:extLst>
              <a:ext uri="{FF2B5EF4-FFF2-40B4-BE49-F238E27FC236}">
                <a16:creationId xmlns:a16="http://schemas.microsoft.com/office/drawing/2014/main" id="{E4CB4BD2-D8D9-47FE-BA94-11C04C5F2496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666639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6" grpId="0" animBg="1"/>
      <p:bldP spid="27" grpId="0" animBg="1"/>
      <p:bldP spid="29" grpId="0"/>
      <p:bldP spid="4" grpId="0"/>
      <p:bldP spid="23" grpId="0" animBg="1"/>
      <p:bldP spid="68" grpId="0" animBg="1"/>
      <p:bldP spid="69" grpId="0" animBg="1"/>
      <p:bldP spid="71" grpId="0" animBg="1"/>
      <p:bldP spid="72" grpId="0" animBg="1"/>
      <p:bldP spid="76" grpId="0" animBg="1"/>
      <p:bldP spid="77" grpId="0" animBg="1"/>
      <p:bldP spid="28" grpId="0"/>
      <p:bldP spid="21" grpId="0" animBg="1"/>
      <p:bldP spid="8" grpId="0"/>
      <p:bldP spid="89" grpId="0" animBg="1"/>
      <p:bldP spid="106" grpId="0" animBg="1"/>
      <p:bldP spid="107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041400" y="2438543"/>
            <a:ext cx="7027545" cy="429768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889065" y="6317280"/>
            <a:ext cx="1287780" cy="45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Montecito (2C) (2006)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9" name="Line 14"/>
          <p:cNvCxnSpPr/>
          <p:nvPr/>
        </p:nvCxnSpPr>
        <p:spPr bwMode="auto">
          <a:xfrm>
            <a:off x="1333487" y="450071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Line 15"/>
          <p:cNvCxnSpPr/>
          <p:nvPr/>
        </p:nvCxnSpPr>
        <p:spPr bwMode="auto">
          <a:xfrm>
            <a:off x="1333487" y="6218756"/>
            <a:ext cx="6662437" cy="1574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4711092" y="3882954"/>
            <a:ext cx="2831238" cy="596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Opteron  server lines (1C) (2003)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Opteron server lines (2C) 2005)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AMD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56665" y="4541830"/>
            <a:ext cx="1980347" cy="617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PA-8800 (2004)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PA-8900 (2005)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previous PA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455995" y="5229928"/>
            <a:ext cx="2178685" cy="1009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Core 2 </a:t>
            </a:r>
            <a:r>
              <a:rPr kumimoji="0" lang="hu-HU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Duo</a:t>
            </a:r>
            <a:r>
              <a:rPr kumimoji="0" lang="hu-HU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line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(2C) (2006)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preceding Intel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Core 2 Quad line (2x2C) (2006/2007)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Penryn line (2x2C) (2008)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4" name="Text Box 25"/>
          <p:cNvSpPr txBox="1">
            <a:spLocks noChangeArrowheads="1"/>
          </p:cNvSpPr>
          <p:nvPr/>
        </p:nvSpPr>
        <p:spPr bwMode="auto">
          <a:xfrm>
            <a:off x="4889363" y="5358335"/>
            <a:ext cx="2448749" cy="486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Nehalem lines (4) (2008)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Intel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6" name="AutoShape 27"/>
          <p:cNvSpPr>
            <a:spLocks noChangeArrowheads="1"/>
          </p:cNvSpPr>
          <p:nvPr/>
        </p:nvSpPr>
        <p:spPr bwMode="auto">
          <a:xfrm>
            <a:off x="4076945" y="5528825"/>
            <a:ext cx="461941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 Box 29"/>
          <p:cNvSpPr txBox="1">
            <a:spLocks noChangeArrowheads="1"/>
          </p:cNvSpPr>
          <p:nvPr/>
        </p:nvSpPr>
        <p:spPr bwMode="auto">
          <a:xfrm>
            <a:off x="5083829" y="6373898"/>
            <a:ext cx="1991237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Tukwila (4C) (2010)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8" name="AutoShape 30"/>
          <p:cNvSpPr>
            <a:spLocks noChangeArrowheads="1"/>
          </p:cNvSpPr>
          <p:nvPr/>
        </p:nvSpPr>
        <p:spPr bwMode="auto">
          <a:xfrm>
            <a:off x="4076945" y="644361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AutoShape 31"/>
          <p:cNvSpPr>
            <a:spLocks noChangeArrowheads="1"/>
          </p:cNvSpPr>
          <p:nvPr/>
        </p:nvSpPr>
        <p:spPr bwMode="auto">
          <a:xfrm>
            <a:off x="4059166" y="413978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 Box 32"/>
          <p:cNvSpPr txBox="1">
            <a:spLocks noChangeArrowheads="1"/>
          </p:cNvSpPr>
          <p:nvPr/>
        </p:nvSpPr>
        <p:spPr bwMode="auto">
          <a:xfrm>
            <a:off x="1487348" y="3926314"/>
            <a:ext cx="2104390" cy="4992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AMD’s K7 lines (1C)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(1999-2003)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4977045" y="3349216"/>
            <a:ext cx="2290914" cy="275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UltraSPARC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III (1C) (2001) 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Sun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2" name="Text Box 34"/>
          <p:cNvSpPr txBox="1">
            <a:spLocks noChangeArrowheads="1"/>
          </p:cNvSpPr>
          <p:nvPr/>
        </p:nvSpPr>
        <p:spPr bwMode="auto">
          <a:xfrm>
            <a:off x="1639506" y="3353162"/>
            <a:ext cx="1805940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UltraSPARC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II (1C) (~1997)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3" name="AutoShape 35"/>
          <p:cNvSpPr>
            <a:spLocks noChangeArrowheads="1"/>
          </p:cNvSpPr>
          <p:nvPr/>
        </p:nvSpPr>
        <p:spPr bwMode="auto">
          <a:xfrm>
            <a:off x="4069794" y="3509071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4" name="Line 14"/>
          <p:cNvCxnSpPr/>
          <p:nvPr/>
        </p:nvCxnSpPr>
        <p:spPr bwMode="auto">
          <a:xfrm>
            <a:off x="1331227" y="3824242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Line 14"/>
          <p:cNvCxnSpPr/>
          <p:nvPr/>
        </p:nvCxnSpPr>
        <p:spPr bwMode="auto">
          <a:xfrm>
            <a:off x="1319627" y="33230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Line 14"/>
          <p:cNvCxnSpPr/>
          <p:nvPr/>
        </p:nvCxnSpPr>
        <p:spPr bwMode="auto">
          <a:xfrm>
            <a:off x="1317373" y="51528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1046717" y="1204353"/>
            <a:ext cx="7022228" cy="1234440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2723766" y="1344876"/>
            <a:ext cx="3179494" cy="291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Connection point of memory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4061014" y="1931402"/>
            <a:ext cx="4076700" cy="283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Connecting  memory to the processor(s)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NUMA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 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138718" y="1939859"/>
            <a:ext cx="2826931" cy="345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Connecting DIMMs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 the MCH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(SMP)</a:t>
            </a:r>
          </a:p>
        </p:txBody>
      </p:sp>
      <p:cxnSp>
        <p:nvCxnSpPr>
          <p:cNvPr id="32" name="Line 9"/>
          <p:cNvCxnSpPr/>
          <p:nvPr/>
        </p:nvCxnSpPr>
        <p:spPr bwMode="auto">
          <a:xfrm flipH="1">
            <a:off x="2546350" y="1559673"/>
            <a:ext cx="1711325" cy="25087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" name="Line 10"/>
          <p:cNvCxnSpPr/>
          <p:nvPr/>
        </p:nvCxnSpPr>
        <p:spPr bwMode="auto">
          <a:xfrm>
            <a:off x="4271740" y="1559673"/>
            <a:ext cx="1830612" cy="26987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Oval 33"/>
          <p:cNvSpPr>
            <a:spLocks noChangeArrowheads="1"/>
          </p:cNvSpPr>
          <p:nvPr/>
        </p:nvSpPr>
        <p:spPr bwMode="auto">
          <a:xfrm>
            <a:off x="2511786" y="1810544"/>
            <a:ext cx="60325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5" name="Oval 34"/>
          <p:cNvSpPr>
            <a:spLocks noChangeArrowheads="1"/>
          </p:cNvSpPr>
          <p:nvPr/>
        </p:nvSpPr>
        <p:spPr bwMode="auto">
          <a:xfrm>
            <a:off x="6062323" y="1810544"/>
            <a:ext cx="69850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6973" y="498210"/>
            <a:ext cx="90350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Transition of the connection point of DIMMs in the evolution of processors</a:t>
            </a:r>
          </a:p>
        </p:txBody>
      </p:sp>
      <p:sp>
        <p:nvSpPr>
          <p:cNvPr id="37" name="Rectangle 6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(4)</a:t>
            </a: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4397734" y="2508505"/>
            <a:ext cx="3361930" cy="799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POWER1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(RS/6000) (1990)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direct connection via external circuitry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since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POWER5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(2C) (2005)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on-die integrated mem. controller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360774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05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(5)</a:t>
            </a:r>
            <a:endParaRPr lang="en-US" kern="1200" dirty="0">
              <a:latin typeface="Verdana" pitchFamily="34" charset="0"/>
            </a:endParaRPr>
          </a:p>
        </p:txBody>
      </p:sp>
      <p:cxnSp>
        <p:nvCxnSpPr>
          <p:cNvPr id="6" name="Line 13"/>
          <p:cNvCxnSpPr>
            <a:endCxn id="7" idx="6"/>
          </p:cNvCxnSpPr>
          <p:nvPr/>
        </p:nvCxnSpPr>
        <p:spPr bwMode="auto">
          <a:xfrm flipH="1">
            <a:off x="2127259" y="1296434"/>
            <a:ext cx="2070463" cy="20738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Oval 6"/>
          <p:cNvSpPr>
            <a:spLocks noChangeArrowheads="1"/>
          </p:cNvSpPr>
          <p:nvPr/>
        </p:nvSpPr>
        <p:spPr bwMode="auto">
          <a:xfrm>
            <a:off x="2067750" y="1469116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8" name="Line 13"/>
          <p:cNvCxnSpPr/>
          <p:nvPr/>
        </p:nvCxnSpPr>
        <p:spPr bwMode="auto">
          <a:xfrm>
            <a:off x="4197721" y="1296434"/>
            <a:ext cx="2255082" cy="22039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6425905" y="1484698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15868" y="979351"/>
            <a:ext cx="349005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How to connect DIMMs to the MCs?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413350" y="1546208"/>
            <a:ext cx="3313453" cy="479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via standard DRAM interfaces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directly  to the 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sp>
        <p:nvSpPr>
          <p:cNvPr id="25" name="Text Box 1791"/>
          <p:cNvSpPr txBox="1">
            <a:spLocks noChangeArrowheads="1"/>
          </p:cNvSpPr>
          <p:nvPr/>
        </p:nvSpPr>
        <p:spPr bwMode="auto">
          <a:xfrm>
            <a:off x="157711" y="2207781"/>
            <a:ext cx="3990219" cy="1316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63094" tIns="31547" rIns="63094" bIns="31547" upright="1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DIMMs are connected to  one or more memory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controllers (MCs)  directly by standard DRAM interfaces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1952124" y="5510628"/>
            <a:ext cx="167571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 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parallel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DRAM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cxnSp>
        <p:nvCxnSpPr>
          <p:cNvPr id="55" name="Straight Arrow Connector 54"/>
          <p:cNvCxnSpPr/>
          <p:nvPr/>
        </p:nvCxnSpPr>
        <p:spPr bwMode="auto">
          <a:xfrm flipV="1">
            <a:off x="2741260" y="5196726"/>
            <a:ext cx="0" cy="323392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56" name="Group 55"/>
          <p:cNvGrpSpPr/>
          <p:nvPr/>
        </p:nvGrpSpPr>
        <p:grpSpPr>
          <a:xfrm>
            <a:off x="2631752" y="4435459"/>
            <a:ext cx="934258" cy="801305"/>
            <a:chOff x="2303796" y="3012722"/>
            <a:chExt cx="934258" cy="801305"/>
          </a:xfrm>
        </p:grpSpPr>
        <p:cxnSp>
          <p:nvCxnSpPr>
            <p:cNvPr id="57" name="Egyenes összekötő 172"/>
            <p:cNvCxnSpPr/>
            <p:nvPr/>
          </p:nvCxnSpPr>
          <p:spPr bwMode="auto">
            <a:xfrm rot="10800000">
              <a:off x="2303796" y="3534627"/>
              <a:ext cx="54000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58" name="Téglalap 173"/>
            <p:cNvSpPr/>
            <p:nvPr/>
          </p:nvSpPr>
          <p:spPr bwMode="auto">
            <a:xfrm>
              <a:off x="2649055" y="3350477"/>
              <a:ext cx="44450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sp>
          <p:nvSpPr>
            <p:cNvPr id="59" name="Téglalap 174"/>
            <p:cNvSpPr/>
            <p:nvPr/>
          </p:nvSpPr>
          <p:spPr bwMode="auto">
            <a:xfrm>
              <a:off x="2734781" y="335047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sp>
          <p:nvSpPr>
            <p:cNvPr id="60" name="Téglalap 175"/>
            <p:cNvSpPr/>
            <p:nvPr/>
          </p:nvSpPr>
          <p:spPr bwMode="auto">
            <a:xfrm>
              <a:off x="2820506" y="335047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61" name="Egyenes összekötő 177"/>
            <p:cNvCxnSpPr/>
            <p:nvPr/>
          </p:nvCxnSpPr>
          <p:spPr bwMode="auto">
            <a:xfrm rot="10800000">
              <a:off x="2303796" y="3704490"/>
              <a:ext cx="54000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62" name="Téglalap 178"/>
            <p:cNvSpPr/>
            <p:nvPr/>
          </p:nvSpPr>
          <p:spPr bwMode="auto">
            <a:xfrm>
              <a:off x="2649055" y="3598127"/>
              <a:ext cx="44450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Téglalap 179"/>
            <p:cNvSpPr/>
            <p:nvPr/>
          </p:nvSpPr>
          <p:spPr bwMode="auto">
            <a:xfrm>
              <a:off x="2734781" y="359812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sp>
          <p:nvSpPr>
            <p:cNvPr id="64" name="Téglalap 180"/>
            <p:cNvSpPr/>
            <p:nvPr/>
          </p:nvSpPr>
          <p:spPr bwMode="auto">
            <a:xfrm>
              <a:off x="2820506" y="359812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2485925" y="3012722"/>
              <a:ext cx="75212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DIMMs</a:t>
              </a:r>
            </a:p>
          </p:txBody>
        </p:sp>
      </p:grpSp>
      <p:sp>
        <p:nvSpPr>
          <p:cNvPr id="71" name="Oval 70"/>
          <p:cNvSpPr/>
          <p:nvPr/>
        </p:nvSpPr>
        <p:spPr bwMode="auto">
          <a:xfrm>
            <a:off x="970426" y="4708161"/>
            <a:ext cx="1682993" cy="709055"/>
          </a:xfrm>
          <a:prstGeom prst="ellipse">
            <a:avLst/>
          </a:prstGeom>
          <a:solidFill>
            <a:schemeClr val="bg1">
              <a:lumMod val="85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971512" y="4777948"/>
            <a:ext cx="15504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MC in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MCH or processor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77414" y="498505"/>
            <a:ext cx="46313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b) How to connect DIMMs to the MCs?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4192817" y="1546208"/>
            <a:ext cx="4485013" cy="456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via </a:t>
            </a: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low-line-count links and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hu-HU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memory buffers </a:t>
            </a: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</a:t>
            </a:r>
            <a:r>
              <a:rPr kumimoji="0" 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MBs</a:t>
            </a: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) </a:t>
            </a:r>
            <a:r>
              <a:rPr kumimoji="0" lang="hu-HU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to the MCs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sp>
        <p:nvSpPr>
          <p:cNvPr id="26" name="Text Box 1791"/>
          <p:cNvSpPr txBox="1">
            <a:spLocks noChangeArrowheads="1"/>
          </p:cNvSpPr>
          <p:nvPr/>
        </p:nvSpPr>
        <p:spPr bwMode="auto">
          <a:xfrm>
            <a:off x="4147931" y="2211472"/>
            <a:ext cx="4702475" cy="1323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63094" tIns="31547" rIns="63094" bIns="31547" upright="1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DIMMs are connected to one or more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memory controllers (MCs) via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low-line-count interfaces and interface converters, called 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memory buffers (MBs).</a:t>
            </a:r>
          </a:p>
        </p:txBody>
      </p:sp>
      <p:cxnSp>
        <p:nvCxnSpPr>
          <p:cNvPr id="28" name="Egyenes összekötő 170"/>
          <p:cNvCxnSpPr>
            <a:cxnSpLocks/>
          </p:cNvCxnSpPr>
          <p:nvPr/>
        </p:nvCxnSpPr>
        <p:spPr bwMode="auto">
          <a:xfrm flipH="1" flipV="1">
            <a:off x="6460489" y="5252031"/>
            <a:ext cx="302376" cy="259197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9" name="Egyenes összekötő 171"/>
          <p:cNvCxnSpPr>
            <a:cxnSpLocks/>
          </p:cNvCxnSpPr>
          <p:nvPr/>
        </p:nvCxnSpPr>
        <p:spPr bwMode="auto">
          <a:xfrm flipH="1">
            <a:off x="6499168" y="4538049"/>
            <a:ext cx="263696" cy="343115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" name="Egyenes összekötő 172"/>
          <p:cNvCxnSpPr/>
          <p:nvPr/>
        </p:nvCxnSpPr>
        <p:spPr bwMode="auto">
          <a:xfrm rot="10800000">
            <a:off x="7265000" y="4457086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31" name="Téglalap 173"/>
          <p:cNvSpPr/>
          <p:nvPr/>
        </p:nvSpPr>
        <p:spPr bwMode="auto">
          <a:xfrm>
            <a:off x="7712021" y="427293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2" name="Téglalap 174"/>
          <p:cNvSpPr/>
          <p:nvPr/>
        </p:nvSpPr>
        <p:spPr bwMode="auto">
          <a:xfrm>
            <a:off x="7797747" y="427293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3" name="Téglalap 175"/>
          <p:cNvSpPr/>
          <p:nvPr/>
        </p:nvSpPr>
        <p:spPr bwMode="auto">
          <a:xfrm>
            <a:off x="7883472" y="427293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34" name="Egyenes összekötő 177"/>
          <p:cNvCxnSpPr/>
          <p:nvPr/>
        </p:nvCxnSpPr>
        <p:spPr bwMode="auto">
          <a:xfrm rot="10800000">
            <a:off x="7259062" y="4626949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35" name="Téglalap 178"/>
          <p:cNvSpPr/>
          <p:nvPr/>
        </p:nvSpPr>
        <p:spPr bwMode="auto">
          <a:xfrm>
            <a:off x="7712021" y="452058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6" name="Téglalap 179"/>
          <p:cNvSpPr/>
          <p:nvPr/>
        </p:nvSpPr>
        <p:spPr bwMode="auto">
          <a:xfrm>
            <a:off x="7797747" y="452058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7" name="Téglalap 180"/>
          <p:cNvSpPr/>
          <p:nvPr/>
        </p:nvSpPr>
        <p:spPr bwMode="auto">
          <a:xfrm>
            <a:off x="7883472" y="452058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8" name="Téglalap 182"/>
          <p:cNvSpPr/>
          <p:nvPr/>
        </p:nvSpPr>
        <p:spPr bwMode="auto">
          <a:xfrm>
            <a:off x="6788567" y="4395174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9" name="Egyenes összekötő 183"/>
          <p:cNvCxnSpPr/>
          <p:nvPr/>
        </p:nvCxnSpPr>
        <p:spPr bwMode="auto">
          <a:xfrm rot="10800000">
            <a:off x="7263062" y="5476703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40" name="Téglalap 184"/>
          <p:cNvSpPr/>
          <p:nvPr/>
        </p:nvSpPr>
        <p:spPr bwMode="auto">
          <a:xfrm>
            <a:off x="7712021" y="5331841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41" name="Téglalap 185"/>
          <p:cNvSpPr/>
          <p:nvPr/>
        </p:nvSpPr>
        <p:spPr bwMode="auto">
          <a:xfrm>
            <a:off x="7797747" y="533184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42" name="Téglalap 186"/>
          <p:cNvSpPr/>
          <p:nvPr/>
        </p:nvSpPr>
        <p:spPr bwMode="auto">
          <a:xfrm>
            <a:off x="7883472" y="533184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43" name="Egyenes összekötő 188"/>
          <p:cNvCxnSpPr/>
          <p:nvPr/>
        </p:nvCxnSpPr>
        <p:spPr bwMode="auto">
          <a:xfrm rot="10800000">
            <a:off x="7259062" y="5611241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44" name="Téglalap 189"/>
          <p:cNvSpPr/>
          <p:nvPr/>
        </p:nvSpPr>
        <p:spPr bwMode="auto">
          <a:xfrm>
            <a:off x="7712021" y="558266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45" name="Téglalap 190"/>
          <p:cNvSpPr/>
          <p:nvPr/>
        </p:nvSpPr>
        <p:spPr bwMode="auto">
          <a:xfrm>
            <a:off x="7797747" y="558266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46" name="Téglalap 191"/>
          <p:cNvSpPr/>
          <p:nvPr/>
        </p:nvSpPr>
        <p:spPr bwMode="auto">
          <a:xfrm>
            <a:off x="7883472" y="558266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47" name="Téglalap 193"/>
          <p:cNvSpPr/>
          <p:nvPr/>
        </p:nvSpPr>
        <p:spPr bwMode="auto">
          <a:xfrm>
            <a:off x="6788567" y="5366766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542690" y="5987067"/>
            <a:ext cx="213394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DRAM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537472" y="6001604"/>
            <a:ext cx="139653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 line count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cxnSp>
        <p:nvCxnSpPr>
          <p:cNvPr id="51" name="Straight Arrow Connector 50"/>
          <p:cNvCxnSpPr/>
          <p:nvPr/>
        </p:nvCxnSpPr>
        <p:spPr bwMode="auto">
          <a:xfrm flipV="1">
            <a:off x="6351277" y="5496160"/>
            <a:ext cx="188961" cy="288000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2" name="Straight Arrow Connector 51"/>
          <p:cNvCxnSpPr/>
          <p:nvPr/>
        </p:nvCxnSpPr>
        <p:spPr bwMode="auto">
          <a:xfrm flipV="1">
            <a:off x="7575126" y="5674406"/>
            <a:ext cx="0" cy="323392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6" name="TextBox 65"/>
          <p:cNvSpPr txBox="1"/>
          <p:nvPr/>
        </p:nvSpPr>
        <p:spPr>
          <a:xfrm>
            <a:off x="7455612" y="3892777"/>
            <a:ext cx="75212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DIMMs</a:t>
            </a:r>
          </a:p>
        </p:txBody>
      </p:sp>
      <p:sp>
        <p:nvSpPr>
          <p:cNvPr id="67" name="Right Arrow 66"/>
          <p:cNvSpPr/>
          <p:nvPr/>
        </p:nvSpPr>
        <p:spPr>
          <a:xfrm>
            <a:off x="3970722" y="5009814"/>
            <a:ext cx="396000" cy="77955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939946" y="6491375"/>
            <a:ext cx="753764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Options for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implementing the connection path between the MCs and the DIMMs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6667341" y="3862145"/>
            <a:ext cx="85792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Buffers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794758" y="3072217"/>
            <a:ext cx="5311592" cy="7181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This option allows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 connect more memory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than feasible by using standard DRAM memory interfaces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but the MBs incur additional delay and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power consumption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8826805" y="650913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cxnSp>
        <p:nvCxnSpPr>
          <p:cNvPr id="69" name="Egyenes összekötő 171">
            <a:extLst>
              <a:ext uri="{FF2B5EF4-FFF2-40B4-BE49-F238E27FC236}">
                <a16:creationId xmlns:a16="http://schemas.microsoft.com/office/drawing/2014/main" id="{04563EE0-D059-41A5-BA4C-9871D4FCE5B3}"/>
              </a:ext>
            </a:extLst>
          </p:cNvPr>
          <p:cNvCxnSpPr/>
          <p:nvPr/>
        </p:nvCxnSpPr>
        <p:spPr bwMode="auto">
          <a:xfrm rot="10800000" flipV="1">
            <a:off x="6420051" y="5039425"/>
            <a:ext cx="350838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9" name="Egyenes összekötő 172">
            <a:extLst>
              <a:ext uri="{FF2B5EF4-FFF2-40B4-BE49-F238E27FC236}">
                <a16:creationId xmlns:a16="http://schemas.microsoft.com/office/drawing/2014/main" id="{7F308C05-A7A9-4705-AE78-65BCEE248097}"/>
              </a:ext>
            </a:extLst>
          </p:cNvPr>
          <p:cNvCxnSpPr/>
          <p:nvPr/>
        </p:nvCxnSpPr>
        <p:spPr bwMode="auto">
          <a:xfrm rot="10800000">
            <a:off x="7273025" y="4958462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80" name="Téglalap 173">
            <a:extLst>
              <a:ext uri="{FF2B5EF4-FFF2-40B4-BE49-F238E27FC236}">
                <a16:creationId xmlns:a16="http://schemas.microsoft.com/office/drawing/2014/main" id="{3013FAEF-D003-4283-A44E-D01295133A4F}"/>
              </a:ext>
            </a:extLst>
          </p:cNvPr>
          <p:cNvSpPr/>
          <p:nvPr/>
        </p:nvSpPr>
        <p:spPr bwMode="auto">
          <a:xfrm>
            <a:off x="7720046" y="479042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1" name="Téglalap 174">
            <a:extLst>
              <a:ext uri="{FF2B5EF4-FFF2-40B4-BE49-F238E27FC236}">
                <a16:creationId xmlns:a16="http://schemas.microsoft.com/office/drawing/2014/main" id="{9A74CD40-75FE-4496-AA0B-282505BF55FE}"/>
              </a:ext>
            </a:extLst>
          </p:cNvPr>
          <p:cNvSpPr/>
          <p:nvPr/>
        </p:nvSpPr>
        <p:spPr bwMode="auto">
          <a:xfrm>
            <a:off x="7805772" y="479042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2" name="Téglalap 175">
            <a:extLst>
              <a:ext uri="{FF2B5EF4-FFF2-40B4-BE49-F238E27FC236}">
                <a16:creationId xmlns:a16="http://schemas.microsoft.com/office/drawing/2014/main" id="{03F9EE77-88CE-445A-A6DC-C7091EE8199C}"/>
              </a:ext>
            </a:extLst>
          </p:cNvPr>
          <p:cNvSpPr/>
          <p:nvPr/>
        </p:nvSpPr>
        <p:spPr bwMode="auto">
          <a:xfrm>
            <a:off x="7891497" y="479042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83" name="Egyenes összekötő 177">
            <a:extLst>
              <a:ext uri="{FF2B5EF4-FFF2-40B4-BE49-F238E27FC236}">
                <a16:creationId xmlns:a16="http://schemas.microsoft.com/office/drawing/2014/main" id="{6B9A7F93-A450-4B42-840D-473FD9D751A5}"/>
              </a:ext>
            </a:extLst>
          </p:cNvPr>
          <p:cNvCxnSpPr/>
          <p:nvPr/>
        </p:nvCxnSpPr>
        <p:spPr bwMode="auto">
          <a:xfrm rot="10800000">
            <a:off x="7267087" y="5128325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84" name="Téglalap 178">
            <a:extLst>
              <a:ext uri="{FF2B5EF4-FFF2-40B4-BE49-F238E27FC236}">
                <a16:creationId xmlns:a16="http://schemas.microsoft.com/office/drawing/2014/main" id="{0BEB4DBC-C68E-4F6B-AF85-7725AE0DD4A9}"/>
              </a:ext>
            </a:extLst>
          </p:cNvPr>
          <p:cNvSpPr/>
          <p:nvPr/>
        </p:nvSpPr>
        <p:spPr bwMode="auto">
          <a:xfrm>
            <a:off x="7720046" y="503807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5" name="Téglalap 179">
            <a:extLst>
              <a:ext uri="{FF2B5EF4-FFF2-40B4-BE49-F238E27FC236}">
                <a16:creationId xmlns:a16="http://schemas.microsoft.com/office/drawing/2014/main" id="{25C86740-D44D-4ABC-88A4-8A90A40E1BDC}"/>
              </a:ext>
            </a:extLst>
          </p:cNvPr>
          <p:cNvSpPr/>
          <p:nvPr/>
        </p:nvSpPr>
        <p:spPr bwMode="auto">
          <a:xfrm>
            <a:off x="7805772" y="503807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6" name="Téglalap 180">
            <a:extLst>
              <a:ext uri="{FF2B5EF4-FFF2-40B4-BE49-F238E27FC236}">
                <a16:creationId xmlns:a16="http://schemas.microsoft.com/office/drawing/2014/main" id="{9B411BB0-57AC-4A25-8B96-1CF4D9169AB9}"/>
              </a:ext>
            </a:extLst>
          </p:cNvPr>
          <p:cNvSpPr/>
          <p:nvPr/>
        </p:nvSpPr>
        <p:spPr bwMode="auto">
          <a:xfrm>
            <a:off x="7891497" y="503807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7" name="Téglalap 182">
            <a:extLst>
              <a:ext uri="{FF2B5EF4-FFF2-40B4-BE49-F238E27FC236}">
                <a16:creationId xmlns:a16="http://schemas.microsoft.com/office/drawing/2014/main" id="{13D09DF0-250A-42F4-ABE1-E909296E2421}"/>
              </a:ext>
            </a:extLst>
          </p:cNvPr>
          <p:cNvSpPr/>
          <p:nvPr/>
        </p:nvSpPr>
        <p:spPr bwMode="auto">
          <a:xfrm>
            <a:off x="6796592" y="4896550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BB3B0911-8152-4872-B1D2-7878262E6C83}"/>
              </a:ext>
            </a:extLst>
          </p:cNvPr>
          <p:cNvGrpSpPr/>
          <p:nvPr/>
        </p:nvGrpSpPr>
        <p:grpSpPr>
          <a:xfrm>
            <a:off x="4869534" y="4716230"/>
            <a:ext cx="1714907" cy="709055"/>
            <a:chOff x="4197184" y="3990357"/>
            <a:chExt cx="1714907" cy="709055"/>
          </a:xfrm>
        </p:grpSpPr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F7F9D4FE-6411-4173-824B-86EC316C4069}"/>
                </a:ext>
              </a:extLst>
            </p:cNvPr>
            <p:cNvSpPr/>
            <p:nvPr/>
          </p:nvSpPr>
          <p:spPr bwMode="auto">
            <a:xfrm>
              <a:off x="4229098" y="3990357"/>
              <a:ext cx="1682993" cy="70905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7339D922-93CB-4A26-9668-B27340A23EBC}"/>
                </a:ext>
              </a:extLst>
            </p:cNvPr>
            <p:cNvSpPr txBox="1"/>
            <p:nvPr/>
          </p:nvSpPr>
          <p:spPr>
            <a:xfrm>
              <a:off x="4197184" y="4053271"/>
              <a:ext cx="1664238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 in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MCH or processor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CA35B2EE-143E-4341-A888-1B0C4A948E82}"/>
              </a:ext>
            </a:extLst>
          </p:cNvPr>
          <p:cNvSpPr txBox="1"/>
          <p:nvPr/>
        </p:nvSpPr>
        <p:spPr>
          <a:xfrm>
            <a:off x="1262427" y="5998308"/>
            <a:ext cx="303480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(No.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 attachable mem.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3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depends on socket size)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4" name="Right Arrow 23">
            <a:extLst>
              <a:ext uri="{FF2B5EF4-FFF2-40B4-BE49-F238E27FC236}">
                <a16:creationId xmlns:a16="http://schemas.microsoft.com/office/drawing/2014/main" id="{E2F2A308-C071-4CAF-BBB0-E144E8914D88}"/>
              </a:ext>
            </a:extLst>
          </p:cNvPr>
          <p:cNvSpPr/>
          <p:nvPr/>
        </p:nvSpPr>
        <p:spPr bwMode="auto">
          <a:xfrm>
            <a:off x="3958284" y="1621781"/>
            <a:ext cx="306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2248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4" grpId="0"/>
      <p:bldP spid="25" grpId="0"/>
      <p:bldP spid="54" grpId="0"/>
      <p:bldP spid="71" grpId="0" animBg="1"/>
      <p:bldP spid="72" grpId="0"/>
      <p:bldP spid="19" grpId="0"/>
      <p:bldP spid="26" grpId="0"/>
      <p:bldP spid="31" grpId="0" animBg="1"/>
      <p:bldP spid="32" grpId="0" animBg="1"/>
      <p:bldP spid="33" grpId="0" animBg="1"/>
      <p:bldP spid="35" grpId="0" animBg="1"/>
      <p:bldP spid="36" grpId="0" animBg="1"/>
      <p:bldP spid="37" grpId="0" animBg="1"/>
      <p:bldP spid="38" grpId="0" animBg="1"/>
      <p:bldP spid="40" grpId="0" animBg="1"/>
      <p:bldP spid="41" grpId="0" animBg="1"/>
      <p:bldP spid="42" grpId="0" animBg="1"/>
      <p:bldP spid="44" grpId="0" animBg="1"/>
      <p:bldP spid="45" grpId="0" animBg="1"/>
      <p:bldP spid="46" grpId="0" animBg="1"/>
      <p:bldP spid="47" grpId="0" animBg="1"/>
      <p:bldP spid="49" grpId="0"/>
      <p:bldP spid="50" grpId="0"/>
      <p:bldP spid="66" grpId="0"/>
      <p:bldP spid="67" grpId="0" animBg="1"/>
      <p:bldP spid="68" grpId="0"/>
      <p:bldP spid="76" grpId="0"/>
      <p:bldP spid="12" grpId="0"/>
      <p:bldP spid="78" grpId="0"/>
      <p:bldP spid="80" grpId="0" animBg="1"/>
      <p:bldP spid="81" grpId="0" animBg="1"/>
      <p:bldP spid="82" grpId="0" animBg="1"/>
      <p:bldP spid="84" grpId="0" animBg="1"/>
      <p:bldP spid="85" grpId="0" animBg="1"/>
      <p:bldP spid="86" grpId="0" animBg="1"/>
      <p:bldP spid="87" grpId="0" animBg="1"/>
      <p:bldP spid="73" grpId="0"/>
      <p:bldP spid="74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-1200" y="4050"/>
            <a:ext cx="9144000" cy="393192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(6)</a:t>
            </a:r>
            <a:endParaRPr lang="en-GB" kern="1200" dirty="0">
              <a:latin typeface="Verdana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5455323" y="2371479"/>
            <a:ext cx="3160061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parallel links to connect </a:t>
            </a:r>
            <a:r>
              <a:rPr kumimoji="0" 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MBs</a:t>
            </a: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to the MCs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38621" y="1768245"/>
            <a:ext cx="8070892" cy="318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via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low-line-count links and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memory buffers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(MBs)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to the 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cxnSp>
        <p:nvCxnSpPr>
          <p:cNvPr id="7" name="Line 13"/>
          <p:cNvCxnSpPr/>
          <p:nvPr/>
        </p:nvCxnSpPr>
        <p:spPr bwMode="auto">
          <a:xfrm flipH="1">
            <a:off x="2631440" y="2120790"/>
            <a:ext cx="2209801" cy="16780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" name="Oval 14"/>
          <p:cNvSpPr>
            <a:spLocks noChangeArrowheads="1"/>
          </p:cNvSpPr>
          <p:nvPr/>
        </p:nvSpPr>
        <p:spPr bwMode="auto">
          <a:xfrm>
            <a:off x="2601459" y="2253840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9" name="Line 13"/>
          <p:cNvCxnSpPr/>
          <p:nvPr/>
        </p:nvCxnSpPr>
        <p:spPr bwMode="auto">
          <a:xfrm>
            <a:off x="4841240" y="2120790"/>
            <a:ext cx="2209800" cy="1492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Oval 16"/>
          <p:cNvSpPr>
            <a:spLocks noChangeArrowheads="1"/>
          </p:cNvSpPr>
          <p:nvPr/>
        </p:nvSpPr>
        <p:spPr bwMode="auto">
          <a:xfrm>
            <a:off x="7022421" y="2234267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931228" y="2370842"/>
            <a:ext cx="3315537" cy="486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serial links to connect MBs to the 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sp>
        <p:nvSpPr>
          <p:cNvPr id="74" name="TextBox 3"/>
          <p:cNvSpPr txBox="1"/>
          <p:nvPr/>
        </p:nvSpPr>
        <p:spPr>
          <a:xfrm>
            <a:off x="77406" y="498178"/>
            <a:ext cx="883767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b2) Connecting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DIMMs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via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low line count links and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memory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buffers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(MBs)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     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to the MCs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5" name="TextBox 5"/>
          <p:cNvSpPr txBox="1"/>
          <p:nvPr/>
        </p:nvSpPr>
        <p:spPr>
          <a:xfrm>
            <a:off x="91478" y="1218190"/>
            <a:ext cx="70387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There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two basic options for implementing low-line count links: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6" name="Egyenes összekötő 170">
            <a:extLst>
              <a:ext uri="{FF2B5EF4-FFF2-40B4-BE49-F238E27FC236}">
                <a16:creationId xmlns:a16="http://schemas.microsoft.com/office/drawing/2014/main" id="{ACCE5EEA-A518-4B61-8C5C-2218BF18B266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2254249" y="4408751"/>
            <a:ext cx="302376" cy="259197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7" name="Egyenes összekötő 171">
            <a:extLst>
              <a:ext uri="{FF2B5EF4-FFF2-40B4-BE49-F238E27FC236}">
                <a16:creationId xmlns:a16="http://schemas.microsoft.com/office/drawing/2014/main" id="{68A2A987-C7B6-4204-B87A-203A17190A77}"/>
              </a:ext>
            </a:extLst>
          </p:cNvPr>
          <p:cNvCxnSpPr>
            <a:cxnSpLocks/>
          </p:cNvCxnSpPr>
          <p:nvPr/>
        </p:nvCxnSpPr>
        <p:spPr bwMode="auto">
          <a:xfrm flipH="1">
            <a:off x="2292928" y="3694769"/>
            <a:ext cx="263696" cy="343115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8" name="Egyenes összekötő 172">
            <a:extLst>
              <a:ext uri="{FF2B5EF4-FFF2-40B4-BE49-F238E27FC236}">
                <a16:creationId xmlns:a16="http://schemas.microsoft.com/office/drawing/2014/main" id="{721A90CD-88F7-450D-8A8E-68786276EB36}"/>
              </a:ext>
            </a:extLst>
          </p:cNvPr>
          <p:cNvCxnSpPr/>
          <p:nvPr/>
        </p:nvCxnSpPr>
        <p:spPr bwMode="auto">
          <a:xfrm rot="10800000">
            <a:off x="3058760" y="3603646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79" name="Téglalap 173">
            <a:extLst>
              <a:ext uri="{FF2B5EF4-FFF2-40B4-BE49-F238E27FC236}">
                <a16:creationId xmlns:a16="http://schemas.microsoft.com/office/drawing/2014/main" id="{32CE7A55-C38D-455D-8B6A-7061009E5176}"/>
              </a:ext>
            </a:extLst>
          </p:cNvPr>
          <p:cNvSpPr/>
          <p:nvPr/>
        </p:nvSpPr>
        <p:spPr bwMode="auto">
          <a:xfrm>
            <a:off x="3505781" y="341949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0" name="Téglalap 174">
            <a:extLst>
              <a:ext uri="{FF2B5EF4-FFF2-40B4-BE49-F238E27FC236}">
                <a16:creationId xmlns:a16="http://schemas.microsoft.com/office/drawing/2014/main" id="{4DFAB5B1-36F4-426C-A275-4D444BCB96D0}"/>
              </a:ext>
            </a:extLst>
          </p:cNvPr>
          <p:cNvSpPr/>
          <p:nvPr/>
        </p:nvSpPr>
        <p:spPr bwMode="auto">
          <a:xfrm>
            <a:off x="3591507" y="341949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1" name="Téglalap 175">
            <a:extLst>
              <a:ext uri="{FF2B5EF4-FFF2-40B4-BE49-F238E27FC236}">
                <a16:creationId xmlns:a16="http://schemas.microsoft.com/office/drawing/2014/main" id="{C356F008-C28C-4D92-B1E1-4D3A6A95A29A}"/>
              </a:ext>
            </a:extLst>
          </p:cNvPr>
          <p:cNvSpPr/>
          <p:nvPr/>
        </p:nvSpPr>
        <p:spPr bwMode="auto">
          <a:xfrm>
            <a:off x="3677232" y="341949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82" name="Egyenes összekötő 177">
            <a:extLst>
              <a:ext uri="{FF2B5EF4-FFF2-40B4-BE49-F238E27FC236}">
                <a16:creationId xmlns:a16="http://schemas.microsoft.com/office/drawing/2014/main" id="{1BA971A2-6794-4E8A-BECD-3419E75F529F}"/>
              </a:ext>
            </a:extLst>
          </p:cNvPr>
          <p:cNvCxnSpPr/>
          <p:nvPr/>
        </p:nvCxnSpPr>
        <p:spPr bwMode="auto">
          <a:xfrm rot="10800000">
            <a:off x="3052822" y="3783669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83" name="Téglalap 178">
            <a:extLst>
              <a:ext uri="{FF2B5EF4-FFF2-40B4-BE49-F238E27FC236}">
                <a16:creationId xmlns:a16="http://schemas.microsoft.com/office/drawing/2014/main" id="{25A698BE-5173-4F6C-B699-B278D8EB2F3D}"/>
              </a:ext>
            </a:extLst>
          </p:cNvPr>
          <p:cNvSpPr/>
          <p:nvPr/>
        </p:nvSpPr>
        <p:spPr bwMode="auto">
          <a:xfrm>
            <a:off x="3505781" y="367730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4" name="Téglalap 179">
            <a:extLst>
              <a:ext uri="{FF2B5EF4-FFF2-40B4-BE49-F238E27FC236}">
                <a16:creationId xmlns:a16="http://schemas.microsoft.com/office/drawing/2014/main" id="{1A28EDAC-B616-483A-A539-FB0A5280CCBF}"/>
              </a:ext>
            </a:extLst>
          </p:cNvPr>
          <p:cNvSpPr/>
          <p:nvPr/>
        </p:nvSpPr>
        <p:spPr bwMode="auto">
          <a:xfrm>
            <a:off x="3591507" y="367730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5" name="Téglalap 180">
            <a:extLst>
              <a:ext uri="{FF2B5EF4-FFF2-40B4-BE49-F238E27FC236}">
                <a16:creationId xmlns:a16="http://schemas.microsoft.com/office/drawing/2014/main" id="{1E587F15-4B78-4554-9693-70356AC96D78}"/>
              </a:ext>
            </a:extLst>
          </p:cNvPr>
          <p:cNvSpPr/>
          <p:nvPr/>
        </p:nvSpPr>
        <p:spPr bwMode="auto">
          <a:xfrm>
            <a:off x="3677232" y="367730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6" name="Téglalap 182">
            <a:extLst>
              <a:ext uri="{FF2B5EF4-FFF2-40B4-BE49-F238E27FC236}">
                <a16:creationId xmlns:a16="http://schemas.microsoft.com/office/drawing/2014/main" id="{36974683-B31B-46D6-940E-7C4835DE18C0}"/>
              </a:ext>
            </a:extLst>
          </p:cNvPr>
          <p:cNvSpPr/>
          <p:nvPr/>
        </p:nvSpPr>
        <p:spPr bwMode="auto">
          <a:xfrm>
            <a:off x="2582327" y="3551894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87" name="Egyenes összekötő 183">
            <a:extLst>
              <a:ext uri="{FF2B5EF4-FFF2-40B4-BE49-F238E27FC236}">
                <a16:creationId xmlns:a16="http://schemas.microsoft.com/office/drawing/2014/main" id="{3C36811C-A64B-44FF-9647-4A2F2054F77F}"/>
              </a:ext>
            </a:extLst>
          </p:cNvPr>
          <p:cNvCxnSpPr/>
          <p:nvPr/>
        </p:nvCxnSpPr>
        <p:spPr bwMode="auto">
          <a:xfrm rot="10800000">
            <a:off x="3056822" y="4633423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88" name="Téglalap 184">
            <a:extLst>
              <a:ext uri="{FF2B5EF4-FFF2-40B4-BE49-F238E27FC236}">
                <a16:creationId xmlns:a16="http://schemas.microsoft.com/office/drawing/2014/main" id="{FF281710-D3B6-4CBD-ACD8-2E623AF9EF62}"/>
              </a:ext>
            </a:extLst>
          </p:cNvPr>
          <p:cNvSpPr/>
          <p:nvPr/>
        </p:nvSpPr>
        <p:spPr bwMode="auto">
          <a:xfrm>
            <a:off x="3505781" y="4488561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9" name="Téglalap 185">
            <a:extLst>
              <a:ext uri="{FF2B5EF4-FFF2-40B4-BE49-F238E27FC236}">
                <a16:creationId xmlns:a16="http://schemas.microsoft.com/office/drawing/2014/main" id="{BDCB6B69-59A9-4A14-9712-88DDFBBFEF3A}"/>
              </a:ext>
            </a:extLst>
          </p:cNvPr>
          <p:cNvSpPr/>
          <p:nvPr/>
        </p:nvSpPr>
        <p:spPr bwMode="auto">
          <a:xfrm>
            <a:off x="3591507" y="448856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90" name="Téglalap 186">
            <a:extLst>
              <a:ext uri="{FF2B5EF4-FFF2-40B4-BE49-F238E27FC236}">
                <a16:creationId xmlns:a16="http://schemas.microsoft.com/office/drawing/2014/main" id="{9B5A3729-7944-4CB9-8B90-ECD64A6E6FED}"/>
              </a:ext>
            </a:extLst>
          </p:cNvPr>
          <p:cNvSpPr/>
          <p:nvPr/>
        </p:nvSpPr>
        <p:spPr bwMode="auto">
          <a:xfrm>
            <a:off x="3677232" y="448856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91" name="Egyenes összekötő 188">
            <a:extLst>
              <a:ext uri="{FF2B5EF4-FFF2-40B4-BE49-F238E27FC236}">
                <a16:creationId xmlns:a16="http://schemas.microsoft.com/office/drawing/2014/main" id="{61B04BCF-005F-4BB6-811A-5DC1ECAC37F3}"/>
              </a:ext>
            </a:extLst>
          </p:cNvPr>
          <p:cNvCxnSpPr/>
          <p:nvPr/>
        </p:nvCxnSpPr>
        <p:spPr bwMode="auto">
          <a:xfrm rot="10800000">
            <a:off x="3052822" y="4767961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92" name="Téglalap 189">
            <a:extLst>
              <a:ext uri="{FF2B5EF4-FFF2-40B4-BE49-F238E27FC236}">
                <a16:creationId xmlns:a16="http://schemas.microsoft.com/office/drawing/2014/main" id="{E01FC626-8B28-4126-B9C2-CD4E95B097FF}"/>
              </a:ext>
            </a:extLst>
          </p:cNvPr>
          <p:cNvSpPr/>
          <p:nvPr/>
        </p:nvSpPr>
        <p:spPr bwMode="auto">
          <a:xfrm>
            <a:off x="3505781" y="473938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93" name="Téglalap 190">
            <a:extLst>
              <a:ext uri="{FF2B5EF4-FFF2-40B4-BE49-F238E27FC236}">
                <a16:creationId xmlns:a16="http://schemas.microsoft.com/office/drawing/2014/main" id="{780698AF-8953-4EDC-BC73-FD34613F707A}"/>
              </a:ext>
            </a:extLst>
          </p:cNvPr>
          <p:cNvSpPr/>
          <p:nvPr/>
        </p:nvSpPr>
        <p:spPr bwMode="auto">
          <a:xfrm>
            <a:off x="3591507" y="473938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94" name="Téglalap 191">
            <a:extLst>
              <a:ext uri="{FF2B5EF4-FFF2-40B4-BE49-F238E27FC236}">
                <a16:creationId xmlns:a16="http://schemas.microsoft.com/office/drawing/2014/main" id="{27AB3311-DEF5-4D9B-BE98-0FA53E21E524}"/>
              </a:ext>
            </a:extLst>
          </p:cNvPr>
          <p:cNvSpPr/>
          <p:nvPr/>
        </p:nvSpPr>
        <p:spPr bwMode="auto">
          <a:xfrm>
            <a:off x="3677232" y="473938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95" name="Téglalap 193">
            <a:extLst>
              <a:ext uri="{FF2B5EF4-FFF2-40B4-BE49-F238E27FC236}">
                <a16:creationId xmlns:a16="http://schemas.microsoft.com/office/drawing/2014/main" id="{B375E472-8F53-48AB-A47C-D2C5D5945B7B}"/>
              </a:ext>
            </a:extLst>
          </p:cNvPr>
          <p:cNvSpPr/>
          <p:nvPr/>
        </p:nvSpPr>
        <p:spPr bwMode="auto">
          <a:xfrm>
            <a:off x="2582327" y="4523486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60CBC096-5DF9-4CC7-8D35-E50E6AB266F2}"/>
              </a:ext>
            </a:extLst>
          </p:cNvPr>
          <p:cNvSpPr txBox="1"/>
          <p:nvPr/>
        </p:nvSpPr>
        <p:spPr>
          <a:xfrm>
            <a:off x="2336450" y="5143787"/>
            <a:ext cx="213394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DRAM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D4FAC99-35CF-4A7B-86FB-8B3B5910687B}"/>
              </a:ext>
            </a:extLst>
          </p:cNvPr>
          <p:cNvSpPr txBox="1"/>
          <p:nvPr/>
        </p:nvSpPr>
        <p:spPr>
          <a:xfrm>
            <a:off x="1316806" y="5158324"/>
            <a:ext cx="142539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 line count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3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erial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cxnSp>
        <p:nvCxnSpPr>
          <p:cNvPr id="98" name="Straight Arrow Connector 97">
            <a:extLst>
              <a:ext uri="{FF2B5EF4-FFF2-40B4-BE49-F238E27FC236}">
                <a16:creationId xmlns:a16="http://schemas.microsoft.com/office/drawing/2014/main" id="{B2359D8E-9059-4490-9FB0-9AAC97B64404}"/>
              </a:ext>
            </a:extLst>
          </p:cNvPr>
          <p:cNvCxnSpPr/>
          <p:nvPr/>
        </p:nvCxnSpPr>
        <p:spPr bwMode="auto">
          <a:xfrm flipV="1">
            <a:off x="2145037" y="4652880"/>
            <a:ext cx="188961" cy="288000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9" name="Straight Arrow Connector 98">
            <a:extLst>
              <a:ext uri="{FF2B5EF4-FFF2-40B4-BE49-F238E27FC236}">
                <a16:creationId xmlns:a16="http://schemas.microsoft.com/office/drawing/2014/main" id="{EC021D0F-7194-49CD-8907-0361EBEC289B}"/>
              </a:ext>
            </a:extLst>
          </p:cNvPr>
          <p:cNvCxnSpPr/>
          <p:nvPr/>
        </p:nvCxnSpPr>
        <p:spPr bwMode="auto">
          <a:xfrm flipV="1">
            <a:off x="3368886" y="4831126"/>
            <a:ext cx="0" cy="323392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0" name="TextBox 99">
            <a:extLst>
              <a:ext uri="{FF2B5EF4-FFF2-40B4-BE49-F238E27FC236}">
                <a16:creationId xmlns:a16="http://schemas.microsoft.com/office/drawing/2014/main" id="{3B1007D7-F10D-46EC-8E1B-2079360F59DB}"/>
              </a:ext>
            </a:extLst>
          </p:cNvPr>
          <p:cNvSpPr txBox="1"/>
          <p:nvPr/>
        </p:nvSpPr>
        <p:spPr>
          <a:xfrm>
            <a:off x="3249372" y="3049497"/>
            <a:ext cx="75212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DIMMs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942467D-DC95-42D9-B728-2649EB51FBB6}"/>
              </a:ext>
            </a:extLst>
          </p:cNvPr>
          <p:cNvSpPr txBox="1"/>
          <p:nvPr/>
        </p:nvSpPr>
        <p:spPr>
          <a:xfrm>
            <a:off x="2461101" y="3018865"/>
            <a:ext cx="85792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Buffers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D26DBB26-A4EC-44FA-B9E5-7AED442D3829}"/>
              </a:ext>
            </a:extLst>
          </p:cNvPr>
          <p:cNvSpPr txBox="1"/>
          <p:nvPr/>
        </p:nvSpPr>
        <p:spPr>
          <a:xfrm>
            <a:off x="8836965" y="648881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cxnSp>
        <p:nvCxnSpPr>
          <p:cNvPr id="103" name="Egyenes összekötő 171">
            <a:extLst>
              <a:ext uri="{FF2B5EF4-FFF2-40B4-BE49-F238E27FC236}">
                <a16:creationId xmlns:a16="http://schemas.microsoft.com/office/drawing/2014/main" id="{8380D09E-CD80-46C1-9552-7D8EAF9297CA}"/>
              </a:ext>
            </a:extLst>
          </p:cNvPr>
          <p:cNvCxnSpPr/>
          <p:nvPr/>
        </p:nvCxnSpPr>
        <p:spPr bwMode="auto">
          <a:xfrm rot="10800000" flipV="1">
            <a:off x="2213811" y="4196145"/>
            <a:ext cx="350838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04" name="Egyenes összekötő 172">
            <a:extLst>
              <a:ext uri="{FF2B5EF4-FFF2-40B4-BE49-F238E27FC236}">
                <a16:creationId xmlns:a16="http://schemas.microsoft.com/office/drawing/2014/main" id="{EE2027AD-756A-420E-B3AF-DD0679821CD9}"/>
              </a:ext>
            </a:extLst>
          </p:cNvPr>
          <p:cNvCxnSpPr/>
          <p:nvPr/>
        </p:nvCxnSpPr>
        <p:spPr bwMode="auto">
          <a:xfrm rot="10800000">
            <a:off x="3066785" y="4115182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05" name="Téglalap 173">
            <a:extLst>
              <a:ext uri="{FF2B5EF4-FFF2-40B4-BE49-F238E27FC236}">
                <a16:creationId xmlns:a16="http://schemas.microsoft.com/office/drawing/2014/main" id="{290CC20A-4B86-4DB6-98DD-D1C9F6E455AB}"/>
              </a:ext>
            </a:extLst>
          </p:cNvPr>
          <p:cNvSpPr/>
          <p:nvPr/>
        </p:nvSpPr>
        <p:spPr bwMode="auto">
          <a:xfrm>
            <a:off x="3513806" y="394714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06" name="Téglalap 174">
            <a:extLst>
              <a:ext uri="{FF2B5EF4-FFF2-40B4-BE49-F238E27FC236}">
                <a16:creationId xmlns:a16="http://schemas.microsoft.com/office/drawing/2014/main" id="{85D7C436-8441-4D94-B06B-AFECEB412E0A}"/>
              </a:ext>
            </a:extLst>
          </p:cNvPr>
          <p:cNvSpPr/>
          <p:nvPr/>
        </p:nvSpPr>
        <p:spPr bwMode="auto">
          <a:xfrm>
            <a:off x="3599532" y="394714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07" name="Téglalap 175">
            <a:extLst>
              <a:ext uri="{FF2B5EF4-FFF2-40B4-BE49-F238E27FC236}">
                <a16:creationId xmlns:a16="http://schemas.microsoft.com/office/drawing/2014/main" id="{3921CBEE-C209-430F-B4D0-769E5B25FD53}"/>
              </a:ext>
            </a:extLst>
          </p:cNvPr>
          <p:cNvSpPr/>
          <p:nvPr/>
        </p:nvSpPr>
        <p:spPr bwMode="auto">
          <a:xfrm>
            <a:off x="3685257" y="394714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108" name="Egyenes összekötő 177">
            <a:extLst>
              <a:ext uri="{FF2B5EF4-FFF2-40B4-BE49-F238E27FC236}">
                <a16:creationId xmlns:a16="http://schemas.microsoft.com/office/drawing/2014/main" id="{AE87BE07-AD40-4F47-A069-6DB93C75695C}"/>
              </a:ext>
            </a:extLst>
          </p:cNvPr>
          <p:cNvCxnSpPr/>
          <p:nvPr/>
        </p:nvCxnSpPr>
        <p:spPr bwMode="auto">
          <a:xfrm rot="10800000">
            <a:off x="3060847" y="4285045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09" name="Téglalap 178">
            <a:extLst>
              <a:ext uri="{FF2B5EF4-FFF2-40B4-BE49-F238E27FC236}">
                <a16:creationId xmlns:a16="http://schemas.microsoft.com/office/drawing/2014/main" id="{1A351F8A-5590-4DC8-9960-07439255921E}"/>
              </a:ext>
            </a:extLst>
          </p:cNvPr>
          <p:cNvSpPr/>
          <p:nvPr/>
        </p:nvSpPr>
        <p:spPr bwMode="auto">
          <a:xfrm>
            <a:off x="3513806" y="419479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10" name="Téglalap 179">
            <a:extLst>
              <a:ext uri="{FF2B5EF4-FFF2-40B4-BE49-F238E27FC236}">
                <a16:creationId xmlns:a16="http://schemas.microsoft.com/office/drawing/2014/main" id="{D17B032C-45A6-474B-8FC9-C8AA0AB7969F}"/>
              </a:ext>
            </a:extLst>
          </p:cNvPr>
          <p:cNvSpPr/>
          <p:nvPr/>
        </p:nvSpPr>
        <p:spPr bwMode="auto">
          <a:xfrm>
            <a:off x="3599532" y="419479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11" name="Téglalap 180">
            <a:extLst>
              <a:ext uri="{FF2B5EF4-FFF2-40B4-BE49-F238E27FC236}">
                <a16:creationId xmlns:a16="http://schemas.microsoft.com/office/drawing/2014/main" id="{5F8E339C-C423-4628-9F09-6C88814CB660}"/>
              </a:ext>
            </a:extLst>
          </p:cNvPr>
          <p:cNvSpPr/>
          <p:nvPr/>
        </p:nvSpPr>
        <p:spPr bwMode="auto">
          <a:xfrm>
            <a:off x="3685257" y="419479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12" name="Téglalap 182">
            <a:extLst>
              <a:ext uri="{FF2B5EF4-FFF2-40B4-BE49-F238E27FC236}">
                <a16:creationId xmlns:a16="http://schemas.microsoft.com/office/drawing/2014/main" id="{D8E18818-6417-41A6-B9BF-A4D2FAB34B77}"/>
              </a:ext>
            </a:extLst>
          </p:cNvPr>
          <p:cNvSpPr/>
          <p:nvPr/>
        </p:nvSpPr>
        <p:spPr bwMode="auto">
          <a:xfrm>
            <a:off x="2590352" y="4053270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A732083D-E9FF-4C77-A21C-93169FA35054}"/>
              </a:ext>
            </a:extLst>
          </p:cNvPr>
          <p:cNvGrpSpPr/>
          <p:nvPr/>
        </p:nvGrpSpPr>
        <p:grpSpPr>
          <a:xfrm>
            <a:off x="663294" y="3872950"/>
            <a:ext cx="1714907" cy="709055"/>
            <a:chOff x="4197184" y="3990357"/>
            <a:chExt cx="1714907" cy="709055"/>
          </a:xfrm>
        </p:grpSpPr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9A1F8D94-3BDC-437A-A1CA-9CD8FFA48449}"/>
                </a:ext>
              </a:extLst>
            </p:cNvPr>
            <p:cNvSpPr/>
            <p:nvPr/>
          </p:nvSpPr>
          <p:spPr bwMode="auto">
            <a:xfrm>
              <a:off x="4229098" y="3990357"/>
              <a:ext cx="1682993" cy="70905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9A6644FE-CEC2-4669-9BFC-FE38ACB49384}"/>
                </a:ext>
              </a:extLst>
            </p:cNvPr>
            <p:cNvSpPr txBox="1"/>
            <p:nvPr/>
          </p:nvSpPr>
          <p:spPr>
            <a:xfrm>
              <a:off x="4197184" y="4053271"/>
              <a:ext cx="1664238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 in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MCH or processor</a:t>
              </a:r>
            </a:p>
          </p:txBody>
        </p:sp>
      </p:grpSp>
      <p:cxnSp>
        <p:nvCxnSpPr>
          <p:cNvPr id="116" name="Egyenes összekötő 170">
            <a:extLst>
              <a:ext uri="{FF2B5EF4-FFF2-40B4-BE49-F238E27FC236}">
                <a16:creationId xmlns:a16="http://schemas.microsoft.com/office/drawing/2014/main" id="{D3CDC967-BAF1-4160-9B93-F4E890C0FE4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85609" y="4418911"/>
            <a:ext cx="302376" cy="259197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17" name="Egyenes összekötő 171">
            <a:extLst>
              <a:ext uri="{FF2B5EF4-FFF2-40B4-BE49-F238E27FC236}">
                <a16:creationId xmlns:a16="http://schemas.microsoft.com/office/drawing/2014/main" id="{39A8AC6A-ED84-439F-9464-D761C0AC4482}"/>
              </a:ext>
            </a:extLst>
          </p:cNvPr>
          <p:cNvCxnSpPr>
            <a:cxnSpLocks/>
          </p:cNvCxnSpPr>
          <p:nvPr/>
        </p:nvCxnSpPr>
        <p:spPr bwMode="auto">
          <a:xfrm flipH="1">
            <a:off x="6824288" y="3704929"/>
            <a:ext cx="263696" cy="343115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18" name="Egyenes összekötő 172">
            <a:extLst>
              <a:ext uri="{FF2B5EF4-FFF2-40B4-BE49-F238E27FC236}">
                <a16:creationId xmlns:a16="http://schemas.microsoft.com/office/drawing/2014/main" id="{58234F98-4D84-46BB-B2F8-2B2F7D976BB4}"/>
              </a:ext>
            </a:extLst>
          </p:cNvPr>
          <p:cNvCxnSpPr/>
          <p:nvPr/>
        </p:nvCxnSpPr>
        <p:spPr bwMode="auto">
          <a:xfrm rot="10800000">
            <a:off x="7590120" y="3613806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19" name="Téglalap 173">
            <a:extLst>
              <a:ext uri="{FF2B5EF4-FFF2-40B4-BE49-F238E27FC236}">
                <a16:creationId xmlns:a16="http://schemas.microsoft.com/office/drawing/2014/main" id="{10AA7E10-9692-4A43-93B4-A47E098301FF}"/>
              </a:ext>
            </a:extLst>
          </p:cNvPr>
          <p:cNvSpPr/>
          <p:nvPr/>
        </p:nvSpPr>
        <p:spPr bwMode="auto">
          <a:xfrm>
            <a:off x="8037141" y="342965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0" name="Téglalap 174">
            <a:extLst>
              <a:ext uri="{FF2B5EF4-FFF2-40B4-BE49-F238E27FC236}">
                <a16:creationId xmlns:a16="http://schemas.microsoft.com/office/drawing/2014/main" id="{090838C6-26C0-4BFF-855F-744F7A531379}"/>
              </a:ext>
            </a:extLst>
          </p:cNvPr>
          <p:cNvSpPr/>
          <p:nvPr/>
        </p:nvSpPr>
        <p:spPr bwMode="auto">
          <a:xfrm>
            <a:off x="8122867" y="342965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1" name="Téglalap 175">
            <a:extLst>
              <a:ext uri="{FF2B5EF4-FFF2-40B4-BE49-F238E27FC236}">
                <a16:creationId xmlns:a16="http://schemas.microsoft.com/office/drawing/2014/main" id="{580F65C6-0137-4D7D-96DE-4355870F91CE}"/>
              </a:ext>
            </a:extLst>
          </p:cNvPr>
          <p:cNvSpPr/>
          <p:nvPr/>
        </p:nvSpPr>
        <p:spPr bwMode="auto">
          <a:xfrm>
            <a:off x="8208592" y="342965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122" name="Egyenes összekötő 177">
            <a:extLst>
              <a:ext uri="{FF2B5EF4-FFF2-40B4-BE49-F238E27FC236}">
                <a16:creationId xmlns:a16="http://schemas.microsoft.com/office/drawing/2014/main" id="{15CF27A3-6177-473F-B111-CE7F91A7BE81}"/>
              </a:ext>
            </a:extLst>
          </p:cNvPr>
          <p:cNvCxnSpPr/>
          <p:nvPr/>
        </p:nvCxnSpPr>
        <p:spPr bwMode="auto">
          <a:xfrm rot="10800000">
            <a:off x="7584182" y="3793829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23" name="Téglalap 178">
            <a:extLst>
              <a:ext uri="{FF2B5EF4-FFF2-40B4-BE49-F238E27FC236}">
                <a16:creationId xmlns:a16="http://schemas.microsoft.com/office/drawing/2014/main" id="{49DB8023-EE5C-4B0F-B77F-43328FCF6F8E}"/>
              </a:ext>
            </a:extLst>
          </p:cNvPr>
          <p:cNvSpPr/>
          <p:nvPr/>
        </p:nvSpPr>
        <p:spPr bwMode="auto">
          <a:xfrm>
            <a:off x="8037141" y="368746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4" name="Téglalap 179">
            <a:extLst>
              <a:ext uri="{FF2B5EF4-FFF2-40B4-BE49-F238E27FC236}">
                <a16:creationId xmlns:a16="http://schemas.microsoft.com/office/drawing/2014/main" id="{E5EA4FCC-2F13-4E77-BE27-7B0C046284B0}"/>
              </a:ext>
            </a:extLst>
          </p:cNvPr>
          <p:cNvSpPr/>
          <p:nvPr/>
        </p:nvSpPr>
        <p:spPr bwMode="auto">
          <a:xfrm>
            <a:off x="8122867" y="368746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5" name="Téglalap 180">
            <a:extLst>
              <a:ext uri="{FF2B5EF4-FFF2-40B4-BE49-F238E27FC236}">
                <a16:creationId xmlns:a16="http://schemas.microsoft.com/office/drawing/2014/main" id="{028AEBA3-B1A6-4604-AC38-F1169E0C40FD}"/>
              </a:ext>
            </a:extLst>
          </p:cNvPr>
          <p:cNvSpPr/>
          <p:nvPr/>
        </p:nvSpPr>
        <p:spPr bwMode="auto">
          <a:xfrm>
            <a:off x="8208592" y="368746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6" name="Téglalap 182">
            <a:extLst>
              <a:ext uri="{FF2B5EF4-FFF2-40B4-BE49-F238E27FC236}">
                <a16:creationId xmlns:a16="http://schemas.microsoft.com/office/drawing/2014/main" id="{E409B0B5-EEC8-40AC-92B1-031A88486CD9}"/>
              </a:ext>
            </a:extLst>
          </p:cNvPr>
          <p:cNvSpPr/>
          <p:nvPr/>
        </p:nvSpPr>
        <p:spPr bwMode="auto">
          <a:xfrm>
            <a:off x="7113687" y="3562054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7" name="Egyenes összekötő 183">
            <a:extLst>
              <a:ext uri="{FF2B5EF4-FFF2-40B4-BE49-F238E27FC236}">
                <a16:creationId xmlns:a16="http://schemas.microsoft.com/office/drawing/2014/main" id="{55167A9D-2D58-406E-8A35-1CD7959BD58D}"/>
              </a:ext>
            </a:extLst>
          </p:cNvPr>
          <p:cNvCxnSpPr/>
          <p:nvPr/>
        </p:nvCxnSpPr>
        <p:spPr bwMode="auto">
          <a:xfrm rot="10800000">
            <a:off x="7588182" y="4643583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28" name="Téglalap 184">
            <a:extLst>
              <a:ext uri="{FF2B5EF4-FFF2-40B4-BE49-F238E27FC236}">
                <a16:creationId xmlns:a16="http://schemas.microsoft.com/office/drawing/2014/main" id="{3E542A2F-790D-4F02-8C7C-5D827E5507B2}"/>
              </a:ext>
            </a:extLst>
          </p:cNvPr>
          <p:cNvSpPr/>
          <p:nvPr/>
        </p:nvSpPr>
        <p:spPr bwMode="auto">
          <a:xfrm>
            <a:off x="8037141" y="4498721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9" name="Téglalap 185">
            <a:extLst>
              <a:ext uri="{FF2B5EF4-FFF2-40B4-BE49-F238E27FC236}">
                <a16:creationId xmlns:a16="http://schemas.microsoft.com/office/drawing/2014/main" id="{35EA95DC-34FD-440E-9CAC-3C571D5248D3}"/>
              </a:ext>
            </a:extLst>
          </p:cNvPr>
          <p:cNvSpPr/>
          <p:nvPr/>
        </p:nvSpPr>
        <p:spPr bwMode="auto">
          <a:xfrm>
            <a:off x="8122867" y="449872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30" name="Téglalap 186">
            <a:extLst>
              <a:ext uri="{FF2B5EF4-FFF2-40B4-BE49-F238E27FC236}">
                <a16:creationId xmlns:a16="http://schemas.microsoft.com/office/drawing/2014/main" id="{468D11EE-3FAE-4A45-ADB7-D815BE0ED4AE}"/>
              </a:ext>
            </a:extLst>
          </p:cNvPr>
          <p:cNvSpPr/>
          <p:nvPr/>
        </p:nvSpPr>
        <p:spPr bwMode="auto">
          <a:xfrm>
            <a:off x="8208592" y="449872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131" name="Egyenes összekötő 188">
            <a:extLst>
              <a:ext uri="{FF2B5EF4-FFF2-40B4-BE49-F238E27FC236}">
                <a16:creationId xmlns:a16="http://schemas.microsoft.com/office/drawing/2014/main" id="{7510AFD8-4B36-4590-8788-F91E45D445B7}"/>
              </a:ext>
            </a:extLst>
          </p:cNvPr>
          <p:cNvCxnSpPr/>
          <p:nvPr/>
        </p:nvCxnSpPr>
        <p:spPr bwMode="auto">
          <a:xfrm rot="10800000">
            <a:off x="7584182" y="4778121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32" name="Téglalap 189">
            <a:extLst>
              <a:ext uri="{FF2B5EF4-FFF2-40B4-BE49-F238E27FC236}">
                <a16:creationId xmlns:a16="http://schemas.microsoft.com/office/drawing/2014/main" id="{8B81429E-B451-41E9-9EE0-99B209367616}"/>
              </a:ext>
            </a:extLst>
          </p:cNvPr>
          <p:cNvSpPr/>
          <p:nvPr/>
        </p:nvSpPr>
        <p:spPr bwMode="auto">
          <a:xfrm>
            <a:off x="8037141" y="474954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33" name="Téglalap 190">
            <a:extLst>
              <a:ext uri="{FF2B5EF4-FFF2-40B4-BE49-F238E27FC236}">
                <a16:creationId xmlns:a16="http://schemas.microsoft.com/office/drawing/2014/main" id="{B5D87A0C-160E-4CF0-A217-49D7BEEA3679}"/>
              </a:ext>
            </a:extLst>
          </p:cNvPr>
          <p:cNvSpPr/>
          <p:nvPr/>
        </p:nvSpPr>
        <p:spPr bwMode="auto">
          <a:xfrm>
            <a:off x="8122867" y="474954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34" name="Téglalap 191">
            <a:extLst>
              <a:ext uri="{FF2B5EF4-FFF2-40B4-BE49-F238E27FC236}">
                <a16:creationId xmlns:a16="http://schemas.microsoft.com/office/drawing/2014/main" id="{0330DB96-9F59-4DCB-B664-916EB8F7D1E2}"/>
              </a:ext>
            </a:extLst>
          </p:cNvPr>
          <p:cNvSpPr/>
          <p:nvPr/>
        </p:nvSpPr>
        <p:spPr bwMode="auto">
          <a:xfrm>
            <a:off x="8208592" y="474954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35" name="Téglalap 193">
            <a:extLst>
              <a:ext uri="{FF2B5EF4-FFF2-40B4-BE49-F238E27FC236}">
                <a16:creationId xmlns:a16="http://schemas.microsoft.com/office/drawing/2014/main" id="{CD0A25CB-3C37-4249-94AD-26250DE33B9C}"/>
              </a:ext>
            </a:extLst>
          </p:cNvPr>
          <p:cNvSpPr/>
          <p:nvPr/>
        </p:nvSpPr>
        <p:spPr bwMode="auto">
          <a:xfrm>
            <a:off x="7113687" y="4533646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27FE3FAE-2AE6-4502-883A-BBBFC6515031}"/>
              </a:ext>
            </a:extLst>
          </p:cNvPr>
          <p:cNvSpPr txBox="1"/>
          <p:nvPr/>
        </p:nvSpPr>
        <p:spPr>
          <a:xfrm>
            <a:off x="6867810" y="5153947"/>
            <a:ext cx="213394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DRAM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F803B113-EFA0-4CC7-90C7-A4B48C1A97D4}"/>
              </a:ext>
            </a:extLst>
          </p:cNvPr>
          <p:cNvSpPr txBox="1"/>
          <p:nvPr/>
        </p:nvSpPr>
        <p:spPr>
          <a:xfrm>
            <a:off x="5744646" y="5168484"/>
            <a:ext cx="163243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 line count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3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parallel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cxnSp>
        <p:nvCxnSpPr>
          <p:cNvPr id="138" name="Straight Arrow Connector 137">
            <a:extLst>
              <a:ext uri="{FF2B5EF4-FFF2-40B4-BE49-F238E27FC236}">
                <a16:creationId xmlns:a16="http://schemas.microsoft.com/office/drawing/2014/main" id="{203D68E5-385B-4000-8A0E-8A0687D2B8A5}"/>
              </a:ext>
            </a:extLst>
          </p:cNvPr>
          <p:cNvCxnSpPr/>
          <p:nvPr/>
        </p:nvCxnSpPr>
        <p:spPr bwMode="auto">
          <a:xfrm flipV="1">
            <a:off x="6676397" y="4663040"/>
            <a:ext cx="188961" cy="288000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9" name="Straight Arrow Connector 138">
            <a:extLst>
              <a:ext uri="{FF2B5EF4-FFF2-40B4-BE49-F238E27FC236}">
                <a16:creationId xmlns:a16="http://schemas.microsoft.com/office/drawing/2014/main" id="{F64BFE5D-6B4F-4B8C-8145-9B13185EC793}"/>
              </a:ext>
            </a:extLst>
          </p:cNvPr>
          <p:cNvCxnSpPr/>
          <p:nvPr/>
        </p:nvCxnSpPr>
        <p:spPr bwMode="auto">
          <a:xfrm flipV="1">
            <a:off x="7900246" y="4841286"/>
            <a:ext cx="0" cy="323392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40" name="TextBox 139">
            <a:extLst>
              <a:ext uri="{FF2B5EF4-FFF2-40B4-BE49-F238E27FC236}">
                <a16:creationId xmlns:a16="http://schemas.microsoft.com/office/drawing/2014/main" id="{C2105076-0A9E-4475-BF45-9A466646C117}"/>
              </a:ext>
            </a:extLst>
          </p:cNvPr>
          <p:cNvSpPr txBox="1"/>
          <p:nvPr/>
        </p:nvSpPr>
        <p:spPr>
          <a:xfrm>
            <a:off x="7780732" y="3059657"/>
            <a:ext cx="75212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DIMMs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0859ECEB-638E-4921-876E-857A1011D6A4}"/>
              </a:ext>
            </a:extLst>
          </p:cNvPr>
          <p:cNvSpPr txBox="1"/>
          <p:nvPr/>
        </p:nvSpPr>
        <p:spPr>
          <a:xfrm>
            <a:off x="6992461" y="3029025"/>
            <a:ext cx="85792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Buffers</a:t>
            </a:r>
          </a:p>
        </p:txBody>
      </p:sp>
      <p:cxnSp>
        <p:nvCxnSpPr>
          <p:cNvPr id="142" name="Egyenes összekötő 171">
            <a:extLst>
              <a:ext uri="{FF2B5EF4-FFF2-40B4-BE49-F238E27FC236}">
                <a16:creationId xmlns:a16="http://schemas.microsoft.com/office/drawing/2014/main" id="{B9DD077D-40F9-40EF-A834-35E86E46505A}"/>
              </a:ext>
            </a:extLst>
          </p:cNvPr>
          <p:cNvCxnSpPr/>
          <p:nvPr/>
        </p:nvCxnSpPr>
        <p:spPr bwMode="auto">
          <a:xfrm rot="10800000" flipV="1">
            <a:off x="6745171" y="4206305"/>
            <a:ext cx="350838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43" name="Egyenes összekötő 172">
            <a:extLst>
              <a:ext uri="{FF2B5EF4-FFF2-40B4-BE49-F238E27FC236}">
                <a16:creationId xmlns:a16="http://schemas.microsoft.com/office/drawing/2014/main" id="{7BF7C214-2D20-466B-AE42-BB808F86FE55}"/>
              </a:ext>
            </a:extLst>
          </p:cNvPr>
          <p:cNvCxnSpPr/>
          <p:nvPr/>
        </p:nvCxnSpPr>
        <p:spPr bwMode="auto">
          <a:xfrm rot="10800000">
            <a:off x="7598145" y="4125342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44" name="Téglalap 173">
            <a:extLst>
              <a:ext uri="{FF2B5EF4-FFF2-40B4-BE49-F238E27FC236}">
                <a16:creationId xmlns:a16="http://schemas.microsoft.com/office/drawing/2014/main" id="{3F87045B-2D04-4D07-8830-A8C525179A28}"/>
              </a:ext>
            </a:extLst>
          </p:cNvPr>
          <p:cNvSpPr/>
          <p:nvPr/>
        </p:nvSpPr>
        <p:spPr bwMode="auto">
          <a:xfrm>
            <a:off x="8045166" y="395730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45" name="Téglalap 174">
            <a:extLst>
              <a:ext uri="{FF2B5EF4-FFF2-40B4-BE49-F238E27FC236}">
                <a16:creationId xmlns:a16="http://schemas.microsoft.com/office/drawing/2014/main" id="{671C716B-7C1D-4D86-9E2C-122AC6754E9C}"/>
              </a:ext>
            </a:extLst>
          </p:cNvPr>
          <p:cNvSpPr/>
          <p:nvPr/>
        </p:nvSpPr>
        <p:spPr bwMode="auto">
          <a:xfrm>
            <a:off x="8130892" y="395730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46" name="Téglalap 175">
            <a:extLst>
              <a:ext uri="{FF2B5EF4-FFF2-40B4-BE49-F238E27FC236}">
                <a16:creationId xmlns:a16="http://schemas.microsoft.com/office/drawing/2014/main" id="{C607216E-EB88-4B0E-9493-65E6FB26AB04}"/>
              </a:ext>
            </a:extLst>
          </p:cNvPr>
          <p:cNvSpPr/>
          <p:nvPr/>
        </p:nvSpPr>
        <p:spPr bwMode="auto">
          <a:xfrm>
            <a:off x="8216617" y="395730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147" name="Egyenes összekötő 177">
            <a:extLst>
              <a:ext uri="{FF2B5EF4-FFF2-40B4-BE49-F238E27FC236}">
                <a16:creationId xmlns:a16="http://schemas.microsoft.com/office/drawing/2014/main" id="{81B5439D-B22F-4586-9B1E-2187A3CE5803}"/>
              </a:ext>
            </a:extLst>
          </p:cNvPr>
          <p:cNvCxnSpPr/>
          <p:nvPr/>
        </p:nvCxnSpPr>
        <p:spPr bwMode="auto">
          <a:xfrm rot="10800000">
            <a:off x="7592207" y="4295205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48" name="Téglalap 178">
            <a:extLst>
              <a:ext uri="{FF2B5EF4-FFF2-40B4-BE49-F238E27FC236}">
                <a16:creationId xmlns:a16="http://schemas.microsoft.com/office/drawing/2014/main" id="{87028B87-BF83-4B27-AB8A-0A2B7089A576}"/>
              </a:ext>
            </a:extLst>
          </p:cNvPr>
          <p:cNvSpPr/>
          <p:nvPr/>
        </p:nvSpPr>
        <p:spPr bwMode="auto">
          <a:xfrm>
            <a:off x="8045166" y="420495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49" name="Téglalap 179">
            <a:extLst>
              <a:ext uri="{FF2B5EF4-FFF2-40B4-BE49-F238E27FC236}">
                <a16:creationId xmlns:a16="http://schemas.microsoft.com/office/drawing/2014/main" id="{700BFE52-91A9-4525-A13F-1B81E12D4DAE}"/>
              </a:ext>
            </a:extLst>
          </p:cNvPr>
          <p:cNvSpPr/>
          <p:nvPr/>
        </p:nvSpPr>
        <p:spPr bwMode="auto">
          <a:xfrm>
            <a:off x="8130892" y="420495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50" name="Téglalap 180">
            <a:extLst>
              <a:ext uri="{FF2B5EF4-FFF2-40B4-BE49-F238E27FC236}">
                <a16:creationId xmlns:a16="http://schemas.microsoft.com/office/drawing/2014/main" id="{E9E658EC-CDAD-4E6A-BABE-C70BBBD9CFD9}"/>
              </a:ext>
            </a:extLst>
          </p:cNvPr>
          <p:cNvSpPr/>
          <p:nvPr/>
        </p:nvSpPr>
        <p:spPr bwMode="auto">
          <a:xfrm>
            <a:off x="8216617" y="420495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51" name="Téglalap 182">
            <a:extLst>
              <a:ext uri="{FF2B5EF4-FFF2-40B4-BE49-F238E27FC236}">
                <a16:creationId xmlns:a16="http://schemas.microsoft.com/office/drawing/2014/main" id="{F5D32CD8-F0D7-4A24-B4FF-BE71A6538F1C}"/>
              </a:ext>
            </a:extLst>
          </p:cNvPr>
          <p:cNvSpPr/>
          <p:nvPr/>
        </p:nvSpPr>
        <p:spPr bwMode="auto">
          <a:xfrm>
            <a:off x="7121712" y="4063430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BA979AF5-2D32-4372-9AE8-7749A3BCCC17}"/>
              </a:ext>
            </a:extLst>
          </p:cNvPr>
          <p:cNvGrpSpPr/>
          <p:nvPr/>
        </p:nvGrpSpPr>
        <p:grpSpPr>
          <a:xfrm>
            <a:off x="5194654" y="3883110"/>
            <a:ext cx="1714907" cy="709055"/>
            <a:chOff x="4197184" y="3990357"/>
            <a:chExt cx="1714907" cy="709055"/>
          </a:xfrm>
        </p:grpSpPr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5F9B03C7-F20F-412C-883C-EF4F9D025D99}"/>
                </a:ext>
              </a:extLst>
            </p:cNvPr>
            <p:cNvSpPr/>
            <p:nvPr/>
          </p:nvSpPr>
          <p:spPr bwMode="auto">
            <a:xfrm>
              <a:off x="4229098" y="3990357"/>
              <a:ext cx="1682993" cy="70905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3B9D6C67-1821-4787-9DA6-FB932CF238A9}"/>
                </a:ext>
              </a:extLst>
            </p:cNvPr>
            <p:cNvSpPr txBox="1"/>
            <p:nvPr/>
          </p:nvSpPr>
          <p:spPr>
            <a:xfrm>
              <a:off x="4197184" y="4053271"/>
              <a:ext cx="1664238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 in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MCH or processor</a:t>
              </a:r>
            </a:p>
          </p:txBody>
        </p:sp>
      </p:grpSp>
      <p:sp>
        <p:nvSpPr>
          <p:cNvPr id="155" name="TextBox 154">
            <a:extLst>
              <a:ext uri="{FF2B5EF4-FFF2-40B4-BE49-F238E27FC236}">
                <a16:creationId xmlns:a16="http://schemas.microsoft.com/office/drawing/2014/main" id="{B29C9798-1366-4FBC-A744-465BD3404F23}"/>
              </a:ext>
            </a:extLst>
          </p:cNvPr>
          <p:cNvSpPr txBox="1"/>
          <p:nvPr/>
        </p:nvSpPr>
        <p:spPr>
          <a:xfrm>
            <a:off x="777386" y="5749695"/>
            <a:ext cx="791780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Options for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using serial or parallel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connection path between the MCs and the 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6640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3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7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5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9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3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8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5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6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9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0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4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8" grpId="0" animBg="1"/>
      <p:bldP spid="10" grpId="0" animBg="1"/>
      <p:bldP spid="11" grpId="0"/>
      <p:bldP spid="79" grpId="0" animBg="1"/>
      <p:bldP spid="80" grpId="0" animBg="1"/>
      <p:bldP spid="81" grpId="0" animBg="1"/>
      <p:bldP spid="83" grpId="0" animBg="1"/>
      <p:bldP spid="84" grpId="0" animBg="1"/>
      <p:bldP spid="85" grpId="0" animBg="1"/>
      <p:bldP spid="86" grpId="0" animBg="1"/>
      <p:bldP spid="88" grpId="0" animBg="1"/>
      <p:bldP spid="89" grpId="0" animBg="1"/>
      <p:bldP spid="90" grpId="0" animBg="1"/>
      <p:bldP spid="92" grpId="0" animBg="1"/>
      <p:bldP spid="93" grpId="0" animBg="1"/>
      <p:bldP spid="94" grpId="0" animBg="1"/>
      <p:bldP spid="95" grpId="0" animBg="1"/>
      <p:bldP spid="96" grpId="0"/>
      <p:bldP spid="97" grpId="0"/>
      <p:bldP spid="100" grpId="0"/>
      <p:bldP spid="101" grpId="0"/>
      <p:bldP spid="105" grpId="0" animBg="1"/>
      <p:bldP spid="106" grpId="0" animBg="1"/>
      <p:bldP spid="107" grpId="0" animBg="1"/>
      <p:bldP spid="109" grpId="0" animBg="1"/>
      <p:bldP spid="110" grpId="0" animBg="1"/>
      <p:bldP spid="111" grpId="0" animBg="1"/>
      <p:bldP spid="112" grpId="0" animBg="1"/>
      <p:bldP spid="119" grpId="0" animBg="1"/>
      <p:bldP spid="120" grpId="0" animBg="1"/>
      <p:bldP spid="121" grpId="0" animBg="1"/>
      <p:bldP spid="123" grpId="0" animBg="1"/>
      <p:bldP spid="124" grpId="0" animBg="1"/>
      <p:bldP spid="125" grpId="0" animBg="1"/>
      <p:bldP spid="126" grpId="0" animBg="1"/>
      <p:bldP spid="128" grpId="0" animBg="1"/>
      <p:bldP spid="129" grpId="0" animBg="1"/>
      <p:bldP spid="130" grpId="0" animBg="1"/>
      <p:bldP spid="132" grpId="0" animBg="1"/>
      <p:bldP spid="133" grpId="0" animBg="1"/>
      <p:bldP spid="134" grpId="0" animBg="1"/>
      <p:bldP spid="135" grpId="0" animBg="1"/>
      <p:bldP spid="136" grpId="0"/>
      <p:bldP spid="137" grpId="0"/>
      <p:bldP spid="140" grpId="0"/>
      <p:bldP spid="141" grpId="0"/>
      <p:bldP spid="144" grpId="0" animBg="1"/>
      <p:bldP spid="145" grpId="0" animBg="1"/>
      <p:bldP spid="146" grpId="0" animBg="1"/>
      <p:bldP spid="148" grpId="0" animBg="1"/>
      <p:bldP spid="149" grpId="0" animBg="1"/>
      <p:bldP spid="150" grpId="0" animBg="1"/>
      <p:bldP spid="151" grpId="0" animBg="1"/>
      <p:bldP spid="155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567083" y="1634981"/>
            <a:ext cx="3160061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parallel links to connect MBs to the MCs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50381" y="1031747"/>
            <a:ext cx="8070892" cy="554995"/>
            <a:chOff x="441100" y="1365122"/>
            <a:chExt cx="8070892" cy="554995"/>
          </a:xfrm>
        </p:grpSpPr>
        <p:sp>
          <p:nvSpPr>
            <p:cNvPr id="13" name="Text Box 4"/>
            <p:cNvSpPr txBox="1">
              <a:spLocks noChangeArrowheads="1"/>
            </p:cNvSpPr>
            <p:nvPr/>
          </p:nvSpPr>
          <p:spPr bwMode="auto">
            <a:xfrm>
              <a:off x="441100" y="1365122"/>
              <a:ext cx="8070892" cy="318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Connecting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DIMMs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via 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low-line-count links and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memory buffers 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(</a:t>
              </a:r>
              <a:r>
                <a:rPr kumimoji="0" lang="en-US" sz="1300" b="1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MBs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)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 to the MCs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4" name="Line 13"/>
            <p:cNvCxnSpPr/>
            <p:nvPr/>
          </p:nvCxnSpPr>
          <p:spPr bwMode="auto">
            <a:xfrm flipH="1">
              <a:off x="2433919" y="1717667"/>
              <a:ext cx="2209801" cy="1678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" name="Oval 14"/>
            <p:cNvSpPr>
              <a:spLocks noChangeArrowheads="1"/>
            </p:cNvSpPr>
            <p:nvPr/>
          </p:nvSpPr>
          <p:spPr bwMode="auto">
            <a:xfrm>
              <a:off x="2403938" y="1850717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6" name="Line 13"/>
            <p:cNvCxnSpPr/>
            <p:nvPr/>
          </p:nvCxnSpPr>
          <p:spPr bwMode="auto">
            <a:xfrm>
              <a:off x="4643719" y="1717667"/>
              <a:ext cx="2209800" cy="1492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>
              <a:off x="6824900" y="1831144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77406" y="498178"/>
            <a:ext cx="80050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a) Using low-line-count serial links to connect MBs to the MCs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1042988" y="1634343"/>
            <a:ext cx="3315537" cy="400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serial links to connect MBs to the 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pic>
        <p:nvPicPr>
          <p:cNvPr id="22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92" y="3146828"/>
            <a:ext cx="5184101" cy="1585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766482" y="4776648"/>
            <a:ext cx="393088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Example for differential signaling [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934903" y="2177995"/>
            <a:ext cx="3630994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links are implemented as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two unidirectional,  Point-to-Point serial,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packet based channels,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typically with differential signaling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71748" y="5897732"/>
            <a:ext cx="445551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Implemented links (IMI, SMI) have about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70 lines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(vs. 240 for DDR2/3).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942475" y="5180054"/>
            <a:ext cx="3320011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Drawback: The MBs have to perform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serial/parallel conversion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this increases delay and dissipation.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8826805" y="651576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35206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5" grpId="0"/>
      <p:bldP spid="24" grpId="0"/>
      <p:bldP spid="2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2098" y="1068403"/>
            <a:ext cx="8352814" cy="4908884"/>
          </a:xfrm>
          <a:prstGeom prst="rect">
            <a:avLst/>
          </a:prstGeom>
        </p:spPr>
      </p:pic>
      <p:sp>
        <p:nvSpPr>
          <p:cNvPr id="5" name="TextBox 1"/>
          <p:cNvSpPr txBox="1"/>
          <p:nvPr/>
        </p:nvSpPr>
        <p:spPr>
          <a:xfrm>
            <a:off x="79521" y="506252"/>
            <a:ext cx="81857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Intel's vs AMD's x86 server market share (Based on data from [193]</a:t>
            </a:r>
          </a:p>
        </p:txBody>
      </p:sp>
      <p:sp>
        <p:nvSpPr>
          <p:cNvPr id="8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(4)</a:t>
            </a:r>
            <a:endParaRPr lang="en-US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0062532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4"/>
          <p:cNvSpPr>
            <a:spLocks noChangeArrowheads="1"/>
          </p:cNvSpPr>
          <p:nvPr/>
        </p:nvSpPr>
        <p:spPr bwMode="auto">
          <a:xfrm>
            <a:off x="1130300" y="3465663"/>
            <a:ext cx="7897813" cy="212400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594" name="Text Box 10"/>
          <p:cNvSpPr txBox="1">
            <a:spLocks noChangeArrowheads="1"/>
          </p:cNvSpPr>
          <p:nvPr/>
        </p:nvSpPr>
        <p:spPr bwMode="auto">
          <a:xfrm>
            <a:off x="1270000" y="5873173"/>
            <a:ext cx="7544338" cy="941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LVDS:       Low Voltage Differential Signaling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LVTTL: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Low Voltage TTL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(D)RSL:    (Differential) Rambus Signaling Level       SSTL: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Stub Series Terminated Logic          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CM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Common Mode Voltage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REF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Reference Voltage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VMSE:       Voltage Mode Single Ended                     FB-DIMM:  Fully Buffered DIMM</a:t>
            </a:r>
          </a:p>
        </p:txBody>
      </p:sp>
      <p:sp>
        <p:nvSpPr>
          <p:cNvPr id="1347618" name="Text Box 34"/>
          <p:cNvSpPr txBox="1">
            <a:spLocks noChangeArrowheads="1"/>
          </p:cNvSpPr>
          <p:nvPr/>
        </p:nvSpPr>
        <p:spPr bwMode="auto">
          <a:xfrm>
            <a:off x="1633538" y="4228191"/>
            <a:ext cx="1246187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LVTTL (3.3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SDRAM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HI 1.5</a:t>
            </a: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19" name="Text Box 35"/>
          <p:cNvSpPr txBox="1">
            <a:spLocks noChangeArrowheads="1"/>
          </p:cNvSpPr>
          <p:nvPr/>
        </p:nvSpPr>
        <p:spPr bwMode="auto">
          <a:xfrm>
            <a:off x="1633538" y="3783691"/>
            <a:ext cx="1112837" cy="538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TTL (5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0" name="Text Box 36"/>
          <p:cNvSpPr txBox="1">
            <a:spLocks noChangeArrowheads="1"/>
          </p:cNvSpPr>
          <p:nvPr/>
        </p:nvSpPr>
        <p:spPr bwMode="auto">
          <a:xfrm>
            <a:off x="4023288" y="3826529"/>
            <a:ext cx="1431802" cy="200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SSTL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SSTL2 (DDR)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SSTL1.8 (DDR2)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SSTL1.5 (DDR3)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SSTL1.2 (DDR4)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RSL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(RDRAM)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FSB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VMSE (SMI2)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2" name="Text Box 38"/>
          <p:cNvSpPr txBox="1">
            <a:spLocks noChangeArrowheads="1"/>
          </p:cNvSpPr>
          <p:nvPr/>
        </p:nvSpPr>
        <p:spPr bwMode="auto">
          <a:xfrm>
            <a:off x="6951663" y="3783691"/>
            <a:ext cx="1624012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LVDS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</a:t>
            </a: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PCIe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QPI, DMI, ESI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FB-DIMMs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55" name="Text Box 71"/>
          <p:cNvSpPr txBox="1">
            <a:spLocks noChangeArrowheads="1"/>
          </p:cNvSpPr>
          <p:nvPr/>
        </p:nvSpPr>
        <p:spPr bwMode="auto">
          <a:xfrm>
            <a:off x="6959600" y="4628241"/>
            <a:ext cx="1039067" cy="941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DRSL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XDR (data)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FB-DIMM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IMI, SMI</a:t>
            </a:r>
          </a:p>
        </p:txBody>
      </p:sp>
      <p:sp>
        <p:nvSpPr>
          <p:cNvPr id="1347659" name="Text Box 75"/>
          <p:cNvSpPr txBox="1">
            <a:spLocks noChangeArrowheads="1"/>
          </p:cNvSpPr>
          <p:nvPr/>
        </p:nvSpPr>
        <p:spPr bwMode="auto">
          <a:xfrm>
            <a:off x="-12172" y="500063"/>
            <a:ext cx="668580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U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 of differencial signals for low-line-count serial links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47469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3.4 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Design space of connecting memory subsystems to server platforms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 (8)</a:t>
            </a:r>
            <a:endParaRPr lang="en-US" altLang="en-US" dirty="0">
              <a:solidFill>
                <a:schemeClr val="bg1"/>
              </a:solidFill>
              <a:latin typeface="Verdana" pitchFamily="34" charset="0"/>
              <a:ea typeface="+mj-ea"/>
              <a:cs typeface="+mj-cs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1115513" y="1019340"/>
            <a:ext cx="7864475" cy="2426396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32111" name="Text Box 6"/>
          <p:cNvSpPr txBox="1">
            <a:spLocks noChangeArrowheads="1"/>
          </p:cNvSpPr>
          <p:nvPr/>
        </p:nvSpPr>
        <p:spPr bwMode="auto">
          <a:xfrm>
            <a:off x="4332288" y="1036044"/>
            <a:ext cx="8032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Signals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82" name="Text Box 7"/>
          <p:cNvSpPr txBox="1">
            <a:spLocks noChangeArrowheads="1"/>
          </p:cNvSpPr>
          <p:nvPr/>
        </p:nvSpPr>
        <p:spPr bwMode="auto">
          <a:xfrm>
            <a:off x="3789913" y="1727494"/>
            <a:ext cx="181492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oltage referenced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83" name="Text Box 8"/>
          <p:cNvSpPr txBox="1">
            <a:spLocks noChangeArrowheads="1"/>
          </p:cNvSpPr>
          <p:nvPr/>
        </p:nvSpPr>
        <p:spPr bwMode="auto">
          <a:xfrm>
            <a:off x="1312432" y="1743369"/>
            <a:ext cx="178927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ground referenced</a:t>
            </a:r>
          </a:p>
        </p:txBody>
      </p:sp>
      <p:sp>
        <p:nvSpPr>
          <p:cNvPr id="84" name="Text Box 9"/>
          <p:cNvSpPr txBox="1">
            <a:spLocks noChangeArrowheads="1"/>
          </p:cNvSpPr>
          <p:nvPr/>
        </p:nvSpPr>
        <p:spPr bwMode="auto">
          <a:xfrm>
            <a:off x="6815138" y="1727494"/>
            <a:ext cx="11572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Differential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grpSp>
        <p:nvGrpSpPr>
          <p:cNvPr id="85" name="Group 11"/>
          <p:cNvGrpSpPr>
            <a:grpSpLocks/>
          </p:cNvGrpSpPr>
          <p:nvPr/>
        </p:nvGrpSpPr>
        <p:grpSpPr bwMode="auto">
          <a:xfrm>
            <a:off x="1228725" y="2222407"/>
            <a:ext cx="2066925" cy="1068387"/>
            <a:chOff x="480" y="1277"/>
            <a:chExt cx="1296" cy="691"/>
          </a:xfrm>
        </p:grpSpPr>
        <p:sp>
          <p:nvSpPr>
            <p:cNvPr id="147520" name="AutoShape 12"/>
            <p:cNvSpPr>
              <a:spLocks noChangeAspect="1" noChangeArrowheads="1"/>
            </p:cNvSpPr>
            <p:nvPr/>
          </p:nvSpPr>
          <p:spPr bwMode="auto">
            <a:xfrm>
              <a:off x="480" y="1277"/>
              <a:ext cx="1296" cy="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21" name="Line 13"/>
            <p:cNvSpPr>
              <a:spLocks noChangeShapeType="1"/>
            </p:cNvSpPr>
            <p:nvPr/>
          </p:nvSpPr>
          <p:spPr bwMode="auto">
            <a:xfrm>
              <a:off x="610" y="1331"/>
              <a:ext cx="0" cy="62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2" name="Line 14"/>
            <p:cNvSpPr>
              <a:spLocks noChangeShapeType="1"/>
            </p:cNvSpPr>
            <p:nvPr/>
          </p:nvSpPr>
          <p:spPr bwMode="auto">
            <a:xfrm>
              <a:off x="566" y="1882"/>
              <a:ext cx="108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3" name="Line 15"/>
            <p:cNvSpPr>
              <a:spLocks noChangeShapeType="1"/>
            </p:cNvSpPr>
            <p:nvPr/>
          </p:nvSpPr>
          <p:spPr bwMode="auto">
            <a:xfrm>
              <a:off x="610" y="1882"/>
              <a:ext cx="17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4" name="Line 16"/>
            <p:cNvSpPr>
              <a:spLocks noChangeShapeType="1"/>
            </p:cNvSpPr>
            <p:nvPr/>
          </p:nvSpPr>
          <p:spPr bwMode="auto">
            <a:xfrm>
              <a:off x="955" y="1407"/>
              <a:ext cx="30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5" name="Line 17"/>
            <p:cNvSpPr>
              <a:spLocks noChangeShapeType="1"/>
            </p:cNvSpPr>
            <p:nvPr/>
          </p:nvSpPr>
          <p:spPr bwMode="auto">
            <a:xfrm>
              <a:off x="1430" y="1882"/>
              <a:ext cx="17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6" name="Line 18"/>
            <p:cNvSpPr>
              <a:spLocks noChangeShapeType="1"/>
            </p:cNvSpPr>
            <p:nvPr/>
          </p:nvSpPr>
          <p:spPr bwMode="auto">
            <a:xfrm flipV="1">
              <a:off x="782" y="1407"/>
              <a:ext cx="173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7" name="Line 19"/>
            <p:cNvSpPr>
              <a:spLocks noChangeShapeType="1"/>
            </p:cNvSpPr>
            <p:nvPr/>
          </p:nvSpPr>
          <p:spPr bwMode="auto">
            <a:xfrm>
              <a:off x="1258" y="1407"/>
              <a:ext cx="172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8" name="Text Box 20"/>
            <p:cNvSpPr txBox="1">
              <a:spLocks noChangeArrowheads="1"/>
            </p:cNvSpPr>
            <p:nvPr/>
          </p:nvSpPr>
          <p:spPr bwMode="auto">
            <a:xfrm>
              <a:off x="1646" y="1838"/>
              <a:ext cx="13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95" name="AutoShape 21"/>
          <p:cNvSpPr>
            <a:spLocks noChangeAspect="1" noChangeArrowheads="1"/>
          </p:cNvSpPr>
          <p:nvPr/>
        </p:nvSpPr>
        <p:spPr bwMode="auto">
          <a:xfrm>
            <a:off x="3616400" y="2177957"/>
            <a:ext cx="2449513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96" name="Group 22"/>
          <p:cNvGrpSpPr>
            <a:grpSpLocks/>
          </p:cNvGrpSpPr>
          <p:nvPr/>
        </p:nvGrpSpPr>
        <p:grpSpPr bwMode="auto">
          <a:xfrm>
            <a:off x="3768800" y="2326341"/>
            <a:ext cx="2144713" cy="966041"/>
            <a:chOff x="2208" y="1344"/>
            <a:chExt cx="1344" cy="625"/>
          </a:xfrm>
        </p:grpSpPr>
        <p:sp>
          <p:nvSpPr>
            <p:cNvPr id="147510" name="Line 23"/>
            <p:cNvSpPr>
              <a:spLocks noChangeShapeType="1"/>
            </p:cNvSpPr>
            <p:nvPr/>
          </p:nvSpPr>
          <p:spPr bwMode="auto">
            <a:xfrm>
              <a:off x="2256" y="1344"/>
              <a:ext cx="1" cy="6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1" name="Line 24"/>
            <p:cNvSpPr>
              <a:spLocks noChangeShapeType="1"/>
            </p:cNvSpPr>
            <p:nvPr/>
          </p:nvSpPr>
          <p:spPr bwMode="auto">
            <a:xfrm>
              <a:off x="2208" y="1879"/>
              <a:ext cx="12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2" name="Line 25"/>
            <p:cNvSpPr>
              <a:spLocks noChangeShapeType="1"/>
            </p:cNvSpPr>
            <p:nvPr/>
          </p:nvSpPr>
          <p:spPr bwMode="auto">
            <a:xfrm flipV="1">
              <a:off x="2256" y="1632"/>
              <a:ext cx="98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3" name="Line 26"/>
            <p:cNvSpPr>
              <a:spLocks noChangeShapeType="1"/>
            </p:cNvSpPr>
            <p:nvPr/>
          </p:nvSpPr>
          <p:spPr bwMode="auto">
            <a:xfrm>
              <a:off x="2256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4" name="Line 27"/>
            <p:cNvSpPr>
              <a:spLocks noChangeShapeType="1"/>
            </p:cNvSpPr>
            <p:nvPr/>
          </p:nvSpPr>
          <p:spPr bwMode="auto">
            <a:xfrm>
              <a:off x="2640" y="1473"/>
              <a:ext cx="336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5" name="Line 28"/>
            <p:cNvSpPr>
              <a:spLocks noChangeShapeType="1"/>
            </p:cNvSpPr>
            <p:nvPr/>
          </p:nvSpPr>
          <p:spPr bwMode="auto">
            <a:xfrm>
              <a:off x="3168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6" name="Line 29"/>
            <p:cNvSpPr>
              <a:spLocks noChangeShapeType="1"/>
            </p:cNvSpPr>
            <p:nvPr/>
          </p:nvSpPr>
          <p:spPr bwMode="auto">
            <a:xfrm flipV="1">
              <a:off x="2448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7" name="Line 30"/>
            <p:cNvSpPr>
              <a:spLocks noChangeShapeType="1"/>
            </p:cNvSpPr>
            <p:nvPr/>
          </p:nvSpPr>
          <p:spPr bwMode="auto">
            <a:xfrm>
              <a:off x="2976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8" name="Text Box 31"/>
            <p:cNvSpPr txBox="1">
              <a:spLocks noChangeArrowheads="1"/>
            </p:cNvSpPr>
            <p:nvPr/>
          </p:nvSpPr>
          <p:spPr bwMode="auto">
            <a:xfrm>
              <a:off x="3408" y="1834"/>
              <a:ext cx="144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19" name="Text Box 32"/>
            <p:cNvSpPr txBox="1">
              <a:spLocks noChangeArrowheads="1"/>
            </p:cNvSpPr>
            <p:nvPr/>
          </p:nvSpPr>
          <p:spPr bwMode="auto">
            <a:xfrm>
              <a:off x="3168" y="1563"/>
              <a:ext cx="30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RE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F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107" name="Text Box 33"/>
          <p:cNvSpPr txBox="1">
            <a:spLocks noChangeArrowheads="1"/>
          </p:cNvSpPr>
          <p:nvPr/>
        </p:nvSpPr>
        <p:spPr bwMode="auto">
          <a:xfrm>
            <a:off x="1617663" y="3748766"/>
            <a:ext cx="184150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08" name="Text Box 37"/>
          <p:cNvSpPr txBox="1">
            <a:spLocks noChangeArrowheads="1"/>
          </p:cNvSpPr>
          <p:nvPr/>
        </p:nvSpPr>
        <p:spPr bwMode="auto">
          <a:xfrm>
            <a:off x="6494463" y="3823378"/>
            <a:ext cx="1841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109" name="Group 39"/>
          <p:cNvGrpSpPr>
            <a:grpSpLocks/>
          </p:cNvGrpSpPr>
          <p:nvPr/>
        </p:nvGrpSpPr>
        <p:grpSpPr bwMode="auto">
          <a:xfrm>
            <a:off x="6294438" y="2103352"/>
            <a:ext cx="2733675" cy="1263966"/>
            <a:chOff x="3792" y="1200"/>
            <a:chExt cx="1714" cy="817"/>
          </a:xfrm>
        </p:grpSpPr>
        <p:sp>
          <p:nvSpPr>
            <p:cNvPr id="147492" name="AutoShape 40"/>
            <p:cNvSpPr>
              <a:spLocks noChangeAspect="1" noChangeArrowheads="1"/>
            </p:cNvSpPr>
            <p:nvPr/>
          </p:nvSpPr>
          <p:spPr bwMode="auto">
            <a:xfrm>
              <a:off x="3840" y="1200"/>
              <a:ext cx="1632" cy="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493" name="Line 41"/>
            <p:cNvSpPr>
              <a:spLocks noChangeShapeType="1"/>
            </p:cNvSpPr>
            <p:nvPr/>
          </p:nvSpPr>
          <p:spPr bwMode="auto">
            <a:xfrm flipH="1">
              <a:off x="3984" y="1248"/>
              <a:ext cx="0" cy="67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4" name="Line 42"/>
            <p:cNvSpPr>
              <a:spLocks noChangeShapeType="1"/>
            </p:cNvSpPr>
            <p:nvPr/>
          </p:nvSpPr>
          <p:spPr bwMode="auto">
            <a:xfrm>
              <a:off x="3942" y="1871"/>
              <a:ext cx="12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5" name="Line 43"/>
            <p:cNvSpPr>
              <a:spLocks noChangeShapeType="1"/>
            </p:cNvSpPr>
            <p:nvPr/>
          </p:nvSpPr>
          <p:spPr bwMode="auto">
            <a:xfrm flipV="1">
              <a:off x="3920" y="1621"/>
              <a:ext cx="122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6" name="Line 44"/>
            <p:cNvSpPr>
              <a:spLocks noChangeShapeType="1"/>
            </p:cNvSpPr>
            <p:nvPr/>
          </p:nvSpPr>
          <p:spPr bwMode="auto">
            <a:xfrm>
              <a:off x="3993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7" name="Line 45"/>
            <p:cNvSpPr>
              <a:spLocks noChangeShapeType="1"/>
            </p:cNvSpPr>
            <p:nvPr/>
          </p:nvSpPr>
          <p:spPr bwMode="auto">
            <a:xfrm>
              <a:off x="4401" y="1487"/>
              <a:ext cx="357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8" name="Line 46"/>
            <p:cNvSpPr>
              <a:spLocks noChangeShapeType="1"/>
            </p:cNvSpPr>
            <p:nvPr/>
          </p:nvSpPr>
          <p:spPr bwMode="auto">
            <a:xfrm>
              <a:off x="4962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9" name="Line 47"/>
            <p:cNvSpPr>
              <a:spLocks noChangeShapeType="1"/>
            </p:cNvSpPr>
            <p:nvPr/>
          </p:nvSpPr>
          <p:spPr bwMode="auto">
            <a:xfrm flipV="1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0" name="Line 48"/>
            <p:cNvSpPr>
              <a:spLocks noChangeShapeType="1"/>
            </p:cNvSpPr>
            <p:nvPr/>
          </p:nvSpPr>
          <p:spPr bwMode="auto">
            <a:xfrm>
              <a:off x="4752" y="1488"/>
              <a:ext cx="192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1" name="Text Box 49"/>
            <p:cNvSpPr txBox="1">
              <a:spLocks noChangeArrowheads="1"/>
            </p:cNvSpPr>
            <p:nvPr/>
          </p:nvSpPr>
          <p:spPr bwMode="auto">
            <a:xfrm>
              <a:off x="5217" y="1810"/>
              <a:ext cx="140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2" name="Text Box 50"/>
            <p:cNvSpPr txBox="1">
              <a:spLocks noChangeArrowheads="1"/>
            </p:cNvSpPr>
            <p:nvPr/>
          </p:nvSpPr>
          <p:spPr bwMode="auto">
            <a:xfrm>
              <a:off x="3806" y="1355"/>
              <a:ext cx="322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S+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3" name="Line 51"/>
            <p:cNvSpPr>
              <a:spLocks noChangeShapeType="1"/>
            </p:cNvSpPr>
            <p:nvPr/>
          </p:nvSpPr>
          <p:spPr bwMode="auto">
            <a:xfrm rot="10800000">
              <a:off x="3984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4" name="Line 52"/>
            <p:cNvSpPr>
              <a:spLocks noChangeShapeType="1"/>
            </p:cNvSpPr>
            <p:nvPr/>
          </p:nvSpPr>
          <p:spPr bwMode="auto">
            <a:xfrm rot="10800000">
              <a:off x="4401" y="1728"/>
              <a:ext cx="357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5" name="Line 53"/>
            <p:cNvSpPr>
              <a:spLocks noChangeShapeType="1"/>
            </p:cNvSpPr>
            <p:nvPr/>
          </p:nvSpPr>
          <p:spPr bwMode="auto">
            <a:xfrm rot="10800000">
              <a:off x="4962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6" name="Line 54"/>
            <p:cNvSpPr>
              <a:spLocks noChangeShapeType="1"/>
            </p:cNvSpPr>
            <p:nvPr/>
          </p:nvSpPr>
          <p:spPr bwMode="auto">
            <a:xfrm rot="10800000" flipV="1">
              <a:off x="4752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7" name="Line 55"/>
            <p:cNvSpPr>
              <a:spLocks noChangeShapeType="1"/>
            </p:cNvSpPr>
            <p:nvPr/>
          </p:nvSpPr>
          <p:spPr bwMode="auto">
            <a:xfrm rot="10800000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8" name="Text Box 56"/>
            <p:cNvSpPr txBox="1">
              <a:spLocks noChangeArrowheads="1"/>
            </p:cNvSpPr>
            <p:nvPr/>
          </p:nvSpPr>
          <p:spPr bwMode="auto">
            <a:xfrm>
              <a:off x="3792" y="1622"/>
              <a:ext cx="3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S-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9" name="Text Box 57"/>
            <p:cNvSpPr txBox="1">
              <a:spLocks noChangeArrowheads="1"/>
            </p:cNvSpPr>
            <p:nvPr/>
          </p:nvSpPr>
          <p:spPr bwMode="auto">
            <a:xfrm>
              <a:off x="5222" y="1555"/>
              <a:ext cx="284" cy="1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CM</a:t>
              </a:r>
              <a:endParaRPr kumimoji="0" lang="en-US" altLang="en-US" sz="1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32121" name="Line 59"/>
          <p:cNvSpPr>
            <a:spLocks noChangeShapeType="1"/>
          </p:cNvSpPr>
          <p:nvPr/>
        </p:nvSpPr>
        <p:spPr bwMode="auto">
          <a:xfrm>
            <a:off x="4738688" y="1281807"/>
            <a:ext cx="0" cy="39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2" name="Line 60"/>
          <p:cNvSpPr>
            <a:spLocks noChangeShapeType="1"/>
          </p:cNvSpPr>
          <p:nvPr/>
        </p:nvSpPr>
        <p:spPr bwMode="auto">
          <a:xfrm flipH="1">
            <a:off x="2211386" y="1427045"/>
            <a:ext cx="2517929" cy="259174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3" name="Line 61"/>
          <p:cNvSpPr>
            <a:spLocks noChangeShapeType="1"/>
          </p:cNvSpPr>
          <p:nvPr/>
        </p:nvSpPr>
        <p:spPr bwMode="auto">
          <a:xfrm>
            <a:off x="4716463" y="1427144"/>
            <a:ext cx="2644775" cy="22414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4" name="Oval 62"/>
          <p:cNvSpPr>
            <a:spLocks noChangeArrowheads="1"/>
          </p:cNvSpPr>
          <p:nvPr/>
        </p:nvSpPr>
        <p:spPr bwMode="auto">
          <a:xfrm>
            <a:off x="2189163" y="1651294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5" name="Oval 63"/>
          <p:cNvSpPr>
            <a:spLocks noChangeArrowheads="1"/>
          </p:cNvSpPr>
          <p:nvPr/>
        </p:nvSpPr>
        <p:spPr bwMode="auto">
          <a:xfrm>
            <a:off x="4708137" y="1654469"/>
            <a:ext cx="55563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6" name="Oval 64"/>
          <p:cNvSpPr>
            <a:spLocks noChangeArrowheads="1"/>
          </p:cNvSpPr>
          <p:nvPr/>
        </p:nvSpPr>
        <p:spPr bwMode="auto">
          <a:xfrm>
            <a:off x="7367588" y="1644944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" name="Text Box 65"/>
          <p:cNvSpPr txBox="1">
            <a:spLocks noChangeArrowheads="1"/>
          </p:cNvSpPr>
          <p:nvPr/>
        </p:nvSpPr>
        <p:spPr bwMode="auto">
          <a:xfrm>
            <a:off x="57150" y="2150969"/>
            <a:ext cx="107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Typ.voltage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swings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35" name="Text Box 70"/>
          <p:cNvSpPr txBox="1">
            <a:spLocks noChangeArrowheads="1"/>
          </p:cNvSpPr>
          <p:nvPr/>
        </p:nvSpPr>
        <p:spPr bwMode="auto">
          <a:xfrm>
            <a:off x="3995813" y="3490003"/>
            <a:ext cx="11414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600-800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6" name="Text Box 72"/>
          <p:cNvSpPr txBox="1">
            <a:spLocks noChangeArrowheads="1"/>
          </p:cNvSpPr>
          <p:nvPr/>
        </p:nvSpPr>
        <p:spPr bwMode="auto">
          <a:xfrm>
            <a:off x="6792913" y="3486828"/>
            <a:ext cx="15097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200-300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7" name="Text Box 73"/>
          <p:cNvSpPr txBox="1">
            <a:spLocks noChangeArrowheads="1"/>
          </p:cNvSpPr>
          <p:nvPr/>
        </p:nvSpPr>
        <p:spPr bwMode="auto">
          <a:xfrm>
            <a:off x="1776413" y="3464603"/>
            <a:ext cx="9207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3.3-5 V 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8" name="Text Box 74"/>
          <p:cNvSpPr txBox="1">
            <a:spLocks noChangeArrowheads="1"/>
          </p:cNvSpPr>
          <p:nvPr/>
        </p:nvSpPr>
        <p:spPr bwMode="auto">
          <a:xfrm>
            <a:off x="112713" y="3790041"/>
            <a:ext cx="895350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system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used in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814338" y="6513976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E189ED4C-689D-4620-91CA-12337698DC60}"/>
              </a:ext>
            </a:extLst>
          </p:cNvPr>
          <p:cNvSpPr/>
          <p:nvPr/>
        </p:nvSpPr>
        <p:spPr bwMode="auto">
          <a:xfrm>
            <a:off x="6264832" y="1726859"/>
            <a:ext cx="2763282" cy="392272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5404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59" grpId="0" animBg="1"/>
      <p:bldP spid="1347594" grpId="0"/>
      <p:bldP spid="1347618" grpId="0"/>
      <p:bldP spid="1347619" grpId="0"/>
      <p:bldP spid="1347620" grpId="0"/>
      <p:bldP spid="1347622" grpId="0"/>
      <p:bldP spid="1347655" grpId="0"/>
      <p:bldP spid="3" grpId="0" animBg="1"/>
      <p:bldP spid="132111" grpId="0"/>
      <p:bldP spid="82" grpId="0"/>
      <p:bldP spid="83" grpId="0"/>
      <p:bldP spid="84" grpId="0"/>
      <p:bldP spid="95" grpId="0"/>
      <p:bldP spid="107" grpId="0"/>
      <p:bldP spid="108" grpId="0"/>
      <p:bldP spid="132121" grpId="0" animBg="1"/>
      <p:bldP spid="132122" grpId="0" animBg="1"/>
      <p:bldP spid="132123" grpId="0" animBg="1"/>
      <p:bldP spid="132124" grpId="0" animBg="1"/>
      <p:bldP spid="132125" grpId="0" animBg="1"/>
      <p:bldP spid="132126" grpId="0" animBg="1"/>
      <p:bldP spid="134" grpId="0"/>
      <p:bldP spid="135" grpId="0"/>
      <p:bldP spid="136" grpId="0"/>
      <p:bldP spid="137" grpId="0"/>
      <p:bldP spid="138" grpId="0"/>
      <p:bldP spid="75" grpId="0"/>
      <p:bldP spid="76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(9)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085120" y="1004967"/>
            <a:ext cx="6819900" cy="2723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While using low-line-count serial links where to place MBs?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Times New Roman"/>
              <a:cs typeface="Times New Roman" pitchFamily="18" charset="0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4852318" y="1509602"/>
            <a:ext cx="3197799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Placing MBs on-DIMMs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FB-DIMM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s)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cxnSp>
        <p:nvCxnSpPr>
          <p:cNvPr id="7" name="Line 13"/>
          <p:cNvCxnSpPr/>
          <p:nvPr/>
        </p:nvCxnSpPr>
        <p:spPr bwMode="auto">
          <a:xfrm flipH="1">
            <a:off x="2445065" y="1304925"/>
            <a:ext cx="2055498" cy="1444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" name="Oval 7"/>
          <p:cNvSpPr>
            <a:spLocks noChangeArrowheads="1"/>
          </p:cNvSpPr>
          <p:nvPr/>
        </p:nvSpPr>
        <p:spPr bwMode="auto">
          <a:xfrm>
            <a:off x="2425860" y="1432406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9" name="Line 13"/>
          <p:cNvCxnSpPr>
            <a:endCxn id="10" idx="2"/>
          </p:cNvCxnSpPr>
          <p:nvPr/>
        </p:nvCxnSpPr>
        <p:spPr bwMode="auto">
          <a:xfrm>
            <a:off x="4500563" y="1304925"/>
            <a:ext cx="1860154" cy="15164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6360717" y="1421868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970316" y="2555190"/>
            <a:ext cx="288412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FB-DIMMs are DDR2 based.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974648" y="2075314"/>
            <a:ext cx="285449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are placed directly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DIMMs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part of FB-DIMMs</a:t>
            </a:r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1039883" y="1536441"/>
            <a:ext cx="2877599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Placing MBs  on-board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(on mainboard/riser card)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086" y="2082297"/>
            <a:ext cx="454002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are placed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the mainboard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 riser cards</a:t>
            </a:r>
          </a:p>
        </p:txBody>
      </p:sp>
      <p:sp>
        <p:nvSpPr>
          <p:cNvPr id="23" name="TextBox 17"/>
          <p:cNvSpPr txBox="1"/>
          <p:nvPr/>
        </p:nvSpPr>
        <p:spPr>
          <a:xfrm>
            <a:off x="78332" y="498505"/>
            <a:ext cx="9147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While using low line count serial links where to place memory buffers (MBs)?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8816766" y="6396096"/>
            <a:ext cx="3750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-8863" y="3200860"/>
            <a:ext cx="3130116" cy="3001283"/>
            <a:chOff x="289515" y="3413416"/>
            <a:chExt cx="2906073" cy="2918255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2"/>
            <a:srcRect r="3865" b="2595"/>
            <a:stretch/>
          </p:blipFill>
          <p:spPr>
            <a:xfrm>
              <a:off x="1510176" y="3413416"/>
              <a:ext cx="1685412" cy="2918255"/>
            </a:xfrm>
            <a:prstGeom prst="rect">
              <a:avLst/>
            </a:prstGeom>
          </p:spPr>
        </p:pic>
        <p:sp>
          <p:nvSpPr>
            <p:cNvPr id="30" name="Rounded Rectangle 29"/>
            <p:cNvSpPr/>
            <p:nvPr/>
          </p:nvSpPr>
          <p:spPr bwMode="auto">
            <a:xfrm>
              <a:off x="1814279" y="4775773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" name="Rounded Rectangle 30"/>
            <p:cNvSpPr/>
            <p:nvPr/>
          </p:nvSpPr>
          <p:spPr bwMode="auto">
            <a:xfrm>
              <a:off x="2846871" y="4771455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2" name="Rounded Rectangle 31"/>
            <p:cNvSpPr/>
            <p:nvPr/>
          </p:nvSpPr>
          <p:spPr bwMode="auto">
            <a:xfrm>
              <a:off x="1660871" y="5730201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3" name="Rounded Rectangle 32"/>
            <p:cNvSpPr/>
            <p:nvPr/>
          </p:nvSpPr>
          <p:spPr bwMode="auto">
            <a:xfrm>
              <a:off x="2189713" y="5725883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4" name="Rounded Rectangle 33"/>
            <p:cNvSpPr/>
            <p:nvPr/>
          </p:nvSpPr>
          <p:spPr bwMode="auto">
            <a:xfrm>
              <a:off x="2445067" y="5728968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5" name="Rounded Rectangle 34"/>
            <p:cNvSpPr/>
            <p:nvPr/>
          </p:nvSpPr>
          <p:spPr bwMode="auto">
            <a:xfrm>
              <a:off x="2973909" y="5728351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3" name="Rounded Rectangle 42"/>
            <p:cNvSpPr/>
            <p:nvPr/>
          </p:nvSpPr>
          <p:spPr bwMode="auto">
            <a:xfrm>
              <a:off x="2216669" y="3908953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4" name="Rounded Rectangle 43"/>
            <p:cNvSpPr/>
            <p:nvPr/>
          </p:nvSpPr>
          <p:spPr bwMode="auto">
            <a:xfrm>
              <a:off x="2692579" y="3860214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5" name="Oval 44"/>
            <p:cNvSpPr/>
            <p:nvPr/>
          </p:nvSpPr>
          <p:spPr bwMode="auto">
            <a:xfrm>
              <a:off x="2312444" y="5405310"/>
              <a:ext cx="132623" cy="288273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89515" y="4617419"/>
              <a:ext cx="112405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On-board MB</a:t>
              </a:r>
            </a:p>
          </p:txBody>
        </p:sp>
        <p:cxnSp>
          <p:nvCxnSpPr>
            <p:cNvPr id="47" name="Straight Arrow Connector 46"/>
            <p:cNvCxnSpPr/>
            <p:nvPr/>
          </p:nvCxnSpPr>
          <p:spPr bwMode="auto">
            <a:xfrm>
              <a:off x="1337081" y="4924475"/>
              <a:ext cx="468000" cy="3391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8" name="TextBox 47"/>
            <p:cNvSpPr txBox="1"/>
            <p:nvPr/>
          </p:nvSpPr>
          <p:spPr>
            <a:xfrm>
              <a:off x="554871" y="5349463"/>
              <a:ext cx="60723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PCH</a:t>
              </a:r>
            </a:p>
          </p:txBody>
        </p:sp>
        <p:cxnSp>
          <p:nvCxnSpPr>
            <p:cNvPr id="49" name="Straight Arrow Connector 48"/>
            <p:cNvCxnSpPr/>
            <p:nvPr/>
          </p:nvCxnSpPr>
          <p:spPr bwMode="auto">
            <a:xfrm>
              <a:off x="1302272" y="5533426"/>
              <a:ext cx="1008980" cy="8999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pic>
        <p:nvPicPr>
          <p:cNvPr id="5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9037" y="3114040"/>
            <a:ext cx="4760701" cy="32051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96256" y="6256419"/>
            <a:ext cx="39506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based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Truland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MP server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board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(2006)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4]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409556" y="6292912"/>
            <a:ext cx="38933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FB-DIMM based memory subsystem 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606075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" grpId="0"/>
      <p:bldP spid="28" grpId="0"/>
      <p:bldP spid="21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(10)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567083" y="1634981"/>
            <a:ext cx="3160061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parallel links to connect MBs to the MCs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50381" y="1031747"/>
            <a:ext cx="8070892" cy="554995"/>
            <a:chOff x="441100" y="1365122"/>
            <a:chExt cx="8070892" cy="554995"/>
          </a:xfrm>
        </p:grpSpPr>
        <p:sp>
          <p:nvSpPr>
            <p:cNvPr id="13" name="Text Box 4"/>
            <p:cNvSpPr txBox="1">
              <a:spLocks noChangeArrowheads="1"/>
            </p:cNvSpPr>
            <p:nvPr/>
          </p:nvSpPr>
          <p:spPr bwMode="auto">
            <a:xfrm>
              <a:off x="441100" y="1365122"/>
              <a:ext cx="8070892" cy="318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Connecting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DIMMs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via 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low-line-count links and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memory buffers 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(</a:t>
              </a:r>
              <a:r>
                <a:rPr kumimoji="0" lang="en-US" sz="1300" b="1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MBs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)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 to the MCs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4" name="Line 13"/>
            <p:cNvCxnSpPr/>
            <p:nvPr/>
          </p:nvCxnSpPr>
          <p:spPr bwMode="auto">
            <a:xfrm flipH="1">
              <a:off x="2433919" y="1717667"/>
              <a:ext cx="2209801" cy="1678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" name="Oval 14"/>
            <p:cNvSpPr>
              <a:spLocks noChangeArrowheads="1"/>
            </p:cNvSpPr>
            <p:nvPr/>
          </p:nvSpPr>
          <p:spPr bwMode="auto">
            <a:xfrm>
              <a:off x="2403938" y="1850717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6" name="Line 13"/>
            <p:cNvCxnSpPr/>
            <p:nvPr/>
          </p:nvCxnSpPr>
          <p:spPr bwMode="auto">
            <a:xfrm>
              <a:off x="4643719" y="1717667"/>
              <a:ext cx="2209800" cy="1492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>
              <a:off x="6824900" y="1831144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5190186" y="2175797"/>
            <a:ext cx="3958290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links are implemented as 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64-bit parallel, bidirectional channels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typically with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single-ended voltage reference signaling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termed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VMSE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(Voltage Mode Single Ended) signaling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7406" y="498178"/>
            <a:ext cx="76083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dirty="0">
                <a:solidFill>
                  <a:schemeClr val="accent6"/>
                </a:solidFill>
                <a:ea typeface="Times New Roman"/>
                <a:cs typeface="Times New Roman"/>
              </a:rPr>
              <a:t>b) </a:t>
            </a:r>
            <a:r>
              <a:rPr lang="en-US" dirty="0">
                <a:solidFill>
                  <a:schemeClr val="accent6"/>
                </a:solidFill>
                <a:ea typeface="Times New Roman"/>
                <a:cs typeface="Times New Roman"/>
              </a:rPr>
              <a:t>Using low-line-count parallel links to connect MBs to the MCs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1042988" y="1634343"/>
            <a:ext cx="3315537" cy="400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serial links to connect MBs to the 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701000" y="5175105"/>
            <a:ext cx="4757633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Benefit: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No need for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serial/parallel conversion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the MBs, only interface conversion is required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953000" y="5910070"/>
            <a:ext cx="404058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Intel's implementation (the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 2 interface)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comprises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about 110 lines.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826805" y="651576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172525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9" grpId="0"/>
      <p:bldP spid="20" grpId="0"/>
      <p:bldP spid="8" grpId="0"/>
      <p:bldP spid="9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4"/>
          <p:cNvSpPr>
            <a:spLocks noChangeArrowheads="1"/>
          </p:cNvSpPr>
          <p:nvPr/>
        </p:nvSpPr>
        <p:spPr bwMode="auto">
          <a:xfrm>
            <a:off x="1130300" y="3457196"/>
            <a:ext cx="7897813" cy="212400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594" name="Text Box 10"/>
          <p:cNvSpPr txBox="1">
            <a:spLocks noChangeArrowheads="1"/>
          </p:cNvSpPr>
          <p:nvPr/>
        </p:nvSpPr>
        <p:spPr bwMode="auto">
          <a:xfrm>
            <a:off x="1270000" y="5864706"/>
            <a:ext cx="7544338" cy="941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LVDS:       Low Voltage Differential Signaling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LVTTL: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Low Voltage TTL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(D)RSL:    (Differential) Rambus Signaling Level       SSTL: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Stub Series Terminated Logic          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CM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Common Mode Voltage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REF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Reference Voltage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VMSE:       Voltage Mode Single Ended                     FB-DIMM:  Fully Buffered DIMM</a:t>
            </a:r>
          </a:p>
        </p:txBody>
      </p:sp>
      <p:sp>
        <p:nvSpPr>
          <p:cNvPr id="1347618" name="Text Box 34"/>
          <p:cNvSpPr txBox="1">
            <a:spLocks noChangeArrowheads="1"/>
          </p:cNvSpPr>
          <p:nvPr/>
        </p:nvSpPr>
        <p:spPr bwMode="auto">
          <a:xfrm>
            <a:off x="1633538" y="4219724"/>
            <a:ext cx="1246187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LVTTL (3.3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SDRAM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HI 1.5</a:t>
            </a: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19" name="Text Box 35"/>
          <p:cNvSpPr txBox="1">
            <a:spLocks noChangeArrowheads="1"/>
          </p:cNvSpPr>
          <p:nvPr/>
        </p:nvSpPr>
        <p:spPr bwMode="auto">
          <a:xfrm>
            <a:off x="1633538" y="3775224"/>
            <a:ext cx="1112837" cy="538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TTL (5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0" name="Text Box 36"/>
          <p:cNvSpPr txBox="1">
            <a:spLocks noChangeArrowheads="1"/>
          </p:cNvSpPr>
          <p:nvPr/>
        </p:nvSpPr>
        <p:spPr bwMode="auto">
          <a:xfrm>
            <a:off x="4023288" y="3818062"/>
            <a:ext cx="1431802" cy="200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SSTL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SSTL2 (DDR)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SSTL1.8 (DDR2)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SSTL1.5 (DDR3)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SSTL1.2 (DDR4)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RSL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(RDRAM)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FSB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VMSE (SMI2)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2" name="Text Box 38"/>
          <p:cNvSpPr txBox="1">
            <a:spLocks noChangeArrowheads="1"/>
          </p:cNvSpPr>
          <p:nvPr/>
        </p:nvSpPr>
        <p:spPr bwMode="auto">
          <a:xfrm>
            <a:off x="6951663" y="3775224"/>
            <a:ext cx="1624012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LVDS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</a:t>
            </a: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PCIe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QPI, DMI, ESI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FB-DIMMs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55" name="Text Box 71"/>
          <p:cNvSpPr txBox="1">
            <a:spLocks noChangeArrowheads="1"/>
          </p:cNvSpPr>
          <p:nvPr/>
        </p:nvSpPr>
        <p:spPr bwMode="auto">
          <a:xfrm>
            <a:off x="6959600" y="4619774"/>
            <a:ext cx="1039067" cy="941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DRSL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XDR (data)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FB-DIMM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IMI, SMI</a:t>
            </a:r>
          </a:p>
        </p:txBody>
      </p:sp>
      <p:sp>
        <p:nvSpPr>
          <p:cNvPr id="1347659" name="Text Box 75"/>
          <p:cNvSpPr txBox="1">
            <a:spLocks noChangeArrowheads="1"/>
          </p:cNvSpPr>
          <p:nvPr/>
        </p:nvSpPr>
        <p:spPr bwMode="auto">
          <a:xfrm>
            <a:off x="-12172" y="500063"/>
            <a:ext cx="620246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U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 of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VMSE signals for low-line-count parallel links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47469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3.4 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Design space of connecting memory subsystems to server platforms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 (11)</a:t>
            </a:r>
            <a:endParaRPr lang="en-US" altLang="en-US" dirty="0">
              <a:solidFill>
                <a:schemeClr val="bg1"/>
              </a:solidFill>
              <a:latin typeface="Verdana" pitchFamily="34" charset="0"/>
              <a:ea typeface="+mj-ea"/>
              <a:cs typeface="+mj-cs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1115513" y="993939"/>
            <a:ext cx="7864475" cy="2426396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32111" name="Text Box 6"/>
          <p:cNvSpPr txBox="1">
            <a:spLocks noChangeArrowheads="1"/>
          </p:cNvSpPr>
          <p:nvPr/>
        </p:nvSpPr>
        <p:spPr bwMode="auto">
          <a:xfrm>
            <a:off x="4332288" y="1027577"/>
            <a:ext cx="8032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Signals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82" name="Text Box 7"/>
          <p:cNvSpPr txBox="1">
            <a:spLocks noChangeArrowheads="1"/>
          </p:cNvSpPr>
          <p:nvPr/>
        </p:nvSpPr>
        <p:spPr bwMode="auto">
          <a:xfrm>
            <a:off x="3789913" y="1719027"/>
            <a:ext cx="181492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oltage referenced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83" name="Text Box 8"/>
          <p:cNvSpPr txBox="1">
            <a:spLocks noChangeArrowheads="1"/>
          </p:cNvSpPr>
          <p:nvPr/>
        </p:nvSpPr>
        <p:spPr bwMode="auto">
          <a:xfrm>
            <a:off x="1312432" y="1734902"/>
            <a:ext cx="178927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ground referenced</a:t>
            </a:r>
          </a:p>
        </p:txBody>
      </p:sp>
      <p:sp>
        <p:nvSpPr>
          <p:cNvPr id="84" name="Text Box 9"/>
          <p:cNvSpPr txBox="1">
            <a:spLocks noChangeArrowheads="1"/>
          </p:cNvSpPr>
          <p:nvPr/>
        </p:nvSpPr>
        <p:spPr bwMode="auto">
          <a:xfrm>
            <a:off x="6815138" y="1719027"/>
            <a:ext cx="11572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Differential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grpSp>
        <p:nvGrpSpPr>
          <p:cNvPr id="85" name="Group 11"/>
          <p:cNvGrpSpPr>
            <a:grpSpLocks/>
          </p:cNvGrpSpPr>
          <p:nvPr/>
        </p:nvGrpSpPr>
        <p:grpSpPr bwMode="auto">
          <a:xfrm>
            <a:off x="1228725" y="2213940"/>
            <a:ext cx="2066925" cy="1068387"/>
            <a:chOff x="480" y="1277"/>
            <a:chExt cx="1296" cy="691"/>
          </a:xfrm>
        </p:grpSpPr>
        <p:sp>
          <p:nvSpPr>
            <p:cNvPr id="147520" name="AutoShape 12"/>
            <p:cNvSpPr>
              <a:spLocks noChangeAspect="1" noChangeArrowheads="1"/>
            </p:cNvSpPr>
            <p:nvPr/>
          </p:nvSpPr>
          <p:spPr bwMode="auto">
            <a:xfrm>
              <a:off x="480" y="1277"/>
              <a:ext cx="1296" cy="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21" name="Line 13"/>
            <p:cNvSpPr>
              <a:spLocks noChangeShapeType="1"/>
            </p:cNvSpPr>
            <p:nvPr/>
          </p:nvSpPr>
          <p:spPr bwMode="auto">
            <a:xfrm>
              <a:off x="610" y="1331"/>
              <a:ext cx="0" cy="62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2" name="Line 14"/>
            <p:cNvSpPr>
              <a:spLocks noChangeShapeType="1"/>
            </p:cNvSpPr>
            <p:nvPr/>
          </p:nvSpPr>
          <p:spPr bwMode="auto">
            <a:xfrm>
              <a:off x="566" y="1882"/>
              <a:ext cx="108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3" name="Line 15"/>
            <p:cNvSpPr>
              <a:spLocks noChangeShapeType="1"/>
            </p:cNvSpPr>
            <p:nvPr/>
          </p:nvSpPr>
          <p:spPr bwMode="auto">
            <a:xfrm>
              <a:off x="610" y="1882"/>
              <a:ext cx="17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4" name="Line 16"/>
            <p:cNvSpPr>
              <a:spLocks noChangeShapeType="1"/>
            </p:cNvSpPr>
            <p:nvPr/>
          </p:nvSpPr>
          <p:spPr bwMode="auto">
            <a:xfrm>
              <a:off x="955" y="1407"/>
              <a:ext cx="30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5" name="Line 17"/>
            <p:cNvSpPr>
              <a:spLocks noChangeShapeType="1"/>
            </p:cNvSpPr>
            <p:nvPr/>
          </p:nvSpPr>
          <p:spPr bwMode="auto">
            <a:xfrm>
              <a:off x="1430" y="1882"/>
              <a:ext cx="17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6" name="Line 18"/>
            <p:cNvSpPr>
              <a:spLocks noChangeShapeType="1"/>
            </p:cNvSpPr>
            <p:nvPr/>
          </p:nvSpPr>
          <p:spPr bwMode="auto">
            <a:xfrm flipV="1">
              <a:off x="782" y="1407"/>
              <a:ext cx="173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7" name="Line 19"/>
            <p:cNvSpPr>
              <a:spLocks noChangeShapeType="1"/>
            </p:cNvSpPr>
            <p:nvPr/>
          </p:nvSpPr>
          <p:spPr bwMode="auto">
            <a:xfrm>
              <a:off x="1258" y="1407"/>
              <a:ext cx="172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8" name="Text Box 20"/>
            <p:cNvSpPr txBox="1">
              <a:spLocks noChangeArrowheads="1"/>
            </p:cNvSpPr>
            <p:nvPr/>
          </p:nvSpPr>
          <p:spPr bwMode="auto">
            <a:xfrm>
              <a:off x="1646" y="1838"/>
              <a:ext cx="13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95" name="AutoShape 21"/>
          <p:cNvSpPr>
            <a:spLocks noChangeAspect="1" noChangeArrowheads="1"/>
          </p:cNvSpPr>
          <p:nvPr/>
        </p:nvSpPr>
        <p:spPr bwMode="auto">
          <a:xfrm>
            <a:off x="3616400" y="2169490"/>
            <a:ext cx="2449513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96" name="Group 22"/>
          <p:cNvGrpSpPr>
            <a:grpSpLocks/>
          </p:cNvGrpSpPr>
          <p:nvPr/>
        </p:nvGrpSpPr>
        <p:grpSpPr bwMode="auto">
          <a:xfrm>
            <a:off x="3768800" y="2317874"/>
            <a:ext cx="2144713" cy="966041"/>
            <a:chOff x="2208" y="1344"/>
            <a:chExt cx="1344" cy="625"/>
          </a:xfrm>
        </p:grpSpPr>
        <p:sp>
          <p:nvSpPr>
            <p:cNvPr id="147510" name="Line 23"/>
            <p:cNvSpPr>
              <a:spLocks noChangeShapeType="1"/>
            </p:cNvSpPr>
            <p:nvPr/>
          </p:nvSpPr>
          <p:spPr bwMode="auto">
            <a:xfrm>
              <a:off x="2256" y="1344"/>
              <a:ext cx="1" cy="6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1" name="Line 24"/>
            <p:cNvSpPr>
              <a:spLocks noChangeShapeType="1"/>
            </p:cNvSpPr>
            <p:nvPr/>
          </p:nvSpPr>
          <p:spPr bwMode="auto">
            <a:xfrm>
              <a:off x="2208" y="1879"/>
              <a:ext cx="12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2" name="Line 25"/>
            <p:cNvSpPr>
              <a:spLocks noChangeShapeType="1"/>
            </p:cNvSpPr>
            <p:nvPr/>
          </p:nvSpPr>
          <p:spPr bwMode="auto">
            <a:xfrm flipV="1">
              <a:off x="2256" y="1632"/>
              <a:ext cx="98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3" name="Line 26"/>
            <p:cNvSpPr>
              <a:spLocks noChangeShapeType="1"/>
            </p:cNvSpPr>
            <p:nvPr/>
          </p:nvSpPr>
          <p:spPr bwMode="auto">
            <a:xfrm>
              <a:off x="2256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4" name="Line 27"/>
            <p:cNvSpPr>
              <a:spLocks noChangeShapeType="1"/>
            </p:cNvSpPr>
            <p:nvPr/>
          </p:nvSpPr>
          <p:spPr bwMode="auto">
            <a:xfrm>
              <a:off x="2640" y="1473"/>
              <a:ext cx="336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5" name="Line 28"/>
            <p:cNvSpPr>
              <a:spLocks noChangeShapeType="1"/>
            </p:cNvSpPr>
            <p:nvPr/>
          </p:nvSpPr>
          <p:spPr bwMode="auto">
            <a:xfrm>
              <a:off x="3168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6" name="Line 29"/>
            <p:cNvSpPr>
              <a:spLocks noChangeShapeType="1"/>
            </p:cNvSpPr>
            <p:nvPr/>
          </p:nvSpPr>
          <p:spPr bwMode="auto">
            <a:xfrm flipV="1">
              <a:off x="2448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7" name="Line 30"/>
            <p:cNvSpPr>
              <a:spLocks noChangeShapeType="1"/>
            </p:cNvSpPr>
            <p:nvPr/>
          </p:nvSpPr>
          <p:spPr bwMode="auto">
            <a:xfrm>
              <a:off x="2976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8" name="Text Box 31"/>
            <p:cNvSpPr txBox="1">
              <a:spLocks noChangeArrowheads="1"/>
            </p:cNvSpPr>
            <p:nvPr/>
          </p:nvSpPr>
          <p:spPr bwMode="auto">
            <a:xfrm>
              <a:off x="3408" y="1834"/>
              <a:ext cx="144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19" name="Text Box 32"/>
            <p:cNvSpPr txBox="1">
              <a:spLocks noChangeArrowheads="1"/>
            </p:cNvSpPr>
            <p:nvPr/>
          </p:nvSpPr>
          <p:spPr bwMode="auto">
            <a:xfrm>
              <a:off x="3168" y="1563"/>
              <a:ext cx="30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RE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F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107" name="Text Box 33"/>
          <p:cNvSpPr txBox="1">
            <a:spLocks noChangeArrowheads="1"/>
          </p:cNvSpPr>
          <p:nvPr/>
        </p:nvSpPr>
        <p:spPr bwMode="auto">
          <a:xfrm>
            <a:off x="1617663" y="3740299"/>
            <a:ext cx="184150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08" name="Text Box 37"/>
          <p:cNvSpPr txBox="1">
            <a:spLocks noChangeArrowheads="1"/>
          </p:cNvSpPr>
          <p:nvPr/>
        </p:nvSpPr>
        <p:spPr bwMode="auto">
          <a:xfrm>
            <a:off x="6494463" y="3814911"/>
            <a:ext cx="1841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109" name="Group 39"/>
          <p:cNvGrpSpPr>
            <a:grpSpLocks/>
          </p:cNvGrpSpPr>
          <p:nvPr/>
        </p:nvGrpSpPr>
        <p:grpSpPr bwMode="auto">
          <a:xfrm>
            <a:off x="6294438" y="2094885"/>
            <a:ext cx="2733675" cy="1263966"/>
            <a:chOff x="3792" y="1200"/>
            <a:chExt cx="1714" cy="817"/>
          </a:xfrm>
        </p:grpSpPr>
        <p:sp>
          <p:nvSpPr>
            <p:cNvPr id="147492" name="AutoShape 40"/>
            <p:cNvSpPr>
              <a:spLocks noChangeAspect="1" noChangeArrowheads="1"/>
            </p:cNvSpPr>
            <p:nvPr/>
          </p:nvSpPr>
          <p:spPr bwMode="auto">
            <a:xfrm>
              <a:off x="3840" y="1200"/>
              <a:ext cx="1632" cy="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493" name="Line 41"/>
            <p:cNvSpPr>
              <a:spLocks noChangeShapeType="1"/>
            </p:cNvSpPr>
            <p:nvPr/>
          </p:nvSpPr>
          <p:spPr bwMode="auto">
            <a:xfrm flipH="1">
              <a:off x="3984" y="1248"/>
              <a:ext cx="0" cy="67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4" name="Line 42"/>
            <p:cNvSpPr>
              <a:spLocks noChangeShapeType="1"/>
            </p:cNvSpPr>
            <p:nvPr/>
          </p:nvSpPr>
          <p:spPr bwMode="auto">
            <a:xfrm>
              <a:off x="3942" y="1871"/>
              <a:ext cx="12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5" name="Line 43"/>
            <p:cNvSpPr>
              <a:spLocks noChangeShapeType="1"/>
            </p:cNvSpPr>
            <p:nvPr/>
          </p:nvSpPr>
          <p:spPr bwMode="auto">
            <a:xfrm flipV="1">
              <a:off x="3920" y="1621"/>
              <a:ext cx="122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6" name="Line 44"/>
            <p:cNvSpPr>
              <a:spLocks noChangeShapeType="1"/>
            </p:cNvSpPr>
            <p:nvPr/>
          </p:nvSpPr>
          <p:spPr bwMode="auto">
            <a:xfrm>
              <a:off x="3993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7" name="Line 45"/>
            <p:cNvSpPr>
              <a:spLocks noChangeShapeType="1"/>
            </p:cNvSpPr>
            <p:nvPr/>
          </p:nvSpPr>
          <p:spPr bwMode="auto">
            <a:xfrm>
              <a:off x="4401" y="1487"/>
              <a:ext cx="357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8" name="Line 46"/>
            <p:cNvSpPr>
              <a:spLocks noChangeShapeType="1"/>
            </p:cNvSpPr>
            <p:nvPr/>
          </p:nvSpPr>
          <p:spPr bwMode="auto">
            <a:xfrm>
              <a:off x="4962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9" name="Line 47"/>
            <p:cNvSpPr>
              <a:spLocks noChangeShapeType="1"/>
            </p:cNvSpPr>
            <p:nvPr/>
          </p:nvSpPr>
          <p:spPr bwMode="auto">
            <a:xfrm flipV="1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0" name="Line 48"/>
            <p:cNvSpPr>
              <a:spLocks noChangeShapeType="1"/>
            </p:cNvSpPr>
            <p:nvPr/>
          </p:nvSpPr>
          <p:spPr bwMode="auto">
            <a:xfrm>
              <a:off x="4752" y="1488"/>
              <a:ext cx="192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1" name="Text Box 49"/>
            <p:cNvSpPr txBox="1">
              <a:spLocks noChangeArrowheads="1"/>
            </p:cNvSpPr>
            <p:nvPr/>
          </p:nvSpPr>
          <p:spPr bwMode="auto">
            <a:xfrm>
              <a:off x="5217" y="1810"/>
              <a:ext cx="140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2" name="Text Box 50"/>
            <p:cNvSpPr txBox="1">
              <a:spLocks noChangeArrowheads="1"/>
            </p:cNvSpPr>
            <p:nvPr/>
          </p:nvSpPr>
          <p:spPr bwMode="auto">
            <a:xfrm>
              <a:off x="3806" y="1355"/>
              <a:ext cx="322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S+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3" name="Line 51"/>
            <p:cNvSpPr>
              <a:spLocks noChangeShapeType="1"/>
            </p:cNvSpPr>
            <p:nvPr/>
          </p:nvSpPr>
          <p:spPr bwMode="auto">
            <a:xfrm rot="10800000">
              <a:off x="3984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4" name="Line 52"/>
            <p:cNvSpPr>
              <a:spLocks noChangeShapeType="1"/>
            </p:cNvSpPr>
            <p:nvPr/>
          </p:nvSpPr>
          <p:spPr bwMode="auto">
            <a:xfrm rot="10800000">
              <a:off x="4401" y="1728"/>
              <a:ext cx="357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5" name="Line 53"/>
            <p:cNvSpPr>
              <a:spLocks noChangeShapeType="1"/>
            </p:cNvSpPr>
            <p:nvPr/>
          </p:nvSpPr>
          <p:spPr bwMode="auto">
            <a:xfrm rot="10800000">
              <a:off x="4962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6" name="Line 54"/>
            <p:cNvSpPr>
              <a:spLocks noChangeShapeType="1"/>
            </p:cNvSpPr>
            <p:nvPr/>
          </p:nvSpPr>
          <p:spPr bwMode="auto">
            <a:xfrm rot="10800000" flipV="1">
              <a:off x="4752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7" name="Line 55"/>
            <p:cNvSpPr>
              <a:spLocks noChangeShapeType="1"/>
            </p:cNvSpPr>
            <p:nvPr/>
          </p:nvSpPr>
          <p:spPr bwMode="auto">
            <a:xfrm rot="10800000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8" name="Text Box 56"/>
            <p:cNvSpPr txBox="1">
              <a:spLocks noChangeArrowheads="1"/>
            </p:cNvSpPr>
            <p:nvPr/>
          </p:nvSpPr>
          <p:spPr bwMode="auto">
            <a:xfrm>
              <a:off x="3792" y="1622"/>
              <a:ext cx="3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S-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9" name="Text Box 57"/>
            <p:cNvSpPr txBox="1">
              <a:spLocks noChangeArrowheads="1"/>
            </p:cNvSpPr>
            <p:nvPr/>
          </p:nvSpPr>
          <p:spPr bwMode="auto">
            <a:xfrm>
              <a:off x="5222" y="1555"/>
              <a:ext cx="284" cy="1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CM</a:t>
              </a:r>
              <a:endParaRPr kumimoji="0" lang="en-US" altLang="en-US" sz="1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32121" name="Line 59"/>
          <p:cNvSpPr>
            <a:spLocks noChangeShapeType="1"/>
          </p:cNvSpPr>
          <p:nvPr/>
        </p:nvSpPr>
        <p:spPr bwMode="auto">
          <a:xfrm>
            <a:off x="4738688" y="1273340"/>
            <a:ext cx="0" cy="39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2" name="Line 60"/>
          <p:cNvSpPr>
            <a:spLocks noChangeShapeType="1"/>
          </p:cNvSpPr>
          <p:nvPr/>
        </p:nvSpPr>
        <p:spPr bwMode="auto">
          <a:xfrm flipH="1">
            <a:off x="2211386" y="1418578"/>
            <a:ext cx="2517929" cy="259174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3" name="Line 61"/>
          <p:cNvSpPr>
            <a:spLocks noChangeShapeType="1"/>
          </p:cNvSpPr>
          <p:nvPr/>
        </p:nvSpPr>
        <p:spPr bwMode="auto">
          <a:xfrm>
            <a:off x="4716463" y="1418677"/>
            <a:ext cx="2644775" cy="22414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4" name="Oval 62"/>
          <p:cNvSpPr>
            <a:spLocks noChangeArrowheads="1"/>
          </p:cNvSpPr>
          <p:nvPr/>
        </p:nvSpPr>
        <p:spPr bwMode="auto">
          <a:xfrm>
            <a:off x="2189163" y="1642827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5" name="Oval 63"/>
          <p:cNvSpPr>
            <a:spLocks noChangeArrowheads="1"/>
          </p:cNvSpPr>
          <p:nvPr/>
        </p:nvSpPr>
        <p:spPr bwMode="auto">
          <a:xfrm>
            <a:off x="4708137" y="1646002"/>
            <a:ext cx="55563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6" name="Oval 64"/>
          <p:cNvSpPr>
            <a:spLocks noChangeArrowheads="1"/>
          </p:cNvSpPr>
          <p:nvPr/>
        </p:nvSpPr>
        <p:spPr bwMode="auto">
          <a:xfrm>
            <a:off x="7367588" y="1636477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" name="Text Box 65"/>
          <p:cNvSpPr txBox="1">
            <a:spLocks noChangeArrowheads="1"/>
          </p:cNvSpPr>
          <p:nvPr/>
        </p:nvSpPr>
        <p:spPr bwMode="auto">
          <a:xfrm>
            <a:off x="57150" y="2142502"/>
            <a:ext cx="107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Typ.voltage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swings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35" name="Text Box 70"/>
          <p:cNvSpPr txBox="1">
            <a:spLocks noChangeArrowheads="1"/>
          </p:cNvSpPr>
          <p:nvPr/>
        </p:nvSpPr>
        <p:spPr bwMode="auto">
          <a:xfrm>
            <a:off x="3995813" y="3481536"/>
            <a:ext cx="11414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600-800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6" name="Text Box 72"/>
          <p:cNvSpPr txBox="1">
            <a:spLocks noChangeArrowheads="1"/>
          </p:cNvSpPr>
          <p:nvPr/>
        </p:nvSpPr>
        <p:spPr bwMode="auto">
          <a:xfrm>
            <a:off x="6792913" y="3478361"/>
            <a:ext cx="15097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200-300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7" name="Text Box 73"/>
          <p:cNvSpPr txBox="1">
            <a:spLocks noChangeArrowheads="1"/>
          </p:cNvSpPr>
          <p:nvPr/>
        </p:nvSpPr>
        <p:spPr bwMode="auto">
          <a:xfrm>
            <a:off x="1776413" y="3456136"/>
            <a:ext cx="9207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3.3-5 V 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8" name="Text Box 74"/>
          <p:cNvSpPr txBox="1">
            <a:spLocks noChangeArrowheads="1"/>
          </p:cNvSpPr>
          <p:nvPr/>
        </p:nvSpPr>
        <p:spPr bwMode="auto">
          <a:xfrm>
            <a:off x="112713" y="3781574"/>
            <a:ext cx="895350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system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used in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814338" y="6505509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420351C-77C3-4441-93F0-CB8AE582AF3F}"/>
              </a:ext>
            </a:extLst>
          </p:cNvPr>
          <p:cNvSpPr/>
          <p:nvPr/>
        </p:nvSpPr>
        <p:spPr bwMode="auto">
          <a:xfrm>
            <a:off x="3617975" y="1708232"/>
            <a:ext cx="2324531" cy="392272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7456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59" grpId="0" animBg="1"/>
      <p:bldP spid="1347594" grpId="0"/>
      <p:bldP spid="1347618" grpId="0"/>
      <p:bldP spid="1347619" grpId="0"/>
      <p:bldP spid="1347620" grpId="0"/>
      <p:bldP spid="1347622" grpId="0"/>
      <p:bldP spid="1347655" grpId="0"/>
      <p:bldP spid="3" grpId="0" animBg="1"/>
      <p:bldP spid="132111" grpId="0"/>
      <p:bldP spid="82" grpId="0"/>
      <p:bldP spid="83" grpId="0"/>
      <p:bldP spid="84" grpId="0"/>
      <p:bldP spid="95" grpId="0"/>
      <p:bldP spid="107" grpId="0"/>
      <p:bldP spid="108" grpId="0"/>
      <p:bldP spid="132121" grpId="0" animBg="1"/>
      <p:bldP spid="132122" grpId="0" animBg="1"/>
      <p:bldP spid="132123" grpId="0" animBg="1"/>
      <p:bldP spid="132124" grpId="0" animBg="1"/>
      <p:bldP spid="132125" grpId="0" animBg="1"/>
      <p:bldP spid="132126" grpId="0" animBg="1"/>
      <p:bldP spid="134" grpId="0"/>
      <p:bldP spid="135" grpId="0"/>
      <p:bldP spid="136" grpId="0"/>
      <p:bldP spid="137" grpId="0"/>
      <p:bldP spid="138" grpId="0"/>
      <p:bldP spid="75" grpId="0"/>
      <p:bldP spid="2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(11)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438" y="481266"/>
            <a:ext cx="88805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resulting design space of implementing memory subsystems in servers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-182881" y="1628162"/>
            <a:ext cx="3387297" cy="606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via standard DRAM interfaces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directly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to the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726358" y="3174890"/>
            <a:ext cx="2597165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Using on-DIMM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(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FB-DIMM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s)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Times New Roman"/>
              <a:cs typeface="Times New Roman" pitchFamily="18" charset="0"/>
            </a:endParaRPr>
          </a:p>
        </p:txBody>
      </p:sp>
      <p:cxnSp>
        <p:nvCxnSpPr>
          <p:cNvPr id="10" name="Line 13"/>
          <p:cNvCxnSpPr>
            <a:endCxn id="11" idx="7"/>
          </p:cNvCxnSpPr>
          <p:nvPr/>
        </p:nvCxnSpPr>
        <p:spPr bwMode="auto">
          <a:xfrm flipH="1">
            <a:off x="1527701" y="1344870"/>
            <a:ext cx="2311625" cy="1659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1476907" y="1500609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" name="Line 13"/>
          <p:cNvCxnSpPr>
            <a:endCxn id="13" idx="1"/>
          </p:cNvCxnSpPr>
          <p:nvPr/>
        </p:nvCxnSpPr>
        <p:spPr bwMode="auto">
          <a:xfrm>
            <a:off x="3839326" y="1351242"/>
            <a:ext cx="2295401" cy="17512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6126012" y="1516200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3839326" y="3175810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Using on-board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(on the mainboard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or riser cards)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Times New Roman"/>
              <a:cs typeface="Times New Roman" pitchFamily="18" charset="0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5613953" y="2382954"/>
            <a:ext cx="3510794" cy="353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parallel links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connect MBs to the MCs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083554" y="1026627"/>
            <a:ext cx="349005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How to connect DIMMs to the MCs?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3781933" y="1628162"/>
            <a:ext cx="4662010" cy="456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via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low-line-count links and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memory buffers (MBs)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the 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8" name="Line 13"/>
          <p:cNvCxnSpPr>
            <a:endCxn id="19" idx="2"/>
          </p:cNvCxnSpPr>
          <p:nvPr/>
        </p:nvCxnSpPr>
        <p:spPr bwMode="auto">
          <a:xfrm flipH="1">
            <a:off x="4063550" y="2133600"/>
            <a:ext cx="1732413" cy="18286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4063550" y="2280465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0" name="Line 13"/>
          <p:cNvCxnSpPr>
            <a:endCxn id="21" idx="2"/>
          </p:cNvCxnSpPr>
          <p:nvPr/>
        </p:nvCxnSpPr>
        <p:spPr bwMode="auto">
          <a:xfrm>
            <a:off x="5795963" y="2133600"/>
            <a:ext cx="1554325" cy="1720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" name="Oval 20"/>
          <p:cNvSpPr>
            <a:spLocks noChangeArrowheads="1"/>
          </p:cNvSpPr>
          <p:nvPr/>
        </p:nvSpPr>
        <p:spPr bwMode="auto">
          <a:xfrm>
            <a:off x="7350288" y="2270940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2" name="Straight Connector 21"/>
          <p:cNvCxnSpPr/>
          <p:nvPr/>
        </p:nvCxnSpPr>
        <p:spPr bwMode="auto">
          <a:xfrm>
            <a:off x="7363670" y="2870710"/>
            <a:ext cx="5151" cy="18288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" name="Oval 22"/>
          <p:cNvSpPr>
            <a:spLocks noChangeArrowheads="1"/>
          </p:cNvSpPr>
          <p:nvPr/>
        </p:nvSpPr>
        <p:spPr bwMode="auto">
          <a:xfrm>
            <a:off x="7334360" y="303966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4" name="Text Box 4"/>
          <p:cNvSpPr txBox="1">
            <a:spLocks noChangeArrowheads="1"/>
          </p:cNvSpPr>
          <p:nvPr/>
        </p:nvSpPr>
        <p:spPr bwMode="auto">
          <a:xfrm>
            <a:off x="2415940" y="2387270"/>
            <a:ext cx="3323754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serial links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c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onnect MBs to the MCs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26" name="Line 13"/>
          <p:cNvCxnSpPr>
            <a:endCxn id="27" idx="7"/>
          </p:cNvCxnSpPr>
          <p:nvPr/>
        </p:nvCxnSpPr>
        <p:spPr bwMode="auto">
          <a:xfrm flipH="1">
            <a:off x="3224786" y="2858074"/>
            <a:ext cx="960829" cy="18414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Oval 26"/>
          <p:cNvSpPr>
            <a:spLocks noChangeArrowheads="1"/>
          </p:cNvSpPr>
          <p:nvPr/>
        </p:nvSpPr>
        <p:spPr bwMode="auto">
          <a:xfrm>
            <a:off x="3163330" y="303167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8" name="Line 13"/>
          <p:cNvCxnSpPr>
            <a:endCxn id="29" idx="1"/>
          </p:cNvCxnSpPr>
          <p:nvPr/>
        </p:nvCxnSpPr>
        <p:spPr bwMode="auto">
          <a:xfrm>
            <a:off x="4141166" y="2858074"/>
            <a:ext cx="917467" cy="1841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Oval 28"/>
          <p:cNvSpPr>
            <a:spLocks noChangeArrowheads="1"/>
          </p:cNvSpPr>
          <p:nvPr/>
        </p:nvSpPr>
        <p:spPr bwMode="auto">
          <a:xfrm>
            <a:off x="5048089" y="303167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6197345" y="3178542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on-board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(on the mainboard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or riser cards)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sp>
        <p:nvSpPr>
          <p:cNvPr id="31" name="TextBox 4">
            <a:extLst>
              <a:ext uri="{FF2B5EF4-FFF2-40B4-BE49-F238E27FC236}">
                <a16:creationId xmlns:a16="http://schemas.microsoft.com/office/drawing/2014/main" id="{07A09374-BD9C-4008-B63A-4826A6F8C3F2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718570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02342" y="1790085"/>
            <a:ext cx="8532813" cy="50292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4.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Evolution of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 high-end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server p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rocessors and p</a:t>
            </a:r>
            <a:r>
              <a:rPr kumimoji="0" lang="en-US" altLang="en-US" sz="1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757169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103A24-FB0E-4B05-BC11-B406F29CB1B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55C1D99-17AC-44A1-A833-4EFF70178117}"/>
              </a:ext>
            </a:extLst>
          </p:cNvPr>
          <p:cNvSpPr txBox="1"/>
          <p:nvPr/>
        </p:nvSpPr>
        <p:spPr>
          <a:xfrm>
            <a:off x="115503" y="491424"/>
            <a:ext cx="81315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4. Evolution of </a:t>
            </a:r>
            <a:r>
              <a:rPr lang="en-US" dirty="0">
                <a:solidFill>
                  <a:schemeClr val="accent6"/>
                </a:solidFill>
              </a:rPr>
              <a:t>Intel’s high-end 2S server </a:t>
            </a:r>
            <a:r>
              <a:rPr lang="hu-HU" dirty="0">
                <a:solidFill>
                  <a:schemeClr val="accent6"/>
                </a:solidFill>
              </a:rPr>
              <a:t>processors and </a:t>
            </a:r>
            <a:r>
              <a:rPr lang="en-US" dirty="0">
                <a:solidFill>
                  <a:schemeClr val="accent6"/>
                </a:solidFill>
              </a:rPr>
              <a:t>platforms</a:t>
            </a:r>
            <a:endParaRPr lang="hu-HU" dirty="0">
              <a:solidFill>
                <a:schemeClr val="accent6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6DB4237-5E33-492E-87DA-FF6FA6D56359}"/>
              </a:ext>
            </a:extLst>
          </p:cNvPr>
          <p:cNvSpPr txBox="1"/>
          <p:nvPr/>
        </p:nvSpPr>
        <p:spPr>
          <a:xfrm>
            <a:off x="111760" y="860756"/>
            <a:ext cx="826720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>
                <a:solidFill>
                  <a:srgbClr val="0070C0"/>
                </a:solidFill>
              </a:rPr>
              <a:t>Based on the design space </a:t>
            </a:r>
            <a:r>
              <a:rPr lang="hu-HU" sz="1600" dirty="0"/>
              <a:t>of</a:t>
            </a:r>
            <a:r>
              <a:rPr lang="en-US" sz="1600" dirty="0"/>
              <a:t> implementing memory subsystems in servers</a:t>
            </a:r>
            <a:endParaRPr lang="hu-HU" sz="1600" dirty="0"/>
          </a:p>
          <a:p>
            <a:r>
              <a:rPr lang="hu-HU" sz="1600" dirty="0"/>
              <a:t>  discussed so far and the </a:t>
            </a:r>
            <a:r>
              <a:rPr lang="hu-HU" sz="1600" dirty="0">
                <a:solidFill>
                  <a:srgbClr val="0070C0"/>
                </a:solidFill>
              </a:rPr>
              <a:t>relevant facts relating to Intel’s high-end platforms,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hu-HU" sz="1600" dirty="0"/>
              <a:t> presented in the next two tables, subsequently, we will give an overview of </a:t>
            </a:r>
          </a:p>
          <a:p>
            <a:r>
              <a:rPr lang="hu-HU" sz="1600" dirty="0"/>
              <a:t>  how memory systems in Intel’s high-end memory subsytems evolved.</a:t>
            </a:r>
          </a:p>
        </p:txBody>
      </p:sp>
    </p:spTree>
    <p:extLst>
      <p:ext uri="{BB962C8B-B14F-4D97-AF65-F5344CB8AC3E}">
        <p14:creationId xmlns:p14="http://schemas.microsoft.com/office/powerpoint/2010/main" val="381176059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9544962"/>
              </p:ext>
            </p:extLst>
          </p:nvPr>
        </p:nvGraphicFramePr>
        <p:xfrm>
          <a:off x="67376" y="1201680"/>
          <a:ext cx="8995344" cy="428656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89812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79086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18182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39182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452408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800754">
                  <a:extLst>
                    <a:ext uri="{9D8B030D-6E8A-4147-A177-3AD203B41FA5}">
                      <a16:colId xmlns:a16="http://schemas.microsoft.com/office/drawing/2014/main" val="1062735717"/>
                    </a:ext>
                  </a:extLst>
                </a:gridCol>
                <a:gridCol w="1480846">
                  <a:extLst>
                    <a:ext uri="{9D8B030D-6E8A-4147-A177-3AD203B41FA5}">
                      <a16:colId xmlns:a16="http://schemas.microsoft.com/office/drawing/2014/main" val="132781250"/>
                    </a:ext>
                  </a:extLst>
                </a:gridCol>
                <a:gridCol w="1435074">
                  <a:extLst>
                    <a:ext uri="{9D8B030D-6E8A-4147-A177-3AD203B41FA5}">
                      <a16:colId xmlns:a16="http://schemas.microsoft.com/office/drawing/2014/main" val="3607554555"/>
                    </a:ext>
                  </a:extLst>
                </a:gridCol>
              </a:tblGrid>
              <a:tr h="971372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 and max. speed of memory channels/socket</a:t>
                      </a:r>
                    </a:p>
                  </a:txBody>
                  <a:tcPr marL="46832" marR="46832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</a:t>
                      </a: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onnecting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memory</a:t>
                      </a: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to the MCH/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Proc. s</a:t>
                      </a: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ocket</a:t>
                      </a:r>
                      <a:endParaRPr lang="en-US" sz="950" b="1" dirty="0">
                        <a:solidFill>
                          <a:schemeClr val="bg1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785711">
                <a:tc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ott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DP enhanced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(Nocona)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DDR2-400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 direct attached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 channels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to the MCH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PGA 604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869308">
                <a:tc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 Prescott 2M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DP enhanced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DDR2-400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2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direct attached  DDR</a:t>
                      </a: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2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channels</a:t>
                      </a:r>
                      <a:endParaRPr lang="hu-HU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20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to the MCH</a:t>
                      </a:r>
                      <a:endParaRPr lang="en-US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PGA 604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415043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4x DDR2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533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(FB-DIMM)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4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serial</a:t>
                      </a:r>
                      <a:r>
                        <a:rPr lang="en-US" sz="11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FB-DIMM channels </a:t>
                      </a:r>
                      <a:r>
                        <a:rPr lang="hu-HU" sz="11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to the </a:t>
                      </a:r>
                      <a:r>
                        <a:rPr lang="en-US" sz="11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MCH</a:t>
                      </a:r>
                      <a:endParaRPr lang="hu-HU" sz="1100" baseline="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LGA 771</a:t>
                      </a:r>
                      <a:endParaRPr lang="en-US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/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415043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415043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415043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AD325DB-1A38-4D73-8092-A6540FC72D06}"/>
              </a:ext>
            </a:extLst>
          </p:cNvPr>
          <p:cNvSpPr txBox="1"/>
          <p:nvPr/>
        </p:nvSpPr>
        <p:spPr>
          <a:xfrm>
            <a:off x="107950" y="487680"/>
            <a:ext cx="86449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>
              <a:defRPr/>
            </a:pP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Kind of memory connections in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 Intel’s high-end 2S 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SMP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 server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platforms</a:t>
            </a:r>
          </a:p>
        </p:txBody>
      </p:sp>
    </p:spTree>
    <p:extLst>
      <p:ext uri="{BB962C8B-B14F-4D97-AF65-F5344CB8AC3E}">
        <p14:creationId xmlns:p14="http://schemas.microsoft.com/office/powerpoint/2010/main" val="215058049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6" y="1232571"/>
          <a:ext cx="8999623" cy="55757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304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27760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4168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02640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51840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1097280">
                  <a:extLst>
                    <a:ext uri="{9D8B030D-6E8A-4147-A177-3AD203B41FA5}">
                      <a16:colId xmlns:a16="http://schemas.microsoft.com/office/drawing/2014/main" val="1409857883"/>
                    </a:ext>
                  </a:extLst>
                </a:gridCol>
                <a:gridCol w="2178519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837173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Times New Roman"/>
                        </a:rPr>
                        <a:t>/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Times New Roman"/>
                        </a:rPr>
                        <a:t>max. speed of memory channels/</a:t>
                      </a:r>
                      <a:endParaRPr lang="hu-HU" sz="11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Times New Roman"/>
                        </a:rPr>
                        <a:t>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Kind</a:t>
                      </a: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to the processor/ 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Proc. s</a:t>
                      </a: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527630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3x DDR3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1333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3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direct attached  DDR</a:t>
                      </a: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3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channels</a:t>
                      </a:r>
                      <a:endParaRPr lang="hu-HU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</a:rPr>
                        <a:t>LGA 1366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72859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56xx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(Westmere-EP)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5658275"/>
                  </a:ext>
                </a:extLst>
              </a:tr>
              <a:tr h="372859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8x DDR3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1066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(SMI) 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channels</a:t>
                      </a: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,</a:t>
                      </a:r>
                      <a:endParaRPr lang="en-US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SMB buffers</a:t>
                      </a:r>
                      <a:endParaRPr lang="en-US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LGA 1567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407608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669814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DDR3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1600</a:t>
                      </a:r>
                    </a:p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4 </a:t>
                      </a: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parallel (SMI2) channels, </a:t>
                      </a:r>
                      <a:endParaRPr lang="en-US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SMB2 buffers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LGA 2011-1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7285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DDR4-2133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 direct attached DDR4 channels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2011-3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72859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72859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DDR4-2400</a:t>
                      </a:r>
                    </a:p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 direct attached DDR4 channels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3647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72859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551080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12x DDR4-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2933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 direct attached DDR4 channels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 5903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(3)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76250"/>
            <a:ext cx="92506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Kind of memory connections in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Intel’s high-end 2S NUMA server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platforms</a:t>
            </a:r>
          </a:p>
        </p:txBody>
      </p:sp>
    </p:spTree>
    <p:extLst>
      <p:ext uri="{BB962C8B-B14F-4D97-AF65-F5344CB8AC3E}">
        <p14:creationId xmlns:p14="http://schemas.microsoft.com/office/powerpoint/2010/main" val="48120143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rot="16200000">
            <a:off x="479578" y="4805715"/>
            <a:ext cx="0" cy="10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Oval 5"/>
          <p:cNvSpPr>
            <a:spLocks noChangeArrowheads="1"/>
          </p:cNvSpPr>
          <p:nvPr/>
        </p:nvSpPr>
        <p:spPr bwMode="auto">
          <a:xfrm rot="16200000">
            <a:off x="716107" y="591222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 rot="16200000" flipH="1">
            <a:off x="122383" y="5267702"/>
            <a:ext cx="1055687" cy="2143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 rot="16200000">
            <a:off x="-1539409" y="4678824"/>
            <a:ext cx="3620665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Where to connect DIMMs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the server platform?</a:t>
            </a:r>
            <a:endParaRPr kumimoji="0" lang="hu-HU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 rot="16200000">
            <a:off x="722457" y="393102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Line 13"/>
          <p:cNvSpPr>
            <a:spLocks noChangeShapeType="1"/>
          </p:cNvSpPr>
          <p:nvPr/>
        </p:nvSpPr>
        <p:spPr bwMode="auto">
          <a:xfrm rot="16200000">
            <a:off x="219220" y="4308852"/>
            <a:ext cx="862014" cy="21431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 rot="16200000">
            <a:off x="40227" y="3632389"/>
            <a:ext cx="2030412" cy="5493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Connecting DIMMs 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via the MCH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(SMPs)</a:t>
            </a:r>
            <a:endParaRPr kumimoji="0" lang="hu-HU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Line 34"/>
          <p:cNvSpPr>
            <a:spLocks noChangeShapeType="1"/>
          </p:cNvSpPr>
          <p:nvPr/>
        </p:nvSpPr>
        <p:spPr bwMode="auto">
          <a:xfrm>
            <a:off x="1501791" y="3194469"/>
            <a:ext cx="757123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Line 35"/>
          <p:cNvSpPr>
            <a:spLocks noChangeShapeType="1"/>
          </p:cNvSpPr>
          <p:nvPr/>
        </p:nvSpPr>
        <p:spPr bwMode="auto">
          <a:xfrm>
            <a:off x="1573984" y="4712488"/>
            <a:ext cx="746047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Line 36"/>
          <p:cNvSpPr>
            <a:spLocks noChangeShapeType="1"/>
          </p:cNvSpPr>
          <p:nvPr/>
        </p:nvSpPr>
        <p:spPr bwMode="auto">
          <a:xfrm>
            <a:off x="1495339" y="6734621"/>
            <a:ext cx="75960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 rot="16200000">
            <a:off x="179935" y="5636073"/>
            <a:ext cx="1892341" cy="701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Connecting DIMMs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directly to the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(NUMAs)</a:t>
            </a:r>
            <a:endParaRPr kumimoji="0" lang="hu-HU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" name="Line 30"/>
          <p:cNvSpPr>
            <a:spLocks noChangeShapeType="1"/>
          </p:cNvSpPr>
          <p:nvPr/>
        </p:nvSpPr>
        <p:spPr bwMode="auto">
          <a:xfrm>
            <a:off x="1488240" y="3199979"/>
            <a:ext cx="0" cy="35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>
            <a:off x="3222719" y="3217748"/>
            <a:ext cx="0" cy="35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" name="Line 31"/>
          <p:cNvSpPr>
            <a:spLocks noChangeShapeType="1"/>
          </p:cNvSpPr>
          <p:nvPr/>
        </p:nvSpPr>
        <p:spPr bwMode="auto">
          <a:xfrm>
            <a:off x="9086770" y="3209116"/>
            <a:ext cx="0" cy="35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53341" y="3612622"/>
            <a:ext cx="161294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FB-DIMM interface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Intel's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Bensley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(2006/07)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for up to 4 C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093817" y="4972235"/>
            <a:ext cx="198163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Intel's SMI2 interface in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Brickland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(2014)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for up to 15C</a:t>
            </a:r>
          </a:p>
        </p:txBody>
      </p:sp>
      <p:sp>
        <p:nvSpPr>
          <p:cNvPr id="21" name="Line 32"/>
          <p:cNvSpPr>
            <a:spLocks noChangeShapeType="1"/>
          </p:cNvSpPr>
          <p:nvPr/>
        </p:nvSpPr>
        <p:spPr bwMode="auto">
          <a:xfrm>
            <a:off x="5037782" y="3212679"/>
            <a:ext cx="0" cy="35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2" name="Line 33"/>
          <p:cNvSpPr>
            <a:spLocks noChangeShapeType="1"/>
          </p:cNvSpPr>
          <p:nvPr/>
        </p:nvSpPr>
        <p:spPr bwMode="auto">
          <a:xfrm>
            <a:off x="7018720" y="3203771"/>
            <a:ext cx="0" cy="35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016241" y="4965262"/>
            <a:ext cx="1883849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Intel's SMI interface in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Boxboro EX (2010/11)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for up to 10C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648365" y="3459760"/>
            <a:ext cx="1303562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Early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Prescott DP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based platform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for </a:t>
            </a: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1C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(2004)</a:t>
            </a:r>
          </a:p>
        </p:txBody>
      </p:sp>
      <p:sp>
        <p:nvSpPr>
          <p:cNvPr id="27" name="Right Arrow 26"/>
          <p:cNvSpPr/>
          <p:nvPr/>
        </p:nvSpPr>
        <p:spPr bwMode="auto">
          <a:xfrm rot="5400000">
            <a:off x="744049" y="4902498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548615" y="4925632"/>
            <a:ext cx="1604927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DDR3 interface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Intel's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Tylersburg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(2009) for up to 6C</a:t>
            </a:r>
          </a:p>
        </p:txBody>
      </p:sp>
      <p:sp>
        <p:nvSpPr>
          <p:cNvPr id="39" name="Right Arrow 38"/>
          <p:cNvSpPr/>
          <p:nvPr/>
        </p:nvSpPr>
        <p:spPr bwMode="auto">
          <a:xfrm rot="10800000">
            <a:off x="3340971" y="5968741"/>
            <a:ext cx="475200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" name="Right Arrow 39"/>
          <p:cNvSpPr/>
          <p:nvPr/>
        </p:nvSpPr>
        <p:spPr bwMode="auto">
          <a:xfrm>
            <a:off x="6902622" y="5240193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5" name="Text Box 4"/>
          <p:cNvSpPr txBox="1">
            <a:spLocks noChangeArrowheads="1"/>
          </p:cNvSpPr>
          <p:nvPr/>
        </p:nvSpPr>
        <p:spPr bwMode="auto">
          <a:xfrm>
            <a:off x="966391" y="1506815"/>
            <a:ext cx="2565285" cy="606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via standard DRAM interfaces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directly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to the 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MCs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>
            <a:off x="2737013" y="2763747"/>
            <a:ext cx="2597165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Using on-DIMM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(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FB-DIMM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s)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Times New Roman"/>
              <a:cs typeface="Times New Roman" pitchFamily="18" charset="0"/>
            </a:endParaRPr>
          </a:p>
        </p:txBody>
      </p:sp>
      <p:cxnSp>
        <p:nvCxnSpPr>
          <p:cNvPr id="67" name="Line 13"/>
          <p:cNvCxnSpPr/>
          <p:nvPr/>
        </p:nvCxnSpPr>
        <p:spPr bwMode="auto">
          <a:xfrm flipH="1">
            <a:off x="2346725" y="1253530"/>
            <a:ext cx="1937938" cy="18257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" name="Oval 67"/>
          <p:cNvSpPr>
            <a:spLocks noChangeArrowheads="1"/>
          </p:cNvSpPr>
          <p:nvPr/>
        </p:nvSpPr>
        <p:spPr bwMode="auto">
          <a:xfrm>
            <a:off x="2323933" y="1398512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9" name="Line 13"/>
          <p:cNvCxnSpPr>
            <a:endCxn id="70" idx="1"/>
          </p:cNvCxnSpPr>
          <p:nvPr/>
        </p:nvCxnSpPr>
        <p:spPr bwMode="auto">
          <a:xfrm>
            <a:off x="4284663" y="1253884"/>
            <a:ext cx="1850065" cy="17038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0" name="Oval 69"/>
          <p:cNvSpPr>
            <a:spLocks noChangeArrowheads="1"/>
          </p:cNvSpPr>
          <p:nvPr/>
        </p:nvSpPr>
        <p:spPr bwMode="auto">
          <a:xfrm>
            <a:off x="6126013" y="1414103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2" name="Text Box 4"/>
          <p:cNvSpPr txBox="1">
            <a:spLocks noChangeArrowheads="1"/>
          </p:cNvSpPr>
          <p:nvPr/>
        </p:nvSpPr>
        <p:spPr bwMode="auto">
          <a:xfrm>
            <a:off x="4667100" y="2763364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Using on-board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(on mainboard/riser cards)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Times New Roman"/>
              <a:cs typeface="Times New Roman" pitchFamily="18" charset="0"/>
            </a:endParaRPr>
          </a:p>
        </p:txBody>
      </p:sp>
      <p:sp>
        <p:nvSpPr>
          <p:cNvPr id="74" name="Text Box 4"/>
          <p:cNvSpPr txBox="1">
            <a:spLocks noChangeArrowheads="1"/>
          </p:cNvSpPr>
          <p:nvPr/>
        </p:nvSpPr>
        <p:spPr bwMode="auto">
          <a:xfrm>
            <a:off x="6172221" y="2135032"/>
            <a:ext cx="3005646" cy="360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parallel links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connect MBs to the MCs)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2795826" y="991905"/>
            <a:ext cx="29722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How to connect DIMMs to the MCs?</a:t>
            </a:r>
          </a:p>
        </p:txBody>
      </p:sp>
      <p:sp>
        <p:nvSpPr>
          <p:cNvPr id="76" name="Text Box 4"/>
          <p:cNvSpPr txBox="1">
            <a:spLocks noChangeArrowheads="1"/>
          </p:cNvSpPr>
          <p:nvPr/>
        </p:nvSpPr>
        <p:spPr bwMode="auto">
          <a:xfrm>
            <a:off x="3781933" y="1506815"/>
            <a:ext cx="4662010" cy="456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via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low-line-count links and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memory buffers (MBs)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the MCs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77" name="Line 13"/>
          <p:cNvCxnSpPr>
            <a:endCxn id="78" idx="2"/>
          </p:cNvCxnSpPr>
          <p:nvPr/>
        </p:nvCxnSpPr>
        <p:spPr bwMode="auto">
          <a:xfrm flipH="1">
            <a:off x="4675806" y="1924614"/>
            <a:ext cx="1478276" cy="14263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" name="Oval 77"/>
          <p:cNvSpPr>
            <a:spLocks noChangeArrowheads="1"/>
          </p:cNvSpPr>
          <p:nvPr/>
        </p:nvSpPr>
        <p:spPr bwMode="auto">
          <a:xfrm>
            <a:off x="4675806" y="2032544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9" name="Line 13"/>
          <p:cNvCxnSpPr/>
          <p:nvPr/>
        </p:nvCxnSpPr>
        <p:spPr bwMode="auto">
          <a:xfrm>
            <a:off x="6146462" y="1924614"/>
            <a:ext cx="1427326" cy="13310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Oval 79"/>
          <p:cNvSpPr>
            <a:spLocks noChangeArrowheads="1"/>
          </p:cNvSpPr>
          <p:nvPr/>
        </p:nvSpPr>
        <p:spPr bwMode="auto">
          <a:xfrm>
            <a:off x="7513290" y="2023019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3" name="Straight Connector 62"/>
          <p:cNvCxnSpPr/>
          <p:nvPr/>
        </p:nvCxnSpPr>
        <p:spPr bwMode="auto">
          <a:xfrm>
            <a:off x="8008563" y="2527988"/>
            <a:ext cx="5151" cy="18288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6" name="Oval 85"/>
          <p:cNvSpPr>
            <a:spLocks noChangeArrowheads="1"/>
          </p:cNvSpPr>
          <p:nvPr/>
        </p:nvSpPr>
        <p:spPr bwMode="auto">
          <a:xfrm>
            <a:off x="7979254" y="2659689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88" name="TextBox 61"/>
          <p:cNvSpPr txBox="1"/>
          <p:nvPr/>
        </p:nvSpPr>
        <p:spPr>
          <a:xfrm>
            <a:off x="56144" y="497980"/>
            <a:ext cx="95247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Overview of connecting me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mory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subsystem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 in Intel’s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server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-1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8816973" y="6489226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1612859" y="5575248"/>
            <a:ext cx="1487908" cy="11721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DDR4 interface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Intel's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Grantley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(2014/16)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for up to 22C and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Purley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(2017/19)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 up to 28C</a:t>
            </a:r>
          </a:p>
        </p:txBody>
      </p:sp>
      <p:sp>
        <p:nvSpPr>
          <p:cNvPr id="90" name="Right Arrow 89"/>
          <p:cNvSpPr/>
          <p:nvPr/>
        </p:nvSpPr>
        <p:spPr bwMode="auto">
          <a:xfrm>
            <a:off x="3338930" y="5210393"/>
            <a:ext cx="158400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2" name="Text Box 4"/>
          <p:cNvSpPr txBox="1">
            <a:spLocks noChangeArrowheads="1"/>
          </p:cNvSpPr>
          <p:nvPr/>
        </p:nvSpPr>
        <p:spPr bwMode="auto">
          <a:xfrm>
            <a:off x="3366700" y="2139349"/>
            <a:ext cx="2892759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serial links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c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onnect MBs to the MCs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grpSp>
        <p:nvGrpSpPr>
          <p:cNvPr id="91" name="Group 90"/>
          <p:cNvGrpSpPr/>
          <p:nvPr/>
        </p:nvGrpSpPr>
        <p:grpSpPr>
          <a:xfrm>
            <a:off x="3991105" y="2563476"/>
            <a:ext cx="1944268" cy="168490"/>
            <a:chOff x="-110508" y="75922"/>
            <a:chExt cx="1625205" cy="146399"/>
          </a:xfrm>
        </p:grpSpPr>
        <p:cxnSp>
          <p:nvCxnSpPr>
            <p:cNvPr id="92" name="Line 13"/>
            <p:cNvCxnSpPr/>
            <p:nvPr/>
          </p:nvCxnSpPr>
          <p:spPr bwMode="auto">
            <a:xfrm flipH="1">
              <a:off x="-82696" y="75922"/>
              <a:ext cx="826710" cy="117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" name="Oval 92"/>
            <p:cNvSpPr>
              <a:spLocks noChangeArrowheads="1"/>
            </p:cNvSpPr>
            <p:nvPr/>
          </p:nvSpPr>
          <p:spPr bwMode="auto">
            <a:xfrm>
              <a:off x="-110508" y="162020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94" name="Line 13"/>
            <p:cNvCxnSpPr/>
            <p:nvPr/>
          </p:nvCxnSpPr>
          <p:spPr bwMode="auto">
            <a:xfrm>
              <a:off x="706860" y="75922"/>
              <a:ext cx="789555" cy="1162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5" name="Oval 94"/>
            <p:cNvSpPr>
              <a:spLocks noChangeArrowheads="1"/>
            </p:cNvSpPr>
            <p:nvPr/>
          </p:nvSpPr>
          <p:spPr bwMode="auto">
            <a:xfrm>
              <a:off x="1464954" y="162020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96" name="Text Box 4"/>
          <p:cNvSpPr txBox="1">
            <a:spLocks noChangeArrowheads="1"/>
          </p:cNvSpPr>
          <p:nvPr/>
        </p:nvSpPr>
        <p:spPr bwMode="auto">
          <a:xfrm>
            <a:off x="6832609" y="2768175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on-board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(on mainboard/riser cards)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cxnSp>
        <p:nvCxnSpPr>
          <p:cNvPr id="38" name="Straight Connector 37"/>
          <p:cNvCxnSpPr/>
          <p:nvPr/>
        </p:nvCxnSpPr>
        <p:spPr bwMode="auto">
          <a:xfrm flipH="1">
            <a:off x="8085128" y="5608684"/>
            <a:ext cx="0" cy="429447"/>
          </a:xfrm>
          <a:prstGeom prst="line">
            <a:avLst/>
          </a:prstGeom>
          <a:noFill/>
          <a:ln w="5715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" name="Group 27"/>
          <p:cNvGrpSpPr/>
          <p:nvPr/>
        </p:nvGrpSpPr>
        <p:grpSpPr>
          <a:xfrm>
            <a:off x="3944203" y="4530626"/>
            <a:ext cx="163773" cy="540000"/>
            <a:chOff x="3944203" y="4319381"/>
            <a:chExt cx="163773" cy="540000"/>
          </a:xfrm>
        </p:grpSpPr>
        <p:sp>
          <p:nvSpPr>
            <p:cNvPr id="60" name="Right Arrow 59"/>
            <p:cNvSpPr/>
            <p:nvPr/>
          </p:nvSpPr>
          <p:spPr bwMode="auto">
            <a:xfrm rot="5400000">
              <a:off x="3769728" y="4549781"/>
              <a:ext cx="540000" cy="792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3" name="Rectangle 22"/>
            <p:cNvSpPr/>
            <p:nvPr/>
          </p:nvSpPr>
          <p:spPr bwMode="auto">
            <a:xfrm>
              <a:off x="3944203" y="4795680"/>
              <a:ext cx="163773" cy="63688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64" name="Right Arrow 63"/>
          <p:cNvSpPr/>
          <p:nvPr/>
        </p:nvSpPr>
        <p:spPr bwMode="auto">
          <a:xfrm rot="10800000">
            <a:off x="3366147" y="4941028"/>
            <a:ext cx="684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1" name="Rectangle 60"/>
          <p:cNvSpPr/>
          <p:nvPr/>
        </p:nvSpPr>
        <p:spPr bwMode="auto">
          <a:xfrm>
            <a:off x="1490050" y="3109608"/>
            <a:ext cx="1728000" cy="1597227"/>
          </a:xfrm>
          <a:prstGeom prst="rect">
            <a:avLst/>
          </a:prstGeom>
          <a:solidFill>
            <a:srgbClr val="E9F7FD"/>
          </a:soli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1" name="Right Arrow 70"/>
          <p:cNvSpPr/>
          <p:nvPr/>
        </p:nvSpPr>
        <p:spPr bwMode="auto">
          <a:xfrm>
            <a:off x="3087242" y="3922291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FD699DF-87F8-4E0C-9084-44F4B8478D67}"/>
              </a:ext>
            </a:extLst>
          </p:cNvPr>
          <p:cNvSpPr txBox="1"/>
          <p:nvPr/>
        </p:nvSpPr>
        <p:spPr>
          <a:xfrm>
            <a:off x="1553704" y="3513904"/>
            <a:ext cx="1656856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sz="1100" dirty="0"/>
              <a:t>Standard DRAM</a:t>
            </a:r>
          </a:p>
          <a:p>
            <a:pPr algn="ctr"/>
            <a:r>
              <a:rPr lang="hu-HU" sz="1100" dirty="0"/>
              <a:t>Interface to the MCH in Intel’s</a:t>
            </a:r>
          </a:p>
          <a:p>
            <a:pPr algn="ctr"/>
            <a:r>
              <a:rPr lang="hu-HU" sz="1100" dirty="0"/>
              <a:t>90 nm Pentium 4</a:t>
            </a:r>
          </a:p>
          <a:p>
            <a:pPr algn="ctr"/>
            <a:r>
              <a:rPr lang="hu-HU" sz="1100" dirty="0"/>
              <a:t>Prescott DP (2x1C)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AAC7F30-8BFD-4C0A-AE78-2175C22D4F81}"/>
              </a:ext>
            </a:extLst>
          </p:cNvPr>
          <p:cNvSpPr txBox="1"/>
          <p:nvPr/>
        </p:nvSpPr>
        <p:spPr>
          <a:xfrm>
            <a:off x="3529462" y="4683760"/>
            <a:ext cx="3369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/>
              <a:t>b)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CBE1420F-4CE2-4106-BF62-7F1F12736416}"/>
              </a:ext>
            </a:extLst>
          </p:cNvPr>
          <p:cNvSpPr txBox="1"/>
          <p:nvPr/>
        </p:nvSpPr>
        <p:spPr>
          <a:xfrm>
            <a:off x="3092582" y="3688080"/>
            <a:ext cx="3337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/>
              <a:t>a)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79CCBAC6-82A4-44FE-8578-A41D11A63010}"/>
              </a:ext>
            </a:extLst>
          </p:cNvPr>
          <p:cNvSpPr txBox="1"/>
          <p:nvPr/>
        </p:nvSpPr>
        <p:spPr>
          <a:xfrm>
            <a:off x="4149222" y="4947920"/>
            <a:ext cx="3225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/>
              <a:t>c)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F1A7126E-E3FF-4944-B731-25AECCA602F8}"/>
              </a:ext>
            </a:extLst>
          </p:cNvPr>
          <p:cNvSpPr txBox="1"/>
          <p:nvPr/>
        </p:nvSpPr>
        <p:spPr>
          <a:xfrm>
            <a:off x="6841622" y="4998720"/>
            <a:ext cx="3369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/>
              <a:t>d)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52E22CC-A4F1-4D36-8C4A-F1F7A5ECB47B}"/>
              </a:ext>
            </a:extLst>
          </p:cNvPr>
          <p:cNvSpPr txBox="1"/>
          <p:nvPr/>
        </p:nvSpPr>
        <p:spPr>
          <a:xfrm>
            <a:off x="5276982" y="5679440"/>
            <a:ext cx="33214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/>
              <a:t>e)</a:t>
            </a:r>
          </a:p>
        </p:txBody>
      </p:sp>
    </p:spTree>
    <p:extLst>
      <p:ext uri="{BB962C8B-B14F-4D97-AF65-F5344CB8AC3E}">
        <p14:creationId xmlns:p14="http://schemas.microsoft.com/office/powerpoint/2010/main" val="240489009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(5)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6200" y="497355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Remark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50212" y="842820"/>
            <a:ext cx="8455776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06/2017 AMD launched their EPYC server processor line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supporting at its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introduction 2-socket configurations.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EPYC server processors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based on the Zen microarchitecture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Time will show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far AMD will be able to gain market share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against Intel's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latest, Cascade Lake-SP/AP based servers.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863464" y="6497548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88325674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AEA08A-AF81-4876-932B-6E54FFC50826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(5)</a:t>
            </a:r>
          </a:p>
        </p:txBody>
      </p:sp>
      <p:sp>
        <p:nvSpPr>
          <p:cNvPr id="5" name="TextBox 61">
            <a:extLst>
              <a:ext uri="{FF2B5EF4-FFF2-40B4-BE49-F238E27FC236}">
                <a16:creationId xmlns:a16="http://schemas.microsoft.com/office/drawing/2014/main" id="{1A8F8414-8A6D-4DFB-8429-A8ECCA1DF0F2}"/>
              </a:ext>
            </a:extLst>
          </p:cNvPr>
          <p:cNvSpPr txBox="1"/>
          <p:nvPr/>
        </p:nvSpPr>
        <p:spPr>
          <a:xfrm>
            <a:off x="56144" y="497980"/>
            <a:ext cx="95247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Overview of connecting me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mory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subsystem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 in Intel’s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server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-1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AC383C-0444-4488-89FF-74DA79D86F72}"/>
              </a:ext>
            </a:extLst>
          </p:cNvPr>
          <p:cNvSpPr txBox="1"/>
          <p:nvPr/>
        </p:nvSpPr>
        <p:spPr>
          <a:xfrm>
            <a:off x="107950" y="934720"/>
            <a:ext cx="84447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Next, we discuss the </a:t>
            </a:r>
            <a:r>
              <a:rPr lang="hu-HU" sz="1600" dirty="0">
                <a:solidFill>
                  <a:srgbClr val="FF0000"/>
                </a:solidFill>
              </a:rPr>
              <a:t>individual steps of the outlined evolution </a:t>
            </a:r>
            <a:r>
              <a:rPr lang="hu-HU" sz="1600" dirty="0"/>
              <a:t>of connecting the</a:t>
            </a:r>
          </a:p>
          <a:p>
            <a:r>
              <a:rPr lang="hu-HU" sz="1600" dirty="0"/>
              <a:t>  memory subsystems to server platforms.</a:t>
            </a:r>
          </a:p>
        </p:txBody>
      </p:sp>
    </p:spTree>
    <p:extLst>
      <p:ext uri="{BB962C8B-B14F-4D97-AF65-F5344CB8AC3E}">
        <p14:creationId xmlns:p14="http://schemas.microsoft.com/office/powerpoint/2010/main" val="243525944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7" name="Egyenes összekötő 56"/>
          <p:cNvCxnSpPr>
            <a:stCxn id="90" idx="3"/>
          </p:cNvCxnSpPr>
          <p:nvPr/>
        </p:nvCxnSpPr>
        <p:spPr>
          <a:xfrm flipH="1" flipV="1">
            <a:off x="2822575" y="4575327"/>
            <a:ext cx="91916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gyenes összekötő 50"/>
          <p:cNvCxnSpPr/>
          <p:nvPr/>
        </p:nvCxnSpPr>
        <p:spPr>
          <a:xfrm flipH="1">
            <a:off x="2830513" y="4149877"/>
            <a:ext cx="8640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40"/>
          <p:cNvSpPr>
            <a:spLocks noChangeArrowheads="1"/>
          </p:cNvSpPr>
          <p:nvPr/>
        </p:nvSpPr>
        <p:spPr bwMode="auto">
          <a:xfrm>
            <a:off x="260350" y="2517927"/>
            <a:ext cx="1585913" cy="684000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(2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</a:t>
            </a:r>
          </a:p>
        </p:txBody>
      </p:sp>
      <p:sp>
        <p:nvSpPr>
          <p:cNvPr id="47" name="Téglalap 46"/>
          <p:cNvSpPr/>
          <p:nvPr/>
        </p:nvSpPr>
        <p:spPr>
          <a:xfrm>
            <a:off x="1271588" y="3986363"/>
            <a:ext cx="1585912" cy="684000"/>
          </a:xfrm>
          <a:prstGeom prst="rect">
            <a:avLst/>
          </a:prstGeom>
          <a:solidFill>
            <a:schemeClr val="tx2">
              <a:lumMod val="60000"/>
              <a:lumOff val="40000"/>
              <a:alpha val="51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7520 MCH</a:t>
            </a:r>
          </a:p>
        </p:txBody>
      </p:sp>
      <p:cxnSp>
        <p:nvCxnSpPr>
          <p:cNvPr id="48" name="Egyenes összekötő 47"/>
          <p:cNvCxnSpPr>
            <a:stCxn id="47" idx="0"/>
          </p:cNvCxnSpPr>
          <p:nvPr/>
        </p:nvCxnSpPr>
        <p:spPr>
          <a:xfrm flipH="1" flipV="1">
            <a:off x="2063751" y="3546628"/>
            <a:ext cx="793" cy="4397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>
            <a:stCxn id="70" idx="0"/>
            <a:endCxn id="47" idx="2"/>
          </p:cNvCxnSpPr>
          <p:nvPr/>
        </p:nvCxnSpPr>
        <p:spPr>
          <a:xfrm flipV="1">
            <a:off x="2064544" y="4670363"/>
            <a:ext cx="0" cy="4574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1271588" y="5127777"/>
            <a:ext cx="1585912" cy="684000"/>
          </a:xfrm>
          <a:prstGeom prst="rect">
            <a:avLst/>
          </a:prstGeom>
          <a:solidFill>
            <a:schemeClr val="accent6">
              <a:lumMod val="75000"/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ICH5R/</a:t>
            </a:r>
            <a:b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</a:b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6300ESB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IOH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43468" name="Szövegdoboz 70"/>
          <p:cNvSpPr txBox="1">
            <a:spLocks noChangeArrowheads="1"/>
          </p:cNvSpPr>
          <p:nvPr/>
        </p:nvSpPr>
        <p:spPr bwMode="auto">
          <a:xfrm>
            <a:off x="2099473" y="3605364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sp>
        <p:nvSpPr>
          <p:cNvPr id="1043469" name="Szövegdoboz 71"/>
          <p:cNvSpPr txBox="1">
            <a:spLocks noChangeArrowheads="1"/>
          </p:cNvSpPr>
          <p:nvPr/>
        </p:nvSpPr>
        <p:spPr bwMode="auto">
          <a:xfrm>
            <a:off x="2079594" y="4751539"/>
            <a:ext cx="63030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 1.5</a:t>
            </a:r>
          </a:p>
        </p:txBody>
      </p:sp>
      <p:sp>
        <p:nvSpPr>
          <p:cNvPr id="111" name="Téglalap 110"/>
          <p:cNvSpPr/>
          <p:nvPr/>
        </p:nvSpPr>
        <p:spPr>
          <a:xfrm>
            <a:off x="3297238" y="3794277"/>
            <a:ext cx="93662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Téglalap 111"/>
          <p:cNvSpPr/>
          <p:nvPr/>
        </p:nvSpPr>
        <p:spPr>
          <a:xfrm>
            <a:off x="3127375" y="3794277"/>
            <a:ext cx="96838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églalap 114"/>
          <p:cNvSpPr/>
          <p:nvPr/>
        </p:nvSpPr>
        <p:spPr>
          <a:xfrm>
            <a:off x="3302000" y="4353077"/>
            <a:ext cx="95250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Téglalap 115"/>
          <p:cNvSpPr/>
          <p:nvPr/>
        </p:nvSpPr>
        <p:spPr>
          <a:xfrm>
            <a:off x="3132138" y="4353077"/>
            <a:ext cx="96837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églalap 49"/>
          <p:cNvSpPr>
            <a:spLocks noChangeArrowheads="1"/>
          </p:cNvSpPr>
          <p:nvPr/>
        </p:nvSpPr>
        <p:spPr bwMode="auto">
          <a:xfrm>
            <a:off x="2244725" y="2517927"/>
            <a:ext cx="1585913" cy="684000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DP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</a:t>
            </a:r>
          </a:p>
        </p:txBody>
      </p:sp>
      <p:sp>
        <p:nvSpPr>
          <p:cNvPr id="81" name="Téglalap 80"/>
          <p:cNvSpPr/>
          <p:nvPr/>
        </p:nvSpPr>
        <p:spPr>
          <a:xfrm>
            <a:off x="3641725" y="3792689"/>
            <a:ext cx="93663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Téglalap 81"/>
          <p:cNvSpPr/>
          <p:nvPr/>
        </p:nvSpPr>
        <p:spPr>
          <a:xfrm>
            <a:off x="3471863" y="3792689"/>
            <a:ext cx="96837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Téglalap 89"/>
          <p:cNvSpPr/>
          <p:nvPr/>
        </p:nvSpPr>
        <p:spPr>
          <a:xfrm>
            <a:off x="3646488" y="4351489"/>
            <a:ext cx="95250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Téglalap 91"/>
          <p:cNvSpPr/>
          <p:nvPr/>
        </p:nvSpPr>
        <p:spPr>
          <a:xfrm>
            <a:off x="3476625" y="4351489"/>
            <a:ext cx="96838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3479" name="Szövegdoboz 70"/>
          <p:cNvSpPr txBox="1">
            <a:spLocks noChangeArrowheads="1"/>
          </p:cNvSpPr>
          <p:nvPr/>
        </p:nvSpPr>
        <p:spPr bwMode="auto">
          <a:xfrm>
            <a:off x="2099473" y="3605364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cxnSp>
        <p:nvCxnSpPr>
          <p:cNvPr id="103" name="Egyenes összekötő 102"/>
          <p:cNvCxnSpPr/>
          <p:nvPr/>
        </p:nvCxnSpPr>
        <p:spPr>
          <a:xfrm rot="5400000" flipH="1" flipV="1">
            <a:off x="2771775" y="3356127"/>
            <a:ext cx="376238" cy="4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Egyenes összekötő 103"/>
          <p:cNvCxnSpPr/>
          <p:nvPr/>
        </p:nvCxnSpPr>
        <p:spPr>
          <a:xfrm rot="5400000" flipH="1" flipV="1">
            <a:off x="899319" y="3358508"/>
            <a:ext cx="3762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Egyenes összekötő 104"/>
          <p:cNvCxnSpPr/>
          <p:nvPr/>
        </p:nvCxnSpPr>
        <p:spPr>
          <a:xfrm rot="10800000">
            <a:off x="1052513" y="3545039"/>
            <a:ext cx="1905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3483" name="Text Box 27"/>
          <p:cNvSpPr txBox="1">
            <a:spLocks noChangeArrowheads="1"/>
          </p:cNvSpPr>
          <p:nvPr/>
        </p:nvSpPr>
        <p:spPr bwMode="auto">
          <a:xfrm>
            <a:off x="2904084" y="4956327"/>
            <a:ext cx="116730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DDR-266/333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DDR2-400</a:t>
            </a:r>
          </a:p>
        </p:txBody>
      </p:sp>
      <p:sp>
        <p:nvSpPr>
          <p:cNvPr id="2" name="Téglalap 40"/>
          <p:cNvSpPr>
            <a:spLocks noChangeArrowheads="1"/>
          </p:cNvSpPr>
          <p:nvPr/>
        </p:nvSpPr>
        <p:spPr bwMode="auto">
          <a:xfrm>
            <a:off x="4665662" y="2525963"/>
            <a:ext cx="1584000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Core2 (2C/2*2C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Penryn (2C/2x2C)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5" name="Egyenes összekötő 48"/>
          <p:cNvCxnSpPr>
            <a:stCxn id="70" idx="0"/>
            <a:endCxn id="47" idx="2"/>
          </p:cNvCxnSpPr>
          <p:nvPr/>
        </p:nvCxnSpPr>
        <p:spPr>
          <a:xfrm flipV="1">
            <a:off x="2064544" y="4670363"/>
            <a:ext cx="0" cy="4574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69"/>
          <p:cNvSpPr/>
          <p:nvPr/>
        </p:nvSpPr>
        <p:spPr>
          <a:xfrm>
            <a:off x="5629274" y="5142063"/>
            <a:ext cx="1584000" cy="68400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631*ESB/</a:t>
            </a:r>
            <a:b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</a:b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632*ESB IOH</a:t>
            </a:r>
          </a:p>
        </p:txBody>
      </p:sp>
      <p:sp>
        <p:nvSpPr>
          <p:cNvPr id="1043489" name="Szövegdoboz 70"/>
          <p:cNvSpPr txBox="1">
            <a:spLocks noChangeArrowheads="1"/>
          </p:cNvSpPr>
          <p:nvPr/>
        </p:nvSpPr>
        <p:spPr bwMode="auto">
          <a:xfrm>
            <a:off x="6160910" y="3541303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sp>
        <p:nvSpPr>
          <p:cNvPr id="7" name="Téglalap 49"/>
          <p:cNvSpPr>
            <a:spLocks noChangeArrowheads="1"/>
          </p:cNvSpPr>
          <p:nvPr/>
        </p:nvSpPr>
        <p:spPr bwMode="auto">
          <a:xfrm>
            <a:off x="6557962" y="2516338"/>
            <a:ext cx="1584000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Core2 (2C/2*2C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Penryn (2C/C)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2" name="Egyenes összekötő 61"/>
          <p:cNvCxnSpPr/>
          <p:nvPr/>
        </p:nvCxnSpPr>
        <p:spPr>
          <a:xfrm rot="5400000" flipH="1" flipV="1">
            <a:off x="7064375" y="3360889"/>
            <a:ext cx="374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rot="5400000" flipH="1" flipV="1">
            <a:off x="5234782" y="3360095"/>
            <a:ext cx="37465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>
            <a:stCxn id="1043521" idx="1"/>
          </p:cNvCxnSpPr>
          <p:nvPr/>
        </p:nvCxnSpPr>
        <p:spPr>
          <a:xfrm flipH="1" flipV="1">
            <a:off x="5421314" y="3548214"/>
            <a:ext cx="50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>
            <a:cxnSpLocks noChangeShapeType="1"/>
          </p:cNvCxnSpPr>
          <p:nvPr/>
        </p:nvCxnSpPr>
        <p:spPr bwMode="auto">
          <a:xfrm flipH="1">
            <a:off x="7187140" y="4222088"/>
            <a:ext cx="252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24"/>
          <p:cNvCxnSpPr>
            <a:cxnSpLocks noChangeShapeType="1"/>
          </p:cNvCxnSpPr>
          <p:nvPr/>
        </p:nvCxnSpPr>
        <p:spPr bwMode="auto">
          <a:xfrm flipH="1" flipV="1">
            <a:off x="7380288" y="3573614"/>
            <a:ext cx="608012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25"/>
          <p:cNvCxnSpPr>
            <a:cxnSpLocks noChangeShapeType="1"/>
          </p:cNvCxnSpPr>
          <p:nvPr/>
        </p:nvCxnSpPr>
        <p:spPr bwMode="auto">
          <a:xfrm rot="10800000" flipV="1">
            <a:off x="7143750" y="4049864"/>
            <a:ext cx="227013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Egyenes összekötő 26"/>
          <p:cNvCxnSpPr>
            <a:cxnSpLocks noChangeShapeType="1"/>
          </p:cNvCxnSpPr>
          <p:nvPr/>
        </p:nvCxnSpPr>
        <p:spPr bwMode="auto">
          <a:xfrm flipH="1">
            <a:off x="7187140" y="4437680"/>
            <a:ext cx="252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>
            <a:spLocks noChangeArrowheads="1"/>
          </p:cNvSpPr>
          <p:nvPr/>
        </p:nvSpPr>
        <p:spPr bwMode="auto">
          <a:xfrm flipV="1">
            <a:off x="7659688" y="3849026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9" name="Téglalap 28"/>
          <p:cNvSpPr>
            <a:spLocks noChangeArrowheads="1"/>
          </p:cNvSpPr>
          <p:nvPr/>
        </p:nvSpPr>
        <p:spPr bwMode="auto">
          <a:xfrm flipV="1">
            <a:off x="7497763" y="3849026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0" name="Téglalap 29"/>
          <p:cNvSpPr>
            <a:spLocks noChangeArrowheads="1"/>
          </p:cNvSpPr>
          <p:nvPr/>
        </p:nvSpPr>
        <p:spPr bwMode="auto">
          <a:xfrm flipV="1">
            <a:off x="7662863" y="3348189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1" name="Téglalap 30"/>
          <p:cNvSpPr>
            <a:spLocks noChangeArrowheads="1"/>
          </p:cNvSpPr>
          <p:nvPr/>
        </p:nvSpPr>
        <p:spPr bwMode="auto">
          <a:xfrm flipV="1">
            <a:off x="7500938" y="3348189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2" name="Egyenes összekötő 31"/>
          <p:cNvCxnSpPr>
            <a:cxnSpLocks noChangeShapeType="1"/>
          </p:cNvCxnSpPr>
          <p:nvPr/>
        </p:nvCxnSpPr>
        <p:spPr bwMode="auto">
          <a:xfrm flipH="1" flipV="1">
            <a:off x="7383463" y="5093215"/>
            <a:ext cx="6096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" name="Téglalap 32"/>
          <p:cNvSpPr>
            <a:spLocks noChangeArrowheads="1"/>
          </p:cNvSpPr>
          <p:nvPr/>
        </p:nvSpPr>
        <p:spPr bwMode="auto">
          <a:xfrm flipV="1">
            <a:off x="7659688" y="4881714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4" name="Téglalap 33"/>
          <p:cNvSpPr>
            <a:spLocks noChangeArrowheads="1"/>
          </p:cNvSpPr>
          <p:nvPr/>
        </p:nvSpPr>
        <p:spPr bwMode="auto">
          <a:xfrm flipV="1">
            <a:off x="7497763" y="4881714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5" name="Egyenes összekötő 34"/>
          <p:cNvCxnSpPr>
            <a:cxnSpLocks noChangeShapeType="1"/>
          </p:cNvCxnSpPr>
          <p:nvPr/>
        </p:nvCxnSpPr>
        <p:spPr bwMode="auto">
          <a:xfrm rot="16200000" flipV="1">
            <a:off x="7131307" y="4839865"/>
            <a:ext cx="493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Egyenes összekötő 35"/>
          <p:cNvCxnSpPr>
            <a:cxnSpLocks noChangeShapeType="1"/>
          </p:cNvCxnSpPr>
          <p:nvPr/>
        </p:nvCxnSpPr>
        <p:spPr bwMode="auto">
          <a:xfrm rot="10800000" flipV="1">
            <a:off x="7151688" y="4586439"/>
            <a:ext cx="22701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" name="Egyenes összekötő 36"/>
          <p:cNvCxnSpPr>
            <a:cxnSpLocks noChangeShapeType="1"/>
          </p:cNvCxnSpPr>
          <p:nvPr/>
        </p:nvCxnSpPr>
        <p:spPr bwMode="auto">
          <a:xfrm rot="5400000" flipH="1" flipV="1">
            <a:off x="7136124" y="3812770"/>
            <a:ext cx="4788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" name="Téglalap 37"/>
          <p:cNvSpPr>
            <a:spLocks noChangeArrowheads="1"/>
          </p:cNvSpPr>
          <p:nvPr/>
        </p:nvSpPr>
        <p:spPr bwMode="auto">
          <a:xfrm flipV="1">
            <a:off x="7821613" y="3852201"/>
            <a:ext cx="88900" cy="44926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9" name="Téglalap 38"/>
          <p:cNvSpPr>
            <a:spLocks noChangeArrowheads="1"/>
          </p:cNvSpPr>
          <p:nvPr/>
        </p:nvSpPr>
        <p:spPr bwMode="auto">
          <a:xfrm flipV="1">
            <a:off x="7823200" y="3349777"/>
            <a:ext cx="90488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0" name="Téglalap 39"/>
          <p:cNvSpPr>
            <a:spLocks noChangeArrowheads="1"/>
          </p:cNvSpPr>
          <p:nvPr/>
        </p:nvSpPr>
        <p:spPr bwMode="auto">
          <a:xfrm flipV="1">
            <a:off x="7821613" y="4883302"/>
            <a:ext cx="88900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2" name="Téglalap 41"/>
          <p:cNvSpPr>
            <a:spLocks noChangeArrowheads="1"/>
          </p:cNvSpPr>
          <p:nvPr/>
        </p:nvSpPr>
        <p:spPr bwMode="auto">
          <a:xfrm flipV="1">
            <a:off x="7659688" y="4360161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3" name="Téglalap 42"/>
          <p:cNvSpPr>
            <a:spLocks noChangeArrowheads="1"/>
          </p:cNvSpPr>
          <p:nvPr/>
        </p:nvSpPr>
        <p:spPr bwMode="auto">
          <a:xfrm flipV="1">
            <a:off x="7497763" y="4360161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4" name="Téglalap 43"/>
          <p:cNvSpPr>
            <a:spLocks noChangeArrowheads="1"/>
          </p:cNvSpPr>
          <p:nvPr/>
        </p:nvSpPr>
        <p:spPr bwMode="auto">
          <a:xfrm flipV="1">
            <a:off x="7821613" y="4363336"/>
            <a:ext cx="88900" cy="449263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" name="Téglalap 37"/>
          <p:cNvSpPr>
            <a:spLocks noChangeArrowheads="1"/>
          </p:cNvSpPr>
          <p:nvPr/>
        </p:nvSpPr>
        <p:spPr bwMode="auto">
          <a:xfrm flipV="1">
            <a:off x="7981950" y="3853788"/>
            <a:ext cx="88900" cy="449263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9" name="Téglalap 38"/>
          <p:cNvSpPr>
            <a:spLocks noChangeArrowheads="1"/>
          </p:cNvSpPr>
          <p:nvPr/>
        </p:nvSpPr>
        <p:spPr bwMode="auto">
          <a:xfrm flipV="1">
            <a:off x="7983538" y="3351364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" name="Téglalap 39"/>
          <p:cNvSpPr>
            <a:spLocks noChangeArrowheads="1"/>
          </p:cNvSpPr>
          <p:nvPr/>
        </p:nvSpPr>
        <p:spPr bwMode="auto">
          <a:xfrm flipV="1">
            <a:off x="7981950" y="4884889"/>
            <a:ext cx="88900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" name="Téglalap 43"/>
          <p:cNvSpPr>
            <a:spLocks noChangeArrowheads="1"/>
          </p:cNvSpPr>
          <p:nvPr/>
        </p:nvSpPr>
        <p:spPr bwMode="auto">
          <a:xfrm flipV="1">
            <a:off x="7981950" y="4364924"/>
            <a:ext cx="88900" cy="44926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43521" name="Line 65"/>
          <p:cNvSpPr>
            <a:spLocks noChangeShapeType="1"/>
          </p:cNvSpPr>
          <p:nvPr/>
        </p:nvSpPr>
        <p:spPr bwMode="auto">
          <a:xfrm>
            <a:off x="6769100" y="3548214"/>
            <a:ext cx="482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23" name="Text Box 67"/>
          <p:cNvSpPr txBox="1">
            <a:spLocks noChangeArrowheads="1"/>
          </p:cNvSpPr>
          <p:nvPr/>
        </p:nvSpPr>
        <p:spPr bwMode="auto">
          <a:xfrm>
            <a:off x="7279779" y="5379189"/>
            <a:ext cx="110318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FBDIMM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w/DDR2-533</a:t>
            </a:r>
          </a:p>
        </p:txBody>
      </p:sp>
      <p:sp>
        <p:nvSpPr>
          <p:cNvPr id="1043524" name="Text Box 68"/>
          <p:cNvSpPr txBox="1">
            <a:spLocks noChangeArrowheads="1"/>
          </p:cNvSpPr>
          <p:nvPr/>
        </p:nvSpPr>
        <p:spPr bwMode="auto">
          <a:xfrm>
            <a:off x="129856" y="495302"/>
            <a:ext cx="9644063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First, u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sing low line count serial links </a:t>
            </a: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and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on-DIMM MBs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FB-DIMMs) to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link memory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to the MCH (in Pentium 4 Prescott/Core 2-based platforms)</a:t>
            </a:r>
          </a:p>
        </p:txBody>
      </p:sp>
      <p:sp>
        <p:nvSpPr>
          <p:cNvPr id="1043527" name="Text Box 71"/>
          <p:cNvSpPr txBox="1">
            <a:spLocks noChangeArrowheads="1"/>
          </p:cNvSpPr>
          <p:nvPr/>
        </p:nvSpPr>
        <p:spPr bwMode="auto">
          <a:xfrm>
            <a:off x="1497691" y="1878164"/>
            <a:ext cx="114005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DP 2.8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Paxville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DP) </a:t>
            </a:r>
          </a:p>
        </p:txBody>
      </p:sp>
      <p:sp>
        <p:nvSpPr>
          <p:cNvPr id="1043540" name="Rectangle 84"/>
          <p:cNvSpPr>
            <a:spLocks noChangeArrowheads="1"/>
          </p:cNvSpPr>
          <p:nvPr/>
        </p:nvSpPr>
        <p:spPr bwMode="auto">
          <a:xfrm>
            <a:off x="4040118" y="1884514"/>
            <a:ext cx="835165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5000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(Dempsey) 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2x1</a:t>
            </a: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1" name="Rectangle 85"/>
          <p:cNvSpPr>
            <a:spLocks noChangeArrowheads="1"/>
          </p:cNvSpPr>
          <p:nvPr/>
        </p:nvSpPr>
        <p:spPr bwMode="auto">
          <a:xfrm>
            <a:off x="4910676" y="1884514"/>
            <a:ext cx="87363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5100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(Woodcrest)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2" name="Rectangle 86"/>
          <p:cNvSpPr>
            <a:spLocks noChangeArrowheads="1"/>
          </p:cNvSpPr>
          <p:nvPr/>
        </p:nvSpPr>
        <p:spPr bwMode="auto">
          <a:xfrm>
            <a:off x="5895479" y="1884514"/>
            <a:ext cx="923331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5300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(Clo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3" name="Text Box 87"/>
          <p:cNvSpPr txBox="1">
            <a:spLocks noChangeArrowheads="1"/>
          </p:cNvSpPr>
          <p:nvPr/>
        </p:nvSpPr>
        <p:spPr bwMode="auto">
          <a:xfrm>
            <a:off x="4766695" y="1906739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44" name="Text Box 88"/>
          <p:cNvSpPr txBox="1">
            <a:spLocks noChangeArrowheads="1"/>
          </p:cNvSpPr>
          <p:nvPr/>
        </p:nvSpPr>
        <p:spPr bwMode="auto">
          <a:xfrm>
            <a:off x="5720782" y="1908327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47" name="Text Box 91"/>
          <p:cNvSpPr txBox="1">
            <a:spLocks noChangeArrowheads="1"/>
          </p:cNvSpPr>
          <p:nvPr/>
        </p:nvSpPr>
        <p:spPr bwMode="auto">
          <a:xfrm>
            <a:off x="6403325" y="4776939"/>
            <a:ext cx="42992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1043548" name="Text Box 92"/>
          <p:cNvSpPr txBox="1">
            <a:spLocks noChangeArrowheads="1"/>
          </p:cNvSpPr>
          <p:nvPr/>
        </p:nvSpPr>
        <p:spPr bwMode="auto">
          <a:xfrm>
            <a:off x="4535488" y="6154020"/>
            <a:ext cx="416718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ESI: Enterprise System Interface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 </a:t>
            </a: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lanes, 0.25 GB/s per lane (like the DMI interface,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providing 1 GB/s transfer rate in each direction)</a:t>
            </a:r>
          </a:p>
        </p:txBody>
      </p:sp>
      <p:sp>
        <p:nvSpPr>
          <p:cNvPr id="1043549" name="Text Box 93"/>
          <p:cNvSpPr txBox="1">
            <a:spLocks noChangeArrowheads="1"/>
          </p:cNvSpPr>
          <p:nvPr/>
        </p:nvSpPr>
        <p:spPr bwMode="auto">
          <a:xfrm>
            <a:off x="835025" y="6193708"/>
            <a:ext cx="24114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 1.5 (Hub Interface 1.5)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 bit wide, 66 MHz clock, QDR,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66 MB/s peak transfer rate</a:t>
            </a:r>
          </a:p>
        </p:txBody>
      </p:sp>
      <p:sp>
        <p:nvSpPr>
          <p:cNvPr id="1043559" name="Rectangle 103"/>
          <p:cNvSpPr>
            <a:spLocks noChangeArrowheads="1"/>
          </p:cNvSpPr>
          <p:nvPr/>
        </p:nvSpPr>
        <p:spPr bwMode="auto">
          <a:xfrm>
            <a:off x="8059071" y="1873402"/>
            <a:ext cx="95859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5400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(Harpertown)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60" name="Rectangle 104"/>
          <p:cNvSpPr>
            <a:spLocks noChangeArrowheads="1"/>
          </p:cNvSpPr>
          <p:nvPr/>
        </p:nvSpPr>
        <p:spPr bwMode="auto">
          <a:xfrm>
            <a:off x="6968458" y="1881339"/>
            <a:ext cx="95859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5200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(Harpertown)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61" name="Text Box 105"/>
          <p:cNvSpPr txBox="1">
            <a:spLocks noChangeArrowheads="1"/>
          </p:cNvSpPr>
          <p:nvPr/>
        </p:nvSpPr>
        <p:spPr bwMode="auto">
          <a:xfrm>
            <a:off x="7165975" y="1898802"/>
            <a:ext cx="184150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2" name="Text Box 106"/>
          <p:cNvSpPr txBox="1">
            <a:spLocks noChangeArrowheads="1"/>
          </p:cNvSpPr>
          <p:nvPr/>
        </p:nvSpPr>
        <p:spPr bwMode="auto">
          <a:xfrm>
            <a:off x="6789170" y="1909914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3" name="Text Box 107"/>
          <p:cNvSpPr txBox="1">
            <a:spLocks noChangeArrowheads="1"/>
          </p:cNvSpPr>
          <p:nvPr/>
        </p:nvSpPr>
        <p:spPr bwMode="auto">
          <a:xfrm>
            <a:off x="7855970" y="1909914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5" name="Text Box 109"/>
          <p:cNvSpPr txBox="1">
            <a:spLocks noChangeArrowheads="1"/>
          </p:cNvSpPr>
          <p:nvPr/>
        </p:nvSpPr>
        <p:spPr bwMode="auto">
          <a:xfrm>
            <a:off x="5854700" y="3327852"/>
            <a:ext cx="1175002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1333/1067 MT/s</a:t>
            </a:r>
          </a:p>
        </p:txBody>
      </p:sp>
      <p:sp>
        <p:nvSpPr>
          <p:cNvPr id="1043566" name="Text Box 110"/>
          <p:cNvSpPr txBox="1">
            <a:spLocks noChangeArrowheads="1"/>
          </p:cNvSpPr>
          <p:nvPr/>
        </p:nvSpPr>
        <p:spPr bwMode="auto">
          <a:xfrm>
            <a:off x="1765300" y="3298977"/>
            <a:ext cx="662041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800 MT/s</a:t>
            </a:r>
          </a:p>
        </p:txBody>
      </p:sp>
      <p:cxnSp>
        <p:nvCxnSpPr>
          <p:cNvPr id="15" name="Straight Connector 14"/>
          <p:cNvCxnSpPr/>
          <p:nvPr/>
        </p:nvCxnSpPr>
        <p:spPr bwMode="auto">
          <a:xfrm>
            <a:off x="6796039" y="3545039"/>
            <a:ext cx="0" cy="46355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" name="Straight Connector 17"/>
          <p:cNvCxnSpPr>
            <a:endCxn id="6" idx="0"/>
          </p:cNvCxnSpPr>
          <p:nvPr/>
        </p:nvCxnSpPr>
        <p:spPr bwMode="auto">
          <a:xfrm>
            <a:off x="6421274" y="4678301"/>
            <a:ext cx="0" cy="463762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" name="Rounded Rectangle 3"/>
          <p:cNvSpPr/>
          <p:nvPr/>
        </p:nvSpPr>
        <p:spPr bwMode="auto">
          <a:xfrm>
            <a:off x="5219700" y="3298977"/>
            <a:ext cx="2045493" cy="55086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Rounded Rectangle 11"/>
          <p:cNvSpPr/>
          <p:nvPr/>
        </p:nvSpPr>
        <p:spPr bwMode="auto">
          <a:xfrm>
            <a:off x="7305675" y="3262528"/>
            <a:ext cx="1011238" cy="25635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6336507" y="4776939"/>
            <a:ext cx="554831" cy="24447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7" name="Title 10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(6)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86" name="Right Arrow 85"/>
          <p:cNvSpPr/>
          <p:nvPr/>
        </p:nvSpPr>
        <p:spPr bwMode="auto">
          <a:xfrm>
            <a:off x="4170216" y="4257453"/>
            <a:ext cx="288000" cy="72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17975" y="1261808"/>
            <a:ext cx="355257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Pentium 4 Prescott DP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 (2004)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541254" y="1263589"/>
            <a:ext cx="362471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Prescott DP/Core 2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 (2006)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015431" y="5370896"/>
            <a:ext cx="100059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2x240 lines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354833" y="5908309"/>
            <a:ext cx="10759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Times New Roman" pitchFamily="18" charset="0"/>
              </a:rPr>
              <a:t>~4</a:t>
            </a: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Times New Roman" pitchFamily="18" charset="0"/>
              </a:rPr>
              <a:t>x </a:t>
            </a: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 lines</a:t>
            </a:r>
          </a:p>
        </p:txBody>
      </p:sp>
      <p:sp>
        <p:nvSpPr>
          <p:cNvPr id="91" name="Rectangle 90"/>
          <p:cNvSpPr/>
          <p:nvPr/>
        </p:nvSpPr>
        <p:spPr bwMode="auto">
          <a:xfrm>
            <a:off x="7503150" y="3545494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Rectangle 92"/>
          <p:cNvSpPr/>
          <p:nvPr/>
        </p:nvSpPr>
        <p:spPr bwMode="auto">
          <a:xfrm>
            <a:off x="7665075" y="3542319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4" name="Rectangle 93"/>
          <p:cNvSpPr/>
          <p:nvPr/>
        </p:nvSpPr>
        <p:spPr bwMode="auto">
          <a:xfrm>
            <a:off x="7827000" y="3545494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5" name="Rectangle 94"/>
          <p:cNvSpPr/>
          <p:nvPr/>
        </p:nvSpPr>
        <p:spPr bwMode="auto">
          <a:xfrm>
            <a:off x="7985750" y="3548669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6" name="Rectangle 95"/>
          <p:cNvSpPr/>
          <p:nvPr/>
        </p:nvSpPr>
        <p:spPr bwMode="auto">
          <a:xfrm>
            <a:off x="7499431" y="404581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7" name="Rectangle 96"/>
          <p:cNvSpPr/>
          <p:nvPr/>
        </p:nvSpPr>
        <p:spPr bwMode="auto">
          <a:xfrm>
            <a:off x="7661356" y="404263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Rectangle 97"/>
          <p:cNvSpPr/>
          <p:nvPr/>
        </p:nvSpPr>
        <p:spPr bwMode="auto">
          <a:xfrm>
            <a:off x="7823281" y="404581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Rectangle 98"/>
          <p:cNvSpPr/>
          <p:nvPr/>
        </p:nvSpPr>
        <p:spPr bwMode="auto">
          <a:xfrm>
            <a:off x="7982031" y="404898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0" name="Rectangle 99"/>
          <p:cNvSpPr/>
          <p:nvPr/>
        </p:nvSpPr>
        <p:spPr bwMode="auto">
          <a:xfrm>
            <a:off x="7499431" y="4552430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1" name="Rectangle 100"/>
          <p:cNvSpPr/>
          <p:nvPr/>
        </p:nvSpPr>
        <p:spPr bwMode="auto">
          <a:xfrm>
            <a:off x="7661356" y="4549255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2" name="Rectangle 101"/>
          <p:cNvSpPr/>
          <p:nvPr/>
        </p:nvSpPr>
        <p:spPr bwMode="auto">
          <a:xfrm>
            <a:off x="7823281" y="4552430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6" name="Rectangle 105"/>
          <p:cNvSpPr/>
          <p:nvPr/>
        </p:nvSpPr>
        <p:spPr bwMode="auto">
          <a:xfrm>
            <a:off x="7982031" y="4555605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7" name="Rectangle 106"/>
          <p:cNvSpPr/>
          <p:nvPr/>
        </p:nvSpPr>
        <p:spPr bwMode="auto">
          <a:xfrm>
            <a:off x="7498500" y="506699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8" name="Rectangle 107"/>
          <p:cNvSpPr/>
          <p:nvPr/>
        </p:nvSpPr>
        <p:spPr bwMode="auto">
          <a:xfrm>
            <a:off x="7660425" y="506381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" name="Rectangle 108"/>
          <p:cNvSpPr/>
          <p:nvPr/>
        </p:nvSpPr>
        <p:spPr bwMode="auto">
          <a:xfrm>
            <a:off x="7822350" y="506699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" name="Rectangle 109"/>
          <p:cNvSpPr/>
          <p:nvPr/>
        </p:nvSpPr>
        <p:spPr bwMode="auto">
          <a:xfrm>
            <a:off x="7981100" y="507016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3" name="Téglalap 46"/>
          <p:cNvSpPr/>
          <p:nvPr/>
        </p:nvSpPr>
        <p:spPr>
          <a:xfrm>
            <a:off x="5629274" y="3994301"/>
            <a:ext cx="1584000" cy="684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5000 MCH</a:t>
            </a:r>
            <a:endParaRPr kumimoji="0" lang="en-US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(Enhanced)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7445808" y="4071815"/>
            <a:ext cx="0" cy="15287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6" name="Straight Connector 45"/>
          <p:cNvCxnSpPr/>
          <p:nvPr/>
        </p:nvCxnSpPr>
        <p:spPr bwMode="auto">
          <a:xfrm flipV="1">
            <a:off x="7443203" y="4069210"/>
            <a:ext cx="639575" cy="5211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4" name="Straight Connector 113"/>
          <p:cNvCxnSpPr/>
          <p:nvPr/>
        </p:nvCxnSpPr>
        <p:spPr bwMode="auto">
          <a:xfrm>
            <a:off x="7441907" y="4437834"/>
            <a:ext cx="0" cy="15287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7" name="Straight Connector 116"/>
          <p:cNvCxnSpPr/>
          <p:nvPr/>
        </p:nvCxnSpPr>
        <p:spPr bwMode="auto">
          <a:xfrm flipV="1">
            <a:off x="7439299" y="4578513"/>
            <a:ext cx="622800" cy="5211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" name="TextBox 51"/>
          <p:cNvSpPr txBox="1"/>
          <p:nvPr/>
        </p:nvSpPr>
        <p:spPr>
          <a:xfrm>
            <a:off x="4265580" y="5702711"/>
            <a:ext cx="118430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Bensley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 platform)</a:t>
            </a:r>
          </a:p>
        </p:txBody>
      </p:sp>
      <p:cxnSp>
        <p:nvCxnSpPr>
          <p:cNvPr id="118" name="Straight Connector 117"/>
          <p:cNvCxnSpPr/>
          <p:nvPr/>
        </p:nvCxnSpPr>
        <p:spPr bwMode="auto">
          <a:xfrm>
            <a:off x="5945543" y="3549956"/>
            <a:ext cx="0" cy="46355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642228807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9060" y="500660"/>
            <a:ext cx="911087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 brief introduction to FB-DIMM memories 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37950" y="839205"/>
            <a:ext cx="8597867" cy="20723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FB-DIMM memories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standardized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around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2006/2007.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They supported DDR2 memories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DDR2-667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placed onto the DIMMs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seen in the next Figures, this structure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is called FB-DIMMs.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MBs are connected to the MC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via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 line count serial buses.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perform among others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serial/parallel conversion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needed between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serial MC and parallel DDR 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interfacess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826805" y="6489226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687750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04"/>
          <a:stretch/>
        </p:blipFill>
        <p:spPr bwMode="auto">
          <a:xfrm>
            <a:off x="833285" y="1828800"/>
            <a:ext cx="7239000" cy="4925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89" name="Text Box 17"/>
          <p:cNvSpPr txBox="1">
            <a:spLocks noChangeArrowheads="1"/>
          </p:cNvSpPr>
          <p:nvPr/>
        </p:nvSpPr>
        <p:spPr bwMode="auto">
          <a:xfrm>
            <a:off x="1203325" y="477278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461" y="498911"/>
            <a:ext cx="68200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Layout of an FB-DIMM based memory subsystem -1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6142" y="894438"/>
            <a:ext cx="8760542" cy="11285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standardized FB-DIMM technology  implements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serial, packet based,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bidirectional, point-to-point links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It supports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cascaded connection of up to 8 FB-DIMMs.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3074668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012" y="1935331"/>
            <a:ext cx="8756274" cy="1997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 bwMode="auto">
          <a:xfrm>
            <a:off x="4391980" y="3441278"/>
            <a:ext cx="2025225" cy="18002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425" y="-1588"/>
            <a:ext cx="9144000" cy="393192"/>
          </a:xfrm>
          <a:prstGeom prst="rect">
            <a:avLst/>
          </a:prstGeo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4. Evolution of Intel’s high-end 2S server processors and platforms (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9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6461" y="498911"/>
            <a:ext cx="64208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Layout of an FB-DIMM based memory subsystem -2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86813" y="1120877"/>
            <a:ext cx="1847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45806" y="993058"/>
            <a:ext cx="871706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links make use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differential signaling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 include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14 read/10 write lanes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as indicated in the Figure below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]. </a:t>
            </a:r>
          </a:p>
        </p:txBody>
      </p:sp>
    </p:spTree>
    <p:extLst>
      <p:ext uri="{BB962C8B-B14F-4D97-AF65-F5344CB8AC3E}">
        <p14:creationId xmlns:p14="http://schemas.microsoft.com/office/powerpoint/2010/main" val="255020335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(10)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51587" y="843515"/>
            <a:ext cx="6860305" cy="57609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76981" y="6744929"/>
            <a:ext cx="1847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5686" y="462116"/>
            <a:ext cx="1913473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Block diagram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Intel’s 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2-based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(2x2C)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5300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2S server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3656048448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661" name="Text Box 53"/>
          <p:cNvSpPr txBox="1">
            <a:spLocks noChangeArrowheads="1"/>
          </p:cNvSpPr>
          <p:nvPr/>
        </p:nvSpPr>
        <p:spPr bwMode="auto">
          <a:xfrm>
            <a:off x="4903204" y="6115696"/>
            <a:ext cx="2026516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First chipset with </a:t>
            </a:r>
            <a:r>
              <a:rPr kumimoji="0" lang="en-US" alt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2.0</a:t>
            </a:r>
          </a:p>
        </p:txBody>
      </p:sp>
      <p:sp>
        <p:nvSpPr>
          <p:cNvPr id="1092663" name="Text Box 55"/>
          <p:cNvSpPr txBox="1">
            <a:spLocks noChangeArrowheads="1"/>
          </p:cNvSpPr>
          <p:nvPr/>
        </p:nvSpPr>
        <p:spPr bwMode="auto">
          <a:xfrm>
            <a:off x="4893039" y="5552779"/>
            <a:ext cx="3486852" cy="5770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ME:    Management Engine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Clink: It connects the ME (Management Engine)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to the ICH9/ICH10 </a:t>
            </a:r>
          </a:p>
        </p:txBody>
      </p:sp>
      <p:sp>
        <p:nvSpPr>
          <p:cNvPr id="1092689" name="Text Box 81"/>
          <p:cNvSpPr txBox="1">
            <a:spLocks noChangeArrowheads="1"/>
          </p:cNvSpPr>
          <p:nvPr/>
        </p:nvSpPr>
        <p:spPr bwMode="auto">
          <a:xfrm>
            <a:off x="24099" y="487118"/>
            <a:ext cx="923124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Moving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memory connection from the MCH to the processor and falling back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to direct DRAM connection (in Nehalem-EP/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-EP-based platforms)</a:t>
            </a:r>
          </a:p>
        </p:txBody>
      </p:sp>
      <p:sp>
        <p:nvSpPr>
          <p:cNvPr id="161" name="Text Box 92"/>
          <p:cNvSpPr txBox="1">
            <a:spLocks noChangeArrowheads="1"/>
          </p:cNvSpPr>
          <p:nvPr/>
        </p:nvSpPr>
        <p:spPr bwMode="auto">
          <a:xfrm>
            <a:off x="351519" y="5511905"/>
            <a:ext cx="3849131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ESI: Enterprise System Interface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lanes, 0.25 GB/s per lane (like the DMI interface,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providing 1 GB/s transfer rate in each direction)</a:t>
            </a:r>
          </a:p>
        </p:txBody>
      </p:sp>
      <p:sp>
        <p:nvSpPr>
          <p:cNvPr id="47" name="Téglalap 46"/>
          <p:cNvSpPr/>
          <p:nvPr/>
        </p:nvSpPr>
        <p:spPr>
          <a:xfrm>
            <a:off x="5948668" y="3715646"/>
            <a:ext cx="1380233" cy="477026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55xx IOH</a:t>
            </a:r>
            <a:r>
              <a:rPr kumimoji="0" lang="en-US" altLang="en-US" sz="10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</a:t>
            </a:r>
            <a:endParaRPr kumimoji="0" lang="hu-HU" altLang="en-US" sz="1000" b="0" i="0" u="none" strike="noStrike" kern="1200" cap="none" spc="0" normalizeH="0" baseline="30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92614" name="Szövegdoboz 70"/>
          <p:cNvSpPr txBox="1">
            <a:spLocks noChangeArrowheads="1"/>
          </p:cNvSpPr>
          <p:nvPr/>
        </p:nvSpPr>
        <p:spPr bwMode="auto">
          <a:xfrm>
            <a:off x="5811074" y="3414319"/>
            <a:ext cx="374082" cy="1864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58" name="Egyenes összekötő 57"/>
          <p:cNvCxnSpPr/>
          <p:nvPr/>
        </p:nvCxnSpPr>
        <p:spPr>
          <a:xfrm flipV="1">
            <a:off x="6444618" y="3042695"/>
            <a:ext cx="362615" cy="8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2616" name="Szövegdoboz 70"/>
          <p:cNvSpPr txBox="1">
            <a:spLocks noChangeArrowheads="1"/>
          </p:cNvSpPr>
          <p:nvPr/>
        </p:nvSpPr>
        <p:spPr bwMode="auto">
          <a:xfrm>
            <a:off x="6441711" y="2801867"/>
            <a:ext cx="374082" cy="1864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49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6214397" y="4365200"/>
            <a:ext cx="35716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5951534" y="4543781"/>
            <a:ext cx="1348702" cy="477026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ICH9/ICH10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92652" name="Text Box 44"/>
          <p:cNvSpPr txBox="1">
            <a:spLocks noChangeArrowheads="1"/>
          </p:cNvSpPr>
          <p:nvPr/>
        </p:nvSpPr>
        <p:spPr bwMode="auto">
          <a:xfrm>
            <a:off x="6026064" y="4254418"/>
            <a:ext cx="366916" cy="1864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1092653" name="Line 45"/>
          <p:cNvSpPr>
            <a:spLocks noChangeShapeType="1"/>
          </p:cNvSpPr>
          <p:nvPr/>
        </p:nvSpPr>
        <p:spPr bwMode="auto">
          <a:xfrm>
            <a:off x="6229588" y="3356060"/>
            <a:ext cx="0" cy="36806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2654" name="Line 46"/>
          <p:cNvSpPr>
            <a:spLocks noChangeShapeType="1"/>
          </p:cNvSpPr>
          <p:nvPr/>
        </p:nvSpPr>
        <p:spPr bwMode="auto">
          <a:xfrm>
            <a:off x="7096712" y="3366957"/>
            <a:ext cx="0" cy="3462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2655" name="Szövegdoboz 70"/>
          <p:cNvSpPr txBox="1">
            <a:spLocks noChangeArrowheads="1"/>
          </p:cNvSpPr>
          <p:nvPr/>
        </p:nvSpPr>
        <p:spPr bwMode="auto">
          <a:xfrm>
            <a:off x="7101012" y="3413464"/>
            <a:ext cx="374082" cy="1864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6716040" y="4355514"/>
            <a:ext cx="35716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2657" name="Text Box 49"/>
          <p:cNvSpPr txBox="1">
            <a:spLocks noChangeArrowheads="1"/>
          </p:cNvSpPr>
          <p:nvPr/>
        </p:nvSpPr>
        <p:spPr bwMode="auto">
          <a:xfrm>
            <a:off x="6864523" y="4245943"/>
            <a:ext cx="483011" cy="1864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CLink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2662" name="Rectangle 54"/>
          <p:cNvSpPr>
            <a:spLocks noChangeArrowheads="1"/>
          </p:cNvSpPr>
          <p:nvPr/>
        </p:nvSpPr>
        <p:spPr bwMode="auto">
          <a:xfrm>
            <a:off x="7079513" y="3975951"/>
            <a:ext cx="243655" cy="210666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1092659" name="Text Box 51"/>
          <p:cNvSpPr txBox="1">
            <a:spLocks noChangeArrowheads="1"/>
          </p:cNvSpPr>
          <p:nvPr/>
        </p:nvSpPr>
        <p:spPr bwMode="auto">
          <a:xfrm>
            <a:off x="4251458" y="3738423"/>
            <a:ext cx="841327" cy="1864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DDR3-1333</a:t>
            </a:r>
          </a:p>
        </p:txBody>
      </p:sp>
      <p:cxnSp>
        <p:nvCxnSpPr>
          <p:cNvPr id="60" name="Egyenes összekötő 59"/>
          <p:cNvCxnSpPr/>
          <p:nvPr/>
        </p:nvCxnSpPr>
        <p:spPr>
          <a:xfrm flipV="1">
            <a:off x="4555453" y="2630754"/>
            <a:ext cx="38554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Egyenes összekötő 61"/>
          <p:cNvCxnSpPr/>
          <p:nvPr/>
        </p:nvCxnSpPr>
        <p:spPr>
          <a:xfrm rot="10800000" flipH="1" flipV="1">
            <a:off x="4930968" y="2935712"/>
            <a:ext cx="19635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>
            <a:stCxn id="101" idx="1"/>
          </p:cNvCxnSpPr>
          <p:nvPr/>
        </p:nvCxnSpPr>
        <p:spPr>
          <a:xfrm flipV="1">
            <a:off x="4559752" y="3062839"/>
            <a:ext cx="57903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églalap 73"/>
          <p:cNvSpPr>
            <a:spLocks noChangeArrowheads="1"/>
          </p:cNvSpPr>
          <p:nvPr/>
        </p:nvSpPr>
        <p:spPr bwMode="auto">
          <a:xfrm flipH="1" flipV="1">
            <a:off x="4619949" y="2896969"/>
            <a:ext cx="78830" cy="32810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5" name="Téglalap 74"/>
          <p:cNvSpPr>
            <a:spLocks noChangeArrowheads="1"/>
          </p:cNvSpPr>
          <p:nvPr/>
        </p:nvSpPr>
        <p:spPr bwMode="auto">
          <a:xfrm flipH="1" flipV="1">
            <a:off x="4758977" y="2896969"/>
            <a:ext cx="80263" cy="32810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6" name="Téglalap 75"/>
          <p:cNvSpPr>
            <a:spLocks noChangeArrowheads="1"/>
          </p:cNvSpPr>
          <p:nvPr/>
        </p:nvSpPr>
        <p:spPr bwMode="auto">
          <a:xfrm flipH="1" flipV="1">
            <a:off x="4615650" y="2488955"/>
            <a:ext cx="78829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8" name="Téglalap 77"/>
          <p:cNvSpPr>
            <a:spLocks noChangeArrowheads="1"/>
          </p:cNvSpPr>
          <p:nvPr/>
        </p:nvSpPr>
        <p:spPr bwMode="auto">
          <a:xfrm flipH="1" flipV="1">
            <a:off x="4754676" y="2488955"/>
            <a:ext cx="80263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9" name="Egyenes összekötő 78"/>
          <p:cNvCxnSpPr>
            <a:stCxn id="103" idx="1"/>
          </p:cNvCxnSpPr>
          <p:nvPr/>
        </p:nvCxnSpPr>
        <p:spPr>
          <a:xfrm flipV="1">
            <a:off x="4559752" y="3487803"/>
            <a:ext cx="38124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églalap 79"/>
          <p:cNvSpPr>
            <a:spLocks noChangeArrowheads="1"/>
          </p:cNvSpPr>
          <p:nvPr/>
        </p:nvSpPr>
        <p:spPr bwMode="auto">
          <a:xfrm flipH="1" flipV="1">
            <a:off x="4619949" y="3323144"/>
            <a:ext cx="78830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1" name="Téglalap 80"/>
          <p:cNvSpPr>
            <a:spLocks noChangeArrowheads="1"/>
          </p:cNvSpPr>
          <p:nvPr/>
        </p:nvSpPr>
        <p:spPr bwMode="auto">
          <a:xfrm flipH="1" flipV="1">
            <a:off x="4758977" y="3323144"/>
            <a:ext cx="80263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82" name="Egyenes összekötő 81"/>
          <p:cNvCxnSpPr/>
          <p:nvPr/>
        </p:nvCxnSpPr>
        <p:spPr>
          <a:xfrm rot="5400000" flipH="1" flipV="1">
            <a:off x="4785742" y="3322539"/>
            <a:ext cx="29904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 rot="10800000" flipH="1" flipV="1">
            <a:off x="4930968" y="3173014"/>
            <a:ext cx="19635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gyenes összekötő 91"/>
          <p:cNvCxnSpPr/>
          <p:nvPr/>
        </p:nvCxnSpPr>
        <p:spPr>
          <a:xfrm rot="5400000" flipH="1" flipV="1">
            <a:off x="4784915" y="2794058"/>
            <a:ext cx="297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églalap 100"/>
          <p:cNvSpPr>
            <a:spLocks noChangeArrowheads="1"/>
          </p:cNvSpPr>
          <p:nvPr/>
        </p:nvSpPr>
        <p:spPr bwMode="auto">
          <a:xfrm flipH="1" flipV="1">
            <a:off x="4479489" y="2899390"/>
            <a:ext cx="78830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2" name="Téglalap 101"/>
          <p:cNvSpPr>
            <a:spLocks noChangeArrowheads="1"/>
          </p:cNvSpPr>
          <p:nvPr/>
        </p:nvSpPr>
        <p:spPr bwMode="auto">
          <a:xfrm flipH="1" flipV="1">
            <a:off x="4475190" y="2490166"/>
            <a:ext cx="78829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3" name="Téglalap 102"/>
          <p:cNvSpPr>
            <a:spLocks noChangeArrowheads="1"/>
          </p:cNvSpPr>
          <p:nvPr/>
        </p:nvSpPr>
        <p:spPr bwMode="auto">
          <a:xfrm flipH="1" flipV="1">
            <a:off x="4479489" y="3324355"/>
            <a:ext cx="78830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9" name="Egyenes összekötő 108"/>
          <p:cNvCxnSpPr>
            <a:stCxn id="127" idx="1"/>
          </p:cNvCxnSpPr>
          <p:nvPr/>
        </p:nvCxnSpPr>
        <p:spPr>
          <a:xfrm flipH="1" flipV="1">
            <a:off x="8341683" y="2679372"/>
            <a:ext cx="38411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Egyenes összekötő 109"/>
          <p:cNvCxnSpPr/>
          <p:nvPr/>
        </p:nvCxnSpPr>
        <p:spPr>
          <a:xfrm rot="10800000" flipV="1">
            <a:off x="8153926" y="2961470"/>
            <a:ext cx="19635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>
            <a:stCxn id="126" idx="1"/>
          </p:cNvCxnSpPr>
          <p:nvPr/>
        </p:nvCxnSpPr>
        <p:spPr>
          <a:xfrm flipH="1" flipV="1">
            <a:off x="8145326" y="3088597"/>
            <a:ext cx="57617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églalap 113"/>
          <p:cNvSpPr>
            <a:spLocks noChangeArrowheads="1"/>
          </p:cNvSpPr>
          <p:nvPr/>
        </p:nvSpPr>
        <p:spPr bwMode="auto">
          <a:xfrm flipV="1">
            <a:off x="8582472" y="2922727"/>
            <a:ext cx="78830" cy="32810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7" name="Téglalap 116"/>
          <p:cNvSpPr>
            <a:spLocks noChangeArrowheads="1"/>
          </p:cNvSpPr>
          <p:nvPr/>
        </p:nvSpPr>
        <p:spPr bwMode="auto">
          <a:xfrm flipV="1">
            <a:off x="8442012" y="2922727"/>
            <a:ext cx="80263" cy="32810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8" name="Téglalap 117"/>
          <p:cNvSpPr>
            <a:spLocks noChangeArrowheads="1"/>
          </p:cNvSpPr>
          <p:nvPr/>
        </p:nvSpPr>
        <p:spPr bwMode="auto">
          <a:xfrm flipV="1">
            <a:off x="8586772" y="2514713"/>
            <a:ext cx="78829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9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9" name="Téglalap 118"/>
          <p:cNvSpPr>
            <a:spLocks noChangeArrowheads="1"/>
          </p:cNvSpPr>
          <p:nvPr/>
        </p:nvSpPr>
        <p:spPr bwMode="auto">
          <a:xfrm flipV="1">
            <a:off x="8446312" y="2514713"/>
            <a:ext cx="80263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9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0" name="Egyenes összekötő 119"/>
          <p:cNvCxnSpPr>
            <a:stCxn id="128" idx="1"/>
          </p:cNvCxnSpPr>
          <p:nvPr/>
        </p:nvCxnSpPr>
        <p:spPr>
          <a:xfrm flipH="1" flipV="1">
            <a:off x="8341683" y="3513561"/>
            <a:ext cx="379816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églalap 120"/>
          <p:cNvSpPr>
            <a:spLocks noChangeArrowheads="1"/>
          </p:cNvSpPr>
          <p:nvPr/>
        </p:nvSpPr>
        <p:spPr bwMode="auto">
          <a:xfrm flipV="1">
            <a:off x="8582472" y="3348902"/>
            <a:ext cx="78830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2" name="Téglalap 121"/>
          <p:cNvSpPr>
            <a:spLocks noChangeArrowheads="1"/>
          </p:cNvSpPr>
          <p:nvPr/>
        </p:nvSpPr>
        <p:spPr bwMode="auto">
          <a:xfrm flipV="1">
            <a:off x="8442012" y="3348902"/>
            <a:ext cx="80263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3" name="Egyenes összekötő 122"/>
          <p:cNvCxnSpPr/>
          <p:nvPr/>
        </p:nvCxnSpPr>
        <p:spPr>
          <a:xfrm rot="16200000" flipV="1">
            <a:off x="8196458" y="3348297"/>
            <a:ext cx="29904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Egyenes összekötő 123"/>
          <p:cNvCxnSpPr/>
          <p:nvPr/>
        </p:nvCxnSpPr>
        <p:spPr>
          <a:xfrm rot="10800000" flipV="1">
            <a:off x="8153926" y="3198772"/>
            <a:ext cx="19635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Egyenes összekötő 124"/>
          <p:cNvCxnSpPr/>
          <p:nvPr/>
        </p:nvCxnSpPr>
        <p:spPr>
          <a:xfrm rot="16200000" flipV="1">
            <a:off x="8198497" y="2819816"/>
            <a:ext cx="297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églalap 125"/>
          <p:cNvSpPr>
            <a:spLocks noChangeArrowheads="1"/>
          </p:cNvSpPr>
          <p:nvPr/>
        </p:nvSpPr>
        <p:spPr bwMode="auto">
          <a:xfrm flipV="1">
            <a:off x="8721499" y="2925148"/>
            <a:ext cx="78829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7" name="Téglalap 126"/>
          <p:cNvSpPr>
            <a:spLocks noChangeArrowheads="1"/>
          </p:cNvSpPr>
          <p:nvPr/>
        </p:nvSpPr>
        <p:spPr bwMode="auto">
          <a:xfrm flipV="1">
            <a:off x="8725798" y="2515924"/>
            <a:ext cx="78830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9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8" name="Téglalap 127"/>
          <p:cNvSpPr>
            <a:spLocks noChangeArrowheads="1"/>
          </p:cNvSpPr>
          <p:nvPr/>
        </p:nvSpPr>
        <p:spPr bwMode="auto">
          <a:xfrm flipV="1">
            <a:off x="8721499" y="3350113"/>
            <a:ext cx="78829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2658" name="Text Box 50"/>
          <p:cNvSpPr txBox="1">
            <a:spLocks noChangeArrowheads="1"/>
          </p:cNvSpPr>
          <p:nvPr/>
        </p:nvSpPr>
        <p:spPr bwMode="auto">
          <a:xfrm>
            <a:off x="8238327" y="3789606"/>
            <a:ext cx="841326" cy="1852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DDR3-1333</a:t>
            </a:r>
          </a:p>
        </p:txBody>
      </p:sp>
      <p:sp>
        <p:nvSpPr>
          <p:cNvPr id="1092701" name="Rectangle 93"/>
          <p:cNvSpPr>
            <a:spLocks noChangeArrowheads="1"/>
          </p:cNvSpPr>
          <p:nvPr/>
        </p:nvSpPr>
        <p:spPr bwMode="auto">
          <a:xfrm>
            <a:off x="5679080" y="2158663"/>
            <a:ext cx="8688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55xx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Gainestown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4C</a:t>
            </a:r>
          </a:p>
        </p:txBody>
      </p:sp>
      <p:sp>
        <p:nvSpPr>
          <p:cNvPr id="1092702" name="Rectangle 94"/>
          <p:cNvSpPr>
            <a:spLocks noChangeArrowheads="1"/>
          </p:cNvSpPr>
          <p:nvPr/>
        </p:nvSpPr>
        <p:spPr bwMode="auto">
          <a:xfrm>
            <a:off x="6822128" y="2150188"/>
            <a:ext cx="6924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56xx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Gulftown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6C</a:t>
            </a:r>
          </a:p>
        </p:txBody>
      </p:sp>
      <p:sp>
        <p:nvSpPr>
          <p:cNvPr id="1092703" name="Text Box 95"/>
          <p:cNvSpPr txBox="1">
            <a:spLocks noChangeArrowheads="1"/>
          </p:cNvSpPr>
          <p:nvPr/>
        </p:nvSpPr>
        <p:spPr bwMode="auto">
          <a:xfrm>
            <a:off x="6491393" y="2179245"/>
            <a:ext cx="317716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</a:t>
            </a:r>
          </a:p>
        </p:txBody>
      </p:sp>
      <p:sp>
        <p:nvSpPr>
          <p:cNvPr id="150" name="Téglalap 40"/>
          <p:cNvSpPr>
            <a:spLocks noChangeArrowheads="1"/>
          </p:cNvSpPr>
          <p:nvPr/>
        </p:nvSpPr>
        <p:spPr bwMode="auto">
          <a:xfrm>
            <a:off x="5090142" y="2804181"/>
            <a:ext cx="1332000" cy="558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88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</a:t>
            </a: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(4C) </a:t>
            </a:r>
            <a:r>
              <a:rPr kumimoji="0" lang="en-US" altLang="en-US" sz="88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(6C) </a:t>
            </a:r>
            <a:r>
              <a:rPr kumimoji="0" lang="hu-HU" altLang="en-US" sz="88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158" name="Téglalap 40"/>
          <p:cNvSpPr>
            <a:spLocks noChangeArrowheads="1"/>
          </p:cNvSpPr>
          <p:nvPr/>
        </p:nvSpPr>
        <p:spPr bwMode="auto">
          <a:xfrm>
            <a:off x="6808626" y="2805393"/>
            <a:ext cx="1332000" cy="558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(4C)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(6C) </a:t>
            </a: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96" name="Téglalap 46"/>
          <p:cNvSpPr/>
          <p:nvPr/>
        </p:nvSpPr>
        <p:spPr>
          <a:xfrm>
            <a:off x="1182088" y="3988854"/>
            <a:ext cx="1312510" cy="484069"/>
          </a:xfrm>
          <a:prstGeom prst="rect">
            <a:avLst/>
          </a:prstGeom>
          <a:solidFill>
            <a:schemeClr val="tx2">
              <a:lumMod val="60000"/>
              <a:lumOff val="40000"/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5000 MCH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(Enhanced)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97" name="Egyenes összekötő 47"/>
          <p:cNvCxnSpPr/>
          <p:nvPr/>
        </p:nvCxnSpPr>
        <p:spPr>
          <a:xfrm rot="16200000" flipV="1">
            <a:off x="1344163" y="3823488"/>
            <a:ext cx="329355" cy="1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Egyenes összekötő 48"/>
          <p:cNvCxnSpPr/>
          <p:nvPr/>
        </p:nvCxnSpPr>
        <p:spPr>
          <a:xfrm rot="5400000" flipH="1" flipV="1">
            <a:off x="1658046" y="4654596"/>
            <a:ext cx="36334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églalap 69"/>
          <p:cNvSpPr/>
          <p:nvPr/>
        </p:nvSpPr>
        <p:spPr>
          <a:xfrm>
            <a:off x="1182088" y="4836268"/>
            <a:ext cx="1312510" cy="485242"/>
          </a:xfrm>
          <a:prstGeom prst="rect">
            <a:avLst/>
          </a:prstGeom>
          <a:solidFill>
            <a:schemeClr val="accent6">
              <a:lumMod val="75000"/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631*ESB/</a:t>
            </a:r>
            <a:br>
              <a:rPr kumimoji="0" lang="hu-HU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</a:br>
            <a:r>
              <a:rPr kumimoji="0" lang="hu-HU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632*ESB IOH</a:t>
            </a:r>
          </a:p>
        </p:txBody>
      </p:sp>
      <p:sp>
        <p:nvSpPr>
          <p:cNvPr id="100" name="Szövegdoboz 70"/>
          <p:cNvSpPr txBox="1">
            <a:spLocks noChangeArrowheads="1"/>
          </p:cNvSpPr>
          <p:nvPr/>
        </p:nvSpPr>
        <p:spPr bwMode="auto">
          <a:xfrm>
            <a:off x="1607219" y="3705210"/>
            <a:ext cx="43473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cxnSp>
        <p:nvCxnSpPr>
          <p:cNvPr id="105" name="Egyenes összekötő 61"/>
          <p:cNvCxnSpPr/>
          <p:nvPr/>
        </p:nvCxnSpPr>
        <p:spPr>
          <a:xfrm rot="5400000" flipH="1" flipV="1">
            <a:off x="2449847" y="3521193"/>
            <a:ext cx="2766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Egyenes összekötő 62"/>
          <p:cNvCxnSpPr/>
          <p:nvPr/>
        </p:nvCxnSpPr>
        <p:spPr>
          <a:xfrm rot="5400000" flipH="1" flipV="1">
            <a:off x="864242" y="3520505"/>
            <a:ext cx="276611" cy="1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77"/>
          <p:cNvCxnSpPr/>
          <p:nvPr/>
        </p:nvCxnSpPr>
        <p:spPr>
          <a:xfrm rot="10800000">
            <a:off x="1001860" y="3659498"/>
            <a:ext cx="4966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Egyenes összekötő 23"/>
          <p:cNvCxnSpPr>
            <a:cxnSpLocks noChangeShapeType="1"/>
          </p:cNvCxnSpPr>
          <p:nvPr/>
        </p:nvCxnSpPr>
        <p:spPr bwMode="auto">
          <a:xfrm flipH="1">
            <a:off x="2484701" y="4161149"/>
            <a:ext cx="252000" cy="117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1" name="Egyenes összekötő 24"/>
          <p:cNvCxnSpPr>
            <a:cxnSpLocks noChangeShapeType="1"/>
          </p:cNvCxnSpPr>
          <p:nvPr/>
        </p:nvCxnSpPr>
        <p:spPr bwMode="auto">
          <a:xfrm flipH="1" flipV="1">
            <a:off x="2699592" y="3678252"/>
            <a:ext cx="526929" cy="117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2" name="Egyenes összekötő 25"/>
          <p:cNvCxnSpPr>
            <a:cxnSpLocks noChangeShapeType="1"/>
          </p:cNvCxnSpPr>
          <p:nvPr/>
        </p:nvCxnSpPr>
        <p:spPr bwMode="auto">
          <a:xfrm rot="10800000" flipV="1">
            <a:off x="2494598" y="4029876"/>
            <a:ext cx="19674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" name="Egyenes összekötő 26"/>
          <p:cNvCxnSpPr>
            <a:cxnSpLocks noChangeShapeType="1"/>
          </p:cNvCxnSpPr>
          <p:nvPr/>
        </p:nvCxnSpPr>
        <p:spPr bwMode="auto">
          <a:xfrm flipH="1">
            <a:off x="2502853" y="4301799"/>
            <a:ext cx="237600" cy="117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" name="Téglalap 27"/>
          <p:cNvSpPr>
            <a:spLocks noChangeArrowheads="1"/>
          </p:cNvSpPr>
          <p:nvPr/>
        </p:nvSpPr>
        <p:spPr bwMode="auto">
          <a:xfrm flipV="1">
            <a:off x="2941732" y="3885711"/>
            <a:ext cx="78420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9" name="Téglalap 28"/>
          <p:cNvSpPr>
            <a:spLocks noChangeArrowheads="1"/>
          </p:cNvSpPr>
          <p:nvPr/>
        </p:nvSpPr>
        <p:spPr bwMode="auto">
          <a:xfrm flipV="1">
            <a:off x="2801401" y="3885711"/>
            <a:ext cx="79796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0" name="Téglalap 29"/>
          <p:cNvSpPr>
            <a:spLocks noChangeArrowheads="1"/>
          </p:cNvSpPr>
          <p:nvPr/>
        </p:nvSpPr>
        <p:spPr bwMode="auto">
          <a:xfrm flipV="1">
            <a:off x="2944484" y="3511817"/>
            <a:ext cx="78420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1" name="Téglalap 30"/>
          <p:cNvSpPr>
            <a:spLocks noChangeArrowheads="1"/>
          </p:cNvSpPr>
          <p:nvPr/>
        </p:nvSpPr>
        <p:spPr bwMode="auto">
          <a:xfrm flipV="1">
            <a:off x="2804152" y="3511817"/>
            <a:ext cx="79796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2" name="Egyenes összekötő 31"/>
          <p:cNvCxnSpPr>
            <a:cxnSpLocks noChangeShapeType="1"/>
          </p:cNvCxnSpPr>
          <p:nvPr/>
        </p:nvCxnSpPr>
        <p:spPr bwMode="auto">
          <a:xfrm flipH="1" flipV="1">
            <a:off x="2702344" y="4811654"/>
            <a:ext cx="528306" cy="1171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3" name="Téglalap 32"/>
          <p:cNvSpPr>
            <a:spLocks noChangeArrowheads="1"/>
          </p:cNvSpPr>
          <p:nvPr/>
        </p:nvSpPr>
        <p:spPr bwMode="auto">
          <a:xfrm flipV="1">
            <a:off x="2941732" y="4644047"/>
            <a:ext cx="78420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4" name="Téglalap 33"/>
          <p:cNvSpPr>
            <a:spLocks noChangeArrowheads="1"/>
          </p:cNvSpPr>
          <p:nvPr/>
        </p:nvSpPr>
        <p:spPr bwMode="auto">
          <a:xfrm flipV="1">
            <a:off x="2801401" y="4644047"/>
            <a:ext cx="79796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5" name="Egyenes összekötő 34"/>
          <p:cNvCxnSpPr>
            <a:cxnSpLocks noChangeShapeType="1"/>
          </p:cNvCxnSpPr>
          <p:nvPr/>
        </p:nvCxnSpPr>
        <p:spPr bwMode="auto">
          <a:xfrm rot="16200000" flipV="1">
            <a:off x="2509996" y="4622261"/>
            <a:ext cx="375066" cy="13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" name="Egyenes összekötő 35"/>
          <p:cNvCxnSpPr>
            <a:cxnSpLocks noChangeShapeType="1"/>
          </p:cNvCxnSpPr>
          <p:nvPr/>
        </p:nvCxnSpPr>
        <p:spPr bwMode="auto">
          <a:xfrm rot="10800000" flipV="1">
            <a:off x="2501478" y="4426039"/>
            <a:ext cx="196739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7" name="Egyenes összekötő 36"/>
          <p:cNvCxnSpPr>
            <a:cxnSpLocks noChangeShapeType="1"/>
          </p:cNvCxnSpPr>
          <p:nvPr/>
        </p:nvCxnSpPr>
        <p:spPr bwMode="auto">
          <a:xfrm rot="5400000" flipH="1" flipV="1">
            <a:off x="2513792" y="3848204"/>
            <a:ext cx="363345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" name="Téglalap 37"/>
          <p:cNvSpPr>
            <a:spLocks noChangeArrowheads="1"/>
          </p:cNvSpPr>
          <p:nvPr/>
        </p:nvSpPr>
        <p:spPr bwMode="auto">
          <a:xfrm flipV="1">
            <a:off x="3082064" y="3888055"/>
            <a:ext cx="77044" cy="331698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9" name="Téglalap 38"/>
          <p:cNvSpPr>
            <a:spLocks noChangeArrowheads="1"/>
          </p:cNvSpPr>
          <p:nvPr/>
        </p:nvSpPr>
        <p:spPr bwMode="auto">
          <a:xfrm flipV="1">
            <a:off x="3083439" y="3512989"/>
            <a:ext cx="78421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0" name="Téglalap 39"/>
          <p:cNvSpPr>
            <a:spLocks noChangeArrowheads="1"/>
          </p:cNvSpPr>
          <p:nvPr/>
        </p:nvSpPr>
        <p:spPr bwMode="auto">
          <a:xfrm flipV="1">
            <a:off x="3082064" y="4645219"/>
            <a:ext cx="77044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1" name="Téglalap 41"/>
          <p:cNvSpPr>
            <a:spLocks noChangeArrowheads="1"/>
          </p:cNvSpPr>
          <p:nvPr/>
        </p:nvSpPr>
        <p:spPr bwMode="auto">
          <a:xfrm flipV="1">
            <a:off x="2941732" y="4271325"/>
            <a:ext cx="78420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2" name="Téglalap 42"/>
          <p:cNvSpPr>
            <a:spLocks noChangeArrowheads="1"/>
          </p:cNvSpPr>
          <p:nvPr/>
        </p:nvSpPr>
        <p:spPr bwMode="auto">
          <a:xfrm flipV="1">
            <a:off x="2801401" y="4271325"/>
            <a:ext cx="79796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3" name="Téglalap 43"/>
          <p:cNvSpPr>
            <a:spLocks noChangeArrowheads="1"/>
          </p:cNvSpPr>
          <p:nvPr/>
        </p:nvSpPr>
        <p:spPr bwMode="auto">
          <a:xfrm flipV="1">
            <a:off x="3082064" y="4273669"/>
            <a:ext cx="77044" cy="331699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4" name="Téglalap 37"/>
          <p:cNvSpPr>
            <a:spLocks noChangeArrowheads="1"/>
          </p:cNvSpPr>
          <p:nvPr/>
        </p:nvSpPr>
        <p:spPr bwMode="auto">
          <a:xfrm flipV="1">
            <a:off x="3221019" y="3889226"/>
            <a:ext cx="77044" cy="331699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5" name="Téglalap 38"/>
          <p:cNvSpPr>
            <a:spLocks noChangeArrowheads="1"/>
          </p:cNvSpPr>
          <p:nvPr/>
        </p:nvSpPr>
        <p:spPr bwMode="auto">
          <a:xfrm flipV="1">
            <a:off x="3222395" y="3514161"/>
            <a:ext cx="78420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6" name="Téglalap 39"/>
          <p:cNvSpPr>
            <a:spLocks noChangeArrowheads="1"/>
          </p:cNvSpPr>
          <p:nvPr/>
        </p:nvSpPr>
        <p:spPr bwMode="auto">
          <a:xfrm flipV="1">
            <a:off x="3221019" y="4646391"/>
            <a:ext cx="77044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7" name="Téglalap 43"/>
          <p:cNvSpPr>
            <a:spLocks noChangeArrowheads="1"/>
          </p:cNvSpPr>
          <p:nvPr/>
        </p:nvSpPr>
        <p:spPr bwMode="auto">
          <a:xfrm flipV="1">
            <a:off x="3221019" y="4274842"/>
            <a:ext cx="77044" cy="331698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48" name="Egyenes összekötő 47"/>
          <p:cNvCxnSpPr/>
          <p:nvPr/>
        </p:nvCxnSpPr>
        <p:spPr>
          <a:xfrm rot="16200000" flipV="1">
            <a:off x="1998328" y="3820074"/>
            <a:ext cx="3211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Line 65"/>
          <p:cNvSpPr>
            <a:spLocks noChangeShapeType="1"/>
          </p:cNvSpPr>
          <p:nvPr/>
        </p:nvSpPr>
        <p:spPr bwMode="auto">
          <a:xfrm>
            <a:off x="2169910" y="3659498"/>
            <a:ext cx="41824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1" name="Text Box 67"/>
          <p:cNvSpPr txBox="1">
            <a:spLocks noChangeArrowheads="1"/>
          </p:cNvSpPr>
          <p:nvPr/>
        </p:nvSpPr>
        <p:spPr bwMode="auto">
          <a:xfrm>
            <a:off x="2563206" y="5082404"/>
            <a:ext cx="101983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FBDIMM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w/DDR2-533</a:t>
            </a:r>
          </a:p>
        </p:txBody>
      </p:sp>
      <p:sp>
        <p:nvSpPr>
          <p:cNvPr id="153" name="Rectangle 84"/>
          <p:cNvSpPr>
            <a:spLocks noChangeArrowheads="1"/>
          </p:cNvSpPr>
          <p:nvPr/>
        </p:nvSpPr>
        <p:spPr bwMode="auto">
          <a:xfrm>
            <a:off x="44419" y="2163597"/>
            <a:ext cx="7598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5000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hu-HU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Dempsey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2x1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4" name="Rectangle 85"/>
          <p:cNvSpPr>
            <a:spLocks noChangeArrowheads="1"/>
          </p:cNvSpPr>
          <p:nvPr/>
        </p:nvSpPr>
        <p:spPr bwMode="auto">
          <a:xfrm>
            <a:off x="896179" y="2163597"/>
            <a:ext cx="7966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5100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hu-HU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Woodcrest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5" name="Rectangle 86"/>
          <p:cNvSpPr>
            <a:spLocks noChangeArrowheads="1"/>
          </p:cNvSpPr>
          <p:nvPr/>
        </p:nvSpPr>
        <p:spPr bwMode="auto">
          <a:xfrm>
            <a:off x="1756362" y="2163597"/>
            <a:ext cx="84157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5300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(Clo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ertown)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6" name="Text Box 87"/>
          <p:cNvSpPr txBox="1">
            <a:spLocks noChangeArrowheads="1"/>
          </p:cNvSpPr>
          <p:nvPr/>
        </p:nvSpPr>
        <p:spPr bwMode="auto">
          <a:xfrm>
            <a:off x="716837" y="2180006"/>
            <a:ext cx="24237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57" name="Text Box 88"/>
          <p:cNvSpPr txBox="1">
            <a:spLocks noChangeArrowheads="1"/>
          </p:cNvSpPr>
          <p:nvPr/>
        </p:nvSpPr>
        <p:spPr bwMode="auto">
          <a:xfrm>
            <a:off x="1627510" y="2181179"/>
            <a:ext cx="24237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60" name="Text Box 91"/>
          <p:cNvSpPr txBox="1">
            <a:spLocks noChangeArrowheads="1"/>
          </p:cNvSpPr>
          <p:nvPr/>
        </p:nvSpPr>
        <p:spPr bwMode="auto">
          <a:xfrm>
            <a:off x="1834667" y="4566689"/>
            <a:ext cx="409087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163" name="Rectangle 103"/>
          <p:cNvSpPr>
            <a:spLocks noChangeArrowheads="1"/>
          </p:cNvSpPr>
          <p:nvPr/>
        </p:nvSpPr>
        <p:spPr bwMode="auto">
          <a:xfrm>
            <a:off x="3613104" y="2155393"/>
            <a:ext cx="8704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5400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hu-HU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Harpertown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4" name="Rectangle 104"/>
          <p:cNvSpPr>
            <a:spLocks noChangeArrowheads="1"/>
          </p:cNvSpPr>
          <p:nvPr/>
        </p:nvSpPr>
        <p:spPr bwMode="auto">
          <a:xfrm>
            <a:off x="2671868" y="2161253"/>
            <a:ext cx="8704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5200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hu-HU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Harpertown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5" name="Text Box 105"/>
          <p:cNvSpPr txBox="1">
            <a:spLocks noChangeArrowheads="1"/>
          </p:cNvSpPr>
          <p:nvPr/>
        </p:nvSpPr>
        <p:spPr bwMode="auto">
          <a:xfrm>
            <a:off x="2771439" y="2174146"/>
            <a:ext cx="159592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66" name="Text Box 106"/>
          <p:cNvSpPr txBox="1">
            <a:spLocks noChangeArrowheads="1"/>
          </p:cNvSpPr>
          <p:nvPr/>
        </p:nvSpPr>
        <p:spPr bwMode="auto">
          <a:xfrm>
            <a:off x="2545801" y="2182351"/>
            <a:ext cx="24237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67" name="Text Box 107"/>
          <p:cNvSpPr txBox="1">
            <a:spLocks noChangeArrowheads="1"/>
          </p:cNvSpPr>
          <p:nvPr/>
        </p:nvSpPr>
        <p:spPr bwMode="auto">
          <a:xfrm>
            <a:off x="3470337" y="2182351"/>
            <a:ext cx="24237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68" name="Text Box 109"/>
          <p:cNvSpPr txBox="1">
            <a:spLocks noChangeArrowheads="1"/>
          </p:cNvSpPr>
          <p:nvPr/>
        </p:nvSpPr>
        <p:spPr bwMode="auto">
          <a:xfrm>
            <a:off x="1377452" y="3460243"/>
            <a:ext cx="106760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1333/1067 MT/s</a:t>
            </a:r>
          </a:p>
        </p:txBody>
      </p:sp>
      <p:sp>
        <p:nvSpPr>
          <p:cNvPr id="159" name="Téglalap 40"/>
          <p:cNvSpPr>
            <a:spLocks noChangeArrowheads="1"/>
          </p:cNvSpPr>
          <p:nvPr/>
        </p:nvSpPr>
        <p:spPr bwMode="auto">
          <a:xfrm>
            <a:off x="346980" y="2833251"/>
            <a:ext cx="1332000" cy="558000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Core2 (2C/2*2C</a:t>
            </a:r>
            <a:r>
              <a:rPr kumimoji="0" lang="en-US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</p:txBody>
      </p:sp>
      <p:sp>
        <p:nvSpPr>
          <p:cNvPr id="169" name="Téglalap 49"/>
          <p:cNvSpPr>
            <a:spLocks noChangeArrowheads="1"/>
          </p:cNvSpPr>
          <p:nvPr/>
        </p:nvSpPr>
        <p:spPr bwMode="auto">
          <a:xfrm>
            <a:off x="1986930" y="2807493"/>
            <a:ext cx="1332000" cy="558000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Core2 (2C/2*2C</a:t>
            </a: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8232854" y="2380797"/>
            <a:ext cx="834546" cy="178152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6802697" y="4192672"/>
            <a:ext cx="671929" cy="41386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5756142" y="3402551"/>
            <a:ext cx="1838458" cy="2880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29327" y="1808243"/>
            <a:ext cx="11160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SMP based</a:t>
            </a:r>
          </a:p>
        </p:txBody>
      </p:sp>
      <p:sp>
        <p:nvSpPr>
          <p:cNvPr id="171" name="TextBox 170"/>
          <p:cNvSpPr txBox="1"/>
          <p:nvPr/>
        </p:nvSpPr>
        <p:spPr>
          <a:xfrm>
            <a:off x="5996377" y="1817868"/>
            <a:ext cx="12698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NUMA based</a:t>
            </a:r>
          </a:p>
        </p:txBody>
      </p:sp>
      <p:sp>
        <p:nvSpPr>
          <p:cNvPr id="162" name="Title 10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53614" y="1267368"/>
            <a:ext cx="336502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Prescott/Core  2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platform up to 4C (2006)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767443" y="1264426"/>
            <a:ext cx="332334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Nehalem-EP/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platform up to 6C (2009)</a:t>
            </a:r>
          </a:p>
        </p:txBody>
      </p:sp>
      <p:sp>
        <p:nvSpPr>
          <p:cNvPr id="11" name="Right Arrow 10"/>
          <p:cNvSpPr/>
          <p:nvPr/>
        </p:nvSpPr>
        <p:spPr bwMode="auto">
          <a:xfrm>
            <a:off x="3737080" y="3820072"/>
            <a:ext cx="288000" cy="72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4" name="Rectangle 173"/>
          <p:cNvSpPr/>
          <p:nvPr/>
        </p:nvSpPr>
        <p:spPr bwMode="auto">
          <a:xfrm>
            <a:off x="2806112" y="3655385"/>
            <a:ext cx="756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5" name="Rectangle 174"/>
          <p:cNvSpPr/>
          <p:nvPr/>
        </p:nvSpPr>
        <p:spPr bwMode="auto">
          <a:xfrm>
            <a:off x="2946461" y="3652210"/>
            <a:ext cx="720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6" name="Rectangle 175"/>
          <p:cNvSpPr/>
          <p:nvPr/>
        </p:nvSpPr>
        <p:spPr bwMode="auto">
          <a:xfrm>
            <a:off x="3086980" y="3655385"/>
            <a:ext cx="720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7" name="Rectangle 176"/>
          <p:cNvSpPr/>
          <p:nvPr/>
        </p:nvSpPr>
        <p:spPr bwMode="auto">
          <a:xfrm>
            <a:off x="3232116" y="3654022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8" name="Rectangle 177"/>
          <p:cNvSpPr/>
          <p:nvPr/>
        </p:nvSpPr>
        <p:spPr bwMode="auto">
          <a:xfrm>
            <a:off x="2806489" y="4023340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9" name="Rectangle 178"/>
          <p:cNvSpPr/>
          <p:nvPr/>
        </p:nvSpPr>
        <p:spPr bwMode="auto">
          <a:xfrm>
            <a:off x="2949107" y="4020165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0" name="Rectangle 179"/>
          <p:cNvSpPr/>
          <p:nvPr/>
        </p:nvSpPr>
        <p:spPr bwMode="auto">
          <a:xfrm>
            <a:off x="3087357" y="4023340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1" name="Rectangle 180"/>
          <p:cNvSpPr/>
          <p:nvPr/>
        </p:nvSpPr>
        <p:spPr bwMode="auto">
          <a:xfrm>
            <a:off x="3232493" y="4021977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" name="Straight Connector 12"/>
          <p:cNvCxnSpPr/>
          <p:nvPr/>
        </p:nvCxnSpPr>
        <p:spPr bwMode="auto">
          <a:xfrm>
            <a:off x="2740866" y="4049618"/>
            <a:ext cx="0" cy="11520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5" name="Straight Connector 14"/>
          <p:cNvCxnSpPr>
            <a:endCxn id="181" idx="3"/>
          </p:cNvCxnSpPr>
          <p:nvPr/>
        </p:nvCxnSpPr>
        <p:spPr bwMode="auto">
          <a:xfrm>
            <a:off x="2740931" y="4045339"/>
            <a:ext cx="556362" cy="363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2" name="Rectangle 181"/>
          <p:cNvSpPr/>
          <p:nvPr/>
        </p:nvSpPr>
        <p:spPr bwMode="auto">
          <a:xfrm>
            <a:off x="2806866" y="4409447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" name="Rectangle 182"/>
          <p:cNvSpPr/>
          <p:nvPr/>
        </p:nvSpPr>
        <p:spPr bwMode="auto">
          <a:xfrm>
            <a:off x="2949484" y="4406272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4" name="Rectangle 183"/>
          <p:cNvSpPr/>
          <p:nvPr/>
        </p:nvSpPr>
        <p:spPr bwMode="auto">
          <a:xfrm>
            <a:off x="3087734" y="4409447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5" name="Rectangle 184"/>
          <p:cNvSpPr/>
          <p:nvPr/>
        </p:nvSpPr>
        <p:spPr bwMode="auto">
          <a:xfrm>
            <a:off x="3232870" y="4408084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6" name="Straight Connector 185"/>
          <p:cNvCxnSpPr/>
          <p:nvPr/>
        </p:nvCxnSpPr>
        <p:spPr bwMode="auto">
          <a:xfrm>
            <a:off x="2741243" y="4306392"/>
            <a:ext cx="0" cy="12960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7" name="Straight Connector 186"/>
          <p:cNvCxnSpPr>
            <a:endCxn id="185" idx="3"/>
          </p:cNvCxnSpPr>
          <p:nvPr/>
        </p:nvCxnSpPr>
        <p:spPr bwMode="auto">
          <a:xfrm>
            <a:off x="2741308" y="4431446"/>
            <a:ext cx="556362" cy="363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8" name="Rectangle 187"/>
          <p:cNvSpPr/>
          <p:nvPr/>
        </p:nvSpPr>
        <p:spPr bwMode="auto">
          <a:xfrm>
            <a:off x="2804974" y="4786478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9" name="Rectangle 188"/>
          <p:cNvSpPr/>
          <p:nvPr/>
        </p:nvSpPr>
        <p:spPr bwMode="auto">
          <a:xfrm>
            <a:off x="2947592" y="4783303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0" name="Rectangle 189"/>
          <p:cNvSpPr/>
          <p:nvPr/>
        </p:nvSpPr>
        <p:spPr bwMode="auto">
          <a:xfrm>
            <a:off x="3085842" y="4786478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1" name="Rectangle 190"/>
          <p:cNvSpPr/>
          <p:nvPr/>
        </p:nvSpPr>
        <p:spPr bwMode="auto">
          <a:xfrm>
            <a:off x="3230978" y="4785115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5896127" y="6428284"/>
            <a:ext cx="21130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Tylersburg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</p:spTree>
    <p:extLst>
      <p:ext uri="{BB962C8B-B14F-4D97-AF65-F5344CB8AC3E}">
        <p14:creationId xmlns:p14="http://schemas.microsoft.com/office/powerpoint/2010/main" val="39449596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8EC81F-1B35-496A-9FEE-1DC3E831F171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(12)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E5A128F-4708-48C6-9F26-9B777C05F5D5}"/>
              </a:ext>
            </a:extLst>
          </p:cNvPr>
          <p:cNvSpPr txBox="1"/>
          <p:nvPr/>
        </p:nvSpPr>
        <p:spPr>
          <a:xfrm>
            <a:off x="107950" y="487680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>
                <a:solidFill>
                  <a:srgbClr val="FF0000"/>
                </a:solidFill>
              </a:rPr>
              <a:t>Remark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01C1FB4-4BDB-49D4-8DD8-1E8BF91EE3A1}"/>
              </a:ext>
            </a:extLst>
          </p:cNvPr>
          <p:cNvSpPr txBox="1"/>
          <p:nvPr/>
        </p:nvSpPr>
        <p:spPr>
          <a:xfrm>
            <a:off x="152400" y="822960"/>
            <a:ext cx="8665577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While introducing DDR3 memories </a:t>
            </a:r>
            <a:r>
              <a:rPr lang="hu-HU" sz="1600" dirty="0">
                <a:solidFill>
                  <a:srgbClr val="0070C0"/>
                </a:solidFill>
              </a:rPr>
              <a:t>Intel stopped using FB-DIMM memory since</a:t>
            </a: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70C0"/>
                </a:solidFill>
              </a:rPr>
              <a:t>  no FB-DIMM memories with DDR3 speed grade became available on the market.</a:t>
            </a:r>
          </a:p>
          <a:p>
            <a:r>
              <a:rPr lang="hu-HU" sz="1600" dirty="0"/>
              <a:t>This was caused by the fact that memory vendors cancellled their DDR3-based</a:t>
            </a:r>
          </a:p>
          <a:p>
            <a:r>
              <a:rPr lang="hu-HU" sz="1600" dirty="0"/>
              <a:t>  FB-DIMM developments due to the low demand for this memory type caused</a:t>
            </a:r>
          </a:p>
          <a:p>
            <a:r>
              <a:rPr lang="hu-HU" sz="1600" dirty="0"/>
              <a:t>  by its </a:t>
            </a:r>
            <a:r>
              <a:rPr lang="hu-HU" sz="1600" dirty="0">
                <a:solidFill>
                  <a:srgbClr val="FF0000"/>
                </a:solidFill>
              </a:rPr>
              <a:t>drawbacks</a:t>
            </a:r>
            <a:r>
              <a:rPr lang="hu-HU" sz="1600" dirty="0">
                <a:solidFill>
                  <a:srgbClr val="0070C0"/>
                </a:solidFill>
              </a:rPr>
              <a:t> (higher dissipation, longer access time and higher price).</a:t>
            </a:r>
          </a:p>
        </p:txBody>
      </p:sp>
    </p:spTree>
    <p:extLst>
      <p:ext uri="{BB962C8B-B14F-4D97-AF65-F5344CB8AC3E}">
        <p14:creationId xmlns:p14="http://schemas.microsoft.com/office/powerpoint/2010/main" val="4128000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041400" y="2438543"/>
            <a:ext cx="7027545" cy="429768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889065" y="6317280"/>
            <a:ext cx="1287780" cy="45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Montecito (2C) (2006)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9" name="Line 14"/>
          <p:cNvCxnSpPr/>
          <p:nvPr/>
        </p:nvCxnSpPr>
        <p:spPr bwMode="auto">
          <a:xfrm>
            <a:off x="1333487" y="450071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Line 15"/>
          <p:cNvCxnSpPr/>
          <p:nvPr/>
        </p:nvCxnSpPr>
        <p:spPr bwMode="auto">
          <a:xfrm>
            <a:off x="1333487" y="6218756"/>
            <a:ext cx="6662437" cy="1574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4711092" y="3882954"/>
            <a:ext cx="2831238" cy="596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Opteron  server lines (1C) (2003)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Opteron server lines (2C) 2005)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AMD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56665" y="4541830"/>
            <a:ext cx="1980347" cy="617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PA-8800 (2004)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PA-8900 (2005)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previous PA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455995" y="5229928"/>
            <a:ext cx="2178685" cy="1009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Core 2 </a:t>
            </a:r>
            <a:r>
              <a:rPr kumimoji="0" lang="hu-HU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Duo</a:t>
            </a:r>
            <a:r>
              <a:rPr kumimoji="0" lang="hu-HU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line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(2C) (2006)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preceding Intel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Core 2 Quad line (2x2C) (2006/2007)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Penryn line (2x2C) (2008)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4" name="Text Box 25"/>
          <p:cNvSpPr txBox="1">
            <a:spLocks noChangeArrowheads="1"/>
          </p:cNvSpPr>
          <p:nvPr/>
        </p:nvSpPr>
        <p:spPr bwMode="auto">
          <a:xfrm>
            <a:off x="4889363" y="5358335"/>
            <a:ext cx="2448749" cy="486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Nehalem lines (4) (2008)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Intel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6" name="AutoShape 27"/>
          <p:cNvSpPr>
            <a:spLocks noChangeArrowheads="1"/>
          </p:cNvSpPr>
          <p:nvPr/>
        </p:nvSpPr>
        <p:spPr bwMode="auto">
          <a:xfrm>
            <a:off x="4076945" y="5528825"/>
            <a:ext cx="461941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 Box 29"/>
          <p:cNvSpPr txBox="1">
            <a:spLocks noChangeArrowheads="1"/>
          </p:cNvSpPr>
          <p:nvPr/>
        </p:nvSpPr>
        <p:spPr bwMode="auto">
          <a:xfrm>
            <a:off x="5083829" y="6373898"/>
            <a:ext cx="1991237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Tukwila (4C) (2010)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8" name="AutoShape 30"/>
          <p:cNvSpPr>
            <a:spLocks noChangeArrowheads="1"/>
          </p:cNvSpPr>
          <p:nvPr/>
        </p:nvSpPr>
        <p:spPr bwMode="auto">
          <a:xfrm>
            <a:off x="4076945" y="644361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AutoShape 31"/>
          <p:cNvSpPr>
            <a:spLocks noChangeArrowheads="1"/>
          </p:cNvSpPr>
          <p:nvPr/>
        </p:nvSpPr>
        <p:spPr bwMode="auto">
          <a:xfrm>
            <a:off x="4059166" y="413978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 Box 32"/>
          <p:cNvSpPr txBox="1">
            <a:spLocks noChangeArrowheads="1"/>
          </p:cNvSpPr>
          <p:nvPr/>
        </p:nvSpPr>
        <p:spPr bwMode="auto">
          <a:xfrm>
            <a:off x="1487348" y="3926314"/>
            <a:ext cx="2104390" cy="4992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AMD’s K7 lines (1C)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(1999-2003)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4977045" y="3349216"/>
            <a:ext cx="2290914" cy="275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UltraSPARC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III (1C) (2001) 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Sun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2" name="Text Box 34"/>
          <p:cNvSpPr txBox="1">
            <a:spLocks noChangeArrowheads="1"/>
          </p:cNvSpPr>
          <p:nvPr/>
        </p:nvSpPr>
        <p:spPr bwMode="auto">
          <a:xfrm>
            <a:off x="1639506" y="3353162"/>
            <a:ext cx="1805940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UltraSPARC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II (1C) (~1997)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3" name="AutoShape 35"/>
          <p:cNvSpPr>
            <a:spLocks noChangeArrowheads="1"/>
          </p:cNvSpPr>
          <p:nvPr/>
        </p:nvSpPr>
        <p:spPr bwMode="auto">
          <a:xfrm>
            <a:off x="4069794" y="3509071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4" name="Line 14"/>
          <p:cNvCxnSpPr/>
          <p:nvPr/>
        </p:nvCxnSpPr>
        <p:spPr bwMode="auto">
          <a:xfrm>
            <a:off x="1331227" y="3824242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Line 14"/>
          <p:cNvCxnSpPr/>
          <p:nvPr/>
        </p:nvCxnSpPr>
        <p:spPr bwMode="auto">
          <a:xfrm>
            <a:off x="1319627" y="33230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Line 14"/>
          <p:cNvCxnSpPr/>
          <p:nvPr/>
        </p:nvCxnSpPr>
        <p:spPr bwMode="auto">
          <a:xfrm>
            <a:off x="1317373" y="51528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1046717" y="1204353"/>
            <a:ext cx="7022228" cy="1234440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2723766" y="1344876"/>
            <a:ext cx="3179494" cy="291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Connection point of memory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4061014" y="1931402"/>
            <a:ext cx="4076700" cy="283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Connecting  memory to the processor(s)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NUMA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 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138718" y="1939859"/>
            <a:ext cx="2826931" cy="345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Connecting memory to the </a:t>
            </a:r>
            <a:r>
              <a:rPr kumimoji="0" lang="en-US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MCH</a:t>
            </a: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SMP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cxnSp>
        <p:nvCxnSpPr>
          <p:cNvPr id="32" name="Line 9"/>
          <p:cNvCxnSpPr/>
          <p:nvPr/>
        </p:nvCxnSpPr>
        <p:spPr bwMode="auto">
          <a:xfrm flipH="1">
            <a:off x="2546350" y="1559673"/>
            <a:ext cx="1711325" cy="25087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" name="Line 10"/>
          <p:cNvCxnSpPr/>
          <p:nvPr/>
        </p:nvCxnSpPr>
        <p:spPr bwMode="auto">
          <a:xfrm>
            <a:off x="4271740" y="1559673"/>
            <a:ext cx="1830612" cy="26987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Oval 33"/>
          <p:cNvSpPr>
            <a:spLocks noChangeArrowheads="1"/>
          </p:cNvSpPr>
          <p:nvPr/>
        </p:nvSpPr>
        <p:spPr bwMode="auto">
          <a:xfrm>
            <a:off x="2511786" y="1810544"/>
            <a:ext cx="60325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5" name="Oval 34"/>
          <p:cNvSpPr>
            <a:spLocks noChangeArrowheads="1"/>
          </p:cNvSpPr>
          <p:nvPr/>
        </p:nvSpPr>
        <p:spPr bwMode="auto">
          <a:xfrm>
            <a:off x="6062323" y="1810544"/>
            <a:ext cx="69850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6973" y="498210"/>
            <a:ext cx="7956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Transition of the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connection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the evolution of processors</a:t>
            </a:r>
          </a:p>
        </p:txBody>
      </p:sp>
      <p:sp>
        <p:nvSpPr>
          <p:cNvPr id="37" name="Rectangle 6"/>
          <p:cNvSpPr>
            <a:spLocks noGrp="1" noChangeArrowheads="1"/>
          </p:cNvSpPr>
          <p:nvPr>
            <p:ph type="title"/>
          </p:nvPr>
        </p:nvSpPr>
        <p:spPr>
          <a:xfrm>
            <a:off x="0" y="9832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(13)</a:t>
            </a:r>
            <a:endParaRPr lang="hu-HU" altLang="en-US" kern="1200" dirty="0">
              <a:latin typeface="Verdana" pitchFamily="34" charset="0"/>
            </a:endParaRP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4397734" y="2508505"/>
            <a:ext cx="3361930" cy="799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POWER1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(RS/6000) (1990)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direct connection via external circuitry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since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POWER5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(2C) (2005)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on-die integrated mem. controller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7338286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églalap 3"/>
          <p:cNvSpPr>
            <a:spLocks noChangeArrowheads="1"/>
          </p:cNvSpPr>
          <p:nvPr/>
        </p:nvSpPr>
        <p:spPr bwMode="auto">
          <a:xfrm>
            <a:off x="2863031" y="4455533"/>
            <a:ext cx="1323975" cy="536575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Westmere-EX (10C)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9" name="Egyenes összekötő 108"/>
          <p:cNvCxnSpPr/>
          <p:nvPr/>
        </p:nvCxnSpPr>
        <p:spPr>
          <a:xfrm rot="10800000">
            <a:off x="4187006" y="4648664"/>
            <a:ext cx="5286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507681" y="5209595"/>
            <a:ext cx="4508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2358" name="Szövegdoboz 70"/>
          <p:cNvSpPr txBox="1">
            <a:spLocks noChangeArrowheads="1"/>
          </p:cNvSpPr>
          <p:nvPr/>
        </p:nvSpPr>
        <p:spPr bwMode="auto">
          <a:xfrm>
            <a:off x="4182244" y="4424297"/>
            <a:ext cx="4143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252359" name="Szövegdoboz 70"/>
          <p:cNvSpPr txBox="1">
            <a:spLocks noChangeArrowheads="1"/>
          </p:cNvSpPr>
          <p:nvPr/>
        </p:nvSpPr>
        <p:spPr bwMode="auto">
          <a:xfrm>
            <a:off x="3553691" y="5069895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252393" name="Line 41"/>
          <p:cNvSpPr>
            <a:spLocks noChangeShapeType="1"/>
          </p:cNvSpPr>
          <p:nvPr/>
        </p:nvSpPr>
        <p:spPr bwMode="auto">
          <a:xfrm>
            <a:off x="4045719" y="4987345"/>
            <a:ext cx="0" cy="484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696469" y="6220885"/>
            <a:ext cx="1322387" cy="53340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252395" name="Line 43"/>
          <p:cNvSpPr>
            <a:spLocks noChangeShapeType="1"/>
          </p:cNvSpPr>
          <p:nvPr/>
        </p:nvSpPr>
        <p:spPr bwMode="auto">
          <a:xfrm>
            <a:off x="4372744" y="5882695"/>
            <a:ext cx="0" cy="3540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6" name="Szövegdoboz 70"/>
          <p:cNvSpPr txBox="1">
            <a:spLocks noChangeArrowheads="1"/>
          </p:cNvSpPr>
          <p:nvPr/>
        </p:nvSpPr>
        <p:spPr bwMode="auto">
          <a:xfrm>
            <a:off x="4362568" y="5963658"/>
            <a:ext cx="42992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4" name="Téglalap 53"/>
          <p:cNvSpPr>
            <a:spLocks noChangeArrowheads="1"/>
          </p:cNvSpPr>
          <p:nvPr/>
        </p:nvSpPr>
        <p:spPr bwMode="auto">
          <a:xfrm>
            <a:off x="3669481" y="5371520"/>
            <a:ext cx="1322388" cy="533400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sp>
        <p:nvSpPr>
          <p:cNvPr id="1252439" name="Szövegdoboz 70"/>
          <p:cNvSpPr txBox="1">
            <a:spLocks noChangeArrowheads="1"/>
          </p:cNvSpPr>
          <p:nvPr/>
        </p:nvSpPr>
        <p:spPr bwMode="auto">
          <a:xfrm>
            <a:off x="4709391" y="5049258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41" name="Téglalap 40"/>
          <p:cNvSpPr>
            <a:spLocks noChangeArrowheads="1"/>
          </p:cNvSpPr>
          <p:nvPr/>
        </p:nvSpPr>
        <p:spPr bwMode="auto">
          <a:xfrm>
            <a:off x="3622675" y="1963772"/>
            <a:ext cx="1374775" cy="504825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 –EP (4C)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(6C)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" name="Téglalap 46"/>
          <p:cNvSpPr/>
          <p:nvPr/>
        </p:nvSpPr>
        <p:spPr>
          <a:xfrm>
            <a:off x="3711575" y="2776624"/>
            <a:ext cx="1185863" cy="476250"/>
          </a:xfrm>
          <a:prstGeom prst="rect">
            <a:avLst/>
          </a:prstGeom>
          <a:solidFill>
            <a:schemeClr val="tx2">
              <a:lumMod val="60000"/>
              <a:lumOff val="40000"/>
              <a:alpha val="3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34xx PCH</a:t>
            </a:r>
          </a:p>
        </p:txBody>
      </p:sp>
      <p:cxnSp>
        <p:nvCxnSpPr>
          <p:cNvPr id="48" name="Egyenes összekötő 47"/>
          <p:cNvCxnSpPr>
            <a:cxnSpLocks noChangeShapeType="1"/>
            <a:stCxn id="47" idx="0"/>
            <a:endCxn id="41" idx="2"/>
          </p:cNvCxnSpPr>
          <p:nvPr/>
        </p:nvCxnSpPr>
        <p:spPr bwMode="auto">
          <a:xfrm flipV="1">
            <a:off x="4304507" y="2468597"/>
            <a:ext cx="5556" cy="30802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2443" name="Szövegdoboz 70"/>
          <p:cNvSpPr txBox="1">
            <a:spLocks noChangeArrowheads="1"/>
          </p:cNvSpPr>
          <p:nvPr/>
        </p:nvSpPr>
        <p:spPr bwMode="auto">
          <a:xfrm>
            <a:off x="4383088" y="2524159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58" name="Egyenes összekötő 57"/>
          <p:cNvCxnSpPr>
            <a:cxnSpLocks noChangeShapeType="1"/>
            <a:stCxn id="41" idx="3"/>
          </p:cNvCxnSpPr>
          <p:nvPr/>
        </p:nvCxnSpPr>
        <p:spPr bwMode="auto">
          <a:xfrm flipV="1">
            <a:off x="4997450" y="2213009"/>
            <a:ext cx="352425" cy="317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2445" name="Szövegdoboz 70"/>
          <p:cNvSpPr txBox="1">
            <a:spLocks noChangeArrowheads="1"/>
          </p:cNvSpPr>
          <p:nvPr/>
        </p:nvSpPr>
        <p:spPr bwMode="auto">
          <a:xfrm>
            <a:off x="4964113" y="1979647"/>
            <a:ext cx="4143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60" name="Egyenes összekötő 59"/>
          <p:cNvCxnSpPr/>
          <p:nvPr/>
        </p:nvCxnSpPr>
        <p:spPr>
          <a:xfrm flipV="1">
            <a:off x="3111500" y="1817722"/>
            <a:ext cx="33178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Egyenes összekötő 61"/>
          <p:cNvCxnSpPr/>
          <p:nvPr/>
        </p:nvCxnSpPr>
        <p:spPr>
          <a:xfrm rot="10800000" flipH="1" flipV="1">
            <a:off x="3435350" y="2109822"/>
            <a:ext cx="16986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flipV="1">
            <a:off x="3117850" y="2236822"/>
            <a:ext cx="49688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Egyenes összekötő 78"/>
          <p:cNvCxnSpPr/>
          <p:nvPr/>
        </p:nvCxnSpPr>
        <p:spPr>
          <a:xfrm flipV="1">
            <a:off x="3117850" y="2662272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Egyenes összekötő 81"/>
          <p:cNvCxnSpPr/>
          <p:nvPr/>
        </p:nvCxnSpPr>
        <p:spPr>
          <a:xfrm rot="5400000" flipH="1" flipV="1">
            <a:off x="3288506" y="2507491"/>
            <a:ext cx="3000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 rot="10800000" flipH="1" flipV="1">
            <a:off x="3435350" y="2346359"/>
            <a:ext cx="16986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gyenes összekötő 91"/>
          <p:cNvCxnSpPr/>
          <p:nvPr/>
        </p:nvCxnSpPr>
        <p:spPr>
          <a:xfrm rot="5400000" flipH="1" flipV="1">
            <a:off x="3288507" y="1962978"/>
            <a:ext cx="29686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2387" name="Egyenes összekötő 108"/>
          <p:cNvCxnSpPr>
            <a:stCxn id="127" idx="1"/>
          </p:cNvCxnSpPr>
          <p:nvPr/>
        </p:nvCxnSpPr>
        <p:spPr>
          <a:xfrm flipH="1" flipV="1">
            <a:off x="6888163" y="1828834"/>
            <a:ext cx="33178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Egyenes összekötő 109"/>
          <p:cNvCxnSpPr/>
          <p:nvPr/>
        </p:nvCxnSpPr>
        <p:spPr>
          <a:xfrm rot="10800000" flipV="1">
            <a:off x="6726238" y="2109822"/>
            <a:ext cx="16986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>
            <a:stCxn id="126" idx="1"/>
          </p:cNvCxnSpPr>
          <p:nvPr/>
        </p:nvCxnSpPr>
        <p:spPr>
          <a:xfrm flipH="1" flipV="1">
            <a:off x="6719888" y="2236822"/>
            <a:ext cx="4953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églalap 113"/>
          <p:cNvSpPr>
            <a:spLocks noChangeArrowheads="1"/>
          </p:cNvSpPr>
          <p:nvPr/>
        </p:nvSpPr>
        <p:spPr bwMode="auto">
          <a:xfrm flipV="1">
            <a:off x="7096125" y="2071722"/>
            <a:ext cx="66675" cy="325437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7" name="Téglalap 116"/>
          <p:cNvSpPr>
            <a:spLocks noChangeArrowheads="1"/>
          </p:cNvSpPr>
          <p:nvPr/>
        </p:nvSpPr>
        <p:spPr bwMode="auto">
          <a:xfrm flipV="1">
            <a:off x="6973888" y="2071722"/>
            <a:ext cx="69850" cy="325437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8" name="Téglalap 117"/>
          <p:cNvSpPr>
            <a:spLocks noChangeArrowheads="1"/>
          </p:cNvSpPr>
          <p:nvPr/>
        </p:nvSpPr>
        <p:spPr bwMode="auto">
          <a:xfrm flipV="1">
            <a:off x="7100888" y="1662147"/>
            <a:ext cx="66675" cy="328612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9" name="Téglalap 118"/>
          <p:cNvSpPr>
            <a:spLocks noChangeArrowheads="1"/>
          </p:cNvSpPr>
          <p:nvPr/>
        </p:nvSpPr>
        <p:spPr bwMode="auto">
          <a:xfrm flipV="1">
            <a:off x="6978650" y="1662147"/>
            <a:ext cx="68263" cy="328612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0" name="Egyenes összekötő 119"/>
          <p:cNvCxnSpPr>
            <a:stCxn id="128" idx="1"/>
          </p:cNvCxnSpPr>
          <p:nvPr/>
        </p:nvCxnSpPr>
        <p:spPr>
          <a:xfrm flipH="1" flipV="1">
            <a:off x="6888163" y="2662272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églalap 120"/>
          <p:cNvSpPr>
            <a:spLocks noChangeArrowheads="1"/>
          </p:cNvSpPr>
          <p:nvPr/>
        </p:nvSpPr>
        <p:spPr bwMode="auto">
          <a:xfrm flipV="1">
            <a:off x="7096125" y="2497172"/>
            <a:ext cx="66675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52388" name="Téglalap 121"/>
          <p:cNvSpPr>
            <a:spLocks noChangeArrowheads="1"/>
          </p:cNvSpPr>
          <p:nvPr/>
        </p:nvSpPr>
        <p:spPr bwMode="auto">
          <a:xfrm flipV="1">
            <a:off x="6973888" y="2497172"/>
            <a:ext cx="69850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3" name="Egyenes összekötő 122"/>
          <p:cNvCxnSpPr/>
          <p:nvPr/>
        </p:nvCxnSpPr>
        <p:spPr>
          <a:xfrm rot="16200000" flipV="1">
            <a:off x="6743700" y="2495584"/>
            <a:ext cx="29845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Egyenes összekötő 123"/>
          <p:cNvCxnSpPr/>
          <p:nvPr/>
        </p:nvCxnSpPr>
        <p:spPr>
          <a:xfrm rot="10800000" flipV="1">
            <a:off x="6726238" y="2346359"/>
            <a:ext cx="16986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Egyenes összekötő 124"/>
          <p:cNvCxnSpPr/>
          <p:nvPr/>
        </p:nvCxnSpPr>
        <p:spPr>
          <a:xfrm rot="16200000" flipV="1">
            <a:off x="6743700" y="1968534"/>
            <a:ext cx="29845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églalap 125"/>
          <p:cNvSpPr>
            <a:spLocks noChangeArrowheads="1"/>
          </p:cNvSpPr>
          <p:nvPr/>
        </p:nvSpPr>
        <p:spPr bwMode="auto">
          <a:xfrm flipV="1">
            <a:off x="7215188" y="2073309"/>
            <a:ext cx="66675" cy="325438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7" name="Téglalap 126"/>
          <p:cNvSpPr>
            <a:spLocks noChangeArrowheads="1"/>
          </p:cNvSpPr>
          <p:nvPr/>
        </p:nvSpPr>
        <p:spPr bwMode="auto">
          <a:xfrm flipV="1">
            <a:off x="7219950" y="1663734"/>
            <a:ext cx="66675" cy="328613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8" name="Téglalap 127"/>
          <p:cNvSpPr>
            <a:spLocks noChangeArrowheads="1"/>
          </p:cNvSpPr>
          <p:nvPr/>
        </p:nvSpPr>
        <p:spPr bwMode="auto">
          <a:xfrm flipV="1">
            <a:off x="7215188" y="2498759"/>
            <a:ext cx="66675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52479" name="Text Box 127"/>
          <p:cNvSpPr txBox="1">
            <a:spLocks noChangeArrowheads="1"/>
          </p:cNvSpPr>
          <p:nvPr/>
        </p:nvSpPr>
        <p:spPr bwMode="auto">
          <a:xfrm>
            <a:off x="6620372" y="2941672"/>
            <a:ext cx="1013419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DDR3-1333</a:t>
            </a:r>
          </a:p>
        </p:txBody>
      </p:sp>
      <p:sp>
        <p:nvSpPr>
          <p:cNvPr id="1252480" name="Text Box 128"/>
          <p:cNvSpPr txBox="1">
            <a:spLocks noChangeArrowheads="1"/>
          </p:cNvSpPr>
          <p:nvPr/>
        </p:nvSpPr>
        <p:spPr bwMode="auto">
          <a:xfrm>
            <a:off x="2702422" y="2935322"/>
            <a:ext cx="1013419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DDR3-1333</a:t>
            </a:r>
          </a:p>
        </p:txBody>
      </p:sp>
      <p:sp>
        <p:nvSpPr>
          <p:cNvPr id="1252481" name="Rectangle 129"/>
          <p:cNvSpPr>
            <a:spLocks noChangeArrowheads="1"/>
          </p:cNvSpPr>
          <p:nvPr/>
        </p:nvSpPr>
        <p:spPr bwMode="auto">
          <a:xfrm>
            <a:off x="4697413" y="3051116"/>
            <a:ext cx="201612" cy="211138"/>
          </a:xfrm>
          <a:prstGeom prst="rect">
            <a:avLst/>
          </a:prstGeom>
          <a:noFill/>
          <a:ln w="19050" algn="ctr">
            <a:solidFill>
              <a:srgbClr val="78A6DE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1252484" name="Rectangle 132"/>
          <p:cNvSpPr>
            <a:spLocks noChangeArrowheads="1"/>
          </p:cNvSpPr>
          <p:nvPr/>
        </p:nvSpPr>
        <p:spPr bwMode="auto">
          <a:xfrm>
            <a:off x="4047587" y="1516097"/>
            <a:ext cx="95378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5500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Gainestown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</p:txBody>
      </p:sp>
      <p:grpSp>
        <p:nvGrpSpPr>
          <p:cNvPr id="1252485" name="Group 133"/>
          <p:cNvGrpSpPr>
            <a:grpSpLocks/>
          </p:cNvGrpSpPr>
          <p:nvPr/>
        </p:nvGrpSpPr>
        <p:grpSpPr bwMode="auto">
          <a:xfrm>
            <a:off x="6919913" y="1349409"/>
            <a:ext cx="52387" cy="33338"/>
            <a:chOff x="3109" y="934"/>
            <a:chExt cx="37" cy="23"/>
          </a:xfrm>
        </p:grpSpPr>
        <p:sp>
          <p:nvSpPr>
            <p:cNvPr id="1252486" name="Line 134"/>
            <p:cNvSpPr>
              <a:spLocks noChangeShapeType="1"/>
            </p:cNvSpPr>
            <p:nvPr/>
          </p:nvSpPr>
          <p:spPr bwMode="auto">
            <a:xfrm flipH="1">
              <a:off x="3109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87" name="Line 135"/>
            <p:cNvSpPr>
              <a:spLocks noChangeShapeType="1"/>
            </p:cNvSpPr>
            <p:nvPr/>
          </p:nvSpPr>
          <p:spPr bwMode="auto">
            <a:xfrm>
              <a:off x="3128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252488" name="Rectangle 136"/>
          <p:cNvSpPr>
            <a:spLocks noChangeArrowheads="1"/>
          </p:cNvSpPr>
          <p:nvPr/>
        </p:nvSpPr>
        <p:spPr bwMode="auto">
          <a:xfrm>
            <a:off x="5313642" y="1504984"/>
            <a:ext cx="7630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5600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Gulftown)</a:t>
            </a:r>
          </a:p>
        </p:txBody>
      </p:sp>
      <p:sp>
        <p:nvSpPr>
          <p:cNvPr id="1252489" name="Text Box 137"/>
          <p:cNvSpPr txBox="1">
            <a:spLocks noChangeArrowheads="1"/>
          </p:cNvSpPr>
          <p:nvPr/>
        </p:nvSpPr>
        <p:spPr bwMode="auto">
          <a:xfrm>
            <a:off x="5004424" y="1539909"/>
            <a:ext cx="330540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</a:t>
            </a:r>
          </a:p>
        </p:txBody>
      </p:sp>
      <p:sp>
        <p:nvSpPr>
          <p:cNvPr id="1252389" name="Téglalap 3"/>
          <p:cNvSpPr>
            <a:spLocks noChangeArrowheads="1"/>
          </p:cNvSpPr>
          <p:nvPr/>
        </p:nvSpPr>
        <p:spPr bwMode="auto">
          <a:xfrm>
            <a:off x="4604519" y="4457120"/>
            <a:ext cx="1320800" cy="534988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Westmere-EX (10C)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492" name="Text Box 140"/>
          <p:cNvSpPr txBox="1">
            <a:spLocks noChangeArrowheads="1"/>
          </p:cNvSpPr>
          <p:nvPr/>
        </p:nvSpPr>
        <p:spPr bwMode="auto">
          <a:xfrm>
            <a:off x="4187006" y="4096758"/>
            <a:ext cx="32861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</a:t>
            </a:r>
          </a:p>
        </p:txBody>
      </p:sp>
      <p:sp>
        <p:nvSpPr>
          <p:cNvPr id="1252493" name="Rectangle 141"/>
          <p:cNvSpPr>
            <a:spLocks noChangeArrowheads="1"/>
          </p:cNvSpPr>
          <p:nvPr/>
        </p:nvSpPr>
        <p:spPr bwMode="auto">
          <a:xfrm>
            <a:off x="3034121" y="3976108"/>
            <a:ext cx="1114426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6500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</a:t>
            </a:r>
          </a:p>
        </p:txBody>
      </p:sp>
      <p:sp>
        <p:nvSpPr>
          <p:cNvPr id="1252494" name="Rectangle 142"/>
          <p:cNvSpPr>
            <a:spLocks noChangeArrowheads="1"/>
          </p:cNvSpPr>
          <p:nvPr/>
        </p:nvSpPr>
        <p:spPr bwMode="auto">
          <a:xfrm>
            <a:off x="4494201" y="3996745"/>
            <a:ext cx="114614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</a:t>
            </a:r>
          </a:p>
        </p:txBody>
      </p:sp>
      <p:sp>
        <p:nvSpPr>
          <p:cNvPr id="1252495" name="Rectangle 143"/>
          <p:cNvSpPr>
            <a:spLocks noChangeArrowheads="1"/>
          </p:cNvSpPr>
          <p:nvPr/>
        </p:nvSpPr>
        <p:spPr bwMode="auto">
          <a:xfrm>
            <a:off x="4779144" y="5677908"/>
            <a:ext cx="201612" cy="211137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1252498" name="Text Box 146"/>
          <p:cNvSpPr txBox="1">
            <a:spLocks noChangeArrowheads="1"/>
          </p:cNvSpPr>
          <p:nvPr/>
        </p:nvSpPr>
        <p:spPr bwMode="auto">
          <a:xfrm>
            <a:off x="-11578" y="481900"/>
            <a:ext cx="936893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Connecting DDR3 DIMMs via low line count serial links and on-board MBs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raise n</a:t>
            </a:r>
            <a:r>
              <a:rPr kumimoji="0" lang="hu-HU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-EX-based platform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0" name="Téglalap 40"/>
          <p:cNvSpPr>
            <a:spLocks noChangeArrowheads="1"/>
          </p:cNvSpPr>
          <p:nvPr/>
        </p:nvSpPr>
        <p:spPr bwMode="auto">
          <a:xfrm>
            <a:off x="5351463" y="1965359"/>
            <a:ext cx="1374775" cy="504825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 –EP (4C)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Westmere-EP (6C)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1252392" name="Group 1252391"/>
          <p:cNvGrpSpPr/>
          <p:nvPr/>
        </p:nvGrpSpPr>
        <p:grpSpPr>
          <a:xfrm>
            <a:off x="626244" y="4096758"/>
            <a:ext cx="2243137" cy="1485952"/>
            <a:chOff x="563563" y="3662363"/>
            <a:chExt cx="2243137" cy="1485952"/>
          </a:xfrm>
        </p:grpSpPr>
        <p:sp>
          <p:nvSpPr>
            <p:cNvPr id="1252360" name="Szövegdoboz 31"/>
            <p:cNvSpPr txBox="1">
              <a:spLocks noChangeArrowheads="1"/>
            </p:cNvSpPr>
            <p:nvPr/>
          </p:nvSpPr>
          <p:spPr bwMode="auto">
            <a:xfrm>
              <a:off x="1346200" y="4903840"/>
              <a:ext cx="93186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3-1067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31" name="Egyenes összekötő 130"/>
            <p:cNvCxnSpPr/>
            <p:nvPr/>
          </p:nvCxnSpPr>
          <p:spPr>
            <a:xfrm rot="10800000" flipH="1" flipV="1">
              <a:off x="2484438" y="4371975"/>
              <a:ext cx="32226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Egyenes összekötő 131"/>
            <p:cNvCxnSpPr/>
            <p:nvPr/>
          </p:nvCxnSpPr>
          <p:spPr>
            <a:xfrm rot="10800000" flipH="1" flipV="1">
              <a:off x="2484438" y="3908425"/>
              <a:ext cx="219075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Egyenes összekötő 145"/>
            <p:cNvCxnSpPr/>
            <p:nvPr/>
          </p:nvCxnSpPr>
          <p:spPr>
            <a:xfrm rot="10800000" flipH="1">
              <a:off x="1712913" y="3833813"/>
              <a:ext cx="4318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Téglalap 146"/>
            <p:cNvSpPr/>
            <p:nvPr/>
          </p:nvSpPr>
          <p:spPr>
            <a:xfrm flipH="1">
              <a:off x="1785938" y="3662363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8" name="Téglalap 147"/>
            <p:cNvSpPr/>
            <p:nvPr/>
          </p:nvSpPr>
          <p:spPr>
            <a:xfrm flipH="1">
              <a:off x="1704975" y="3662363"/>
              <a:ext cx="42863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cxnSp>
          <p:nvCxnSpPr>
            <p:cNvPr id="151" name="Egyenes összekötő 150"/>
            <p:cNvCxnSpPr/>
            <p:nvPr/>
          </p:nvCxnSpPr>
          <p:spPr>
            <a:xfrm rot="10800000" flipH="1">
              <a:off x="1712913" y="3990975"/>
              <a:ext cx="431800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églalap 151"/>
            <p:cNvSpPr/>
            <p:nvPr/>
          </p:nvSpPr>
          <p:spPr>
            <a:xfrm flipH="1">
              <a:off x="1785938" y="3892550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3" name="Téglalap 152"/>
            <p:cNvSpPr/>
            <p:nvPr/>
          </p:nvSpPr>
          <p:spPr>
            <a:xfrm flipH="1">
              <a:off x="1704975" y="3892550"/>
              <a:ext cx="42863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6" name="Téglalap 155"/>
            <p:cNvSpPr/>
            <p:nvPr/>
          </p:nvSpPr>
          <p:spPr>
            <a:xfrm flipH="1">
              <a:off x="2012950" y="3775075"/>
              <a:ext cx="596900" cy="266700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SMB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157" name="Egyenes összekötő 156"/>
            <p:cNvCxnSpPr/>
            <p:nvPr/>
          </p:nvCxnSpPr>
          <p:spPr>
            <a:xfrm rot="10800000" flipH="1">
              <a:off x="1712913" y="4305300"/>
              <a:ext cx="419100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églalap 157"/>
            <p:cNvSpPr/>
            <p:nvPr/>
          </p:nvSpPr>
          <p:spPr>
            <a:xfrm flipH="1">
              <a:off x="1785938" y="4205288"/>
              <a:ext cx="41275" cy="20161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9" name="Téglalap 158"/>
            <p:cNvSpPr/>
            <p:nvPr/>
          </p:nvSpPr>
          <p:spPr>
            <a:xfrm flipH="1">
              <a:off x="1704975" y="4205288"/>
              <a:ext cx="42863" cy="20161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cxnSp>
          <p:nvCxnSpPr>
            <p:cNvPr id="162" name="Egyenes összekötő 161"/>
            <p:cNvCxnSpPr/>
            <p:nvPr/>
          </p:nvCxnSpPr>
          <p:spPr>
            <a:xfrm rot="10800000" flipH="1">
              <a:off x="1712913" y="4465638"/>
              <a:ext cx="4318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églalap 162"/>
            <p:cNvSpPr/>
            <p:nvPr/>
          </p:nvSpPr>
          <p:spPr>
            <a:xfrm flipH="1">
              <a:off x="1785938" y="4438650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4" name="Téglalap 163"/>
            <p:cNvSpPr/>
            <p:nvPr/>
          </p:nvSpPr>
          <p:spPr>
            <a:xfrm flipH="1">
              <a:off x="1704975" y="4438650"/>
              <a:ext cx="42863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7" name="Téglalap 166"/>
            <p:cNvSpPr/>
            <p:nvPr/>
          </p:nvSpPr>
          <p:spPr>
            <a:xfrm flipH="1">
              <a:off x="2012950" y="4238625"/>
              <a:ext cx="596900" cy="266700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SMB</a:t>
              </a: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2" name="Egyenes összekötő 130"/>
            <p:cNvCxnSpPr/>
            <p:nvPr/>
          </p:nvCxnSpPr>
          <p:spPr>
            <a:xfrm rot="10800000" flipH="1" flipV="1">
              <a:off x="1394813" y="4678363"/>
              <a:ext cx="1296000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Egyenes összekötő 131"/>
            <p:cNvCxnSpPr/>
            <p:nvPr/>
          </p:nvCxnSpPr>
          <p:spPr>
            <a:xfrm rot="10800000" flipH="1" flipV="1">
              <a:off x="1343025" y="4157663"/>
              <a:ext cx="1454150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45"/>
            <p:cNvCxnSpPr/>
            <p:nvPr/>
          </p:nvCxnSpPr>
          <p:spPr>
            <a:xfrm rot="10800000" flipH="1">
              <a:off x="571500" y="4081463"/>
              <a:ext cx="4318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églalap 146"/>
            <p:cNvSpPr/>
            <p:nvPr/>
          </p:nvSpPr>
          <p:spPr>
            <a:xfrm flipH="1">
              <a:off x="644525" y="3911600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" name="Téglalap 147"/>
            <p:cNvSpPr/>
            <p:nvPr/>
          </p:nvSpPr>
          <p:spPr>
            <a:xfrm flipH="1">
              <a:off x="563563" y="3911600"/>
              <a:ext cx="42862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cxnSp>
          <p:nvCxnSpPr>
            <p:cNvPr id="8" name="Egyenes összekötő 150"/>
            <p:cNvCxnSpPr/>
            <p:nvPr/>
          </p:nvCxnSpPr>
          <p:spPr>
            <a:xfrm rot="10800000" flipH="1">
              <a:off x="571500" y="4240213"/>
              <a:ext cx="4318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églalap 151"/>
            <p:cNvSpPr/>
            <p:nvPr/>
          </p:nvSpPr>
          <p:spPr>
            <a:xfrm flipH="1">
              <a:off x="644525" y="4140200"/>
              <a:ext cx="41275" cy="20161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" name="Téglalap 152"/>
            <p:cNvSpPr/>
            <p:nvPr/>
          </p:nvSpPr>
          <p:spPr>
            <a:xfrm flipH="1">
              <a:off x="563563" y="4140200"/>
              <a:ext cx="42862" cy="20161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" name="Téglalap 155"/>
            <p:cNvSpPr/>
            <p:nvPr/>
          </p:nvSpPr>
          <p:spPr>
            <a:xfrm flipH="1">
              <a:off x="871538" y="4022725"/>
              <a:ext cx="595312" cy="26987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SMB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12" name="Egyenes összekötő 156"/>
            <p:cNvCxnSpPr/>
            <p:nvPr/>
          </p:nvCxnSpPr>
          <p:spPr>
            <a:xfrm rot="10800000" flipH="1">
              <a:off x="571500" y="4624388"/>
              <a:ext cx="419100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églalap 157"/>
            <p:cNvSpPr/>
            <p:nvPr/>
          </p:nvSpPr>
          <p:spPr>
            <a:xfrm flipH="1">
              <a:off x="644525" y="4525963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" name="Téglalap 158"/>
            <p:cNvSpPr/>
            <p:nvPr/>
          </p:nvSpPr>
          <p:spPr>
            <a:xfrm flipH="1">
              <a:off x="563563" y="4525963"/>
              <a:ext cx="42862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cxnSp>
          <p:nvCxnSpPr>
            <p:cNvPr id="15" name="Egyenes összekötő 161"/>
            <p:cNvCxnSpPr/>
            <p:nvPr/>
          </p:nvCxnSpPr>
          <p:spPr>
            <a:xfrm rot="10800000" flipH="1">
              <a:off x="571500" y="4784725"/>
              <a:ext cx="431800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églalap 162"/>
            <p:cNvSpPr/>
            <p:nvPr/>
          </p:nvSpPr>
          <p:spPr>
            <a:xfrm flipH="1">
              <a:off x="644525" y="4757738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" name="Téglalap 163"/>
            <p:cNvSpPr/>
            <p:nvPr/>
          </p:nvSpPr>
          <p:spPr>
            <a:xfrm flipH="1">
              <a:off x="563563" y="4757738"/>
              <a:ext cx="42862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8" name="Téglalap 166"/>
            <p:cNvSpPr/>
            <p:nvPr/>
          </p:nvSpPr>
          <p:spPr>
            <a:xfrm flipH="1">
              <a:off x="871538" y="4557713"/>
              <a:ext cx="595312" cy="266700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SMB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252414" name="Line 62"/>
            <p:cNvSpPr>
              <a:spLocks noChangeShapeType="1"/>
            </p:cNvSpPr>
            <p:nvPr/>
          </p:nvSpPr>
          <p:spPr bwMode="auto">
            <a:xfrm flipV="1">
              <a:off x="2697163" y="4533900"/>
              <a:ext cx="0" cy="14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15" name="Line 63"/>
            <p:cNvSpPr>
              <a:spLocks noChangeShapeType="1"/>
            </p:cNvSpPr>
            <p:nvPr/>
          </p:nvSpPr>
          <p:spPr bwMode="auto">
            <a:xfrm>
              <a:off x="2719388" y="4525963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16" name="Line 64"/>
            <p:cNvSpPr>
              <a:spLocks noChangeShapeType="1"/>
            </p:cNvSpPr>
            <p:nvPr/>
          </p:nvSpPr>
          <p:spPr bwMode="auto">
            <a:xfrm>
              <a:off x="2719388" y="4525963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17" name="Line 65"/>
            <p:cNvSpPr>
              <a:spLocks noChangeShapeType="1"/>
            </p:cNvSpPr>
            <p:nvPr/>
          </p:nvSpPr>
          <p:spPr bwMode="auto">
            <a:xfrm>
              <a:off x="2703513" y="4525963"/>
              <a:ext cx="857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18" name="Line 66"/>
            <p:cNvSpPr>
              <a:spLocks noChangeShapeType="1"/>
            </p:cNvSpPr>
            <p:nvPr/>
          </p:nvSpPr>
          <p:spPr bwMode="auto">
            <a:xfrm>
              <a:off x="2703513" y="3913188"/>
              <a:ext cx="0" cy="14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19" name="Line 67"/>
            <p:cNvSpPr>
              <a:spLocks noChangeShapeType="1"/>
            </p:cNvSpPr>
            <p:nvPr/>
          </p:nvSpPr>
          <p:spPr bwMode="auto">
            <a:xfrm>
              <a:off x="2703513" y="4075113"/>
              <a:ext cx="746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cxnSp>
        <p:nvCxnSpPr>
          <p:cNvPr id="171" name="Egyenes összekötő 170"/>
          <p:cNvCxnSpPr>
            <a:cxnSpLocks noChangeShapeType="1"/>
          </p:cNvCxnSpPr>
          <p:nvPr/>
        </p:nvCxnSpPr>
        <p:spPr bwMode="auto">
          <a:xfrm rot="10800000" flipV="1">
            <a:off x="5915794" y="4785733"/>
            <a:ext cx="32226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2" name="Egyenes összekötő 171"/>
          <p:cNvCxnSpPr>
            <a:cxnSpLocks noChangeShapeType="1"/>
          </p:cNvCxnSpPr>
          <p:nvPr/>
        </p:nvCxnSpPr>
        <p:spPr bwMode="auto">
          <a:xfrm rot="10800000" flipV="1">
            <a:off x="6028506" y="4334883"/>
            <a:ext cx="20955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3" name="Egyenes összekötő 172"/>
          <p:cNvCxnSpPr>
            <a:cxnSpLocks noChangeShapeType="1"/>
          </p:cNvCxnSpPr>
          <p:nvPr/>
        </p:nvCxnSpPr>
        <p:spPr bwMode="auto">
          <a:xfrm rot="10800000">
            <a:off x="6577781" y="4260270"/>
            <a:ext cx="4191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6895281" y="4088820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6974656" y="4088820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78" name="Egyenes összekötő 177"/>
          <p:cNvCxnSpPr>
            <a:cxnSpLocks noChangeShapeType="1"/>
          </p:cNvCxnSpPr>
          <p:nvPr/>
        </p:nvCxnSpPr>
        <p:spPr bwMode="auto">
          <a:xfrm rot="10800000">
            <a:off x="6577781" y="4417433"/>
            <a:ext cx="4191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6895281" y="4319008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6974656" y="4319008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" name="Téglalap 182"/>
          <p:cNvSpPr>
            <a:spLocks noChangeArrowheads="1"/>
          </p:cNvSpPr>
          <p:nvPr/>
        </p:nvSpPr>
        <p:spPr bwMode="auto">
          <a:xfrm>
            <a:off x="6114231" y="4203120"/>
            <a:ext cx="595313" cy="265113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4" name="Egyenes összekötő 183"/>
          <p:cNvCxnSpPr>
            <a:cxnSpLocks noChangeShapeType="1"/>
          </p:cNvCxnSpPr>
          <p:nvPr/>
        </p:nvCxnSpPr>
        <p:spPr bwMode="auto">
          <a:xfrm rot="10800000">
            <a:off x="6592069" y="4719058"/>
            <a:ext cx="404812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6895281" y="4619045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6974656" y="4619045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9" name="Egyenes összekötő 188"/>
          <p:cNvCxnSpPr>
            <a:cxnSpLocks noChangeShapeType="1"/>
          </p:cNvCxnSpPr>
          <p:nvPr/>
        </p:nvCxnSpPr>
        <p:spPr bwMode="auto">
          <a:xfrm rot="10800000">
            <a:off x="6577781" y="4877808"/>
            <a:ext cx="4191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6895281" y="4852408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6974656" y="4852408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4" name="Téglalap 193"/>
          <p:cNvSpPr>
            <a:spLocks noChangeArrowheads="1"/>
          </p:cNvSpPr>
          <p:nvPr/>
        </p:nvSpPr>
        <p:spPr bwMode="auto">
          <a:xfrm>
            <a:off x="6114231" y="4663495"/>
            <a:ext cx="595313" cy="266700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7" name="Szövegdoboz 31"/>
          <p:cNvSpPr txBox="1">
            <a:spLocks noChangeArrowheads="1"/>
          </p:cNvSpPr>
          <p:nvPr/>
        </p:nvSpPr>
        <p:spPr bwMode="auto">
          <a:xfrm>
            <a:off x="6450868" y="5370906"/>
            <a:ext cx="101341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9" name="Egyenes összekötő 170"/>
          <p:cNvCxnSpPr>
            <a:cxnSpLocks noChangeShapeType="1"/>
          </p:cNvCxnSpPr>
          <p:nvPr/>
        </p:nvCxnSpPr>
        <p:spPr bwMode="auto">
          <a:xfrm rot="10800000" flipV="1">
            <a:off x="6028506" y="5077833"/>
            <a:ext cx="1447800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Egyenes összekötő 171"/>
          <p:cNvCxnSpPr>
            <a:cxnSpLocks noChangeShapeType="1"/>
          </p:cNvCxnSpPr>
          <p:nvPr/>
        </p:nvCxnSpPr>
        <p:spPr bwMode="auto">
          <a:xfrm rot="10800000" flipV="1">
            <a:off x="5923731" y="4595233"/>
            <a:ext cx="1552575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" name="Egyenes összekötő 172"/>
          <p:cNvCxnSpPr>
            <a:cxnSpLocks noChangeShapeType="1"/>
          </p:cNvCxnSpPr>
          <p:nvPr/>
        </p:nvCxnSpPr>
        <p:spPr bwMode="auto">
          <a:xfrm rot="10800000">
            <a:off x="7816031" y="4520620"/>
            <a:ext cx="4191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8133531" y="4349170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8212906" y="4349170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4" name="Egyenes összekötő 177"/>
          <p:cNvCxnSpPr>
            <a:cxnSpLocks noChangeShapeType="1"/>
          </p:cNvCxnSpPr>
          <p:nvPr/>
        </p:nvCxnSpPr>
        <p:spPr bwMode="auto">
          <a:xfrm rot="10800000">
            <a:off x="7816031" y="4642858"/>
            <a:ext cx="4191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8133531" y="4579358"/>
            <a:ext cx="39688" cy="20161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8212906" y="4579358"/>
            <a:ext cx="41275" cy="20161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7" name="Téglalap 182"/>
          <p:cNvSpPr>
            <a:spLocks noChangeArrowheads="1"/>
          </p:cNvSpPr>
          <p:nvPr/>
        </p:nvSpPr>
        <p:spPr bwMode="auto">
          <a:xfrm>
            <a:off x="7352481" y="4463470"/>
            <a:ext cx="595313" cy="266700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8" name="Egyenes összekötő 183"/>
          <p:cNvCxnSpPr>
            <a:cxnSpLocks noChangeShapeType="1"/>
          </p:cNvCxnSpPr>
          <p:nvPr/>
        </p:nvCxnSpPr>
        <p:spPr bwMode="auto">
          <a:xfrm rot="10800000">
            <a:off x="7830319" y="5039733"/>
            <a:ext cx="404812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8133531" y="4941308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8212906" y="4941308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1" name="Egyenes összekötő 188"/>
          <p:cNvCxnSpPr>
            <a:cxnSpLocks noChangeShapeType="1"/>
          </p:cNvCxnSpPr>
          <p:nvPr/>
        </p:nvCxnSpPr>
        <p:spPr bwMode="auto">
          <a:xfrm rot="10800000">
            <a:off x="7816031" y="5200070"/>
            <a:ext cx="419100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2384" name="Téglalap 189"/>
          <p:cNvSpPr>
            <a:spLocks noChangeArrowheads="1"/>
          </p:cNvSpPr>
          <p:nvPr/>
        </p:nvSpPr>
        <p:spPr bwMode="auto">
          <a:xfrm>
            <a:off x="8133531" y="5173083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85" name="Téglalap 190"/>
          <p:cNvSpPr>
            <a:spLocks noChangeArrowheads="1"/>
          </p:cNvSpPr>
          <p:nvPr/>
        </p:nvSpPr>
        <p:spPr bwMode="auto">
          <a:xfrm>
            <a:off x="8212906" y="5173083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86" name="Téglalap 193"/>
          <p:cNvSpPr>
            <a:spLocks noChangeArrowheads="1"/>
          </p:cNvSpPr>
          <p:nvPr/>
        </p:nvSpPr>
        <p:spPr bwMode="auto">
          <a:xfrm>
            <a:off x="7352481" y="4973058"/>
            <a:ext cx="595313" cy="266700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436" name="Line 84"/>
          <p:cNvSpPr>
            <a:spLocks noChangeShapeType="1"/>
          </p:cNvSpPr>
          <p:nvPr/>
        </p:nvSpPr>
        <p:spPr bwMode="auto">
          <a:xfrm flipV="1">
            <a:off x="6028506" y="4906383"/>
            <a:ext cx="0" cy="171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437" name="Line 85"/>
          <p:cNvSpPr>
            <a:spLocks noChangeShapeType="1"/>
          </p:cNvSpPr>
          <p:nvPr/>
        </p:nvSpPr>
        <p:spPr bwMode="auto">
          <a:xfrm flipH="1">
            <a:off x="5920556" y="4906383"/>
            <a:ext cx="1079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9" name="Szövegdoboz 70"/>
          <p:cNvSpPr txBox="1">
            <a:spLocks noChangeArrowheads="1"/>
          </p:cNvSpPr>
          <p:nvPr/>
        </p:nvSpPr>
        <p:spPr bwMode="auto">
          <a:xfrm>
            <a:off x="4183813" y="4742730"/>
            <a:ext cx="4143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150" name="Egyenes összekötő 108"/>
          <p:cNvCxnSpPr/>
          <p:nvPr/>
        </p:nvCxnSpPr>
        <p:spPr>
          <a:xfrm flipH="1" flipV="1">
            <a:off x="4187006" y="4770384"/>
            <a:ext cx="417513" cy="7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Line 66"/>
          <p:cNvSpPr>
            <a:spLocks noChangeShapeType="1"/>
          </p:cNvSpPr>
          <p:nvPr/>
        </p:nvSpPr>
        <p:spPr bwMode="auto">
          <a:xfrm>
            <a:off x="6030094" y="4347583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5" name="Line 85"/>
          <p:cNvSpPr>
            <a:spLocks noChangeShapeType="1"/>
          </p:cNvSpPr>
          <p:nvPr/>
        </p:nvSpPr>
        <p:spPr bwMode="auto">
          <a:xfrm flipH="1">
            <a:off x="5920556" y="4487283"/>
            <a:ext cx="1079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4" name="Rounded Rectangle 1252393"/>
          <p:cNvSpPr/>
          <p:nvPr/>
        </p:nvSpPr>
        <p:spPr bwMode="auto">
          <a:xfrm>
            <a:off x="4161606" y="4385323"/>
            <a:ext cx="434975" cy="6480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1" name="Rounded Rectangle 1252390"/>
          <p:cNvSpPr/>
          <p:nvPr/>
        </p:nvSpPr>
        <p:spPr bwMode="auto">
          <a:xfrm>
            <a:off x="481781" y="3937214"/>
            <a:ext cx="2327275" cy="184626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8" name="TextBox 1252397"/>
          <p:cNvSpPr txBox="1"/>
          <p:nvPr/>
        </p:nvSpPr>
        <p:spPr>
          <a:xfrm>
            <a:off x="94449" y="1216045"/>
            <a:ext cx="542211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Nehalem-EP/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based 2S platform (2009)</a:t>
            </a:r>
          </a:p>
        </p:txBody>
      </p:sp>
      <p:sp>
        <p:nvSpPr>
          <p:cNvPr id="1252399" name="TextBox 1252398"/>
          <p:cNvSpPr txBox="1"/>
          <p:nvPr/>
        </p:nvSpPr>
        <p:spPr>
          <a:xfrm>
            <a:off x="88300" y="3576918"/>
            <a:ext cx="52052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based 2S platform (2010)</a:t>
            </a:r>
          </a:p>
        </p:txBody>
      </p:sp>
      <p:sp>
        <p:nvSpPr>
          <p:cNvPr id="160" name="Title 10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161" name="Down Arrow 160"/>
          <p:cNvSpPr/>
          <p:nvPr/>
        </p:nvSpPr>
        <p:spPr bwMode="auto">
          <a:xfrm>
            <a:off x="4256716" y="3362408"/>
            <a:ext cx="72000" cy="216000"/>
          </a:xfrm>
          <a:prstGeom prst="down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2554704" y="5214216"/>
            <a:ext cx="434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5825314" y="5217643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30859" y="5954179"/>
            <a:ext cx="310356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 link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 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very similar to the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FB-DIMM interface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it is 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serial, packet based, differential link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including 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54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signal lines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191094" y="3429433"/>
            <a:ext cx="21130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Tylersburg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5783056" y="5803928"/>
            <a:ext cx="193033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(Boxboro 2S platform)</a:t>
            </a:r>
          </a:p>
        </p:txBody>
      </p:sp>
      <p:sp>
        <p:nvSpPr>
          <p:cNvPr id="1252401" name="TextBox 1252400">
            <a:extLst>
              <a:ext uri="{FF2B5EF4-FFF2-40B4-BE49-F238E27FC236}">
                <a16:creationId xmlns:a16="http://schemas.microsoft.com/office/drawing/2014/main" id="{7A5D6564-96DD-45D8-B10E-A4E9C8EFA5FD}"/>
              </a:ext>
            </a:extLst>
          </p:cNvPr>
          <p:cNvSpPr txBox="1"/>
          <p:nvPr/>
        </p:nvSpPr>
        <p:spPr>
          <a:xfrm>
            <a:off x="5702433" y="6360160"/>
            <a:ext cx="291778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300" dirty="0"/>
              <a:t>n</a:t>
            </a:r>
            <a:r>
              <a:rPr lang="hu-HU" sz="1300" baseline="-25000" dirty="0"/>
              <a:t>c</a:t>
            </a:r>
            <a:r>
              <a:rPr lang="hu-HU" sz="1300" dirty="0"/>
              <a:t>: Number of memory channels</a:t>
            </a:r>
          </a:p>
        </p:txBody>
      </p:sp>
      <p:sp>
        <p:nvSpPr>
          <p:cNvPr id="193" name="Téglalap 73">
            <a:extLst>
              <a:ext uri="{FF2B5EF4-FFF2-40B4-BE49-F238E27FC236}">
                <a16:creationId xmlns:a16="http://schemas.microsoft.com/office/drawing/2014/main" id="{8E2CB4D4-3940-4FCC-9FE2-112616DA82FD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170238" y="2071722"/>
            <a:ext cx="66675" cy="325437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95" name="Téglalap 74">
            <a:extLst>
              <a:ext uri="{FF2B5EF4-FFF2-40B4-BE49-F238E27FC236}">
                <a16:creationId xmlns:a16="http://schemas.microsoft.com/office/drawing/2014/main" id="{C92146AF-4FBD-40B6-96E5-94784AC53E73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289300" y="2071722"/>
            <a:ext cx="68263" cy="325437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96" name="Téglalap 75">
            <a:extLst>
              <a:ext uri="{FF2B5EF4-FFF2-40B4-BE49-F238E27FC236}">
                <a16:creationId xmlns:a16="http://schemas.microsoft.com/office/drawing/2014/main" id="{FF0F34CE-C26C-4626-B4D8-9D42A8C4DC6E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165475" y="1662147"/>
            <a:ext cx="66675" cy="328612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97" name="Téglalap 77">
            <a:extLst>
              <a:ext uri="{FF2B5EF4-FFF2-40B4-BE49-F238E27FC236}">
                <a16:creationId xmlns:a16="http://schemas.microsoft.com/office/drawing/2014/main" id="{4B0638BE-E5B6-4C56-8D10-C8C16899F907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284538" y="1662147"/>
            <a:ext cx="68262" cy="328612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98" name="Téglalap 79">
            <a:extLst>
              <a:ext uri="{FF2B5EF4-FFF2-40B4-BE49-F238E27FC236}">
                <a16:creationId xmlns:a16="http://schemas.microsoft.com/office/drawing/2014/main" id="{07585BEA-477B-4077-917D-6D766681BCEE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170238" y="2497172"/>
            <a:ext cx="66675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99" name="Téglalap 80">
            <a:extLst>
              <a:ext uri="{FF2B5EF4-FFF2-40B4-BE49-F238E27FC236}">
                <a16:creationId xmlns:a16="http://schemas.microsoft.com/office/drawing/2014/main" id="{19ACC454-3513-4E93-9B3B-1AFD99CC84AF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289300" y="2497172"/>
            <a:ext cx="68263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0" name="Téglalap 100">
            <a:extLst>
              <a:ext uri="{FF2B5EF4-FFF2-40B4-BE49-F238E27FC236}">
                <a16:creationId xmlns:a16="http://schemas.microsoft.com/office/drawing/2014/main" id="{534CFB90-4645-42EB-86E7-102363B515D1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048000" y="2073309"/>
            <a:ext cx="68263" cy="325438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1" name="Téglalap 101">
            <a:extLst>
              <a:ext uri="{FF2B5EF4-FFF2-40B4-BE49-F238E27FC236}">
                <a16:creationId xmlns:a16="http://schemas.microsoft.com/office/drawing/2014/main" id="{905C9495-47F2-411F-9D29-6DD0B36AA7E6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043238" y="1663734"/>
            <a:ext cx="68262" cy="328613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2" name="Téglalap 102">
            <a:extLst>
              <a:ext uri="{FF2B5EF4-FFF2-40B4-BE49-F238E27FC236}">
                <a16:creationId xmlns:a16="http://schemas.microsoft.com/office/drawing/2014/main" id="{570F83F0-1EDE-404D-98B2-33CF4D908059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048000" y="2498759"/>
            <a:ext cx="68263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32335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(6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5389384"/>
              </p:ext>
            </p:extLst>
          </p:nvPr>
        </p:nvGraphicFramePr>
        <p:xfrm>
          <a:off x="1246755" y="1378087"/>
          <a:ext cx="7548514" cy="3920904"/>
        </p:xfrm>
        <a:graphic>
          <a:graphicData uri="http://schemas.openxmlformats.org/drawingml/2006/table">
            <a:tbl>
              <a:tblPr/>
              <a:tblGrid>
                <a:gridCol w="1265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16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02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87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Vendor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1Q16 Revenue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1Q16 Market Share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1Q16/1Q15 </a:t>
                      </a:r>
                      <a:endParaRPr lang="hu-HU" sz="1400" b="1">
                        <a:effectLst/>
                        <a:latin typeface="+mj-lt"/>
                      </a:endParaRPr>
                    </a:p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Revenue Growth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1. HP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$3,306.8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26.7%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3.5%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2. Dell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$2,267.8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18.3%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-1.8%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3. IBM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$1,139.5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9.2%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-32.9%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4. Lenovo *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$871.2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7.0%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-8.6%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dirty="0">
                          <a:effectLst/>
                          <a:latin typeface="+mj-lt"/>
                        </a:rPr>
                        <a:t>5. Cisco *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$850.2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6.9%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-4.5%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err="1">
                          <a:effectLst/>
                          <a:latin typeface="+mj-lt"/>
                        </a:rPr>
                        <a:t>ODM</a:t>
                      </a:r>
                      <a:r>
                        <a:rPr lang="en-US" sz="1400">
                          <a:effectLst/>
                          <a:latin typeface="+mj-lt"/>
                        </a:rPr>
                        <a:t> Direct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$863.8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7.0%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-11.0%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Others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$3,082.4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24.9%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9.0%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Total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$12,382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100%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-3.6%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4996">
                <a:tc gridSpan="4">
                  <a:txBody>
                    <a:bodyPr/>
                    <a:lstStyle/>
                    <a:p>
                      <a:pPr fontAlgn="t"/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79632" y="502756"/>
            <a:ext cx="866179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Top 5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orldwide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erver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ystems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endors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their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evenue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arket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hare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growth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Q1 2016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 (Revenues are in Millions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USD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122063" y="6399852"/>
            <a:ext cx="19143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HPE: HP Enterprise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88260" y="5265704"/>
            <a:ext cx="57546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Source: IDC's Worldwide Quarterly Server Tracker, June 2016</a:t>
            </a:r>
          </a:p>
        </p:txBody>
      </p:sp>
    </p:spTree>
    <p:extLst>
      <p:ext uri="{BB962C8B-B14F-4D97-AF65-F5344CB8AC3E}">
        <p14:creationId xmlns:p14="http://schemas.microsoft.com/office/powerpoint/2010/main" val="222792854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629282-FE94-460E-9F2B-23CF807AC23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(15)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43CD833-5A5C-4116-B0A5-27C2A6C0456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111" t="32321" r="20222" b="12173"/>
          <a:stretch/>
        </p:blipFill>
        <p:spPr>
          <a:xfrm>
            <a:off x="2032000" y="1631414"/>
            <a:ext cx="4776532" cy="3265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0FF221E-40AD-46FF-B534-E5D33FDEBBF3}"/>
              </a:ext>
            </a:extLst>
          </p:cNvPr>
          <p:cNvSpPr txBox="1"/>
          <p:nvPr/>
        </p:nvSpPr>
        <p:spPr>
          <a:xfrm>
            <a:off x="97790" y="487680"/>
            <a:ext cx="78307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>
                <a:solidFill>
                  <a:srgbClr val="FF0000"/>
                </a:solidFill>
              </a:rPr>
              <a:t>Remarks to the SMI interface and the Scalable Memory Buffer (SMB) </a:t>
            </a:r>
            <a:r>
              <a:rPr lang="hu-HU" sz="1600" dirty="0"/>
              <a:t>[17]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5AC179-41C9-456E-87FB-DCDF685418AD}"/>
              </a:ext>
            </a:extLst>
          </p:cNvPr>
          <p:cNvSpPr txBox="1"/>
          <p:nvPr/>
        </p:nvSpPr>
        <p:spPr>
          <a:xfrm>
            <a:off x="290999" y="5345857"/>
            <a:ext cx="8651727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southbound </a:t>
            </a:r>
            <a:r>
              <a:rPr lang="hu-HU" sz="1600" dirty="0">
                <a:solidFill>
                  <a:srgbClr val="0070C0"/>
                </a:solidFill>
              </a:rPr>
              <a:t>(SB) </a:t>
            </a:r>
            <a:r>
              <a:rPr lang="en-US" sz="1600" dirty="0">
                <a:solidFill>
                  <a:srgbClr val="0070C0"/>
                </a:solidFill>
              </a:rPr>
              <a:t>input link </a:t>
            </a:r>
            <a:r>
              <a:rPr lang="en-US" sz="1600" dirty="0"/>
              <a:t>is 10 lanes wide (plus an 11th spare lane) and </a:t>
            </a:r>
            <a:endParaRPr lang="hu-HU" sz="1600" dirty="0"/>
          </a:p>
          <a:p>
            <a:pPr>
              <a:spcAft>
                <a:spcPts val="600"/>
              </a:spcAft>
            </a:pPr>
            <a:r>
              <a:rPr lang="hu-HU" sz="1600" dirty="0"/>
              <a:t>      </a:t>
            </a:r>
            <a:r>
              <a:rPr lang="en-US" sz="1600" dirty="0"/>
              <a:t>carries commands and write data from the host memory controller. </a:t>
            </a:r>
            <a:endParaRPr lang="hu-HU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northbound output link </a:t>
            </a:r>
            <a:r>
              <a:rPr lang="en-US" sz="1600" dirty="0"/>
              <a:t>is 13 lanes wide (plus a 14th spare lane) and </a:t>
            </a:r>
            <a:endParaRPr lang="hu-HU" sz="1600" dirty="0"/>
          </a:p>
          <a:p>
            <a:r>
              <a:rPr lang="hu-HU" sz="1600" dirty="0"/>
              <a:t>      </a:t>
            </a:r>
            <a:r>
              <a:rPr lang="en-US" sz="1600" dirty="0"/>
              <a:t>carries read return data or status information from the Intel 7500/7510/7512</a:t>
            </a:r>
            <a:endParaRPr lang="hu-HU" sz="1600" dirty="0"/>
          </a:p>
          <a:p>
            <a:r>
              <a:rPr lang="en-US" sz="1600" dirty="0"/>
              <a:t> </a:t>
            </a:r>
            <a:r>
              <a:rPr lang="hu-HU" sz="1600" dirty="0"/>
              <a:t>     </a:t>
            </a:r>
            <a:r>
              <a:rPr lang="en-US" sz="1600" dirty="0"/>
              <a:t>Scalable Memory Buffer back towards the host.</a:t>
            </a:r>
            <a:endParaRPr lang="hu-HU" sz="16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6EA1B5-773A-4401-8CCD-3B7A37548DBF}"/>
              </a:ext>
            </a:extLst>
          </p:cNvPr>
          <p:cNvSpPr txBox="1"/>
          <p:nvPr/>
        </p:nvSpPr>
        <p:spPr>
          <a:xfrm>
            <a:off x="254000" y="883920"/>
            <a:ext cx="851412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600" dirty="0"/>
              <a:t>Intel’s </a:t>
            </a:r>
            <a:r>
              <a:rPr lang="hu-HU" sz="1600" dirty="0">
                <a:solidFill>
                  <a:srgbClr val="FF0000"/>
                </a:solidFill>
              </a:rPr>
              <a:t>SMI interface </a:t>
            </a:r>
            <a:r>
              <a:rPr lang="hu-HU" sz="1600" dirty="0"/>
              <a:t>has </a:t>
            </a:r>
            <a:r>
              <a:rPr lang="en-US" sz="1600" dirty="0"/>
              <a:t>very few protocol changes </a:t>
            </a:r>
            <a:r>
              <a:rPr lang="hu-HU" sz="1600" dirty="0"/>
              <a:t>to the </a:t>
            </a:r>
            <a:r>
              <a:rPr lang="en-US" sz="1600" dirty="0">
                <a:solidFill>
                  <a:srgbClr val="FF0000"/>
                </a:solidFill>
              </a:rPr>
              <a:t>FB-DIMM </a:t>
            </a:r>
            <a:r>
              <a:rPr lang="hu-HU" sz="1600" dirty="0">
                <a:solidFill>
                  <a:srgbClr val="FF0000"/>
                </a:solidFill>
              </a:rPr>
              <a:t>interface</a:t>
            </a:r>
            <a:r>
              <a:rPr lang="hu-HU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 </a:t>
            </a:r>
            <a:r>
              <a:rPr lang="hu-HU" sz="1600" dirty="0"/>
              <a:t>It is a </a:t>
            </a:r>
            <a:r>
              <a:rPr lang="en-US" sz="1600" dirty="0"/>
              <a:t>bidirectional link interface using high-speed </a:t>
            </a:r>
            <a:r>
              <a:rPr lang="en-US" sz="1600" dirty="0">
                <a:solidFill>
                  <a:srgbClr val="0070C0"/>
                </a:solidFill>
              </a:rPr>
              <a:t>differential point</a:t>
            </a:r>
            <a:r>
              <a:rPr lang="hu-HU" sz="1600" dirty="0">
                <a:solidFill>
                  <a:srgbClr val="0070C0"/>
                </a:solidFill>
              </a:rPr>
              <a:t>-</a:t>
            </a:r>
            <a:r>
              <a:rPr lang="en-US" sz="1600" dirty="0">
                <a:solidFill>
                  <a:srgbClr val="0070C0"/>
                </a:solidFill>
              </a:rPr>
              <a:t>to-point</a:t>
            </a:r>
            <a:endParaRPr lang="hu-HU" sz="1600" dirty="0">
              <a:solidFill>
                <a:srgbClr val="0070C0"/>
              </a:solidFill>
            </a:endParaRPr>
          </a:p>
          <a:p>
            <a:r>
              <a:rPr lang="hu-HU" sz="1600" dirty="0">
                <a:solidFill>
                  <a:srgbClr val="0070C0"/>
                </a:solidFill>
              </a:rPr>
              <a:t>  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hu-HU" sz="1600" dirty="0">
                <a:solidFill>
                  <a:srgbClr val="0070C0"/>
                </a:solidFill>
              </a:rPr>
              <a:t>   </a:t>
            </a:r>
            <a:r>
              <a:rPr lang="en-US" sz="1600" dirty="0">
                <a:solidFill>
                  <a:srgbClr val="0070C0"/>
                </a:solidFill>
              </a:rPr>
              <a:t>electrical signaling. </a:t>
            </a:r>
            <a:endParaRPr lang="hu-HU" sz="1600" dirty="0">
              <a:solidFill>
                <a:srgbClr val="0070C0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81F0A7F-F5E7-47A4-8FFA-9F4388067642}"/>
              </a:ext>
            </a:extLst>
          </p:cNvPr>
          <p:cNvSpPr txBox="1"/>
          <p:nvPr/>
        </p:nvSpPr>
        <p:spPr>
          <a:xfrm>
            <a:off x="233680" y="4947921"/>
            <a:ext cx="9144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600" dirty="0"/>
              <a:t>Figure: The Scalable Memory Buffer (SMB) and Scalable Memory Interface (SMI) [17]  </a:t>
            </a:r>
          </a:p>
        </p:txBody>
      </p:sp>
    </p:spTree>
    <p:extLst>
      <p:ext uri="{BB962C8B-B14F-4D97-AF65-F5344CB8AC3E}">
        <p14:creationId xmlns:p14="http://schemas.microsoft.com/office/powerpoint/2010/main" val="1915659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74E665-3D09-4F8C-95E6-F966714A974D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(16)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29B572-9979-4BFF-832B-0D1777268D0B}"/>
              </a:ext>
            </a:extLst>
          </p:cNvPr>
          <p:cNvSpPr txBox="1"/>
          <p:nvPr/>
        </p:nvSpPr>
        <p:spPr>
          <a:xfrm>
            <a:off x="229870" y="949008"/>
            <a:ext cx="8708859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addition, Intel 7500/7510/7512 Scalable Memory Buffer </a:t>
            </a:r>
            <a:r>
              <a:rPr lang="hu-HU" sz="1600" dirty="0"/>
              <a:t>has</a:t>
            </a:r>
            <a:r>
              <a:rPr lang="en-US" sz="1600" dirty="0"/>
              <a:t> a </a:t>
            </a:r>
            <a:r>
              <a:rPr lang="en-US" sz="1600" dirty="0">
                <a:solidFill>
                  <a:srgbClr val="0070C0"/>
                </a:solidFill>
              </a:rPr>
              <a:t>differential </a:t>
            </a:r>
            <a:endParaRPr lang="hu-HU" sz="1600" dirty="0">
              <a:solidFill>
                <a:srgbClr val="0070C0"/>
              </a:solidFill>
            </a:endParaRP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70C0"/>
                </a:solidFill>
              </a:rPr>
              <a:t>      </a:t>
            </a:r>
            <a:r>
              <a:rPr lang="en-US" sz="1600" dirty="0">
                <a:solidFill>
                  <a:srgbClr val="0070C0"/>
                </a:solidFill>
              </a:rPr>
              <a:t>forwarded clock lane in each direction. </a:t>
            </a:r>
            <a:endParaRPr lang="hu-HU" sz="1600" dirty="0">
              <a:solidFill>
                <a:srgbClr val="0070C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Intel</a:t>
            </a:r>
            <a:r>
              <a:rPr lang="hu-HU" sz="1600" dirty="0"/>
              <a:t>’s</a:t>
            </a:r>
            <a:r>
              <a:rPr lang="en-US" sz="1600" dirty="0"/>
              <a:t> 7500/7510/7512 Scalable Memory Buffer support</a:t>
            </a:r>
            <a:r>
              <a:rPr lang="hu-HU" sz="1600" dirty="0"/>
              <a:t>s</a:t>
            </a:r>
            <a:r>
              <a:rPr lang="en-US" sz="1600" dirty="0"/>
              <a:t> SMI interface</a:t>
            </a:r>
            <a:r>
              <a:rPr lang="hu-HU" sz="1600" dirty="0"/>
              <a:t> speeds</a:t>
            </a:r>
          </a:p>
          <a:p>
            <a:r>
              <a:rPr lang="en-US" sz="1600" dirty="0"/>
              <a:t> </a:t>
            </a:r>
            <a:r>
              <a:rPr lang="hu-HU" sz="1600" dirty="0"/>
              <a:t>     </a:t>
            </a:r>
            <a:r>
              <a:rPr lang="en-US" sz="1600" dirty="0"/>
              <a:t>of </a:t>
            </a:r>
            <a:r>
              <a:rPr lang="en-US" sz="1600" dirty="0">
                <a:solidFill>
                  <a:srgbClr val="0070C0"/>
                </a:solidFill>
              </a:rPr>
              <a:t>4.8 Gbps, 5.86 Gbps and 6.4 Gbps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6AFE6E-61B5-4081-9CC0-01547AEF3F3C}"/>
              </a:ext>
            </a:extLst>
          </p:cNvPr>
          <p:cNvSpPr txBox="1"/>
          <p:nvPr/>
        </p:nvSpPr>
        <p:spPr>
          <a:xfrm>
            <a:off x="97790" y="487680"/>
            <a:ext cx="81257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>
                <a:solidFill>
                  <a:srgbClr val="FF0000"/>
                </a:solidFill>
              </a:rPr>
              <a:t>Remarks to the SMI interface and the Scalable Memory Buffer (SMB) -2 </a:t>
            </a:r>
            <a:r>
              <a:rPr lang="hu-HU" sz="1600" dirty="0"/>
              <a:t>[17]</a:t>
            </a:r>
          </a:p>
        </p:txBody>
      </p:sp>
    </p:spTree>
    <p:extLst>
      <p:ext uri="{BB962C8B-B14F-4D97-AF65-F5344CB8AC3E}">
        <p14:creationId xmlns:p14="http://schemas.microsoft.com/office/powerpoint/2010/main" val="298800348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(17)</a:t>
            </a:r>
            <a:endParaRPr lang="en-US" kern="1200" dirty="0">
              <a:latin typeface="Verdana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597318" y="1301761"/>
            <a:ext cx="7519788" cy="5588176"/>
            <a:chOff x="1597318" y="746528"/>
            <a:chExt cx="7519788" cy="6057684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r="3865" b="2595"/>
            <a:stretch/>
          </p:blipFill>
          <p:spPr>
            <a:xfrm>
              <a:off x="4713204" y="746528"/>
              <a:ext cx="4403902" cy="6057684"/>
            </a:xfrm>
            <a:prstGeom prst="rect">
              <a:avLst/>
            </a:prstGeom>
          </p:spPr>
        </p:pic>
        <p:sp>
          <p:nvSpPr>
            <p:cNvPr id="8" name="Rounded Rectangle 7"/>
            <p:cNvSpPr/>
            <p:nvPr/>
          </p:nvSpPr>
          <p:spPr bwMode="auto">
            <a:xfrm>
              <a:off x="5507810" y="3574495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 bwMode="auto">
            <a:xfrm>
              <a:off x="8205925" y="3565531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 bwMode="auto">
            <a:xfrm>
              <a:off x="5106962" y="555568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 bwMode="auto">
            <a:xfrm>
              <a:off x="6488802" y="5546723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" name="Rounded Rectangle 11"/>
            <p:cNvSpPr/>
            <p:nvPr/>
          </p:nvSpPr>
          <p:spPr bwMode="auto">
            <a:xfrm>
              <a:off x="7156030" y="555312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" name="Rounded Rectangle 12"/>
            <p:cNvSpPr/>
            <p:nvPr/>
          </p:nvSpPr>
          <p:spPr bwMode="auto">
            <a:xfrm>
              <a:off x="8537870" y="555184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Rounded Rectangle 13"/>
            <p:cNvSpPr/>
            <p:nvPr/>
          </p:nvSpPr>
          <p:spPr bwMode="auto">
            <a:xfrm>
              <a:off x="6559238" y="1775159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" name="Rounded Rectangle 14"/>
            <p:cNvSpPr/>
            <p:nvPr/>
          </p:nvSpPr>
          <p:spPr bwMode="auto">
            <a:xfrm>
              <a:off x="7802766" y="167398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" name="Oval 15"/>
            <p:cNvSpPr/>
            <p:nvPr/>
          </p:nvSpPr>
          <p:spPr bwMode="auto">
            <a:xfrm>
              <a:off x="6809492" y="4881282"/>
              <a:ext cx="346538" cy="598394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597318" y="3735402"/>
              <a:ext cx="1672321" cy="333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On-board </a:t>
              </a:r>
              <a:r>
                <a:rPr kumimoji="0" lang="hu-HU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MB</a:t>
              </a:r>
            </a:p>
          </p:txBody>
        </p:sp>
        <p:cxnSp>
          <p:nvCxnSpPr>
            <p:cNvPr id="7" name="Straight Arrow Connector 6"/>
            <p:cNvCxnSpPr/>
            <p:nvPr/>
          </p:nvCxnSpPr>
          <p:spPr bwMode="auto">
            <a:xfrm>
              <a:off x="3149552" y="3899616"/>
              <a:ext cx="2264129" cy="18682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9" name="TextBox 18"/>
            <p:cNvSpPr txBox="1"/>
            <p:nvPr/>
          </p:nvSpPr>
          <p:spPr>
            <a:xfrm>
              <a:off x="1712257" y="4993336"/>
              <a:ext cx="55335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PCH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0" name="Straight Arrow Connector 19"/>
            <p:cNvCxnSpPr/>
            <p:nvPr/>
          </p:nvCxnSpPr>
          <p:spPr bwMode="auto">
            <a:xfrm>
              <a:off x="2279977" y="5147225"/>
              <a:ext cx="4389120" cy="18682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extBox 5"/>
          <p:cNvSpPr txBox="1"/>
          <p:nvPr/>
        </p:nvSpPr>
        <p:spPr>
          <a:xfrm>
            <a:off x="-38513" y="481782"/>
            <a:ext cx="95396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Connecting DDR3 DIMMs via low line count serial links and on-board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MBs to the processors (in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-EX-based platforms)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[14]</a:t>
            </a:r>
          </a:p>
        </p:txBody>
      </p:sp>
    </p:spTree>
    <p:extLst>
      <p:ext uri="{BB962C8B-B14F-4D97-AF65-F5344CB8AC3E}">
        <p14:creationId xmlns:p14="http://schemas.microsoft.com/office/powerpoint/2010/main" val="2099920558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Egyenes összekötő 121"/>
          <p:cNvCxnSpPr/>
          <p:nvPr/>
        </p:nvCxnSpPr>
        <p:spPr>
          <a:xfrm rot="5400000" flipH="1" flipV="1">
            <a:off x="4739675" y="2716598"/>
            <a:ext cx="306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zövegdoboz 70"/>
          <p:cNvSpPr txBox="1">
            <a:spLocks noChangeArrowheads="1"/>
          </p:cNvSpPr>
          <p:nvPr/>
        </p:nvSpPr>
        <p:spPr bwMode="auto">
          <a:xfrm>
            <a:off x="4270472" y="2022011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Szövegdoboz 70"/>
          <p:cNvSpPr txBox="1">
            <a:spLocks noChangeArrowheads="1"/>
          </p:cNvSpPr>
          <p:nvPr/>
        </p:nvSpPr>
        <p:spPr bwMode="auto">
          <a:xfrm>
            <a:off x="3535460" y="2593204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7" name="Szövegdoboz 31"/>
          <p:cNvSpPr txBox="1">
            <a:spLocks noChangeArrowheads="1"/>
          </p:cNvSpPr>
          <p:nvPr/>
        </p:nvSpPr>
        <p:spPr bwMode="auto">
          <a:xfrm>
            <a:off x="1405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8" name="Egyenes összekötő 130"/>
          <p:cNvCxnSpPr/>
          <p:nvPr/>
        </p:nvCxnSpPr>
        <p:spPr>
          <a:xfrm rot="10800000" flipH="1" flipV="1">
            <a:off x="2540400" y="2333775"/>
            <a:ext cx="2232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gyenes összekötő 131"/>
          <p:cNvCxnSpPr/>
          <p:nvPr/>
        </p:nvCxnSpPr>
        <p:spPr>
          <a:xfrm rot="10800000" flipH="1" flipV="1">
            <a:off x="2529724" y="1835300"/>
            <a:ext cx="1080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145"/>
          <p:cNvCxnSpPr/>
          <p:nvPr/>
        </p:nvCxnSpPr>
        <p:spPr>
          <a:xfrm rot="10800000" flipH="1">
            <a:off x="1565505" y="1754337"/>
            <a:ext cx="324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églalap 146"/>
          <p:cNvSpPr/>
          <p:nvPr/>
        </p:nvSpPr>
        <p:spPr>
          <a:xfrm flipH="1">
            <a:off x="1640775" y="15701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églalap 147"/>
          <p:cNvSpPr/>
          <p:nvPr/>
        </p:nvSpPr>
        <p:spPr>
          <a:xfrm flipH="1">
            <a:off x="1553463" y="157018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3" name="Egyenes összekötő 150"/>
          <p:cNvCxnSpPr/>
          <p:nvPr/>
        </p:nvCxnSpPr>
        <p:spPr>
          <a:xfrm rot="10800000" flipH="1">
            <a:off x="1562610" y="1924200"/>
            <a:ext cx="3240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églalap 151"/>
          <p:cNvSpPr/>
          <p:nvPr/>
        </p:nvSpPr>
        <p:spPr>
          <a:xfrm flipH="1">
            <a:off x="1640775" y="181783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églalap 152"/>
          <p:cNvSpPr/>
          <p:nvPr/>
        </p:nvSpPr>
        <p:spPr>
          <a:xfrm flipH="1">
            <a:off x="1553463" y="181783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Téglalap 155"/>
          <p:cNvSpPr/>
          <p:nvPr/>
        </p:nvSpPr>
        <p:spPr>
          <a:xfrm flipH="1">
            <a:off x="1888425" y="1690837"/>
            <a:ext cx="647700" cy="288925"/>
          </a:xfrm>
          <a:prstGeom prst="rect">
            <a:avLst/>
          </a:prstGeom>
          <a:solidFill>
            <a:srgbClr val="8EB4E3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7" name="Egyenes összekötő 156"/>
          <p:cNvCxnSpPr>
            <a:cxnSpLocks/>
            <a:stCxn id="19" idx="3"/>
          </p:cNvCxnSpPr>
          <p:nvPr/>
        </p:nvCxnSpPr>
        <p:spPr>
          <a:xfrm flipV="1">
            <a:off x="1553463" y="2262339"/>
            <a:ext cx="336223" cy="1586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églalap 157"/>
          <p:cNvSpPr/>
          <p:nvPr/>
        </p:nvSpPr>
        <p:spPr>
          <a:xfrm flipH="1">
            <a:off x="1640775" y="21559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églalap 158"/>
          <p:cNvSpPr/>
          <p:nvPr/>
        </p:nvSpPr>
        <p:spPr>
          <a:xfrm flipH="1">
            <a:off x="1553463" y="21559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0" name="Egyenes összekötő 161"/>
          <p:cNvCxnSpPr/>
          <p:nvPr/>
        </p:nvCxnSpPr>
        <p:spPr>
          <a:xfrm rot="10800000" flipH="1">
            <a:off x="1562608" y="2435375"/>
            <a:ext cx="3240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églalap 162"/>
          <p:cNvSpPr/>
          <p:nvPr/>
        </p:nvSpPr>
        <p:spPr>
          <a:xfrm flipH="1">
            <a:off x="1640775" y="240680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Téglalap 163"/>
          <p:cNvSpPr/>
          <p:nvPr/>
        </p:nvSpPr>
        <p:spPr>
          <a:xfrm flipH="1">
            <a:off x="1553463" y="24068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églalap 166"/>
          <p:cNvSpPr/>
          <p:nvPr/>
        </p:nvSpPr>
        <p:spPr>
          <a:xfrm flipH="1">
            <a:off x="1888425" y="2190900"/>
            <a:ext cx="647700" cy="287337"/>
          </a:xfrm>
          <a:prstGeom prst="rect">
            <a:avLst/>
          </a:prstGeom>
          <a:solidFill>
            <a:srgbClr val="8EB4E3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02749" y="2351237"/>
            <a:ext cx="252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171"/>
          <p:cNvCxnSpPr>
            <a:cxnSpLocks noChangeShapeType="1"/>
          </p:cNvCxnSpPr>
          <p:nvPr/>
        </p:nvCxnSpPr>
        <p:spPr bwMode="auto">
          <a:xfrm>
            <a:off x="6365860" y="1838475"/>
            <a:ext cx="90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172"/>
          <p:cNvCxnSpPr>
            <a:cxnSpLocks noChangeShapeType="1"/>
          </p:cNvCxnSpPr>
          <p:nvPr/>
        </p:nvCxnSpPr>
        <p:spPr bwMode="auto">
          <a:xfrm rot="10800000">
            <a:off x="7095150" y="1757512"/>
            <a:ext cx="3240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Téglalap 173"/>
          <p:cNvSpPr>
            <a:spLocks noChangeArrowheads="1"/>
          </p:cNvSpPr>
          <p:nvPr/>
        </p:nvSpPr>
        <p:spPr bwMode="auto">
          <a:xfrm>
            <a:off x="7308025" y="15733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8" name="Téglalap 174"/>
          <p:cNvSpPr>
            <a:spLocks noChangeArrowheads="1"/>
          </p:cNvSpPr>
          <p:nvPr/>
        </p:nvSpPr>
        <p:spPr bwMode="auto">
          <a:xfrm>
            <a:off x="7393750" y="157336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29" name="Egyenes összekötő 177"/>
          <p:cNvCxnSpPr>
            <a:cxnSpLocks noChangeShapeType="1"/>
          </p:cNvCxnSpPr>
          <p:nvPr/>
        </p:nvCxnSpPr>
        <p:spPr bwMode="auto">
          <a:xfrm rot="10800000">
            <a:off x="7107998" y="1927375"/>
            <a:ext cx="2880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" name="Téglalap 178"/>
          <p:cNvSpPr>
            <a:spLocks noChangeArrowheads="1"/>
          </p:cNvSpPr>
          <p:nvPr/>
        </p:nvSpPr>
        <p:spPr bwMode="auto">
          <a:xfrm>
            <a:off x="7308025" y="182101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1" name="Téglalap 179"/>
          <p:cNvSpPr>
            <a:spLocks noChangeArrowheads="1"/>
          </p:cNvSpPr>
          <p:nvPr/>
        </p:nvSpPr>
        <p:spPr bwMode="auto">
          <a:xfrm>
            <a:off x="7393750" y="182101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2" name="Téglalap 182"/>
          <p:cNvSpPr>
            <a:spLocks noChangeArrowheads="1"/>
          </p:cNvSpPr>
          <p:nvPr/>
        </p:nvSpPr>
        <p:spPr bwMode="auto">
          <a:xfrm>
            <a:off x="6458713" y="1695600"/>
            <a:ext cx="647700" cy="287337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3" name="Egyenes összekötő 183"/>
          <p:cNvCxnSpPr>
            <a:cxnSpLocks noChangeShapeType="1"/>
          </p:cNvCxnSpPr>
          <p:nvPr/>
        </p:nvCxnSpPr>
        <p:spPr bwMode="auto">
          <a:xfrm rot="10800000">
            <a:off x="7095149" y="2278212"/>
            <a:ext cx="3240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184"/>
          <p:cNvSpPr>
            <a:spLocks noChangeArrowheads="1"/>
          </p:cNvSpPr>
          <p:nvPr/>
        </p:nvSpPr>
        <p:spPr bwMode="auto">
          <a:xfrm>
            <a:off x="7308025" y="21718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5" name="Téglalap 185"/>
          <p:cNvSpPr>
            <a:spLocks noChangeArrowheads="1"/>
          </p:cNvSpPr>
          <p:nvPr/>
        </p:nvSpPr>
        <p:spPr bwMode="auto">
          <a:xfrm>
            <a:off x="7393750" y="21718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6" name="Egyenes összekötő 188"/>
          <p:cNvCxnSpPr>
            <a:cxnSpLocks noChangeShapeType="1"/>
          </p:cNvCxnSpPr>
          <p:nvPr/>
        </p:nvCxnSpPr>
        <p:spPr bwMode="auto">
          <a:xfrm rot="10800000">
            <a:off x="7110892" y="2451250"/>
            <a:ext cx="2880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Téglalap 189"/>
          <p:cNvSpPr>
            <a:spLocks noChangeArrowheads="1"/>
          </p:cNvSpPr>
          <p:nvPr/>
        </p:nvSpPr>
        <p:spPr bwMode="auto">
          <a:xfrm>
            <a:off x="7308025" y="242267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8" name="Téglalap 190"/>
          <p:cNvSpPr>
            <a:spLocks noChangeArrowheads="1"/>
          </p:cNvSpPr>
          <p:nvPr/>
        </p:nvSpPr>
        <p:spPr bwMode="auto">
          <a:xfrm>
            <a:off x="7393750" y="24226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9" name="Téglalap 193"/>
          <p:cNvSpPr>
            <a:spLocks noChangeArrowheads="1"/>
          </p:cNvSpPr>
          <p:nvPr/>
        </p:nvSpPr>
        <p:spPr bwMode="auto">
          <a:xfrm>
            <a:off x="6458713" y="2206775"/>
            <a:ext cx="647700" cy="287337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" name="Line 42"/>
          <p:cNvSpPr>
            <a:spLocks noChangeShapeType="1"/>
          </p:cNvSpPr>
          <p:nvPr/>
        </p:nvSpPr>
        <p:spPr bwMode="auto">
          <a:xfrm>
            <a:off x="4054475" y="2570312"/>
            <a:ext cx="0" cy="30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" name="Téglalap 60"/>
          <p:cNvSpPr/>
          <p:nvPr/>
        </p:nvSpPr>
        <p:spPr>
          <a:xfrm>
            <a:off x="3713163" y="3733081"/>
            <a:ext cx="1439862" cy="576263"/>
          </a:xfrm>
          <a:prstGeom prst="rect">
            <a:avLst/>
          </a:prstGeom>
          <a:solidFill>
            <a:schemeClr val="accent6">
              <a:lumMod val="75000"/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2" name="Line 44"/>
          <p:cNvSpPr>
            <a:spLocks noChangeShapeType="1"/>
          </p:cNvSpPr>
          <p:nvPr/>
        </p:nvSpPr>
        <p:spPr bwMode="auto">
          <a:xfrm>
            <a:off x="4486275" y="3458084"/>
            <a:ext cx="0" cy="288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" name="Szövegdoboz 70"/>
          <p:cNvSpPr txBox="1">
            <a:spLocks noChangeArrowheads="1"/>
          </p:cNvSpPr>
          <p:nvPr/>
        </p:nvSpPr>
        <p:spPr bwMode="auto">
          <a:xfrm>
            <a:off x="4505325" y="3494597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" name="Egyenes összekötő 130"/>
          <p:cNvCxnSpPr/>
          <p:nvPr/>
        </p:nvCxnSpPr>
        <p:spPr>
          <a:xfrm flipV="1">
            <a:off x="1158875" y="2678262"/>
            <a:ext cx="1478850" cy="117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131"/>
          <p:cNvCxnSpPr/>
          <p:nvPr/>
        </p:nvCxnSpPr>
        <p:spPr>
          <a:xfrm rot="10800000" flipH="1" flipV="1">
            <a:off x="1186750" y="2103587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145"/>
          <p:cNvCxnSpPr/>
          <p:nvPr/>
        </p:nvCxnSpPr>
        <p:spPr>
          <a:xfrm rot="10800000" flipH="1">
            <a:off x="322497" y="2022625"/>
            <a:ext cx="324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46"/>
          <p:cNvSpPr/>
          <p:nvPr/>
        </p:nvSpPr>
        <p:spPr>
          <a:xfrm flipH="1">
            <a:off x="397763" y="18384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églalap 147"/>
          <p:cNvSpPr/>
          <p:nvPr/>
        </p:nvSpPr>
        <p:spPr>
          <a:xfrm flipH="1">
            <a:off x="310450" y="18384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0" name="Egyenes összekötő 150"/>
          <p:cNvCxnSpPr/>
          <p:nvPr/>
        </p:nvCxnSpPr>
        <p:spPr>
          <a:xfrm rot="10800000" flipH="1">
            <a:off x="319601" y="2192487"/>
            <a:ext cx="3240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églalap 151"/>
          <p:cNvSpPr/>
          <p:nvPr/>
        </p:nvSpPr>
        <p:spPr>
          <a:xfrm flipH="1">
            <a:off x="397763" y="20861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Téglalap 152"/>
          <p:cNvSpPr/>
          <p:nvPr/>
        </p:nvSpPr>
        <p:spPr>
          <a:xfrm flipH="1">
            <a:off x="310450" y="20861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églalap 155"/>
          <p:cNvSpPr/>
          <p:nvPr/>
        </p:nvSpPr>
        <p:spPr>
          <a:xfrm flipH="1">
            <a:off x="645413" y="1959125"/>
            <a:ext cx="647700" cy="288925"/>
          </a:xfrm>
          <a:prstGeom prst="rect">
            <a:avLst/>
          </a:prstGeom>
          <a:solidFill>
            <a:srgbClr val="8EB4E3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4" name="Egyenes összekötő 156"/>
          <p:cNvCxnSpPr/>
          <p:nvPr/>
        </p:nvCxnSpPr>
        <p:spPr>
          <a:xfrm rot="10800000" flipH="1">
            <a:off x="322675" y="2606825"/>
            <a:ext cx="324000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57"/>
          <p:cNvSpPr/>
          <p:nvPr/>
        </p:nvSpPr>
        <p:spPr>
          <a:xfrm flipH="1">
            <a:off x="397763" y="2500462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Téglalap 158"/>
          <p:cNvSpPr/>
          <p:nvPr/>
        </p:nvSpPr>
        <p:spPr>
          <a:xfrm flipH="1">
            <a:off x="310450" y="2500462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7" name="Egyenes összekötő 161"/>
          <p:cNvCxnSpPr/>
          <p:nvPr/>
        </p:nvCxnSpPr>
        <p:spPr>
          <a:xfrm rot="10800000" flipH="1">
            <a:off x="319600" y="2779862"/>
            <a:ext cx="3240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62"/>
          <p:cNvSpPr/>
          <p:nvPr/>
        </p:nvSpPr>
        <p:spPr>
          <a:xfrm flipH="1">
            <a:off x="397763" y="27512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Téglalap 163"/>
          <p:cNvSpPr/>
          <p:nvPr/>
        </p:nvSpPr>
        <p:spPr>
          <a:xfrm flipH="1">
            <a:off x="310450" y="2751287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églalap 166"/>
          <p:cNvSpPr/>
          <p:nvPr/>
        </p:nvSpPr>
        <p:spPr>
          <a:xfrm flipH="1">
            <a:off x="645413" y="2535387"/>
            <a:ext cx="647700" cy="287338"/>
          </a:xfrm>
          <a:prstGeom prst="rect">
            <a:avLst/>
          </a:prstGeom>
          <a:solidFill>
            <a:srgbClr val="8EB4E3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Line 65"/>
          <p:cNvSpPr>
            <a:spLocks noChangeShapeType="1"/>
          </p:cNvSpPr>
          <p:nvPr/>
        </p:nvSpPr>
        <p:spPr bwMode="auto">
          <a:xfrm flipV="1">
            <a:off x="2631375" y="2504199"/>
            <a:ext cx="0" cy="16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2" name="Line 66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4" name="Line 68"/>
          <p:cNvSpPr>
            <a:spLocks noChangeShapeType="1"/>
          </p:cNvSpPr>
          <p:nvPr/>
        </p:nvSpPr>
        <p:spPr bwMode="auto">
          <a:xfrm>
            <a:off x="2637725" y="25004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5" name="Line 69"/>
          <p:cNvSpPr>
            <a:spLocks noChangeShapeType="1"/>
          </p:cNvSpPr>
          <p:nvPr/>
        </p:nvSpPr>
        <p:spPr bwMode="auto">
          <a:xfrm>
            <a:off x="2637725" y="1840062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6" name="Line 70"/>
          <p:cNvSpPr>
            <a:spLocks noChangeShapeType="1"/>
          </p:cNvSpPr>
          <p:nvPr/>
        </p:nvSpPr>
        <p:spPr bwMode="auto">
          <a:xfrm>
            <a:off x="2637725" y="20559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7" name="Egyenes összekötő 170"/>
          <p:cNvCxnSpPr>
            <a:cxnSpLocks noChangeShapeType="1"/>
          </p:cNvCxnSpPr>
          <p:nvPr/>
        </p:nvCxnSpPr>
        <p:spPr bwMode="auto">
          <a:xfrm rot="10800000" flipV="1">
            <a:off x="6368328" y="2668456"/>
            <a:ext cx="1440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Egyenes összekötő 171"/>
          <p:cNvCxnSpPr>
            <a:cxnSpLocks noChangeShapeType="1"/>
          </p:cNvCxnSpPr>
          <p:nvPr/>
        </p:nvCxnSpPr>
        <p:spPr bwMode="auto">
          <a:xfrm rot="10800000" flipV="1">
            <a:off x="6219742" y="2119462"/>
            <a:ext cx="1584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0" name="Téglalap 173"/>
          <p:cNvSpPr>
            <a:spLocks noChangeArrowheads="1"/>
          </p:cNvSpPr>
          <p:nvPr/>
        </p:nvSpPr>
        <p:spPr bwMode="auto">
          <a:xfrm>
            <a:off x="8655813" y="18543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1" name="Téglalap 174"/>
          <p:cNvSpPr>
            <a:spLocks noChangeArrowheads="1"/>
          </p:cNvSpPr>
          <p:nvPr/>
        </p:nvSpPr>
        <p:spPr bwMode="auto">
          <a:xfrm>
            <a:off x="8741538" y="185435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2" name="Egyenes összekötő 177"/>
          <p:cNvCxnSpPr>
            <a:cxnSpLocks noChangeShapeType="1"/>
          </p:cNvCxnSpPr>
          <p:nvPr/>
        </p:nvCxnSpPr>
        <p:spPr bwMode="auto">
          <a:xfrm rot="10800000">
            <a:off x="8455786" y="2170262"/>
            <a:ext cx="288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3" name="Téglalap 178"/>
          <p:cNvSpPr>
            <a:spLocks noChangeArrowheads="1"/>
          </p:cNvSpPr>
          <p:nvPr/>
        </p:nvSpPr>
        <p:spPr bwMode="auto">
          <a:xfrm>
            <a:off x="8655813" y="21020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4" name="Téglalap 179"/>
          <p:cNvSpPr>
            <a:spLocks noChangeArrowheads="1"/>
          </p:cNvSpPr>
          <p:nvPr/>
        </p:nvSpPr>
        <p:spPr bwMode="auto">
          <a:xfrm>
            <a:off x="8741538" y="210200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5" name="Téglalap 182"/>
          <p:cNvSpPr>
            <a:spLocks noChangeArrowheads="1"/>
          </p:cNvSpPr>
          <p:nvPr/>
        </p:nvSpPr>
        <p:spPr bwMode="auto">
          <a:xfrm>
            <a:off x="7806500" y="1976587"/>
            <a:ext cx="647700" cy="287338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6" name="Egyenes összekötő 183"/>
          <p:cNvCxnSpPr>
            <a:cxnSpLocks noChangeShapeType="1"/>
          </p:cNvCxnSpPr>
          <p:nvPr/>
        </p:nvCxnSpPr>
        <p:spPr bwMode="auto">
          <a:xfrm rot="10800000">
            <a:off x="8451619" y="2597300"/>
            <a:ext cx="3240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7" name="Téglalap 184"/>
          <p:cNvSpPr>
            <a:spLocks noChangeArrowheads="1"/>
          </p:cNvSpPr>
          <p:nvPr/>
        </p:nvSpPr>
        <p:spPr bwMode="auto">
          <a:xfrm>
            <a:off x="8655813" y="249093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8" name="Téglalap 185"/>
          <p:cNvSpPr>
            <a:spLocks noChangeArrowheads="1"/>
          </p:cNvSpPr>
          <p:nvPr/>
        </p:nvSpPr>
        <p:spPr bwMode="auto">
          <a:xfrm>
            <a:off x="8741538" y="249093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9" name="Egyenes összekötő 188"/>
          <p:cNvCxnSpPr>
            <a:cxnSpLocks noChangeShapeType="1"/>
          </p:cNvCxnSpPr>
          <p:nvPr/>
        </p:nvCxnSpPr>
        <p:spPr bwMode="auto">
          <a:xfrm rot="10800000">
            <a:off x="8454514" y="2770337"/>
            <a:ext cx="324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Téglalap 189"/>
          <p:cNvSpPr>
            <a:spLocks noChangeArrowheads="1"/>
          </p:cNvSpPr>
          <p:nvPr/>
        </p:nvSpPr>
        <p:spPr bwMode="auto">
          <a:xfrm>
            <a:off x="8655813" y="27417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1" name="Téglalap 190"/>
          <p:cNvSpPr>
            <a:spLocks noChangeArrowheads="1"/>
          </p:cNvSpPr>
          <p:nvPr/>
        </p:nvSpPr>
        <p:spPr bwMode="auto">
          <a:xfrm>
            <a:off x="8741538" y="274176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2" name="Téglalap 193"/>
          <p:cNvSpPr>
            <a:spLocks noChangeArrowheads="1"/>
          </p:cNvSpPr>
          <p:nvPr/>
        </p:nvSpPr>
        <p:spPr bwMode="auto">
          <a:xfrm>
            <a:off x="7806500" y="2525862"/>
            <a:ext cx="647700" cy="287338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3" name="Line 87"/>
          <p:cNvSpPr>
            <a:spLocks noChangeShapeType="1"/>
          </p:cNvSpPr>
          <p:nvPr/>
        </p:nvSpPr>
        <p:spPr bwMode="auto">
          <a:xfrm flipV="1">
            <a:off x="6365050" y="2481412"/>
            <a:ext cx="0" cy="19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4" name="Line 88"/>
          <p:cNvSpPr>
            <a:spLocks noChangeShapeType="1"/>
          </p:cNvSpPr>
          <p:nvPr/>
        </p:nvSpPr>
        <p:spPr bwMode="auto">
          <a:xfrm flipH="1">
            <a:off x="6218634" y="248141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5" name="Line 89"/>
          <p:cNvSpPr>
            <a:spLocks noChangeShapeType="1"/>
          </p:cNvSpPr>
          <p:nvPr/>
        </p:nvSpPr>
        <p:spPr bwMode="auto">
          <a:xfrm>
            <a:off x="6365050" y="1833712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6" name="Line 90"/>
          <p:cNvSpPr>
            <a:spLocks noChangeShapeType="1"/>
          </p:cNvSpPr>
          <p:nvPr/>
        </p:nvSpPr>
        <p:spPr bwMode="auto">
          <a:xfrm flipH="1">
            <a:off x="6218072" y="20559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7" name="Téglalap 53"/>
          <p:cNvSpPr>
            <a:spLocks noChangeArrowheads="1"/>
          </p:cNvSpPr>
          <p:nvPr/>
        </p:nvSpPr>
        <p:spPr bwMode="auto">
          <a:xfrm>
            <a:off x="3721100" y="2880234"/>
            <a:ext cx="1439863" cy="576263"/>
          </a:xfrm>
          <a:prstGeom prst="rect">
            <a:avLst/>
          </a:prstGeom>
          <a:solidFill>
            <a:srgbClr val="3366FF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sp>
        <p:nvSpPr>
          <p:cNvPr id="88" name="Szövegdoboz 70"/>
          <p:cNvSpPr txBox="1">
            <a:spLocks noChangeArrowheads="1"/>
          </p:cNvSpPr>
          <p:nvPr/>
        </p:nvSpPr>
        <p:spPr bwMode="auto">
          <a:xfrm>
            <a:off x="4894263" y="2598887"/>
            <a:ext cx="50165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89" name="Text Box 97"/>
          <p:cNvSpPr txBox="1">
            <a:spLocks noChangeArrowheads="1"/>
          </p:cNvSpPr>
          <p:nvPr/>
        </p:nvSpPr>
        <p:spPr bwMode="auto">
          <a:xfrm>
            <a:off x="4332139" y="1513958"/>
            <a:ext cx="290661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90" name="Rectangle 104"/>
          <p:cNvSpPr>
            <a:spLocks noChangeArrowheads="1"/>
          </p:cNvSpPr>
          <p:nvPr/>
        </p:nvSpPr>
        <p:spPr bwMode="auto">
          <a:xfrm>
            <a:off x="2840208" y="1459983"/>
            <a:ext cx="1313563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6500/7500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</a:t>
            </a:r>
          </a:p>
        </p:txBody>
      </p:sp>
      <p:sp>
        <p:nvSpPr>
          <p:cNvPr id="91" name="Rectangle 105"/>
          <p:cNvSpPr>
            <a:spLocks noChangeArrowheads="1"/>
          </p:cNvSpPr>
          <p:nvPr/>
        </p:nvSpPr>
        <p:spPr bwMode="auto">
          <a:xfrm>
            <a:off x="4602355" y="1469508"/>
            <a:ext cx="16217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2S </a:t>
            </a:r>
          </a:p>
        </p:txBody>
      </p:sp>
      <p:sp>
        <p:nvSpPr>
          <p:cNvPr id="92" name="Téglalap 3"/>
          <p:cNvSpPr>
            <a:spLocks noChangeArrowheads="1"/>
          </p:cNvSpPr>
          <p:nvPr/>
        </p:nvSpPr>
        <p:spPr bwMode="auto">
          <a:xfrm>
            <a:off x="2768600" y="1986112"/>
            <a:ext cx="1439863" cy="576263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(10C)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Téglalap 3"/>
          <p:cNvSpPr>
            <a:spLocks noChangeArrowheads="1"/>
          </p:cNvSpPr>
          <p:nvPr/>
        </p:nvSpPr>
        <p:spPr bwMode="auto">
          <a:xfrm>
            <a:off x="4775200" y="1986112"/>
            <a:ext cx="1439863" cy="576263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Westmere-EX (10C)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96" name="Egyenes összekötő 121"/>
          <p:cNvCxnSpPr/>
          <p:nvPr/>
        </p:nvCxnSpPr>
        <p:spPr>
          <a:xfrm rot="5400000" flipH="1" flipV="1">
            <a:off x="4649787" y="6094413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Szövegdoboz 70"/>
          <p:cNvSpPr txBox="1">
            <a:spLocks noChangeArrowheads="1"/>
          </p:cNvSpPr>
          <p:nvPr/>
        </p:nvSpPr>
        <p:spPr bwMode="auto">
          <a:xfrm>
            <a:off x="4183774" y="5002520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Szövegdoboz 70"/>
          <p:cNvSpPr txBox="1">
            <a:spLocks noChangeArrowheads="1"/>
          </p:cNvSpPr>
          <p:nvPr/>
        </p:nvSpPr>
        <p:spPr bwMode="auto">
          <a:xfrm>
            <a:off x="3504044" y="5835396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Szövegdoboz 31"/>
          <p:cNvSpPr txBox="1">
            <a:spLocks noChangeArrowheads="1"/>
          </p:cNvSpPr>
          <p:nvPr/>
        </p:nvSpPr>
        <p:spPr bwMode="auto">
          <a:xfrm>
            <a:off x="867780" y="6161393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0" name="Egyenes összekötő 130"/>
          <p:cNvCxnSpPr/>
          <p:nvPr/>
        </p:nvCxnSpPr>
        <p:spPr>
          <a:xfrm rot="10800000" flipH="1" flipV="1">
            <a:off x="2413063" y="5592763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Egyenes összekötő 131"/>
          <p:cNvCxnSpPr/>
          <p:nvPr/>
        </p:nvCxnSpPr>
        <p:spPr>
          <a:xfrm rot="10800000" flipH="1" flipV="1">
            <a:off x="2413063" y="504860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Egyenes összekötő 145"/>
          <p:cNvCxnSpPr/>
          <p:nvPr/>
        </p:nvCxnSpPr>
        <p:spPr>
          <a:xfrm rot="10800000" flipH="1">
            <a:off x="1460458" y="5013325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églalap 146"/>
          <p:cNvSpPr/>
          <p:nvPr/>
        </p:nvSpPr>
        <p:spPr>
          <a:xfrm flipH="1">
            <a:off x="1593275" y="48291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Téglalap 147"/>
          <p:cNvSpPr/>
          <p:nvPr/>
        </p:nvSpPr>
        <p:spPr>
          <a:xfrm flipH="1">
            <a:off x="1505963" y="48291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05" name="Egyenes összekötő 150"/>
          <p:cNvCxnSpPr/>
          <p:nvPr/>
        </p:nvCxnSpPr>
        <p:spPr>
          <a:xfrm rot="10800000" flipH="1">
            <a:off x="1442644" y="5183188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églalap 151"/>
          <p:cNvSpPr/>
          <p:nvPr/>
        </p:nvSpPr>
        <p:spPr>
          <a:xfrm flipH="1">
            <a:off x="1593275" y="50768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Téglalap 152"/>
          <p:cNvSpPr/>
          <p:nvPr/>
        </p:nvSpPr>
        <p:spPr>
          <a:xfrm flipH="1">
            <a:off x="1505963" y="507682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Téglalap 155"/>
          <p:cNvSpPr/>
          <p:nvPr/>
        </p:nvSpPr>
        <p:spPr>
          <a:xfrm flipH="1">
            <a:off x="1840925" y="4949825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09" name="Egyenes összekötő 156"/>
          <p:cNvCxnSpPr/>
          <p:nvPr/>
        </p:nvCxnSpPr>
        <p:spPr>
          <a:xfrm rot="10800000" flipH="1">
            <a:off x="1448582" y="5521325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églalap 157"/>
          <p:cNvSpPr/>
          <p:nvPr/>
        </p:nvSpPr>
        <p:spPr>
          <a:xfrm flipH="1">
            <a:off x="1593275" y="541496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églalap 158"/>
          <p:cNvSpPr/>
          <p:nvPr/>
        </p:nvSpPr>
        <p:spPr>
          <a:xfrm flipH="1">
            <a:off x="1505963" y="5414963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2" name="Egyenes összekötő 161"/>
          <p:cNvCxnSpPr/>
          <p:nvPr/>
        </p:nvCxnSpPr>
        <p:spPr>
          <a:xfrm rot="10800000" flipH="1">
            <a:off x="1442644" y="5694363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églalap 162"/>
          <p:cNvSpPr/>
          <p:nvPr/>
        </p:nvSpPr>
        <p:spPr>
          <a:xfrm flipH="1">
            <a:off x="1593275" y="566578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Téglalap 163"/>
          <p:cNvSpPr/>
          <p:nvPr/>
        </p:nvSpPr>
        <p:spPr>
          <a:xfrm flipH="1">
            <a:off x="1505963" y="566578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églalap 166"/>
          <p:cNvSpPr/>
          <p:nvPr/>
        </p:nvSpPr>
        <p:spPr>
          <a:xfrm flipH="1">
            <a:off x="1840925" y="5449888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16" name="Egyenes összekötő 170"/>
          <p:cNvCxnSpPr>
            <a:cxnSpLocks noChangeShapeType="1"/>
          </p:cNvCxnSpPr>
          <p:nvPr/>
        </p:nvCxnSpPr>
        <p:spPr bwMode="auto">
          <a:xfrm rot="10800000" flipV="1">
            <a:off x="6314063" y="5610225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" name="Egyenes összekötő 171"/>
          <p:cNvCxnSpPr>
            <a:cxnSpLocks noChangeShapeType="1"/>
          </p:cNvCxnSpPr>
          <p:nvPr/>
        </p:nvCxnSpPr>
        <p:spPr bwMode="auto">
          <a:xfrm rot="10800000" flipV="1">
            <a:off x="6436300" y="5146623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" name="Egyenes összekötő 172"/>
          <p:cNvCxnSpPr>
            <a:cxnSpLocks noChangeShapeType="1"/>
          </p:cNvCxnSpPr>
          <p:nvPr/>
        </p:nvCxnSpPr>
        <p:spPr bwMode="auto">
          <a:xfrm flipH="1" flipV="1">
            <a:off x="7108675" y="5009915"/>
            <a:ext cx="487725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" name="Téglalap 173"/>
          <p:cNvSpPr>
            <a:spLocks noChangeArrowheads="1"/>
          </p:cNvSpPr>
          <p:nvPr/>
        </p:nvSpPr>
        <p:spPr bwMode="auto">
          <a:xfrm>
            <a:off x="7379275" y="48323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0" name="Téglalap 174"/>
          <p:cNvSpPr>
            <a:spLocks noChangeArrowheads="1"/>
          </p:cNvSpPr>
          <p:nvPr/>
        </p:nvSpPr>
        <p:spPr bwMode="auto">
          <a:xfrm>
            <a:off x="7474078" y="48323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1" name="Egyenes összekötő 177"/>
          <p:cNvCxnSpPr>
            <a:cxnSpLocks noChangeShapeType="1"/>
          </p:cNvCxnSpPr>
          <p:nvPr/>
        </p:nvCxnSpPr>
        <p:spPr bwMode="auto">
          <a:xfrm rot="10800000">
            <a:off x="7124973" y="5186363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" name="Téglalap 178"/>
          <p:cNvSpPr>
            <a:spLocks noChangeArrowheads="1"/>
          </p:cNvSpPr>
          <p:nvPr/>
        </p:nvSpPr>
        <p:spPr bwMode="auto">
          <a:xfrm>
            <a:off x="7379275" y="50800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3" name="Téglalap 179"/>
          <p:cNvSpPr>
            <a:spLocks noChangeArrowheads="1"/>
          </p:cNvSpPr>
          <p:nvPr/>
        </p:nvSpPr>
        <p:spPr bwMode="auto">
          <a:xfrm>
            <a:off x="7474078" y="508000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4" name="Téglalap 182"/>
          <p:cNvSpPr>
            <a:spLocks noChangeArrowheads="1"/>
          </p:cNvSpPr>
          <p:nvPr/>
        </p:nvSpPr>
        <p:spPr bwMode="auto">
          <a:xfrm>
            <a:off x="6529963" y="4954588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5" name="Egyenes összekötő 183"/>
          <p:cNvCxnSpPr>
            <a:cxnSpLocks noChangeShapeType="1"/>
          </p:cNvCxnSpPr>
          <p:nvPr/>
        </p:nvCxnSpPr>
        <p:spPr bwMode="auto">
          <a:xfrm rot="10800000">
            <a:off x="7147646" y="5537200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" name="Téglalap 184"/>
          <p:cNvSpPr>
            <a:spLocks noChangeArrowheads="1"/>
          </p:cNvSpPr>
          <p:nvPr/>
        </p:nvSpPr>
        <p:spPr bwMode="auto">
          <a:xfrm>
            <a:off x="7379275" y="54308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7" name="Téglalap 185"/>
          <p:cNvSpPr>
            <a:spLocks noChangeArrowheads="1"/>
          </p:cNvSpPr>
          <p:nvPr/>
        </p:nvSpPr>
        <p:spPr bwMode="auto">
          <a:xfrm>
            <a:off x="7474078" y="543083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8" name="Egyenes összekötő 188"/>
          <p:cNvCxnSpPr>
            <a:cxnSpLocks noChangeShapeType="1"/>
          </p:cNvCxnSpPr>
          <p:nvPr/>
        </p:nvCxnSpPr>
        <p:spPr bwMode="auto">
          <a:xfrm rot="10800000">
            <a:off x="7128372" y="5710238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Téglalap 189"/>
          <p:cNvSpPr>
            <a:spLocks noChangeArrowheads="1"/>
          </p:cNvSpPr>
          <p:nvPr/>
        </p:nvSpPr>
        <p:spPr bwMode="auto">
          <a:xfrm>
            <a:off x="7379275" y="56816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0" name="Téglalap 190"/>
          <p:cNvSpPr>
            <a:spLocks noChangeArrowheads="1"/>
          </p:cNvSpPr>
          <p:nvPr/>
        </p:nvSpPr>
        <p:spPr bwMode="auto">
          <a:xfrm>
            <a:off x="7474078" y="56816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1" name="Téglalap 193"/>
          <p:cNvSpPr>
            <a:spLocks noChangeArrowheads="1"/>
          </p:cNvSpPr>
          <p:nvPr/>
        </p:nvSpPr>
        <p:spPr bwMode="auto">
          <a:xfrm>
            <a:off x="6529963" y="5465763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2" name="Line 42"/>
          <p:cNvSpPr>
            <a:spLocks noChangeShapeType="1"/>
          </p:cNvSpPr>
          <p:nvPr/>
        </p:nvSpPr>
        <p:spPr bwMode="auto">
          <a:xfrm>
            <a:off x="4054475" y="5829300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6" name="Szövegdoboz 31"/>
          <p:cNvSpPr txBox="1">
            <a:spLocks noChangeArrowheads="1"/>
          </p:cNvSpPr>
          <p:nvPr/>
        </p:nvSpPr>
        <p:spPr bwMode="auto">
          <a:xfrm>
            <a:off x="6793963" y="6172662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7" name="Egyenes összekötő 130"/>
          <p:cNvCxnSpPr/>
          <p:nvPr/>
        </p:nvCxnSpPr>
        <p:spPr>
          <a:xfrm flipV="1">
            <a:off x="1293113" y="5937251"/>
            <a:ext cx="1344612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Egyenes összekötő 131"/>
          <p:cNvCxnSpPr/>
          <p:nvPr/>
        </p:nvCxnSpPr>
        <p:spPr>
          <a:xfrm rot="10800000" flipH="1" flipV="1">
            <a:off x="1170050" y="5361140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45"/>
          <p:cNvCxnSpPr/>
          <p:nvPr/>
        </p:nvCxnSpPr>
        <p:spPr>
          <a:xfrm rot="10800000" flipH="1">
            <a:off x="199632" y="528161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églalap 146"/>
          <p:cNvSpPr/>
          <p:nvPr/>
        </p:nvSpPr>
        <p:spPr>
          <a:xfrm flipH="1">
            <a:off x="350263" y="509746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Téglalap 147"/>
          <p:cNvSpPr/>
          <p:nvPr/>
        </p:nvSpPr>
        <p:spPr>
          <a:xfrm flipH="1">
            <a:off x="262950" y="509746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2" name="Egyenes összekötő 150"/>
          <p:cNvCxnSpPr/>
          <p:nvPr/>
        </p:nvCxnSpPr>
        <p:spPr>
          <a:xfrm rot="10800000" flipH="1">
            <a:off x="199632" y="5451475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églalap 151"/>
          <p:cNvSpPr/>
          <p:nvPr/>
        </p:nvSpPr>
        <p:spPr>
          <a:xfrm flipH="1">
            <a:off x="350263" y="534511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églalap 152"/>
          <p:cNvSpPr/>
          <p:nvPr/>
        </p:nvSpPr>
        <p:spPr>
          <a:xfrm flipH="1">
            <a:off x="262950" y="534511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églalap 155"/>
          <p:cNvSpPr/>
          <p:nvPr/>
        </p:nvSpPr>
        <p:spPr>
          <a:xfrm flipH="1">
            <a:off x="597913" y="521811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46" name="Egyenes összekötő 156"/>
          <p:cNvCxnSpPr/>
          <p:nvPr/>
        </p:nvCxnSpPr>
        <p:spPr>
          <a:xfrm rot="10800000" flipH="1">
            <a:off x="199632" y="5865813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57"/>
          <p:cNvSpPr/>
          <p:nvPr/>
        </p:nvSpPr>
        <p:spPr>
          <a:xfrm flipH="1">
            <a:off x="350263" y="575945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" name="Téglalap 158"/>
          <p:cNvSpPr/>
          <p:nvPr/>
        </p:nvSpPr>
        <p:spPr>
          <a:xfrm flipH="1">
            <a:off x="262950" y="575945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9" name="Egyenes összekötő 161"/>
          <p:cNvCxnSpPr/>
          <p:nvPr/>
        </p:nvCxnSpPr>
        <p:spPr>
          <a:xfrm rot="10800000" flipH="1">
            <a:off x="193694" y="6038850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Téglalap 162"/>
          <p:cNvSpPr/>
          <p:nvPr/>
        </p:nvSpPr>
        <p:spPr>
          <a:xfrm flipH="1">
            <a:off x="350263" y="60102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" name="Téglalap 163"/>
          <p:cNvSpPr/>
          <p:nvPr/>
        </p:nvSpPr>
        <p:spPr>
          <a:xfrm flipH="1">
            <a:off x="262950" y="60102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" name="Téglalap 166"/>
          <p:cNvSpPr/>
          <p:nvPr/>
        </p:nvSpPr>
        <p:spPr>
          <a:xfrm flipH="1">
            <a:off x="597913" y="5794375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53" name="Line 65"/>
          <p:cNvSpPr>
            <a:spLocks noChangeShapeType="1"/>
          </p:cNvSpPr>
          <p:nvPr/>
        </p:nvSpPr>
        <p:spPr bwMode="auto">
          <a:xfrm flipV="1">
            <a:off x="2643250" y="5776025"/>
            <a:ext cx="0" cy="1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4" name="Line 66"/>
          <p:cNvSpPr>
            <a:spLocks noChangeShapeType="1"/>
          </p:cNvSpPr>
          <p:nvPr/>
        </p:nvSpPr>
        <p:spPr bwMode="auto">
          <a:xfrm>
            <a:off x="2668650" y="575945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5" name="Line 67"/>
          <p:cNvSpPr>
            <a:spLocks noChangeShapeType="1"/>
          </p:cNvSpPr>
          <p:nvPr/>
        </p:nvSpPr>
        <p:spPr bwMode="auto">
          <a:xfrm>
            <a:off x="2668650" y="575945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6" name="Line 68"/>
          <p:cNvSpPr>
            <a:spLocks noChangeShapeType="1"/>
          </p:cNvSpPr>
          <p:nvPr/>
        </p:nvSpPr>
        <p:spPr bwMode="auto">
          <a:xfrm>
            <a:off x="2649600" y="5759450"/>
            <a:ext cx="9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7" name="Line 69"/>
          <p:cNvSpPr>
            <a:spLocks noChangeShapeType="1"/>
          </p:cNvSpPr>
          <p:nvPr/>
        </p:nvSpPr>
        <p:spPr bwMode="auto">
          <a:xfrm>
            <a:off x="2649600" y="5058847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8" name="Line 70"/>
          <p:cNvSpPr>
            <a:spLocks noChangeShapeType="1"/>
          </p:cNvSpPr>
          <p:nvPr/>
        </p:nvSpPr>
        <p:spPr bwMode="auto">
          <a:xfrm>
            <a:off x="2656374" y="5289600"/>
            <a:ext cx="82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59" name="Egyenes összekötő 170"/>
          <p:cNvCxnSpPr>
            <a:cxnSpLocks noChangeShapeType="1"/>
          </p:cNvCxnSpPr>
          <p:nvPr/>
        </p:nvCxnSpPr>
        <p:spPr bwMode="auto">
          <a:xfrm rot="10800000" flipV="1">
            <a:off x="6436300" y="5924550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0" name="Egyenes összekötő 171"/>
          <p:cNvCxnSpPr>
            <a:cxnSpLocks noChangeShapeType="1"/>
          </p:cNvCxnSpPr>
          <p:nvPr/>
        </p:nvCxnSpPr>
        <p:spPr bwMode="auto">
          <a:xfrm rot="10800000" flipV="1">
            <a:off x="6322000" y="5378450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1" name="Egyenes összekötő 172"/>
          <p:cNvCxnSpPr>
            <a:cxnSpLocks noChangeShapeType="1"/>
          </p:cNvCxnSpPr>
          <p:nvPr/>
        </p:nvCxnSpPr>
        <p:spPr bwMode="auto">
          <a:xfrm rot="10800000">
            <a:off x="8472761" y="529748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2" name="Téglalap 173"/>
          <p:cNvSpPr>
            <a:spLocks noChangeArrowheads="1"/>
          </p:cNvSpPr>
          <p:nvPr/>
        </p:nvSpPr>
        <p:spPr bwMode="auto">
          <a:xfrm>
            <a:off x="8727063" y="51133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3" name="Téglalap 174"/>
          <p:cNvSpPr>
            <a:spLocks noChangeArrowheads="1"/>
          </p:cNvSpPr>
          <p:nvPr/>
        </p:nvSpPr>
        <p:spPr bwMode="auto">
          <a:xfrm>
            <a:off x="8816696" y="51133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64" name="Egyenes összekötő 177"/>
          <p:cNvCxnSpPr>
            <a:cxnSpLocks noChangeShapeType="1"/>
          </p:cNvCxnSpPr>
          <p:nvPr/>
        </p:nvCxnSpPr>
        <p:spPr bwMode="auto">
          <a:xfrm rot="10800000">
            <a:off x="8472761" y="5429250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" name="Téglalap 178"/>
          <p:cNvSpPr>
            <a:spLocks noChangeArrowheads="1"/>
          </p:cNvSpPr>
          <p:nvPr/>
        </p:nvSpPr>
        <p:spPr bwMode="auto">
          <a:xfrm>
            <a:off x="8727063" y="53609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6" name="Téglalap 179"/>
          <p:cNvSpPr>
            <a:spLocks noChangeArrowheads="1"/>
          </p:cNvSpPr>
          <p:nvPr/>
        </p:nvSpPr>
        <p:spPr bwMode="auto">
          <a:xfrm>
            <a:off x="8816696" y="53609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7" name="Téglalap 182"/>
          <p:cNvSpPr>
            <a:spLocks noChangeArrowheads="1"/>
          </p:cNvSpPr>
          <p:nvPr/>
        </p:nvSpPr>
        <p:spPr bwMode="auto">
          <a:xfrm>
            <a:off x="7877750" y="5235575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68" name="Egyenes összekötő 183"/>
          <p:cNvCxnSpPr>
            <a:cxnSpLocks noChangeShapeType="1"/>
          </p:cNvCxnSpPr>
          <p:nvPr/>
        </p:nvCxnSpPr>
        <p:spPr bwMode="auto">
          <a:xfrm rot="10800000">
            <a:off x="8488636" y="585628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9" name="Téglalap 184"/>
          <p:cNvSpPr>
            <a:spLocks noChangeArrowheads="1"/>
          </p:cNvSpPr>
          <p:nvPr/>
        </p:nvSpPr>
        <p:spPr bwMode="auto">
          <a:xfrm>
            <a:off x="8727063" y="574992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0" name="Téglalap 185"/>
          <p:cNvSpPr>
            <a:spLocks noChangeArrowheads="1"/>
          </p:cNvSpPr>
          <p:nvPr/>
        </p:nvSpPr>
        <p:spPr bwMode="auto">
          <a:xfrm>
            <a:off x="8816696" y="574992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71" name="Egyenes összekötő 188"/>
          <p:cNvCxnSpPr>
            <a:cxnSpLocks noChangeShapeType="1"/>
          </p:cNvCxnSpPr>
          <p:nvPr/>
        </p:nvCxnSpPr>
        <p:spPr bwMode="auto">
          <a:xfrm rot="10800000">
            <a:off x="8465963" y="6029325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2" name="Téglalap 189"/>
          <p:cNvSpPr>
            <a:spLocks noChangeArrowheads="1"/>
          </p:cNvSpPr>
          <p:nvPr/>
        </p:nvSpPr>
        <p:spPr bwMode="auto">
          <a:xfrm>
            <a:off x="8727063" y="60007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3" name="Téglalap 190"/>
          <p:cNvSpPr>
            <a:spLocks noChangeArrowheads="1"/>
          </p:cNvSpPr>
          <p:nvPr/>
        </p:nvSpPr>
        <p:spPr bwMode="auto">
          <a:xfrm>
            <a:off x="8816696" y="600465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4" name="Téglalap 193"/>
          <p:cNvSpPr>
            <a:spLocks noChangeArrowheads="1"/>
          </p:cNvSpPr>
          <p:nvPr/>
        </p:nvSpPr>
        <p:spPr bwMode="auto">
          <a:xfrm>
            <a:off x="7877750" y="5784850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5" name="Line 87"/>
          <p:cNvSpPr>
            <a:spLocks noChangeShapeType="1"/>
          </p:cNvSpPr>
          <p:nvPr/>
        </p:nvSpPr>
        <p:spPr bwMode="auto">
          <a:xfrm flipV="1">
            <a:off x="6436300" y="5740400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6" name="Line 88"/>
          <p:cNvSpPr>
            <a:spLocks noChangeShapeType="1"/>
          </p:cNvSpPr>
          <p:nvPr/>
        </p:nvSpPr>
        <p:spPr bwMode="auto">
          <a:xfrm flipH="1">
            <a:off x="6318825" y="5740400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7" name="Line 89"/>
          <p:cNvSpPr>
            <a:spLocks noChangeShapeType="1"/>
          </p:cNvSpPr>
          <p:nvPr/>
        </p:nvSpPr>
        <p:spPr bwMode="auto">
          <a:xfrm>
            <a:off x="6436300" y="5165569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8" name="Line 90"/>
          <p:cNvSpPr>
            <a:spLocks noChangeShapeType="1"/>
          </p:cNvSpPr>
          <p:nvPr/>
        </p:nvSpPr>
        <p:spPr bwMode="auto">
          <a:xfrm flipH="1">
            <a:off x="6312475" y="5316692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9" name="Téglalap 53"/>
          <p:cNvSpPr>
            <a:spLocks noChangeArrowheads="1"/>
          </p:cNvSpPr>
          <p:nvPr/>
        </p:nvSpPr>
        <p:spPr bwMode="auto">
          <a:xfrm>
            <a:off x="3721100" y="6178550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C602 PC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</a:p>
        </p:txBody>
      </p:sp>
      <p:sp>
        <p:nvSpPr>
          <p:cNvPr id="180" name="Szövegdoboz 70"/>
          <p:cNvSpPr txBox="1">
            <a:spLocks noChangeArrowheads="1"/>
          </p:cNvSpPr>
          <p:nvPr/>
        </p:nvSpPr>
        <p:spPr bwMode="auto">
          <a:xfrm>
            <a:off x="4881326" y="5831247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1" name="Text Box 97"/>
          <p:cNvSpPr txBox="1">
            <a:spLocks noChangeArrowheads="1"/>
          </p:cNvSpPr>
          <p:nvPr/>
        </p:nvSpPr>
        <p:spPr bwMode="auto">
          <a:xfrm>
            <a:off x="4375150" y="4796846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82" name="Rectangle 104"/>
          <p:cNvSpPr>
            <a:spLocks noChangeArrowheads="1"/>
          </p:cNvSpPr>
          <p:nvPr/>
        </p:nvSpPr>
        <p:spPr bwMode="auto">
          <a:xfrm>
            <a:off x="2514600" y="4724879"/>
            <a:ext cx="19605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2S)</a:t>
            </a:r>
          </a:p>
        </p:txBody>
      </p:sp>
      <p:sp>
        <p:nvSpPr>
          <p:cNvPr id="183" name="Rectangle 105"/>
          <p:cNvSpPr>
            <a:spLocks noChangeArrowheads="1"/>
          </p:cNvSpPr>
          <p:nvPr/>
        </p:nvSpPr>
        <p:spPr bwMode="auto">
          <a:xfrm>
            <a:off x="4943631" y="4710062"/>
            <a:ext cx="1280800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</a:t>
            </a:r>
          </a:p>
        </p:txBody>
      </p:sp>
      <p:sp>
        <p:nvSpPr>
          <p:cNvPr id="184" name="Téglalap 3"/>
          <p:cNvSpPr>
            <a:spLocks noChangeArrowheads="1"/>
          </p:cNvSpPr>
          <p:nvPr/>
        </p:nvSpPr>
        <p:spPr bwMode="auto">
          <a:xfrm>
            <a:off x="2768599" y="5245099"/>
            <a:ext cx="1548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sp>
        <p:nvSpPr>
          <p:cNvPr id="185" name="Téglalap 3"/>
          <p:cNvSpPr>
            <a:spLocks noChangeArrowheads="1"/>
          </p:cNvSpPr>
          <p:nvPr/>
        </p:nvSpPr>
        <p:spPr bwMode="auto">
          <a:xfrm>
            <a:off x="4775199" y="5245100"/>
            <a:ext cx="15480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cxnSp>
        <p:nvCxnSpPr>
          <p:cNvPr id="190" name="Straight Connector 189"/>
          <p:cNvCxnSpPr/>
          <p:nvPr/>
        </p:nvCxnSpPr>
        <p:spPr bwMode="auto">
          <a:xfrm flipV="1">
            <a:off x="4316599" y="5354638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1" name="Straight Connector 190"/>
          <p:cNvCxnSpPr/>
          <p:nvPr/>
        </p:nvCxnSpPr>
        <p:spPr bwMode="auto">
          <a:xfrm flipV="1">
            <a:off x="4326124" y="564991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2" name="Szövegdoboz 70"/>
          <p:cNvSpPr txBox="1">
            <a:spLocks noChangeArrowheads="1"/>
          </p:cNvSpPr>
          <p:nvPr/>
        </p:nvSpPr>
        <p:spPr bwMode="auto">
          <a:xfrm>
            <a:off x="4193299" y="5795963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4" name="Down Arrow 193"/>
          <p:cNvSpPr/>
          <p:nvPr/>
        </p:nvSpPr>
        <p:spPr bwMode="auto">
          <a:xfrm>
            <a:off x="4505938" y="4660892"/>
            <a:ext cx="72000" cy="216000"/>
          </a:xfrm>
          <a:prstGeom prst="down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7" name="Téglalap 147"/>
          <p:cNvSpPr/>
          <p:nvPr/>
        </p:nvSpPr>
        <p:spPr>
          <a:xfrm flipH="1">
            <a:off x="1414905" y="482718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8" name="Téglalap 152"/>
          <p:cNvSpPr/>
          <p:nvPr/>
        </p:nvSpPr>
        <p:spPr>
          <a:xfrm flipH="1">
            <a:off x="1414905" y="507483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9" name="Téglalap 158"/>
          <p:cNvSpPr/>
          <p:nvPr/>
        </p:nvSpPr>
        <p:spPr>
          <a:xfrm flipH="1">
            <a:off x="1414905" y="54129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0" name="Téglalap 163"/>
          <p:cNvSpPr/>
          <p:nvPr/>
        </p:nvSpPr>
        <p:spPr>
          <a:xfrm flipH="1">
            <a:off x="1414905" y="566973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1" name="Téglalap 147"/>
          <p:cNvSpPr/>
          <p:nvPr/>
        </p:nvSpPr>
        <p:spPr>
          <a:xfrm flipH="1">
            <a:off x="165954" y="510141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2" name="Téglalap 152"/>
          <p:cNvSpPr/>
          <p:nvPr/>
        </p:nvSpPr>
        <p:spPr>
          <a:xfrm flipH="1">
            <a:off x="165954" y="534906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3" name="Téglalap 158"/>
          <p:cNvSpPr/>
          <p:nvPr/>
        </p:nvSpPr>
        <p:spPr>
          <a:xfrm flipH="1">
            <a:off x="165954" y="576340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4" name="Téglalap 163"/>
          <p:cNvSpPr/>
          <p:nvPr/>
        </p:nvSpPr>
        <p:spPr>
          <a:xfrm flipH="1">
            <a:off x="165954" y="60142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5" name="Téglalap 174"/>
          <p:cNvSpPr>
            <a:spLocks noChangeArrowheads="1"/>
          </p:cNvSpPr>
          <p:nvPr/>
        </p:nvSpPr>
        <p:spPr bwMode="auto">
          <a:xfrm>
            <a:off x="7563958" y="483036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6" name="Téglalap 179"/>
          <p:cNvSpPr>
            <a:spLocks noChangeArrowheads="1"/>
          </p:cNvSpPr>
          <p:nvPr/>
        </p:nvSpPr>
        <p:spPr bwMode="auto">
          <a:xfrm>
            <a:off x="7563958" y="507801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7" name="Téglalap 185"/>
          <p:cNvSpPr>
            <a:spLocks noChangeArrowheads="1"/>
          </p:cNvSpPr>
          <p:nvPr/>
        </p:nvSpPr>
        <p:spPr bwMode="auto">
          <a:xfrm>
            <a:off x="7563958" y="54288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8" name="Téglalap 190"/>
          <p:cNvSpPr>
            <a:spLocks noChangeArrowheads="1"/>
          </p:cNvSpPr>
          <p:nvPr/>
        </p:nvSpPr>
        <p:spPr bwMode="auto">
          <a:xfrm>
            <a:off x="7563958" y="56796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7" name="Téglalap 174"/>
          <p:cNvSpPr>
            <a:spLocks noChangeArrowheads="1"/>
          </p:cNvSpPr>
          <p:nvPr/>
        </p:nvSpPr>
        <p:spPr bwMode="auto">
          <a:xfrm>
            <a:off x="8910804" y="511513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8" name="Téglalap 179"/>
          <p:cNvSpPr>
            <a:spLocks noChangeArrowheads="1"/>
          </p:cNvSpPr>
          <p:nvPr/>
        </p:nvSpPr>
        <p:spPr bwMode="auto">
          <a:xfrm>
            <a:off x="8910804" y="536278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9" name="Téglalap 185"/>
          <p:cNvSpPr>
            <a:spLocks noChangeArrowheads="1"/>
          </p:cNvSpPr>
          <p:nvPr/>
        </p:nvSpPr>
        <p:spPr bwMode="auto">
          <a:xfrm>
            <a:off x="8910804" y="574781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0" name="Téglalap 190"/>
          <p:cNvSpPr>
            <a:spLocks noChangeArrowheads="1"/>
          </p:cNvSpPr>
          <p:nvPr/>
        </p:nvSpPr>
        <p:spPr bwMode="auto">
          <a:xfrm>
            <a:off x="8910804" y="600645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92288" y="1113937"/>
            <a:ext cx="65437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based 2S platform for up to 10C (2010) 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90497" y="4391563"/>
            <a:ext cx="492955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based 2S platform for up to 15C (2014)</a:t>
            </a:r>
          </a:p>
        </p:txBody>
      </p:sp>
      <p:sp>
        <p:nvSpPr>
          <p:cNvPr id="223" name="Szövegdoboz 31"/>
          <p:cNvSpPr txBox="1">
            <a:spLocks noChangeArrowheads="1"/>
          </p:cNvSpPr>
          <p:nvPr/>
        </p:nvSpPr>
        <p:spPr bwMode="auto">
          <a:xfrm>
            <a:off x="58936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26496" y="2789887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6160296" y="2780262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2439196" y="6022275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6198396" y="6012650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2" name="Text Box 81"/>
          <p:cNvSpPr txBox="1">
            <a:spLocks noChangeArrowheads="1"/>
          </p:cNvSpPr>
          <p:nvPr/>
        </p:nvSpPr>
        <p:spPr bwMode="auto">
          <a:xfrm>
            <a:off x="71438" y="480552"/>
            <a:ext cx="90725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d)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Introducing low line count parallel links to reduce dissipation by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removing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serial-parallel conversion in Ivy Bridge-EX-based 2S platform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" name="Rounded Rectangle 43"/>
          <p:cNvSpPr/>
          <p:nvPr/>
        </p:nvSpPr>
        <p:spPr bwMode="auto">
          <a:xfrm>
            <a:off x="4217344" y="4984221"/>
            <a:ext cx="686709" cy="107420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4" name="Rounded Rectangle 93"/>
          <p:cNvSpPr/>
          <p:nvPr/>
        </p:nvSpPr>
        <p:spPr bwMode="auto">
          <a:xfrm>
            <a:off x="0" y="4935137"/>
            <a:ext cx="546194" cy="153154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5" name="Rounded Rectangle 94"/>
          <p:cNvSpPr/>
          <p:nvPr/>
        </p:nvSpPr>
        <p:spPr bwMode="auto">
          <a:xfrm>
            <a:off x="3505200" y="6098647"/>
            <a:ext cx="1861674" cy="77628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3" name="Title 10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2439196" y="6022275"/>
            <a:ext cx="516488" cy="24622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5" name="Straight Connector 134"/>
          <p:cNvCxnSpPr>
            <a:stCxn id="92" idx="3"/>
            <a:endCxn id="93" idx="1"/>
          </p:cNvCxnSpPr>
          <p:nvPr/>
        </p:nvCxnSpPr>
        <p:spPr bwMode="auto">
          <a:xfrm>
            <a:off x="4208463" y="2274244"/>
            <a:ext cx="566737" cy="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7" name="TextBox 186"/>
          <p:cNvSpPr txBox="1"/>
          <p:nvPr/>
        </p:nvSpPr>
        <p:spPr>
          <a:xfrm>
            <a:off x="6746943" y="3595431"/>
            <a:ext cx="19533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(Boxboro 2S platform)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6529963" y="6491038"/>
            <a:ext cx="23226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cxnSp>
        <p:nvCxnSpPr>
          <p:cNvPr id="224" name="Egyenes összekötő 177">
            <a:extLst>
              <a:ext uri="{FF2B5EF4-FFF2-40B4-BE49-F238E27FC236}">
                <a16:creationId xmlns:a16="http://schemas.microsoft.com/office/drawing/2014/main" id="{A4D7CAC6-B8B6-47E6-BC40-25797F71326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60603" y="2018817"/>
            <a:ext cx="288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774189952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83306" y="941430"/>
            <a:ext cx="8871788" cy="25391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 link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Boxboro-EX platform was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serial, packet based,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bidirectional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differential link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including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</a:t>
            </a: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signal lines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By contrast, with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 link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 changed to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64-bit parallel, bidirectional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communication using single-ended voltage reference signals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VMSE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(Voltage Mode Single Ended) signaling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 2 requires altogether about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110 signal lines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i.e.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about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% more lines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than SMI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Presumable, Intel changed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from serial transfer to parallel transfer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avoid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serial/parallel conversion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thus to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reduce dissipation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(19)</a:t>
            </a:r>
            <a:endParaRPr lang="en-US" altLang="en-US" kern="1200" dirty="0">
              <a:latin typeface="Verdana" pitchFamily="34" charset="0"/>
            </a:endParaRPr>
          </a:p>
        </p:txBody>
      </p:sp>
      <p:sp>
        <p:nvSpPr>
          <p:cNvPr id="10" name="Text Box 81"/>
          <p:cNvSpPr txBox="1">
            <a:spLocks noChangeArrowheads="1"/>
          </p:cNvSpPr>
          <p:nvPr/>
        </p:nvSpPr>
        <p:spPr bwMode="auto">
          <a:xfrm>
            <a:off x="71438" y="480552"/>
            <a:ext cx="8894762" cy="3416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 line count parallel links</a:t>
            </a:r>
          </a:p>
        </p:txBody>
      </p:sp>
    </p:spTree>
    <p:extLst>
      <p:ext uri="{BB962C8B-B14F-4D97-AF65-F5344CB8AC3E}">
        <p14:creationId xmlns:p14="http://schemas.microsoft.com/office/powerpoint/2010/main" val="2299199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4"/>
          <p:cNvSpPr>
            <a:spLocks noChangeArrowheads="1"/>
          </p:cNvSpPr>
          <p:nvPr/>
        </p:nvSpPr>
        <p:spPr bwMode="auto">
          <a:xfrm>
            <a:off x="1130300" y="3421963"/>
            <a:ext cx="7897813" cy="212400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594" name="Text Box 10"/>
          <p:cNvSpPr txBox="1">
            <a:spLocks noChangeArrowheads="1"/>
          </p:cNvSpPr>
          <p:nvPr/>
        </p:nvSpPr>
        <p:spPr bwMode="auto">
          <a:xfrm>
            <a:off x="1270000" y="5871808"/>
            <a:ext cx="7366000" cy="941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LVDS:       Low Voltage Differential Signaling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LVTTL:    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Low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Voltage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TTL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(D)RSL:    (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Differential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)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Rambus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Level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SSTL: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Stub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Series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Terminated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Logic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CM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Common Mode Voltage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REF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Reference Voltage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VMSE:       Voltage Mode Single Ended                     FB-DIMM: Fully Buffered DIMM</a:t>
            </a:r>
          </a:p>
        </p:txBody>
      </p:sp>
      <p:sp>
        <p:nvSpPr>
          <p:cNvPr id="1347618" name="Text Box 34"/>
          <p:cNvSpPr txBox="1">
            <a:spLocks noChangeArrowheads="1"/>
          </p:cNvSpPr>
          <p:nvPr/>
        </p:nvSpPr>
        <p:spPr bwMode="auto">
          <a:xfrm>
            <a:off x="1633538" y="4226826"/>
            <a:ext cx="1246187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LVTTL (3.3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SDRAM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HI 1.5</a:t>
            </a: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19" name="Text Box 35"/>
          <p:cNvSpPr txBox="1">
            <a:spLocks noChangeArrowheads="1"/>
          </p:cNvSpPr>
          <p:nvPr/>
        </p:nvSpPr>
        <p:spPr bwMode="auto">
          <a:xfrm>
            <a:off x="1633538" y="3782326"/>
            <a:ext cx="1112837" cy="538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TTL (5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0" name="Text Box 36"/>
          <p:cNvSpPr txBox="1">
            <a:spLocks noChangeArrowheads="1"/>
          </p:cNvSpPr>
          <p:nvPr/>
        </p:nvSpPr>
        <p:spPr bwMode="auto">
          <a:xfrm>
            <a:off x="4078288" y="3783913"/>
            <a:ext cx="1431802" cy="200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SSTL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SSTL2 (DDR)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SSTL1.8 (DDR2)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SSTL1.5 (DDR3)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SSTL1.2 (DDR4)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RSL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(RDRAM)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FSB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VMSE (SMI2)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2" name="Text Box 38"/>
          <p:cNvSpPr txBox="1">
            <a:spLocks noChangeArrowheads="1"/>
          </p:cNvSpPr>
          <p:nvPr/>
        </p:nvSpPr>
        <p:spPr bwMode="auto">
          <a:xfrm>
            <a:off x="6951663" y="3782326"/>
            <a:ext cx="1624012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LVDS 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PCIe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QPI, DMI, ESI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FB-DIMMs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1347650" name="Group 66"/>
          <p:cNvGrpSpPr>
            <a:grpSpLocks/>
          </p:cNvGrpSpPr>
          <p:nvPr/>
        </p:nvGrpSpPr>
        <p:grpSpPr bwMode="auto">
          <a:xfrm>
            <a:off x="1201738" y="5668862"/>
            <a:ext cx="7532687" cy="117475"/>
            <a:chOff x="718" y="3352"/>
            <a:chExt cx="4776" cy="92"/>
          </a:xfrm>
        </p:grpSpPr>
        <p:sp>
          <p:nvSpPr>
            <p:cNvPr id="147529" name="Freeform 67"/>
            <p:cNvSpPr>
              <a:spLocks/>
            </p:cNvSpPr>
            <p:nvPr/>
          </p:nvSpPr>
          <p:spPr bwMode="auto">
            <a:xfrm>
              <a:off x="718" y="3370"/>
              <a:ext cx="4776" cy="59"/>
            </a:xfrm>
            <a:custGeom>
              <a:avLst/>
              <a:gdLst>
                <a:gd name="T0" fmla="*/ 0 w 2994"/>
                <a:gd name="T1" fmla="*/ 2 h 90"/>
                <a:gd name="T2" fmla="*/ 114120 w 2994"/>
                <a:gd name="T3" fmla="*/ 3 h 90"/>
                <a:gd name="T4" fmla="*/ 125541 w 2994"/>
                <a:gd name="T5" fmla="*/ 2 h 90"/>
                <a:gd name="T6" fmla="*/ 114120 w 2994"/>
                <a:gd name="T7" fmla="*/ 0 h 90"/>
                <a:gd name="T8" fmla="*/ 0 w 2994"/>
                <a:gd name="T9" fmla="*/ 2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4" h="90">
                  <a:moveTo>
                    <a:pt x="0" y="45"/>
                  </a:moveTo>
                  <a:lnTo>
                    <a:pt x="2722" y="90"/>
                  </a:lnTo>
                  <a:lnTo>
                    <a:pt x="2994" y="45"/>
                  </a:lnTo>
                  <a:lnTo>
                    <a:pt x="2722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30" name="Line 68"/>
            <p:cNvSpPr>
              <a:spLocks noChangeShapeType="1"/>
            </p:cNvSpPr>
            <p:nvPr/>
          </p:nvSpPr>
          <p:spPr bwMode="auto">
            <a:xfrm flipH="1">
              <a:off x="4920" y="3396"/>
              <a:ext cx="544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31" name="Line 69"/>
            <p:cNvSpPr>
              <a:spLocks noChangeShapeType="1"/>
            </p:cNvSpPr>
            <p:nvPr/>
          </p:nvSpPr>
          <p:spPr bwMode="auto">
            <a:xfrm flipH="1" flipV="1">
              <a:off x="4911" y="3352"/>
              <a:ext cx="545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</p:grpSp>
      <p:sp>
        <p:nvSpPr>
          <p:cNvPr id="1347655" name="Text Box 71"/>
          <p:cNvSpPr txBox="1">
            <a:spLocks noChangeArrowheads="1"/>
          </p:cNvSpPr>
          <p:nvPr/>
        </p:nvSpPr>
        <p:spPr bwMode="auto">
          <a:xfrm>
            <a:off x="6959600" y="4626876"/>
            <a:ext cx="1039067" cy="729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DRSL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XDR (data)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IMI, SMI</a:t>
            </a:r>
          </a:p>
        </p:txBody>
      </p:sp>
      <p:sp>
        <p:nvSpPr>
          <p:cNvPr id="1347659" name="Text Box 75"/>
          <p:cNvSpPr txBox="1">
            <a:spLocks noChangeArrowheads="1"/>
          </p:cNvSpPr>
          <p:nvPr/>
        </p:nvSpPr>
        <p:spPr bwMode="auto">
          <a:xfrm>
            <a:off x="79268" y="500063"/>
            <a:ext cx="395653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 systems used in buses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1115513" y="1001041"/>
            <a:ext cx="7864475" cy="2426396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32111" name="Text Box 6"/>
          <p:cNvSpPr txBox="1">
            <a:spLocks noChangeArrowheads="1"/>
          </p:cNvSpPr>
          <p:nvPr/>
        </p:nvSpPr>
        <p:spPr bwMode="auto">
          <a:xfrm>
            <a:off x="4332288" y="1034679"/>
            <a:ext cx="8032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Signals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82" name="Text Box 7"/>
          <p:cNvSpPr txBox="1">
            <a:spLocks noChangeArrowheads="1"/>
          </p:cNvSpPr>
          <p:nvPr/>
        </p:nvSpPr>
        <p:spPr bwMode="auto">
          <a:xfrm>
            <a:off x="3805238" y="1726129"/>
            <a:ext cx="181492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oltage referenced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83" name="Text Box 8"/>
          <p:cNvSpPr txBox="1">
            <a:spLocks noChangeArrowheads="1"/>
          </p:cNvSpPr>
          <p:nvPr/>
        </p:nvSpPr>
        <p:spPr bwMode="auto">
          <a:xfrm>
            <a:off x="1312432" y="1742004"/>
            <a:ext cx="178927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ground referenced</a:t>
            </a:r>
          </a:p>
        </p:txBody>
      </p:sp>
      <p:sp>
        <p:nvSpPr>
          <p:cNvPr id="84" name="Text Box 9"/>
          <p:cNvSpPr txBox="1">
            <a:spLocks noChangeArrowheads="1"/>
          </p:cNvSpPr>
          <p:nvPr/>
        </p:nvSpPr>
        <p:spPr bwMode="auto">
          <a:xfrm>
            <a:off x="6815138" y="1726129"/>
            <a:ext cx="11572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Differential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grpSp>
        <p:nvGrpSpPr>
          <p:cNvPr id="85" name="Group 11"/>
          <p:cNvGrpSpPr>
            <a:grpSpLocks/>
          </p:cNvGrpSpPr>
          <p:nvPr/>
        </p:nvGrpSpPr>
        <p:grpSpPr bwMode="auto">
          <a:xfrm>
            <a:off x="1228725" y="2221042"/>
            <a:ext cx="2066925" cy="1068387"/>
            <a:chOff x="480" y="1277"/>
            <a:chExt cx="1296" cy="691"/>
          </a:xfrm>
        </p:grpSpPr>
        <p:sp>
          <p:nvSpPr>
            <p:cNvPr id="147520" name="AutoShape 12"/>
            <p:cNvSpPr>
              <a:spLocks noChangeAspect="1" noChangeArrowheads="1"/>
            </p:cNvSpPr>
            <p:nvPr/>
          </p:nvSpPr>
          <p:spPr bwMode="auto">
            <a:xfrm>
              <a:off x="480" y="1277"/>
              <a:ext cx="1296" cy="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21" name="Line 13"/>
            <p:cNvSpPr>
              <a:spLocks noChangeShapeType="1"/>
            </p:cNvSpPr>
            <p:nvPr/>
          </p:nvSpPr>
          <p:spPr bwMode="auto">
            <a:xfrm>
              <a:off x="610" y="1331"/>
              <a:ext cx="0" cy="62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2" name="Line 14"/>
            <p:cNvSpPr>
              <a:spLocks noChangeShapeType="1"/>
            </p:cNvSpPr>
            <p:nvPr/>
          </p:nvSpPr>
          <p:spPr bwMode="auto">
            <a:xfrm>
              <a:off x="566" y="1882"/>
              <a:ext cx="108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3" name="Line 15"/>
            <p:cNvSpPr>
              <a:spLocks noChangeShapeType="1"/>
            </p:cNvSpPr>
            <p:nvPr/>
          </p:nvSpPr>
          <p:spPr bwMode="auto">
            <a:xfrm>
              <a:off x="610" y="1882"/>
              <a:ext cx="17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4" name="Line 16"/>
            <p:cNvSpPr>
              <a:spLocks noChangeShapeType="1"/>
            </p:cNvSpPr>
            <p:nvPr/>
          </p:nvSpPr>
          <p:spPr bwMode="auto">
            <a:xfrm>
              <a:off x="955" y="1407"/>
              <a:ext cx="30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5" name="Line 17"/>
            <p:cNvSpPr>
              <a:spLocks noChangeShapeType="1"/>
            </p:cNvSpPr>
            <p:nvPr/>
          </p:nvSpPr>
          <p:spPr bwMode="auto">
            <a:xfrm>
              <a:off x="1430" y="1882"/>
              <a:ext cx="17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6" name="Line 18"/>
            <p:cNvSpPr>
              <a:spLocks noChangeShapeType="1"/>
            </p:cNvSpPr>
            <p:nvPr/>
          </p:nvSpPr>
          <p:spPr bwMode="auto">
            <a:xfrm flipV="1">
              <a:off x="782" y="1407"/>
              <a:ext cx="173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7" name="Line 19"/>
            <p:cNvSpPr>
              <a:spLocks noChangeShapeType="1"/>
            </p:cNvSpPr>
            <p:nvPr/>
          </p:nvSpPr>
          <p:spPr bwMode="auto">
            <a:xfrm>
              <a:off x="1258" y="1407"/>
              <a:ext cx="172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8" name="Text Box 20"/>
            <p:cNvSpPr txBox="1">
              <a:spLocks noChangeArrowheads="1"/>
            </p:cNvSpPr>
            <p:nvPr/>
          </p:nvSpPr>
          <p:spPr bwMode="auto">
            <a:xfrm>
              <a:off x="1646" y="1838"/>
              <a:ext cx="13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95" name="AutoShape 21"/>
          <p:cNvSpPr>
            <a:spLocks noChangeAspect="1" noChangeArrowheads="1"/>
          </p:cNvSpPr>
          <p:nvPr/>
        </p:nvSpPr>
        <p:spPr bwMode="auto">
          <a:xfrm>
            <a:off x="3721100" y="2176592"/>
            <a:ext cx="2449513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96" name="Group 22"/>
          <p:cNvGrpSpPr>
            <a:grpSpLocks/>
          </p:cNvGrpSpPr>
          <p:nvPr/>
        </p:nvGrpSpPr>
        <p:grpSpPr bwMode="auto">
          <a:xfrm>
            <a:off x="3873500" y="2324976"/>
            <a:ext cx="2144713" cy="966041"/>
            <a:chOff x="2208" y="1344"/>
            <a:chExt cx="1344" cy="625"/>
          </a:xfrm>
        </p:grpSpPr>
        <p:sp>
          <p:nvSpPr>
            <p:cNvPr id="147510" name="Line 23"/>
            <p:cNvSpPr>
              <a:spLocks noChangeShapeType="1"/>
            </p:cNvSpPr>
            <p:nvPr/>
          </p:nvSpPr>
          <p:spPr bwMode="auto">
            <a:xfrm>
              <a:off x="2256" y="1344"/>
              <a:ext cx="1" cy="6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1" name="Line 24"/>
            <p:cNvSpPr>
              <a:spLocks noChangeShapeType="1"/>
            </p:cNvSpPr>
            <p:nvPr/>
          </p:nvSpPr>
          <p:spPr bwMode="auto">
            <a:xfrm>
              <a:off x="2208" y="1879"/>
              <a:ext cx="12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2" name="Line 25"/>
            <p:cNvSpPr>
              <a:spLocks noChangeShapeType="1"/>
            </p:cNvSpPr>
            <p:nvPr/>
          </p:nvSpPr>
          <p:spPr bwMode="auto">
            <a:xfrm flipV="1">
              <a:off x="2256" y="1632"/>
              <a:ext cx="98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3" name="Line 26"/>
            <p:cNvSpPr>
              <a:spLocks noChangeShapeType="1"/>
            </p:cNvSpPr>
            <p:nvPr/>
          </p:nvSpPr>
          <p:spPr bwMode="auto">
            <a:xfrm>
              <a:off x="2256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4" name="Line 27"/>
            <p:cNvSpPr>
              <a:spLocks noChangeShapeType="1"/>
            </p:cNvSpPr>
            <p:nvPr/>
          </p:nvSpPr>
          <p:spPr bwMode="auto">
            <a:xfrm>
              <a:off x="2640" y="1473"/>
              <a:ext cx="336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5" name="Line 28"/>
            <p:cNvSpPr>
              <a:spLocks noChangeShapeType="1"/>
            </p:cNvSpPr>
            <p:nvPr/>
          </p:nvSpPr>
          <p:spPr bwMode="auto">
            <a:xfrm>
              <a:off x="3168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6" name="Line 29"/>
            <p:cNvSpPr>
              <a:spLocks noChangeShapeType="1"/>
            </p:cNvSpPr>
            <p:nvPr/>
          </p:nvSpPr>
          <p:spPr bwMode="auto">
            <a:xfrm flipV="1">
              <a:off x="2448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7" name="Line 30"/>
            <p:cNvSpPr>
              <a:spLocks noChangeShapeType="1"/>
            </p:cNvSpPr>
            <p:nvPr/>
          </p:nvSpPr>
          <p:spPr bwMode="auto">
            <a:xfrm>
              <a:off x="2976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8" name="Text Box 31"/>
            <p:cNvSpPr txBox="1">
              <a:spLocks noChangeArrowheads="1"/>
            </p:cNvSpPr>
            <p:nvPr/>
          </p:nvSpPr>
          <p:spPr bwMode="auto">
            <a:xfrm>
              <a:off x="3408" y="1834"/>
              <a:ext cx="144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19" name="Text Box 32"/>
            <p:cNvSpPr txBox="1">
              <a:spLocks noChangeArrowheads="1"/>
            </p:cNvSpPr>
            <p:nvPr/>
          </p:nvSpPr>
          <p:spPr bwMode="auto">
            <a:xfrm>
              <a:off x="3168" y="1563"/>
              <a:ext cx="30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RE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F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107" name="Text Box 33"/>
          <p:cNvSpPr txBox="1">
            <a:spLocks noChangeArrowheads="1"/>
          </p:cNvSpPr>
          <p:nvPr/>
        </p:nvSpPr>
        <p:spPr bwMode="auto">
          <a:xfrm>
            <a:off x="1617663" y="3747401"/>
            <a:ext cx="184150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08" name="Text Box 37"/>
          <p:cNvSpPr txBox="1">
            <a:spLocks noChangeArrowheads="1"/>
          </p:cNvSpPr>
          <p:nvPr/>
        </p:nvSpPr>
        <p:spPr bwMode="auto">
          <a:xfrm>
            <a:off x="6494463" y="3822013"/>
            <a:ext cx="1841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109" name="Group 39"/>
          <p:cNvGrpSpPr>
            <a:grpSpLocks/>
          </p:cNvGrpSpPr>
          <p:nvPr/>
        </p:nvGrpSpPr>
        <p:grpSpPr bwMode="auto">
          <a:xfrm>
            <a:off x="6294438" y="2101987"/>
            <a:ext cx="2733675" cy="1263966"/>
            <a:chOff x="3792" y="1200"/>
            <a:chExt cx="1714" cy="817"/>
          </a:xfrm>
        </p:grpSpPr>
        <p:sp>
          <p:nvSpPr>
            <p:cNvPr id="147492" name="AutoShape 40"/>
            <p:cNvSpPr>
              <a:spLocks noChangeAspect="1" noChangeArrowheads="1"/>
            </p:cNvSpPr>
            <p:nvPr/>
          </p:nvSpPr>
          <p:spPr bwMode="auto">
            <a:xfrm>
              <a:off x="3840" y="1200"/>
              <a:ext cx="1632" cy="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493" name="Line 41"/>
            <p:cNvSpPr>
              <a:spLocks noChangeShapeType="1"/>
            </p:cNvSpPr>
            <p:nvPr/>
          </p:nvSpPr>
          <p:spPr bwMode="auto">
            <a:xfrm flipH="1">
              <a:off x="3984" y="1248"/>
              <a:ext cx="0" cy="67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4" name="Line 42"/>
            <p:cNvSpPr>
              <a:spLocks noChangeShapeType="1"/>
            </p:cNvSpPr>
            <p:nvPr/>
          </p:nvSpPr>
          <p:spPr bwMode="auto">
            <a:xfrm>
              <a:off x="3942" y="1871"/>
              <a:ext cx="12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5" name="Line 43"/>
            <p:cNvSpPr>
              <a:spLocks noChangeShapeType="1"/>
            </p:cNvSpPr>
            <p:nvPr/>
          </p:nvSpPr>
          <p:spPr bwMode="auto">
            <a:xfrm flipV="1">
              <a:off x="3920" y="1621"/>
              <a:ext cx="122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6" name="Line 44"/>
            <p:cNvSpPr>
              <a:spLocks noChangeShapeType="1"/>
            </p:cNvSpPr>
            <p:nvPr/>
          </p:nvSpPr>
          <p:spPr bwMode="auto">
            <a:xfrm>
              <a:off x="3993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7" name="Line 45"/>
            <p:cNvSpPr>
              <a:spLocks noChangeShapeType="1"/>
            </p:cNvSpPr>
            <p:nvPr/>
          </p:nvSpPr>
          <p:spPr bwMode="auto">
            <a:xfrm>
              <a:off x="4401" y="1487"/>
              <a:ext cx="357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8" name="Line 46"/>
            <p:cNvSpPr>
              <a:spLocks noChangeShapeType="1"/>
            </p:cNvSpPr>
            <p:nvPr/>
          </p:nvSpPr>
          <p:spPr bwMode="auto">
            <a:xfrm>
              <a:off x="4962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9" name="Line 47"/>
            <p:cNvSpPr>
              <a:spLocks noChangeShapeType="1"/>
            </p:cNvSpPr>
            <p:nvPr/>
          </p:nvSpPr>
          <p:spPr bwMode="auto">
            <a:xfrm flipV="1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0" name="Line 48"/>
            <p:cNvSpPr>
              <a:spLocks noChangeShapeType="1"/>
            </p:cNvSpPr>
            <p:nvPr/>
          </p:nvSpPr>
          <p:spPr bwMode="auto">
            <a:xfrm>
              <a:off x="4752" y="1488"/>
              <a:ext cx="192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1" name="Text Box 49"/>
            <p:cNvSpPr txBox="1">
              <a:spLocks noChangeArrowheads="1"/>
            </p:cNvSpPr>
            <p:nvPr/>
          </p:nvSpPr>
          <p:spPr bwMode="auto">
            <a:xfrm>
              <a:off x="5217" y="1810"/>
              <a:ext cx="140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2" name="Text Box 50"/>
            <p:cNvSpPr txBox="1">
              <a:spLocks noChangeArrowheads="1"/>
            </p:cNvSpPr>
            <p:nvPr/>
          </p:nvSpPr>
          <p:spPr bwMode="auto">
            <a:xfrm>
              <a:off x="3806" y="1355"/>
              <a:ext cx="322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S+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3" name="Line 51"/>
            <p:cNvSpPr>
              <a:spLocks noChangeShapeType="1"/>
            </p:cNvSpPr>
            <p:nvPr/>
          </p:nvSpPr>
          <p:spPr bwMode="auto">
            <a:xfrm rot="10800000">
              <a:off x="3984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4" name="Line 52"/>
            <p:cNvSpPr>
              <a:spLocks noChangeShapeType="1"/>
            </p:cNvSpPr>
            <p:nvPr/>
          </p:nvSpPr>
          <p:spPr bwMode="auto">
            <a:xfrm rot="10800000">
              <a:off x="4401" y="1728"/>
              <a:ext cx="357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5" name="Line 53"/>
            <p:cNvSpPr>
              <a:spLocks noChangeShapeType="1"/>
            </p:cNvSpPr>
            <p:nvPr/>
          </p:nvSpPr>
          <p:spPr bwMode="auto">
            <a:xfrm rot="10800000">
              <a:off x="4962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6" name="Line 54"/>
            <p:cNvSpPr>
              <a:spLocks noChangeShapeType="1"/>
            </p:cNvSpPr>
            <p:nvPr/>
          </p:nvSpPr>
          <p:spPr bwMode="auto">
            <a:xfrm rot="10800000" flipV="1">
              <a:off x="4752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7" name="Line 55"/>
            <p:cNvSpPr>
              <a:spLocks noChangeShapeType="1"/>
            </p:cNvSpPr>
            <p:nvPr/>
          </p:nvSpPr>
          <p:spPr bwMode="auto">
            <a:xfrm rot="10800000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8" name="Text Box 56"/>
            <p:cNvSpPr txBox="1">
              <a:spLocks noChangeArrowheads="1"/>
            </p:cNvSpPr>
            <p:nvPr/>
          </p:nvSpPr>
          <p:spPr bwMode="auto">
            <a:xfrm>
              <a:off x="3792" y="1622"/>
              <a:ext cx="3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S-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9" name="Text Box 57"/>
            <p:cNvSpPr txBox="1">
              <a:spLocks noChangeArrowheads="1"/>
            </p:cNvSpPr>
            <p:nvPr/>
          </p:nvSpPr>
          <p:spPr bwMode="auto">
            <a:xfrm>
              <a:off x="5222" y="1555"/>
              <a:ext cx="284" cy="1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CM</a:t>
              </a:r>
              <a:endParaRPr kumimoji="0" lang="en-US" altLang="en-US" sz="1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32121" name="Line 59"/>
          <p:cNvSpPr>
            <a:spLocks noChangeShapeType="1"/>
          </p:cNvSpPr>
          <p:nvPr/>
        </p:nvSpPr>
        <p:spPr bwMode="auto">
          <a:xfrm>
            <a:off x="4738688" y="1280442"/>
            <a:ext cx="0" cy="39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2" name="Line 60"/>
          <p:cNvSpPr>
            <a:spLocks noChangeShapeType="1"/>
          </p:cNvSpPr>
          <p:nvPr/>
        </p:nvSpPr>
        <p:spPr bwMode="auto">
          <a:xfrm flipH="1">
            <a:off x="2211386" y="1425680"/>
            <a:ext cx="2517929" cy="259174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3" name="Line 61"/>
          <p:cNvSpPr>
            <a:spLocks noChangeShapeType="1"/>
          </p:cNvSpPr>
          <p:nvPr/>
        </p:nvSpPr>
        <p:spPr bwMode="auto">
          <a:xfrm>
            <a:off x="4716463" y="1425779"/>
            <a:ext cx="2644775" cy="22414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4" name="Oval 62"/>
          <p:cNvSpPr>
            <a:spLocks noChangeArrowheads="1"/>
          </p:cNvSpPr>
          <p:nvPr/>
        </p:nvSpPr>
        <p:spPr bwMode="auto">
          <a:xfrm>
            <a:off x="2189163" y="1649929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5" name="Oval 63"/>
          <p:cNvSpPr>
            <a:spLocks noChangeArrowheads="1"/>
          </p:cNvSpPr>
          <p:nvPr/>
        </p:nvSpPr>
        <p:spPr bwMode="auto">
          <a:xfrm>
            <a:off x="4711700" y="1653104"/>
            <a:ext cx="55563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6" name="Oval 64"/>
          <p:cNvSpPr>
            <a:spLocks noChangeArrowheads="1"/>
          </p:cNvSpPr>
          <p:nvPr/>
        </p:nvSpPr>
        <p:spPr bwMode="auto">
          <a:xfrm>
            <a:off x="7367588" y="1643579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" name="Text Box 65"/>
          <p:cNvSpPr txBox="1">
            <a:spLocks noChangeArrowheads="1"/>
          </p:cNvSpPr>
          <p:nvPr/>
        </p:nvSpPr>
        <p:spPr bwMode="auto">
          <a:xfrm>
            <a:off x="57150" y="2149604"/>
            <a:ext cx="107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Typ.voltage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swings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35" name="Text Box 70"/>
          <p:cNvSpPr txBox="1">
            <a:spLocks noChangeArrowheads="1"/>
          </p:cNvSpPr>
          <p:nvPr/>
        </p:nvSpPr>
        <p:spPr bwMode="auto">
          <a:xfrm>
            <a:off x="4100513" y="3488638"/>
            <a:ext cx="11414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600-800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6" name="Text Box 72"/>
          <p:cNvSpPr txBox="1">
            <a:spLocks noChangeArrowheads="1"/>
          </p:cNvSpPr>
          <p:nvPr/>
        </p:nvSpPr>
        <p:spPr bwMode="auto">
          <a:xfrm>
            <a:off x="6792913" y="3485463"/>
            <a:ext cx="15097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200-300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7" name="Text Box 73"/>
          <p:cNvSpPr txBox="1">
            <a:spLocks noChangeArrowheads="1"/>
          </p:cNvSpPr>
          <p:nvPr/>
        </p:nvSpPr>
        <p:spPr bwMode="auto">
          <a:xfrm>
            <a:off x="1776413" y="3463238"/>
            <a:ext cx="9207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3.3-5 V 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8" name="Text Box 74"/>
          <p:cNvSpPr txBox="1">
            <a:spLocks noChangeArrowheads="1"/>
          </p:cNvSpPr>
          <p:nvPr/>
        </p:nvSpPr>
        <p:spPr bwMode="auto">
          <a:xfrm>
            <a:off x="112713" y="3788676"/>
            <a:ext cx="895350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system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used in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814338" y="6445857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2" name="Rectangle 1"/>
          <p:cNvSpPr/>
          <p:nvPr/>
        </p:nvSpPr>
        <p:spPr bwMode="auto">
          <a:xfrm>
            <a:off x="3721100" y="1628775"/>
            <a:ext cx="2167856" cy="409627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6" name="Title 1">
            <a:extLst>
              <a:ext uri="{FF2B5EF4-FFF2-40B4-BE49-F238E27FC236}">
                <a16:creationId xmlns:a16="http://schemas.microsoft.com/office/drawing/2014/main" id="{E43902A1-EEF7-4058-B951-C61596AA83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(20)</a:t>
            </a:r>
            <a:endParaRPr lang="en-US" alt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570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59" grpId="0" animBg="1"/>
      <p:bldP spid="1347594" grpId="0"/>
      <p:bldP spid="1347618" grpId="0"/>
      <p:bldP spid="1347619" grpId="0"/>
      <p:bldP spid="1347620" grpId="0"/>
      <p:bldP spid="1347622" grpId="0"/>
      <p:bldP spid="1347655" grpId="0"/>
      <p:bldP spid="3" grpId="0" animBg="1"/>
      <p:bldP spid="132111" grpId="0"/>
      <p:bldP spid="82" grpId="0"/>
      <p:bldP spid="83" grpId="0"/>
      <p:bldP spid="84" grpId="0"/>
      <p:bldP spid="95" grpId="0"/>
      <p:bldP spid="107" grpId="0"/>
      <p:bldP spid="108" grpId="0"/>
      <p:bldP spid="132121" grpId="0" animBg="1"/>
      <p:bldP spid="132122" grpId="0" animBg="1"/>
      <p:bldP spid="132123" grpId="0" animBg="1"/>
      <p:bldP spid="132124" grpId="0" animBg="1"/>
      <p:bldP spid="132125" grpId="0" animBg="1"/>
      <p:bldP spid="132126" grpId="0" animBg="1"/>
      <p:bldP spid="134" grpId="0"/>
      <p:bldP spid="135" grpId="0"/>
      <p:bldP spid="136" grpId="0"/>
      <p:bldP spid="137" grpId="0"/>
      <p:bldP spid="138" grpId="0"/>
      <p:bldP spid="2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Rounded Rectangle 505"/>
          <p:cNvSpPr/>
          <p:nvPr/>
        </p:nvSpPr>
        <p:spPr bwMode="auto">
          <a:xfrm>
            <a:off x="0" y="1869217"/>
            <a:ext cx="546194" cy="153940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6D76AD5-A9FD-42DC-AB12-2BB67896EB1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(21)</a:t>
            </a:r>
          </a:p>
        </p:txBody>
      </p:sp>
      <p:sp>
        <p:nvSpPr>
          <p:cNvPr id="249" name="Text Box 81"/>
          <p:cNvSpPr txBox="1">
            <a:spLocks noChangeArrowheads="1"/>
          </p:cNvSpPr>
          <p:nvPr/>
        </p:nvSpPr>
        <p:spPr bwMode="auto">
          <a:xfrm>
            <a:off x="92963" y="479911"/>
            <a:ext cx="88947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e)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Falling back to direct connect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ing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DIMMs to the processors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order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reduc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ing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dissipation in Haswell-EP/Broadwell-EP-based 2S platform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31" name="Egyenes összekötő 121"/>
          <p:cNvCxnSpPr/>
          <p:nvPr/>
        </p:nvCxnSpPr>
        <p:spPr>
          <a:xfrm rot="5400000" flipH="1" flipV="1">
            <a:off x="4648187" y="6010723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Szövegdoboz 70"/>
          <p:cNvSpPr txBox="1">
            <a:spLocks noChangeArrowheads="1"/>
          </p:cNvSpPr>
          <p:nvPr/>
        </p:nvSpPr>
        <p:spPr bwMode="auto">
          <a:xfrm>
            <a:off x="4182174" y="4908998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33" name="Szövegdoboz 70"/>
          <p:cNvSpPr txBox="1">
            <a:spLocks noChangeArrowheads="1"/>
          </p:cNvSpPr>
          <p:nvPr/>
        </p:nvSpPr>
        <p:spPr bwMode="auto">
          <a:xfrm>
            <a:off x="3472948" y="5771370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34" name="Szövegdoboz 31"/>
          <p:cNvSpPr txBox="1">
            <a:spLocks noChangeArrowheads="1"/>
          </p:cNvSpPr>
          <p:nvPr/>
        </p:nvSpPr>
        <p:spPr bwMode="auto">
          <a:xfrm>
            <a:off x="864383" y="6375963"/>
            <a:ext cx="144462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4-2133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35" name="Egyenes összekötő 156"/>
          <p:cNvCxnSpPr>
            <a:stCxn id="371" idx="1"/>
          </p:cNvCxnSpPr>
          <p:nvPr/>
        </p:nvCxnSpPr>
        <p:spPr>
          <a:xfrm>
            <a:off x="2347983" y="5547950"/>
            <a:ext cx="443253" cy="401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6" name="Téglalap 157"/>
          <p:cNvSpPr/>
          <p:nvPr/>
        </p:nvSpPr>
        <p:spPr>
          <a:xfrm flipH="1">
            <a:off x="2480316" y="544198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7" name="Téglalap 158"/>
          <p:cNvSpPr/>
          <p:nvPr/>
        </p:nvSpPr>
        <p:spPr>
          <a:xfrm flipH="1">
            <a:off x="2393004" y="544198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338" name="Egyenes összekötő 170"/>
          <p:cNvCxnSpPr>
            <a:cxnSpLocks noChangeShapeType="1"/>
          </p:cNvCxnSpPr>
          <p:nvPr/>
        </p:nvCxnSpPr>
        <p:spPr bwMode="auto">
          <a:xfrm rot="10800000" flipV="1">
            <a:off x="6220692" y="5515153"/>
            <a:ext cx="576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9" name="Egyenes összekötő 177"/>
          <p:cNvCxnSpPr>
            <a:cxnSpLocks noChangeShapeType="1"/>
          </p:cNvCxnSpPr>
          <p:nvPr/>
        </p:nvCxnSpPr>
        <p:spPr bwMode="auto">
          <a:xfrm rot="10800000">
            <a:off x="6433938" y="5044923"/>
            <a:ext cx="3960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0" name="Téglalap 178"/>
          <p:cNvSpPr>
            <a:spLocks noChangeArrowheads="1"/>
          </p:cNvSpPr>
          <p:nvPr/>
        </p:nvSpPr>
        <p:spPr bwMode="auto">
          <a:xfrm>
            <a:off x="6588037" y="493856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41" name="Téglalap 179"/>
          <p:cNvSpPr>
            <a:spLocks noChangeArrowheads="1"/>
          </p:cNvSpPr>
          <p:nvPr/>
        </p:nvSpPr>
        <p:spPr bwMode="auto">
          <a:xfrm>
            <a:off x="6682840" y="493856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42" name="Line 42"/>
          <p:cNvSpPr>
            <a:spLocks noChangeShapeType="1"/>
          </p:cNvSpPr>
          <p:nvPr/>
        </p:nvSpPr>
        <p:spPr bwMode="auto">
          <a:xfrm>
            <a:off x="4052875" y="5745610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43" name="Szövegdoboz 31"/>
          <p:cNvSpPr txBox="1">
            <a:spLocks noChangeArrowheads="1"/>
          </p:cNvSpPr>
          <p:nvPr/>
        </p:nvSpPr>
        <p:spPr bwMode="auto">
          <a:xfrm>
            <a:off x="6733370" y="6380627"/>
            <a:ext cx="144462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4-2133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44" name="Egyenes összekötő 130"/>
          <p:cNvCxnSpPr/>
          <p:nvPr/>
        </p:nvCxnSpPr>
        <p:spPr>
          <a:xfrm flipV="1">
            <a:off x="1948889" y="5838061"/>
            <a:ext cx="720000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5" name="Egyenes összekötő 131"/>
          <p:cNvCxnSpPr/>
          <p:nvPr/>
        </p:nvCxnSpPr>
        <p:spPr>
          <a:xfrm rot="10800000" flipH="1" flipV="1">
            <a:off x="1952659" y="5315950"/>
            <a:ext cx="936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6" name="Téglalap 146"/>
          <p:cNvSpPr/>
          <p:nvPr/>
        </p:nvSpPr>
        <p:spPr>
          <a:xfrm flipH="1">
            <a:off x="2122484" y="5206031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7" name="Téglalap 147"/>
          <p:cNvSpPr/>
          <p:nvPr/>
        </p:nvSpPr>
        <p:spPr>
          <a:xfrm flipH="1">
            <a:off x="2035171" y="5206031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8" name="Line 65"/>
          <p:cNvSpPr>
            <a:spLocks noChangeShapeType="1"/>
          </p:cNvSpPr>
          <p:nvPr/>
        </p:nvSpPr>
        <p:spPr bwMode="auto">
          <a:xfrm flipV="1">
            <a:off x="2667908" y="5676835"/>
            <a:ext cx="0" cy="162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49" name="Line 66"/>
          <p:cNvSpPr>
            <a:spLocks noChangeShapeType="1"/>
          </p:cNvSpPr>
          <p:nvPr/>
        </p:nvSpPr>
        <p:spPr bwMode="auto">
          <a:xfrm>
            <a:off x="2667050" y="567576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0" name="Line 67"/>
          <p:cNvSpPr>
            <a:spLocks noChangeShapeType="1"/>
          </p:cNvSpPr>
          <p:nvPr/>
        </p:nvSpPr>
        <p:spPr bwMode="auto">
          <a:xfrm>
            <a:off x="2667050" y="567576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1" name="Line 68"/>
          <p:cNvSpPr>
            <a:spLocks noChangeShapeType="1"/>
          </p:cNvSpPr>
          <p:nvPr/>
        </p:nvSpPr>
        <p:spPr bwMode="auto">
          <a:xfrm>
            <a:off x="2673606" y="5675760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2" name="Line 69"/>
          <p:cNvSpPr>
            <a:spLocks noChangeShapeType="1"/>
          </p:cNvSpPr>
          <p:nvPr/>
        </p:nvSpPr>
        <p:spPr bwMode="auto">
          <a:xfrm>
            <a:off x="2662632" y="5065735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3" name="Line 70"/>
          <p:cNvSpPr>
            <a:spLocks noChangeShapeType="1"/>
          </p:cNvSpPr>
          <p:nvPr/>
        </p:nvSpPr>
        <p:spPr bwMode="auto">
          <a:xfrm>
            <a:off x="2671250" y="5250510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54" name="Egyenes összekötő 170"/>
          <p:cNvCxnSpPr>
            <a:cxnSpLocks noChangeShapeType="1"/>
          </p:cNvCxnSpPr>
          <p:nvPr/>
        </p:nvCxnSpPr>
        <p:spPr bwMode="auto">
          <a:xfrm rot="10800000" flipV="1">
            <a:off x="6445229" y="5835383"/>
            <a:ext cx="720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5" name="Egyenes összekötő 171"/>
          <p:cNvCxnSpPr>
            <a:cxnSpLocks noChangeShapeType="1"/>
          </p:cNvCxnSpPr>
          <p:nvPr/>
        </p:nvCxnSpPr>
        <p:spPr bwMode="auto">
          <a:xfrm rot="10800000" flipV="1">
            <a:off x="6023425" y="5342917"/>
            <a:ext cx="1152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6" name="Line 87"/>
          <p:cNvSpPr>
            <a:spLocks noChangeShapeType="1"/>
          </p:cNvSpPr>
          <p:nvPr/>
        </p:nvSpPr>
        <p:spPr bwMode="auto">
          <a:xfrm flipV="1">
            <a:off x="6434700" y="5656710"/>
            <a:ext cx="0" cy="184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7" name="Line 88"/>
          <p:cNvSpPr>
            <a:spLocks noChangeShapeType="1"/>
          </p:cNvSpPr>
          <p:nvPr/>
        </p:nvSpPr>
        <p:spPr bwMode="auto">
          <a:xfrm flipH="1">
            <a:off x="6317225" y="5656710"/>
            <a:ext cx="11747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8" name="Line 89"/>
          <p:cNvSpPr>
            <a:spLocks noChangeShapeType="1"/>
          </p:cNvSpPr>
          <p:nvPr/>
        </p:nvSpPr>
        <p:spPr bwMode="auto">
          <a:xfrm>
            <a:off x="6434700" y="5050744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9" name="Line 90"/>
          <p:cNvSpPr>
            <a:spLocks noChangeShapeType="1"/>
          </p:cNvSpPr>
          <p:nvPr/>
        </p:nvSpPr>
        <p:spPr bwMode="auto">
          <a:xfrm flipH="1">
            <a:off x="6310875" y="5231260"/>
            <a:ext cx="1238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0" name="Téglalap 53"/>
          <p:cNvSpPr>
            <a:spLocks noChangeArrowheads="1"/>
          </p:cNvSpPr>
          <p:nvPr/>
        </p:nvSpPr>
        <p:spPr bwMode="auto">
          <a:xfrm>
            <a:off x="3719500" y="6094860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C612 PC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</a:p>
        </p:txBody>
      </p:sp>
      <p:sp>
        <p:nvSpPr>
          <p:cNvPr id="361" name="Szövegdoboz 70"/>
          <p:cNvSpPr txBox="1">
            <a:spLocks noChangeArrowheads="1"/>
          </p:cNvSpPr>
          <p:nvPr/>
        </p:nvSpPr>
        <p:spPr bwMode="auto">
          <a:xfrm>
            <a:off x="4850230" y="5767221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2" name="Text Box 97"/>
          <p:cNvSpPr txBox="1">
            <a:spLocks noChangeArrowheads="1"/>
          </p:cNvSpPr>
          <p:nvPr/>
        </p:nvSpPr>
        <p:spPr bwMode="auto">
          <a:xfrm>
            <a:off x="4373550" y="4596260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363" name="Rectangle 104"/>
          <p:cNvSpPr>
            <a:spLocks noChangeArrowheads="1"/>
          </p:cNvSpPr>
          <p:nvPr/>
        </p:nvSpPr>
        <p:spPr bwMode="auto">
          <a:xfrm>
            <a:off x="2513000" y="4532760"/>
            <a:ext cx="1960562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E5-2600 v3/v4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-EP/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2S)</a:t>
            </a:r>
          </a:p>
        </p:txBody>
      </p:sp>
      <p:sp>
        <p:nvSpPr>
          <p:cNvPr id="364" name="Rectangle 105"/>
          <p:cNvSpPr>
            <a:spLocks noChangeArrowheads="1"/>
          </p:cNvSpPr>
          <p:nvPr/>
        </p:nvSpPr>
        <p:spPr bwMode="auto">
          <a:xfrm>
            <a:off x="4849060" y="4526410"/>
            <a:ext cx="1466748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E5-2600 v3/v4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-EP/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2S</a:t>
            </a:r>
          </a:p>
        </p:txBody>
      </p:sp>
      <p:sp>
        <p:nvSpPr>
          <p:cNvPr id="365" name="Téglalap 3"/>
          <p:cNvSpPr>
            <a:spLocks noChangeArrowheads="1"/>
          </p:cNvSpPr>
          <p:nvPr/>
        </p:nvSpPr>
        <p:spPr bwMode="auto">
          <a:xfrm>
            <a:off x="2766999" y="5161409"/>
            <a:ext cx="1548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(18C)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(22C)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6" name="Téglalap 3"/>
          <p:cNvSpPr>
            <a:spLocks noChangeArrowheads="1"/>
          </p:cNvSpPr>
          <p:nvPr/>
        </p:nvSpPr>
        <p:spPr bwMode="auto">
          <a:xfrm>
            <a:off x="4773599" y="5161410"/>
            <a:ext cx="15480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(18C)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(22C)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67" name="Straight Connector 366"/>
          <p:cNvCxnSpPr/>
          <p:nvPr/>
        </p:nvCxnSpPr>
        <p:spPr bwMode="auto">
          <a:xfrm flipV="1">
            <a:off x="4314999" y="5270948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/>
          <p:cNvCxnSpPr/>
          <p:nvPr/>
        </p:nvCxnSpPr>
        <p:spPr bwMode="auto">
          <a:xfrm flipV="1">
            <a:off x="4324524" y="556622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9" name="Szövegdoboz 70"/>
          <p:cNvSpPr txBox="1">
            <a:spLocks noChangeArrowheads="1"/>
          </p:cNvSpPr>
          <p:nvPr/>
        </p:nvSpPr>
        <p:spPr bwMode="auto">
          <a:xfrm>
            <a:off x="4191699" y="5712273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70" name="Down Arrow 369"/>
          <p:cNvSpPr/>
          <p:nvPr/>
        </p:nvSpPr>
        <p:spPr bwMode="auto">
          <a:xfrm>
            <a:off x="4484674" y="3950640"/>
            <a:ext cx="72000" cy="216000"/>
          </a:xfrm>
          <a:prstGeom prst="down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71" name="Téglalap 158"/>
          <p:cNvSpPr/>
          <p:nvPr/>
        </p:nvSpPr>
        <p:spPr>
          <a:xfrm flipH="1">
            <a:off x="2301946" y="54400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2" name="Téglalap 147"/>
          <p:cNvSpPr/>
          <p:nvPr/>
        </p:nvSpPr>
        <p:spPr>
          <a:xfrm flipH="1">
            <a:off x="1938175" y="5209981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73" name="Group 372"/>
          <p:cNvGrpSpPr/>
          <p:nvPr/>
        </p:nvGrpSpPr>
        <p:grpSpPr>
          <a:xfrm>
            <a:off x="6960896" y="5231199"/>
            <a:ext cx="230721" cy="217888"/>
            <a:chOff x="7377675" y="4020230"/>
            <a:chExt cx="230721" cy="217888"/>
          </a:xfrm>
        </p:grpSpPr>
        <p:sp>
          <p:nvSpPr>
            <p:cNvPr id="374" name="Téglalap 173"/>
            <p:cNvSpPr>
              <a:spLocks noChangeArrowheads="1"/>
            </p:cNvSpPr>
            <p:nvPr/>
          </p:nvSpPr>
          <p:spPr bwMode="auto">
            <a:xfrm>
              <a:off x="7377675" y="402221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75" name="Téglalap 174"/>
            <p:cNvSpPr>
              <a:spLocks noChangeArrowheads="1"/>
            </p:cNvSpPr>
            <p:nvPr/>
          </p:nvSpPr>
          <p:spPr bwMode="auto">
            <a:xfrm>
              <a:off x="7472478" y="402221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76" name="Téglalap 174"/>
            <p:cNvSpPr>
              <a:spLocks noChangeArrowheads="1"/>
            </p:cNvSpPr>
            <p:nvPr/>
          </p:nvSpPr>
          <p:spPr bwMode="auto">
            <a:xfrm>
              <a:off x="7562358" y="4020230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377" name="Téglalap 179"/>
          <p:cNvSpPr>
            <a:spLocks noChangeArrowheads="1"/>
          </p:cNvSpPr>
          <p:nvPr/>
        </p:nvSpPr>
        <p:spPr bwMode="auto">
          <a:xfrm>
            <a:off x="6772720" y="493657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grpSp>
        <p:nvGrpSpPr>
          <p:cNvPr id="378" name="Group 377"/>
          <p:cNvGrpSpPr/>
          <p:nvPr/>
        </p:nvGrpSpPr>
        <p:grpSpPr>
          <a:xfrm>
            <a:off x="6586449" y="5417591"/>
            <a:ext cx="230721" cy="217888"/>
            <a:chOff x="7256267" y="5056563"/>
            <a:chExt cx="230721" cy="217888"/>
          </a:xfrm>
        </p:grpSpPr>
        <p:sp>
          <p:nvSpPr>
            <p:cNvPr id="379" name="Téglalap 184"/>
            <p:cNvSpPr>
              <a:spLocks noChangeArrowheads="1"/>
            </p:cNvSpPr>
            <p:nvPr/>
          </p:nvSpPr>
          <p:spPr bwMode="auto">
            <a:xfrm>
              <a:off x="7256267" y="5058551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80" name="Téglalap 185"/>
            <p:cNvSpPr>
              <a:spLocks noChangeArrowheads="1"/>
            </p:cNvSpPr>
            <p:nvPr/>
          </p:nvSpPr>
          <p:spPr bwMode="auto">
            <a:xfrm>
              <a:off x="7351070" y="505855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81" name="Téglalap 185"/>
            <p:cNvSpPr>
              <a:spLocks noChangeArrowheads="1"/>
            </p:cNvSpPr>
            <p:nvPr/>
          </p:nvSpPr>
          <p:spPr bwMode="auto">
            <a:xfrm>
              <a:off x="7440950" y="5056563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382" name="TextBox 381"/>
          <p:cNvSpPr txBox="1"/>
          <p:nvPr/>
        </p:nvSpPr>
        <p:spPr>
          <a:xfrm>
            <a:off x="79275" y="4170218"/>
            <a:ext cx="66143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Haswell-EP/Broadwell-EP based 2S platform for up to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22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 (2014)</a:t>
            </a:r>
          </a:p>
        </p:txBody>
      </p:sp>
      <p:sp>
        <p:nvSpPr>
          <p:cNvPr id="383" name="Rounded Rectangle 382"/>
          <p:cNvSpPr/>
          <p:nvPr/>
        </p:nvSpPr>
        <p:spPr bwMode="auto">
          <a:xfrm>
            <a:off x="3503600" y="5998023"/>
            <a:ext cx="1861674" cy="77628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84" name="Egyenes összekötő 150"/>
          <p:cNvCxnSpPr/>
          <p:nvPr/>
        </p:nvCxnSpPr>
        <p:spPr>
          <a:xfrm rot="10800000" flipH="1">
            <a:off x="2298379" y="5055372"/>
            <a:ext cx="3600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5" name="Téglalap 151"/>
          <p:cNvSpPr/>
          <p:nvPr/>
        </p:nvSpPr>
        <p:spPr>
          <a:xfrm flipH="1">
            <a:off x="2472606" y="4949009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6" name="Téglalap 152"/>
          <p:cNvSpPr/>
          <p:nvPr/>
        </p:nvSpPr>
        <p:spPr>
          <a:xfrm flipH="1">
            <a:off x="2385611" y="4944558"/>
            <a:ext cx="45719" cy="220351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7" name="Téglalap 152"/>
          <p:cNvSpPr/>
          <p:nvPr/>
        </p:nvSpPr>
        <p:spPr>
          <a:xfrm flipH="1">
            <a:off x="2294236" y="4947021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8" name="Téglalap 162"/>
          <p:cNvSpPr/>
          <p:nvPr/>
        </p:nvSpPr>
        <p:spPr>
          <a:xfrm flipH="1">
            <a:off x="2115677" y="572195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9" name="Téglalap 163"/>
          <p:cNvSpPr/>
          <p:nvPr/>
        </p:nvSpPr>
        <p:spPr>
          <a:xfrm flipH="1">
            <a:off x="2028365" y="572195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0" name="Téglalap 163"/>
          <p:cNvSpPr/>
          <p:nvPr/>
        </p:nvSpPr>
        <p:spPr>
          <a:xfrm flipH="1">
            <a:off x="1937307" y="57259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91" name="Group 390"/>
          <p:cNvGrpSpPr/>
          <p:nvPr/>
        </p:nvGrpSpPr>
        <p:grpSpPr>
          <a:xfrm>
            <a:off x="6958133" y="5727376"/>
            <a:ext cx="230721" cy="217888"/>
            <a:chOff x="7377675" y="4020230"/>
            <a:chExt cx="230721" cy="217888"/>
          </a:xfrm>
        </p:grpSpPr>
        <p:sp>
          <p:nvSpPr>
            <p:cNvPr id="392" name="Téglalap 173"/>
            <p:cNvSpPr>
              <a:spLocks noChangeArrowheads="1"/>
            </p:cNvSpPr>
            <p:nvPr/>
          </p:nvSpPr>
          <p:spPr bwMode="auto">
            <a:xfrm>
              <a:off x="7377675" y="402221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93" name="Téglalap 174"/>
            <p:cNvSpPr>
              <a:spLocks noChangeArrowheads="1"/>
            </p:cNvSpPr>
            <p:nvPr/>
          </p:nvSpPr>
          <p:spPr bwMode="auto">
            <a:xfrm>
              <a:off x="7472478" y="402221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94" name="Téglalap 174"/>
            <p:cNvSpPr>
              <a:spLocks noChangeArrowheads="1"/>
            </p:cNvSpPr>
            <p:nvPr/>
          </p:nvSpPr>
          <p:spPr bwMode="auto">
            <a:xfrm>
              <a:off x="7562358" y="4020230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395" name="Rounded Rectangle 394"/>
          <p:cNvSpPr/>
          <p:nvPr/>
        </p:nvSpPr>
        <p:spPr bwMode="auto">
          <a:xfrm>
            <a:off x="1768534" y="4707516"/>
            <a:ext cx="970759" cy="145516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96" name="Egyenes összekötő 121"/>
          <p:cNvCxnSpPr/>
          <p:nvPr/>
        </p:nvCxnSpPr>
        <p:spPr>
          <a:xfrm rot="5400000" flipH="1" flipV="1">
            <a:off x="4712675" y="2939848"/>
            <a:ext cx="360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7" name="Szövegdoboz 70"/>
          <p:cNvSpPr txBox="1">
            <a:spLocks noChangeArrowheads="1"/>
          </p:cNvSpPr>
          <p:nvPr/>
        </p:nvSpPr>
        <p:spPr bwMode="auto">
          <a:xfrm>
            <a:off x="4183774" y="1936600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8" name="Szövegdoboz 70"/>
          <p:cNvSpPr txBox="1">
            <a:spLocks noChangeArrowheads="1"/>
          </p:cNvSpPr>
          <p:nvPr/>
        </p:nvSpPr>
        <p:spPr bwMode="auto">
          <a:xfrm>
            <a:off x="3474548" y="2779308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9" name="Szövegdoboz 31"/>
          <p:cNvSpPr txBox="1">
            <a:spLocks noChangeArrowheads="1"/>
          </p:cNvSpPr>
          <p:nvPr/>
        </p:nvSpPr>
        <p:spPr bwMode="auto">
          <a:xfrm>
            <a:off x="865983" y="3230105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00" name="Egyenes összekötő 130"/>
          <p:cNvCxnSpPr/>
          <p:nvPr/>
        </p:nvCxnSpPr>
        <p:spPr>
          <a:xfrm rot="10800000" flipH="1" flipV="1">
            <a:off x="2475899" y="2526843"/>
            <a:ext cx="2880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1" name="Egyenes összekötő 131"/>
          <p:cNvCxnSpPr/>
          <p:nvPr/>
        </p:nvCxnSpPr>
        <p:spPr>
          <a:xfrm rot="10800000" flipH="1" flipV="1">
            <a:off x="2491199" y="2034834"/>
            <a:ext cx="1584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Egyenes összekötő 145"/>
          <p:cNvCxnSpPr/>
          <p:nvPr/>
        </p:nvCxnSpPr>
        <p:spPr>
          <a:xfrm rot="10800000" flipH="1">
            <a:off x="1439912" y="1947405"/>
            <a:ext cx="396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3" name="Téglalap 146"/>
          <p:cNvSpPr/>
          <p:nvPr/>
        </p:nvSpPr>
        <p:spPr>
          <a:xfrm flipH="1">
            <a:off x="1593275" y="176325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4" name="Téglalap 147"/>
          <p:cNvSpPr/>
          <p:nvPr/>
        </p:nvSpPr>
        <p:spPr>
          <a:xfrm flipH="1">
            <a:off x="1505963" y="176325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05" name="Egyenes összekötő 150"/>
          <p:cNvCxnSpPr/>
          <p:nvPr/>
        </p:nvCxnSpPr>
        <p:spPr>
          <a:xfrm rot="10800000" flipH="1">
            <a:off x="1439270" y="2117268"/>
            <a:ext cx="3960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6" name="Téglalap 151"/>
          <p:cNvSpPr/>
          <p:nvPr/>
        </p:nvSpPr>
        <p:spPr>
          <a:xfrm flipH="1">
            <a:off x="1593275" y="201090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" name="Téglalap 152"/>
          <p:cNvSpPr/>
          <p:nvPr/>
        </p:nvSpPr>
        <p:spPr>
          <a:xfrm flipH="1">
            <a:off x="1505963" y="201090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09" name="Egyenes összekötő 156"/>
          <p:cNvCxnSpPr/>
          <p:nvPr/>
        </p:nvCxnSpPr>
        <p:spPr>
          <a:xfrm rot="10800000" flipH="1">
            <a:off x="1443799" y="2455405"/>
            <a:ext cx="396000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0" name="Téglalap 157"/>
          <p:cNvSpPr/>
          <p:nvPr/>
        </p:nvSpPr>
        <p:spPr>
          <a:xfrm flipH="1">
            <a:off x="1593275" y="23490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" name="Téglalap 158"/>
          <p:cNvSpPr/>
          <p:nvPr/>
        </p:nvSpPr>
        <p:spPr>
          <a:xfrm flipH="1">
            <a:off x="1505963" y="234904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12" name="Egyenes összekötő 161"/>
          <p:cNvCxnSpPr/>
          <p:nvPr/>
        </p:nvCxnSpPr>
        <p:spPr>
          <a:xfrm rot="10800000" flipH="1">
            <a:off x="1439270" y="2628443"/>
            <a:ext cx="3960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3" name="Téglalap 162"/>
          <p:cNvSpPr/>
          <p:nvPr/>
        </p:nvSpPr>
        <p:spPr>
          <a:xfrm flipH="1">
            <a:off x="1593275" y="25998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4" name="Téglalap 163"/>
          <p:cNvSpPr/>
          <p:nvPr/>
        </p:nvSpPr>
        <p:spPr>
          <a:xfrm flipH="1">
            <a:off x="1505963" y="259986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16" name="Egyenes összekötő 170"/>
          <p:cNvCxnSpPr>
            <a:cxnSpLocks noChangeShapeType="1"/>
          </p:cNvCxnSpPr>
          <p:nvPr/>
        </p:nvCxnSpPr>
        <p:spPr bwMode="auto">
          <a:xfrm rot="10800000" flipV="1">
            <a:off x="6311523" y="2544305"/>
            <a:ext cx="216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7" name="Egyenes összekötő 171"/>
          <p:cNvCxnSpPr>
            <a:cxnSpLocks noChangeShapeType="1"/>
          </p:cNvCxnSpPr>
          <p:nvPr/>
        </p:nvCxnSpPr>
        <p:spPr bwMode="auto">
          <a:xfrm rot="10800000" flipV="1">
            <a:off x="6426724" y="2040038"/>
            <a:ext cx="1008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8" name="Egyenes összekötő 172"/>
          <p:cNvCxnSpPr>
            <a:cxnSpLocks noChangeShapeType="1"/>
          </p:cNvCxnSpPr>
          <p:nvPr/>
        </p:nvCxnSpPr>
        <p:spPr bwMode="auto">
          <a:xfrm flipH="1" flipV="1">
            <a:off x="7108675" y="1943995"/>
            <a:ext cx="487725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9" name="Téglalap 173"/>
          <p:cNvSpPr>
            <a:spLocks noChangeArrowheads="1"/>
          </p:cNvSpPr>
          <p:nvPr/>
        </p:nvSpPr>
        <p:spPr bwMode="auto">
          <a:xfrm>
            <a:off x="7379275" y="176643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20" name="Téglalap 174"/>
          <p:cNvSpPr>
            <a:spLocks noChangeArrowheads="1"/>
          </p:cNvSpPr>
          <p:nvPr/>
        </p:nvSpPr>
        <p:spPr bwMode="auto">
          <a:xfrm>
            <a:off x="7474078" y="176643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21" name="Egyenes összekötő 177"/>
          <p:cNvCxnSpPr>
            <a:cxnSpLocks noChangeShapeType="1"/>
          </p:cNvCxnSpPr>
          <p:nvPr/>
        </p:nvCxnSpPr>
        <p:spPr bwMode="auto">
          <a:xfrm rot="10800000">
            <a:off x="7124973" y="2120443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2" name="Téglalap 178"/>
          <p:cNvSpPr>
            <a:spLocks noChangeArrowheads="1"/>
          </p:cNvSpPr>
          <p:nvPr/>
        </p:nvSpPr>
        <p:spPr bwMode="auto">
          <a:xfrm>
            <a:off x="7379275" y="201408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23" name="Téglalap 179"/>
          <p:cNvSpPr>
            <a:spLocks noChangeArrowheads="1"/>
          </p:cNvSpPr>
          <p:nvPr/>
        </p:nvSpPr>
        <p:spPr bwMode="auto">
          <a:xfrm>
            <a:off x="7474078" y="201408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25" name="Egyenes összekötő 183"/>
          <p:cNvCxnSpPr>
            <a:cxnSpLocks noChangeShapeType="1"/>
          </p:cNvCxnSpPr>
          <p:nvPr/>
        </p:nvCxnSpPr>
        <p:spPr bwMode="auto">
          <a:xfrm rot="10800000">
            <a:off x="7147646" y="2471280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6" name="Téglalap 184"/>
          <p:cNvSpPr>
            <a:spLocks noChangeArrowheads="1"/>
          </p:cNvSpPr>
          <p:nvPr/>
        </p:nvSpPr>
        <p:spPr bwMode="auto">
          <a:xfrm>
            <a:off x="7379275" y="23649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27" name="Téglalap 185"/>
          <p:cNvSpPr>
            <a:spLocks noChangeArrowheads="1"/>
          </p:cNvSpPr>
          <p:nvPr/>
        </p:nvSpPr>
        <p:spPr bwMode="auto">
          <a:xfrm>
            <a:off x="7474078" y="23649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28" name="Egyenes összekötő 188"/>
          <p:cNvCxnSpPr>
            <a:cxnSpLocks noChangeShapeType="1"/>
          </p:cNvCxnSpPr>
          <p:nvPr/>
        </p:nvCxnSpPr>
        <p:spPr bwMode="auto">
          <a:xfrm rot="10800000">
            <a:off x="7128372" y="2644318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9" name="Téglalap 189"/>
          <p:cNvSpPr>
            <a:spLocks noChangeArrowheads="1"/>
          </p:cNvSpPr>
          <p:nvPr/>
        </p:nvSpPr>
        <p:spPr bwMode="auto">
          <a:xfrm>
            <a:off x="7379275" y="261574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30" name="Téglalap 190"/>
          <p:cNvSpPr>
            <a:spLocks noChangeArrowheads="1"/>
          </p:cNvSpPr>
          <p:nvPr/>
        </p:nvSpPr>
        <p:spPr bwMode="auto">
          <a:xfrm>
            <a:off x="7474078" y="261574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32" name="Line 42"/>
          <p:cNvSpPr>
            <a:spLocks noChangeShapeType="1"/>
          </p:cNvSpPr>
          <p:nvPr/>
        </p:nvSpPr>
        <p:spPr bwMode="auto">
          <a:xfrm>
            <a:off x="4054475" y="2763380"/>
            <a:ext cx="0" cy="360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3" name="Szövegdoboz 31"/>
          <p:cNvSpPr txBox="1">
            <a:spLocks noChangeArrowheads="1"/>
          </p:cNvSpPr>
          <p:nvPr/>
        </p:nvSpPr>
        <p:spPr bwMode="auto">
          <a:xfrm>
            <a:off x="6734970" y="3244393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34" name="Egyenes összekötő 130"/>
          <p:cNvCxnSpPr/>
          <p:nvPr/>
        </p:nvCxnSpPr>
        <p:spPr>
          <a:xfrm flipV="1">
            <a:off x="1241228" y="2871331"/>
            <a:ext cx="1404000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Egyenes összekötő 131"/>
          <p:cNvCxnSpPr/>
          <p:nvPr/>
        </p:nvCxnSpPr>
        <p:spPr>
          <a:xfrm rot="10800000" flipH="1" flipV="1">
            <a:off x="1240788" y="2314470"/>
            <a:ext cx="1512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Egyenes összekötő 145"/>
          <p:cNvCxnSpPr/>
          <p:nvPr/>
        </p:nvCxnSpPr>
        <p:spPr>
          <a:xfrm rot="10800000" flipH="1">
            <a:off x="195705" y="2215693"/>
            <a:ext cx="396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7" name="Téglalap 146"/>
          <p:cNvSpPr/>
          <p:nvPr/>
        </p:nvSpPr>
        <p:spPr>
          <a:xfrm flipH="1">
            <a:off x="350263" y="20315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8" name="Téglalap 147"/>
          <p:cNvSpPr/>
          <p:nvPr/>
        </p:nvSpPr>
        <p:spPr>
          <a:xfrm flipH="1">
            <a:off x="262950" y="20315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39" name="Egyenes összekötő 150"/>
          <p:cNvCxnSpPr/>
          <p:nvPr/>
        </p:nvCxnSpPr>
        <p:spPr>
          <a:xfrm rot="10800000" flipH="1">
            <a:off x="166190" y="2385555"/>
            <a:ext cx="4320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0" name="Téglalap 151"/>
          <p:cNvSpPr/>
          <p:nvPr/>
        </p:nvSpPr>
        <p:spPr>
          <a:xfrm flipH="1">
            <a:off x="350263" y="22791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1" name="Téglalap 152"/>
          <p:cNvSpPr/>
          <p:nvPr/>
        </p:nvSpPr>
        <p:spPr>
          <a:xfrm flipH="1">
            <a:off x="262950" y="227919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43" name="Egyenes összekötő 156"/>
          <p:cNvCxnSpPr/>
          <p:nvPr/>
        </p:nvCxnSpPr>
        <p:spPr>
          <a:xfrm rot="10800000" flipH="1">
            <a:off x="197630" y="2799893"/>
            <a:ext cx="396000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4" name="Téglalap 157"/>
          <p:cNvSpPr/>
          <p:nvPr/>
        </p:nvSpPr>
        <p:spPr>
          <a:xfrm flipH="1">
            <a:off x="350263" y="2693530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5" name="Téglalap 158"/>
          <p:cNvSpPr/>
          <p:nvPr/>
        </p:nvSpPr>
        <p:spPr>
          <a:xfrm flipH="1">
            <a:off x="262950" y="269353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46" name="Egyenes összekötő 161"/>
          <p:cNvCxnSpPr/>
          <p:nvPr/>
        </p:nvCxnSpPr>
        <p:spPr>
          <a:xfrm rot="10800000" flipH="1">
            <a:off x="196248" y="2972930"/>
            <a:ext cx="3960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7" name="Téglalap 162"/>
          <p:cNvSpPr/>
          <p:nvPr/>
        </p:nvSpPr>
        <p:spPr>
          <a:xfrm flipH="1">
            <a:off x="350263" y="294435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8" name="Téglalap 163"/>
          <p:cNvSpPr/>
          <p:nvPr/>
        </p:nvSpPr>
        <p:spPr>
          <a:xfrm flipH="1">
            <a:off x="262950" y="294435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0" name="Line 65"/>
          <p:cNvSpPr>
            <a:spLocks noChangeShapeType="1"/>
          </p:cNvSpPr>
          <p:nvPr/>
        </p:nvSpPr>
        <p:spPr bwMode="auto">
          <a:xfrm flipV="1">
            <a:off x="2643250" y="2697226"/>
            <a:ext cx="0" cy="16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1" name="Line 66"/>
          <p:cNvSpPr>
            <a:spLocks noChangeShapeType="1"/>
          </p:cNvSpPr>
          <p:nvPr/>
        </p:nvSpPr>
        <p:spPr bwMode="auto">
          <a:xfrm>
            <a:off x="2668650" y="269353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2" name="Line 67"/>
          <p:cNvSpPr>
            <a:spLocks noChangeShapeType="1"/>
          </p:cNvSpPr>
          <p:nvPr/>
        </p:nvSpPr>
        <p:spPr bwMode="auto">
          <a:xfrm>
            <a:off x="2668650" y="269353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3" name="Line 68"/>
          <p:cNvSpPr>
            <a:spLocks noChangeShapeType="1"/>
          </p:cNvSpPr>
          <p:nvPr/>
        </p:nvSpPr>
        <p:spPr bwMode="auto">
          <a:xfrm>
            <a:off x="2649600" y="2693530"/>
            <a:ext cx="108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4" name="Line 69"/>
          <p:cNvSpPr>
            <a:spLocks noChangeShapeType="1"/>
          </p:cNvSpPr>
          <p:nvPr/>
        </p:nvSpPr>
        <p:spPr bwMode="auto">
          <a:xfrm>
            <a:off x="2649600" y="2046382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5" name="Line 70"/>
          <p:cNvSpPr>
            <a:spLocks noChangeShapeType="1"/>
          </p:cNvSpPr>
          <p:nvPr/>
        </p:nvSpPr>
        <p:spPr bwMode="auto">
          <a:xfrm>
            <a:off x="2649600" y="2249030"/>
            <a:ext cx="108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6" name="Egyenes összekötő 170"/>
          <p:cNvCxnSpPr>
            <a:cxnSpLocks noChangeShapeType="1"/>
          </p:cNvCxnSpPr>
          <p:nvPr/>
        </p:nvCxnSpPr>
        <p:spPr bwMode="auto">
          <a:xfrm rot="10800000" flipV="1">
            <a:off x="6431019" y="2858630"/>
            <a:ext cx="1440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7" name="Egyenes összekötő 171"/>
          <p:cNvCxnSpPr>
            <a:cxnSpLocks noChangeShapeType="1"/>
          </p:cNvCxnSpPr>
          <p:nvPr/>
        </p:nvCxnSpPr>
        <p:spPr bwMode="auto">
          <a:xfrm rot="10800000" flipV="1">
            <a:off x="6331605" y="2312530"/>
            <a:ext cx="1548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8" name="Egyenes összekötő 172"/>
          <p:cNvCxnSpPr>
            <a:cxnSpLocks noChangeShapeType="1"/>
          </p:cNvCxnSpPr>
          <p:nvPr/>
        </p:nvCxnSpPr>
        <p:spPr bwMode="auto">
          <a:xfrm rot="10800000">
            <a:off x="8533961" y="2231568"/>
            <a:ext cx="3960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59" name="Téglalap 173"/>
          <p:cNvSpPr>
            <a:spLocks noChangeArrowheads="1"/>
          </p:cNvSpPr>
          <p:nvPr/>
        </p:nvSpPr>
        <p:spPr bwMode="auto">
          <a:xfrm>
            <a:off x="8727063" y="2047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60" name="Téglalap 174"/>
          <p:cNvSpPr>
            <a:spLocks noChangeArrowheads="1"/>
          </p:cNvSpPr>
          <p:nvPr/>
        </p:nvSpPr>
        <p:spPr bwMode="auto">
          <a:xfrm>
            <a:off x="8816696" y="20474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61" name="Egyenes összekötő 177"/>
          <p:cNvCxnSpPr>
            <a:cxnSpLocks noChangeShapeType="1"/>
          </p:cNvCxnSpPr>
          <p:nvPr/>
        </p:nvCxnSpPr>
        <p:spPr bwMode="auto">
          <a:xfrm rot="10800000">
            <a:off x="8533961" y="2363330"/>
            <a:ext cx="396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2" name="Téglalap 178"/>
          <p:cNvSpPr>
            <a:spLocks noChangeArrowheads="1"/>
          </p:cNvSpPr>
          <p:nvPr/>
        </p:nvSpPr>
        <p:spPr bwMode="auto">
          <a:xfrm>
            <a:off x="8727063" y="22950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63" name="Téglalap 179"/>
          <p:cNvSpPr>
            <a:spLocks noChangeArrowheads="1"/>
          </p:cNvSpPr>
          <p:nvPr/>
        </p:nvSpPr>
        <p:spPr bwMode="auto">
          <a:xfrm>
            <a:off x="8816696" y="22950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65" name="Egyenes összekötő 183"/>
          <p:cNvCxnSpPr>
            <a:cxnSpLocks noChangeShapeType="1"/>
          </p:cNvCxnSpPr>
          <p:nvPr/>
        </p:nvCxnSpPr>
        <p:spPr bwMode="auto">
          <a:xfrm rot="10800000">
            <a:off x="8533960" y="2790368"/>
            <a:ext cx="3960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6" name="Téglalap 184"/>
          <p:cNvSpPr>
            <a:spLocks noChangeArrowheads="1"/>
          </p:cNvSpPr>
          <p:nvPr/>
        </p:nvSpPr>
        <p:spPr bwMode="auto">
          <a:xfrm>
            <a:off x="8727063" y="268400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67" name="Téglalap 185"/>
          <p:cNvSpPr>
            <a:spLocks noChangeArrowheads="1"/>
          </p:cNvSpPr>
          <p:nvPr/>
        </p:nvSpPr>
        <p:spPr bwMode="auto">
          <a:xfrm>
            <a:off x="8816696" y="268400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68" name="Egyenes összekötő 188"/>
          <p:cNvCxnSpPr>
            <a:cxnSpLocks noChangeShapeType="1"/>
          </p:cNvCxnSpPr>
          <p:nvPr/>
        </p:nvCxnSpPr>
        <p:spPr bwMode="auto">
          <a:xfrm rot="10800000">
            <a:off x="8527163" y="2963405"/>
            <a:ext cx="396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9" name="Téglalap 189"/>
          <p:cNvSpPr>
            <a:spLocks noChangeArrowheads="1"/>
          </p:cNvSpPr>
          <p:nvPr/>
        </p:nvSpPr>
        <p:spPr bwMode="auto">
          <a:xfrm>
            <a:off x="8727063" y="293483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70" name="Téglalap 190"/>
          <p:cNvSpPr>
            <a:spLocks noChangeArrowheads="1"/>
          </p:cNvSpPr>
          <p:nvPr/>
        </p:nvSpPr>
        <p:spPr bwMode="auto">
          <a:xfrm>
            <a:off x="8816696" y="29387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72" name="Line 87"/>
          <p:cNvSpPr>
            <a:spLocks noChangeShapeType="1"/>
          </p:cNvSpPr>
          <p:nvPr/>
        </p:nvSpPr>
        <p:spPr bwMode="auto">
          <a:xfrm flipV="1">
            <a:off x="6436300" y="2674480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3" name="Line 88"/>
          <p:cNvSpPr>
            <a:spLocks noChangeShapeType="1"/>
          </p:cNvSpPr>
          <p:nvPr/>
        </p:nvSpPr>
        <p:spPr bwMode="auto">
          <a:xfrm flipH="1">
            <a:off x="6318825" y="2674480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4" name="Line 89"/>
          <p:cNvSpPr>
            <a:spLocks noChangeShapeType="1"/>
          </p:cNvSpPr>
          <p:nvPr/>
        </p:nvSpPr>
        <p:spPr bwMode="auto">
          <a:xfrm>
            <a:off x="6436300" y="2048322"/>
            <a:ext cx="0" cy="190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5" name="Line 90"/>
          <p:cNvSpPr>
            <a:spLocks noChangeShapeType="1"/>
          </p:cNvSpPr>
          <p:nvPr/>
        </p:nvSpPr>
        <p:spPr bwMode="auto">
          <a:xfrm flipH="1">
            <a:off x="6312475" y="2249030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6" name="Téglalap 53"/>
          <p:cNvSpPr>
            <a:spLocks noChangeArrowheads="1"/>
          </p:cNvSpPr>
          <p:nvPr/>
        </p:nvSpPr>
        <p:spPr bwMode="auto">
          <a:xfrm>
            <a:off x="3721100" y="3112630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  <a:alpha val="5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C602 PC</a:t>
            </a:r>
            <a:r>
              <a:rPr kumimoji="0" lang="hu-HU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</a:p>
        </p:txBody>
      </p:sp>
      <p:sp>
        <p:nvSpPr>
          <p:cNvPr id="477" name="Szövegdoboz 70"/>
          <p:cNvSpPr txBox="1">
            <a:spLocks noChangeArrowheads="1"/>
          </p:cNvSpPr>
          <p:nvPr/>
        </p:nvSpPr>
        <p:spPr bwMode="auto">
          <a:xfrm>
            <a:off x="4822334" y="2775159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8" name="Text Box 97"/>
          <p:cNvSpPr txBox="1">
            <a:spLocks noChangeArrowheads="1"/>
          </p:cNvSpPr>
          <p:nvPr/>
        </p:nvSpPr>
        <p:spPr bwMode="auto">
          <a:xfrm>
            <a:off x="4375150" y="1732014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479" name="Rectangle 104"/>
          <p:cNvSpPr>
            <a:spLocks noChangeArrowheads="1"/>
          </p:cNvSpPr>
          <p:nvPr/>
        </p:nvSpPr>
        <p:spPr bwMode="auto">
          <a:xfrm>
            <a:off x="2514600" y="1830475"/>
            <a:ext cx="1960562" cy="143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 2S)</a:t>
            </a:r>
          </a:p>
        </p:txBody>
      </p:sp>
      <p:sp>
        <p:nvSpPr>
          <p:cNvPr id="480" name="Rectangle 105"/>
          <p:cNvSpPr>
            <a:spLocks noChangeArrowheads="1"/>
          </p:cNvSpPr>
          <p:nvPr/>
        </p:nvSpPr>
        <p:spPr bwMode="auto">
          <a:xfrm>
            <a:off x="4851454" y="1824125"/>
            <a:ext cx="1465145" cy="143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 2S</a:t>
            </a:r>
          </a:p>
        </p:txBody>
      </p:sp>
      <p:sp>
        <p:nvSpPr>
          <p:cNvPr id="481" name="Téglalap 3"/>
          <p:cNvSpPr>
            <a:spLocks noChangeArrowheads="1"/>
          </p:cNvSpPr>
          <p:nvPr/>
        </p:nvSpPr>
        <p:spPr bwMode="auto">
          <a:xfrm>
            <a:off x="2768599" y="2179179"/>
            <a:ext cx="1548000" cy="576000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sp>
        <p:nvSpPr>
          <p:cNvPr id="482" name="Téglalap 3"/>
          <p:cNvSpPr>
            <a:spLocks noChangeArrowheads="1"/>
          </p:cNvSpPr>
          <p:nvPr/>
        </p:nvSpPr>
        <p:spPr bwMode="auto">
          <a:xfrm>
            <a:off x="4775199" y="2179180"/>
            <a:ext cx="1548000" cy="576263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cxnSp>
        <p:nvCxnSpPr>
          <p:cNvPr id="483" name="Straight Connector 482"/>
          <p:cNvCxnSpPr/>
          <p:nvPr/>
        </p:nvCxnSpPr>
        <p:spPr bwMode="auto">
          <a:xfrm flipV="1">
            <a:off x="4316599" y="2288718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84" name="Straight Connector 483"/>
          <p:cNvCxnSpPr/>
          <p:nvPr/>
        </p:nvCxnSpPr>
        <p:spPr bwMode="auto">
          <a:xfrm flipV="1">
            <a:off x="4326124" y="258399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85" name="Szövegdoboz 70"/>
          <p:cNvSpPr txBox="1">
            <a:spLocks noChangeArrowheads="1"/>
          </p:cNvSpPr>
          <p:nvPr/>
        </p:nvSpPr>
        <p:spPr bwMode="auto">
          <a:xfrm>
            <a:off x="4173635" y="2730043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86" name="Téglalap 147"/>
          <p:cNvSpPr/>
          <p:nvPr/>
        </p:nvSpPr>
        <p:spPr>
          <a:xfrm flipH="1">
            <a:off x="1414905" y="17612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7" name="Téglalap 152"/>
          <p:cNvSpPr/>
          <p:nvPr/>
        </p:nvSpPr>
        <p:spPr>
          <a:xfrm flipH="1">
            <a:off x="1414905" y="200891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8" name="Téglalap 158"/>
          <p:cNvSpPr/>
          <p:nvPr/>
        </p:nvSpPr>
        <p:spPr>
          <a:xfrm flipH="1">
            <a:off x="1414905" y="234705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9" name="Téglalap 163"/>
          <p:cNvSpPr/>
          <p:nvPr/>
        </p:nvSpPr>
        <p:spPr>
          <a:xfrm flipH="1">
            <a:off x="1414905" y="260381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0" name="Téglalap 147"/>
          <p:cNvSpPr/>
          <p:nvPr/>
        </p:nvSpPr>
        <p:spPr>
          <a:xfrm flipH="1">
            <a:off x="165954" y="203549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1" name="Téglalap 152"/>
          <p:cNvSpPr/>
          <p:nvPr/>
        </p:nvSpPr>
        <p:spPr>
          <a:xfrm flipH="1">
            <a:off x="165954" y="22831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2" name="Téglalap 158"/>
          <p:cNvSpPr/>
          <p:nvPr/>
        </p:nvSpPr>
        <p:spPr>
          <a:xfrm flipH="1">
            <a:off x="165954" y="269748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3" name="Téglalap 163"/>
          <p:cNvSpPr/>
          <p:nvPr/>
        </p:nvSpPr>
        <p:spPr>
          <a:xfrm flipH="1">
            <a:off x="165954" y="294830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4" name="Téglalap 174"/>
          <p:cNvSpPr>
            <a:spLocks noChangeArrowheads="1"/>
          </p:cNvSpPr>
          <p:nvPr/>
        </p:nvSpPr>
        <p:spPr bwMode="auto">
          <a:xfrm>
            <a:off x="7563958" y="17644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95" name="Téglalap 179"/>
          <p:cNvSpPr>
            <a:spLocks noChangeArrowheads="1"/>
          </p:cNvSpPr>
          <p:nvPr/>
        </p:nvSpPr>
        <p:spPr bwMode="auto">
          <a:xfrm>
            <a:off x="7563958" y="20120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96" name="Téglalap 185"/>
          <p:cNvSpPr>
            <a:spLocks noChangeArrowheads="1"/>
          </p:cNvSpPr>
          <p:nvPr/>
        </p:nvSpPr>
        <p:spPr bwMode="auto">
          <a:xfrm>
            <a:off x="7563958" y="236293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97" name="Téglalap 190"/>
          <p:cNvSpPr>
            <a:spLocks noChangeArrowheads="1"/>
          </p:cNvSpPr>
          <p:nvPr/>
        </p:nvSpPr>
        <p:spPr bwMode="auto">
          <a:xfrm>
            <a:off x="7563958" y="261375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98" name="Téglalap 174"/>
          <p:cNvSpPr>
            <a:spLocks noChangeArrowheads="1"/>
          </p:cNvSpPr>
          <p:nvPr/>
        </p:nvSpPr>
        <p:spPr bwMode="auto">
          <a:xfrm>
            <a:off x="8910804" y="204921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99" name="Téglalap 179"/>
          <p:cNvSpPr>
            <a:spLocks noChangeArrowheads="1"/>
          </p:cNvSpPr>
          <p:nvPr/>
        </p:nvSpPr>
        <p:spPr bwMode="auto">
          <a:xfrm>
            <a:off x="8910804" y="229686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500" name="Téglalap 185"/>
          <p:cNvSpPr>
            <a:spLocks noChangeArrowheads="1"/>
          </p:cNvSpPr>
          <p:nvPr/>
        </p:nvSpPr>
        <p:spPr bwMode="auto">
          <a:xfrm>
            <a:off x="8910804" y="268189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501" name="Téglalap 190"/>
          <p:cNvSpPr>
            <a:spLocks noChangeArrowheads="1"/>
          </p:cNvSpPr>
          <p:nvPr/>
        </p:nvSpPr>
        <p:spPr bwMode="auto">
          <a:xfrm>
            <a:off x="8910804" y="294053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502" name="TextBox 501"/>
          <p:cNvSpPr txBox="1"/>
          <p:nvPr/>
        </p:nvSpPr>
        <p:spPr>
          <a:xfrm>
            <a:off x="100125" y="1197408"/>
            <a:ext cx="445827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 w="0"/>
                <a:solidFill>
                  <a:srgbClr val="2D2D8A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based 2S platform for up to 15C (2014)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439196" y="3023730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</a:p>
        </p:txBody>
      </p:sp>
      <p:sp>
        <p:nvSpPr>
          <p:cNvPr id="504" name="TextBox 503"/>
          <p:cNvSpPr txBox="1"/>
          <p:nvPr/>
        </p:nvSpPr>
        <p:spPr>
          <a:xfrm>
            <a:off x="6198396" y="3023730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</a:p>
        </p:txBody>
      </p:sp>
      <p:sp>
        <p:nvSpPr>
          <p:cNvPr id="505" name="Rounded Rectangle 504"/>
          <p:cNvSpPr/>
          <p:nvPr/>
        </p:nvSpPr>
        <p:spPr bwMode="auto">
          <a:xfrm>
            <a:off x="4217344" y="1926768"/>
            <a:ext cx="686709" cy="10795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07" name="Rounded Rectangle 506"/>
          <p:cNvSpPr/>
          <p:nvPr/>
        </p:nvSpPr>
        <p:spPr bwMode="auto">
          <a:xfrm>
            <a:off x="3505200" y="3015793"/>
            <a:ext cx="1861674" cy="77628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7543042" y="5342917"/>
            <a:ext cx="12535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Grantley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sp>
        <p:nvSpPr>
          <p:cNvPr id="508" name="TextBox 507"/>
          <p:cNvSpPr txBox="1"/>
          <p:nvPr/>
        </p:nvSpPr>
        <p:spPr>
          <a:xfrm>
            <a:off x="6253374" y="3538691"/>
            <a:ext cx="24776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sp>
        <p:nvSpPr>
          <p:cNvPr id="187" name="Téglalap 155"/>
          <p:cNvSpPr/>
          <p:nvPr/>
        </p:nvSpPr>
        <p:spPr>
          <a:xfrm flipH="1">
            <a:off x="1840925" y="1883905"/>
            <a:ext cx="647700" cy="288925"/>
          </a:xfrm>
          <a:prstGeom prst="rect">
            <a:avLst/>
          </a:prstGeom>
          <a:solidFill>
            <a:srgbClr val="B2CCEC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8" name="Téglalap 166"/>
          <p:cNvSpPr/>
          <p:nvPr/>
        </p:nvSpPr>
        <p:spPr>
          <a:xfrm flipH="1">
            <a:off x="1840925" y="2403218"/>
            <a:ext cx="647700" cy="287337"/>
          </a:xfrm>
          <a:prstGeom prst="rect">
            <a:avLst/>
          </a:prstGeom>
          <a:solidFill>
            <a:srgbClr val="8EB4E3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9" name="Téglalap 182"/>
          <p:cNvSpPr>
            <a:spLocks noChangeArrowheads="1"/>
          </p:cNvSpPr>
          <p:nvPr/>
        </p:nvSpPr>
        <p:spPr bwMode="auto">
          <a:xfrm>
            <a:off x="6529963" y="1888668"/>
            <a:ext cx="647700" cy="287337"/>
          </a:xfrm>
          <a:prstGeom prst="rect">
            <a:avLst/>
          </a:prstGeom>
          <a:solidFill>
            <a:srgbClr val="78A6DE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0" name="Téglalap 193"/>
          <p:cNvSpPr>
            <a:spLocks noChangeArrowheads="1"/>
          </p:cNvSpPr>
          <p:nvPr/>
        </p:nvSpPr>
        <p:spPr bwMode="auto">
          <a:xfrm>
            <a:off x="6529963" y="2399843"/>
            <a:ext cx="647700" cy="287337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1" name="Téglalap 155"/>
          <p:cNvSpPr/>
          <p:nvPr/>
        </p:nvSpPr>
        <p:spPr>
          <a:xfrm flipH="1">
            <a:off x="597913" y="2152193"/>
            <a:ext cx="647700" cy="288925"/>
          </a:xfrm>
          <a:prstGeom prst="rect">
            <a:avLst/>
          </a:prstGeom>
          <a:solidFill>
            <a:srgbClr val="B2CCEC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93" name="Téglalap 182"/>
          <p:cNvSpPr>
            <a:spLocks noChangeArrowheads="1"/>
          </p:cNvSpPr>
          <p:nvPr/>
        </p:nvSpPr>
        <p:spPr bwMode="auto">
          <a:xfrm>
            <a:off x="7877750" y="2169655"/>
            <a:ext cx="647700" cy="287338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4" name="Téglalap 193"/>
          <p:cNvSpPr>
            <a:spLocks noChangeArrowheads="1"/>
          </p:cNvSpPr>
          <p:nvPr/>
        </p:nvSpPr>
        <p:spPr bwMode="auto">
          <a:xfrm>
            <a:off x="7877750" y="2718930"/>
            <a:ext cx="647700" cy="287338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2" name="Téglalap 166"/>
          <p:cNvSpPr/>
          <p:nvPr/>
        </p:nvSpPr>
        <p:spPr>
          <a:xfrm flipH="1">
            <a:off x="597913" y="2728455"/>
            <a:ext cx="647700" cy="287338"/>
          </a:xfrm>
          <a:prstGeom prst="rect">
            <a:avLst/>
          </a:prstGeom>
          <a:solidFill>
            <a:srgbClr val="B2CCEC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9303948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(22)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9674" t="18599" r="31848" b="6338"/>
          <a:stretch/>
        </p:blipFill>
        <p:spPr>
          <a:xfrm>
            <a:off x="3386792" y="512263"/>
            <a:ext cx="5707556" cy="626314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437" y="481782"/>
            <a:ext cx="288807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-EP-based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764003532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(23)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28200" t="22258" r="30800" b="8667"/>
          <a:stretch/>
        </p:blipFill>
        <p:spPr>
          <a:xfrm>
            <a:off x="2826823" y="717755"/>
            <a:ext cx="6228687" cy="590276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437" y="481782"/>
            <a:ext cx="288807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-EP-based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motherboard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324507537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2" name="Down Arrow 41"/>
          <p:cNvSpPr/>
          <p:nvPr/>
        </p:nvSpPr>
        <p:spPr bwMode="auto">
          <a:xfrm>
            <a:off x="4484674" y="3874432"/>
            <a:ext cx="72000" cy="216000"/>
          </a:xfrm>
          <a:prstGeom prst="down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98525" y="4115780"/>
            <a:ext cx="67008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-SP/Cascade Lake-SP based 2S platform for up to 28C (2017)</a:t>
            </a:r>
          </a:p>
        </p:txBody>
      </p:sp>
      <p:grpSp>
        <p:nvGrpSpPr>
          <p:cNvPr id="123" name="Group 122"/>
          <p:cNvGrpSpPr/>
          <p:nvPr/>
        </p:nvGrpSpPr>
        <p:grpSpPr>
          <a:xfrm>
            <a:off x="1306832" y="4492250"/>
            <a:ext cx="6448377" cy="2247900"/>
            <a:chOff x="1306832" y="4069474"/>
            <a:chExt cx="6448377" cy="2247900"/>
          </a:xfrm>
        </p:grpSpPr>
        <p:cxnSp>
          <p:nvCxnSpPr>
            <p:cNvPr id="3" name="Egyenes összekötő 121"/>
            <p:cNvCxnSpPr/>
            <p:nvPr/>
          </p:nvCxnSpPr>
          <p:spPr>
            <a:xfrm rot="5400000" flipH="1" flipV="1">
              <a:off x="4648187" y="5553787"/>
              <a:ext cx="48577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Szövegdoboz 70"/>
            <p:cNvSpPr txBox="1">
              <a:spLocks noChangeArrowheads="1"/>
            </p:cNvSpPr>
            <p:nvPr/>
          </p:nvSpPr>
          <p:spPr bwMode="auto">
            <a:xfrm>
              <a:off x="4326444" y="4452062"/>
              <a:ext cx="43152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PI</a:t>
              </a:r>
            </a:p>
          </p:txBody>
        </p:sp>
        <p:sp>
          <p:nvSpPr>
            <p:cNvPr id="5" name="Szövegdoboz 70"/>
            <p:cNvSpPr txBox="1">
              <a:spLocks noChangeArrowheads="1"/>
            </p:cNvSpPr>
            <p:nvPr/>
          </p:nvSpPr>
          <p:spPr bwMode="auto">
            <a:xfrm>
              <a:off x="3472948" y="5334512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" name="Szövegdoboz 31"/>
            <p:cNvSpPr txBox="1">
              <a:spLocks noChangeArrowheads="1"/>
            </p:cNvSpPr>
            <p:nvPr/>
          </p:nvSpPr>
          <p:spPr bwMode="auto">
            <a:xfrm>
              <a:off x="1306832" y="5761710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4-2400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Line 42"/>
            <p:cNvSpPr>
              <a:spLocks noChangeShapeType="1"/>
            </p:cNvSpPr>
            <p:nvPr/>
          </p:nvSpPr>
          <p:spPr bwMode="auto">
            <a:xfrm>
              <a:off x="4052875" y="5288674"/>
              <a:ext cx="0" cy="5207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" name="Szövegdoboz 31"/>
            <p:cNvSpPr txBox="1">
              <a:spLocks noChangeArrowheads="1"/>
            </p:cNvSpPr>
            <p:nvPr/>
          </p:nvSpPr>
          <p:spPr bwMode="auto">
            <a:xfrm>
              <a:off x="6310583" y="5766373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4-2400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7" name="Egyenes összekötő 131"/>
            <p:cNvCxnSpPr/>
            <p:nvPr/>
          </p:nvCxnSpPr>
          <p:spPr>
            <a:xfrm rot="10800000" flipH="1" flipV="1">
              <a:off x="2050948" y="4817739"/>
              <a:ext cx="936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églalap 53"/>
            <p:cNvSpPr>
              <a:spLocks noChangeArrowheads="1"/>
            </p:cNvSpPr>
            <p:nvPr/>
          </p:nvSpPr>
          <p:spPr bwMode="auto">
            <a:xfrm>
              <a:off x="3719500" y="5637924"/>
              <a:ext cx="1439863" cy="576263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C621/C622 PC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</a:p>
          </p:txBody>
        </p:sp>
        <p:sp>
          <p:nvSpPr>
            <p:cNvPr id="33" name="Szövegdoboz 70"/>
            <p:cNvSpPr txBox="1">
              <a:spLocks noChangeArrowheads="1"/>
            </p:cNvSpPr>
            <p:nvPr/>
          </p:nvSpPr>
          <p:spPr bwMode="auto">
            <a:xfrm>
              <a:off x="4820734" y="5329949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4" name="Text Box 97"/>
            <p:cNvSpPr txBox="1">
              <a:spLocks noChangeArrowheads="1"/>
            </p:cNvSpPr>
            <p:nvPr/>
          </p:nvSpPr>
          <p:spPr bwMode="auto">
            <a:xfrm>
              <a:off x="4373550" y="4139324"/>
              <a:ext cx="247650" cy="260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</a:t>
              </a:r>
            </a:p>
          </p:txBody>
        </p:sp>
        <p:sp>
          <p:nvSpPr>
            <p:cNvPr id="35" name="Rectangle 104"/>
            <p:cNvSpPr>
              <a:spLocks noChangeArrowheads="1"/>
            </p:cNvSpPr>
            <p:nvPr/>
          </p:nvSpPr>
          <p:spPr bwMode="auto">
            <a:xfrm>
              <a:off x="2707939" y="4075824"/>
              <a:ext cx="1648125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Silver 41xx/42xx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2S)</a:t>
              </a:r>
            </a:p>
          </p:txBody>
        </p:sp>
        <p:sp>
          <p:nvSpPr>
            <p:cNvPr id="36" name="Rectangle 105"/>
            <p:cNvSpPr>
              <a:spLocks noChangeArrowheads="1"/>
            </p:cNvSpPr>
            <p:nvPr/>
          </p:nvSpPr>
          <p:spPr bwMode="auto">
            <a:xfrm>
              <a:off x="4763673" y="4069474"/>
              <a:ext cx="1611018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Silver 41xx/42xx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2S)</a:t>
              </a:r>
            </a:p>
          </p:txBody>
        </p:sp>
        <p:cxnSp>
          <p:nvCxnSpPr>
            <p:cNvPr id="39" name="Straight Connector 38"/>
            <p:cNvCxnSpPr/>
            <p:nvPr/>
          </p:nvCxnSpPr>
          <p:spPr bwMode="auto">
            <a:xfrm flipV="1">
              <a:off x="4314999" y="4814012"/>
              <a:ext cx="458601" cy="79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0" name="Straight Connector 39"/>
            <p:cNvCxnSpPr/>
            <p:nvPr/>
          </p:nvCxnSpPr>
          <p:spPr bwMode="auto">
            <a:xfrm flipV="1">
              <a:off x="4324524" y="5126063"/>
              <a:ext cx="458601" cy="79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1" name="Szövegdoboz 70"/>
            <p:cNvSpPr txBox="1">
              <a:spLocks noChangeArrowheads="1"/>
            </p:cNvSpPr>
            <p:nvPr/>
          </p:nvSpPr>
          <p:spPr bwMode="auto">
            <a:xfrm>
              <a:off x="4311122" y="5255337"/>
              <a:ext cx="48122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PI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55" name="Rounded Rectangle 54"/>
            <p:cNvSpPr/>
            <p:nvPr/>
          </p:nvSpPr>
          <p:spPr bwMode="auto">
            <a:xfrm>
              <a:off x="3503600" y="5541087"/>
              <a:ext cx="1861674" cy="776287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76" name="Egyenes összekötő 131"/>
            <p:cNvCxnSpPr/>
            <p:nvPr/>
          </p:nvCxnSpPr>
          <p:spPr>
            <a:xfrm rot="10800000" flipH="1" flipV="1">
              <a:off x="2048561" y="5126719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" name="Group 83"/>
            <p:cNvGrpSpPr/>
            <p:nvPr/>
          </p:nvGrpSpPr>
          <p:grpSpPr>
            <a:xfrm>
              <a:off x="1693300" y="4446347"/>
              <a:ext cx="1172998" cy="1078455"/>
              <a:chOff x="1693300" y="2848552"/>
              <a:chExt cx="1172998" cy="1078455"/>
            </a:xfrm>
          </p:grpSpPr>
          <p:cxnSp>
            <p:nvCxnSpPr>
              <p:cNvPr id="7" name="Egyenes összekötő 156"/>
              <p:cNvCxnSpPr/>
              <p:nvPr/>
            </p:nvCxnSpPr>
            <p:spPr>
              <a:xfrm>
                <a:off x="2376258" y="3817069"/>
                <a:ext cx="288000" cy="40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Téglalap 157"/>
              <p:cNvSpPr/>
              <p:nvPr/>
            </p:nvSpPr>
            <p:spPr>
              <a:xfrm flipH="1">
                <a:off x="2514941" y="3711107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" name="Téglalap 158"/>
              <p:cNvSpPr/>
              <p:nvPr/>
            </p:nvSpPr>
            <p:spPr>
              <a:xfrm flipH="1">
                <a:off x="2427629" y="3711107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" name="Téglalap 146"/>
              <p:cNvSpPr/>
              <p:nvPr/>
            </p:nvSpPr>
            <p:spPr>
              <a:xfrm flipH="1">
                <a:off x="2217334" y="3030650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Téglalap 147"/>
              <p:cNvSpPr/>
              <p:nvPr/>
            </p:nvSpPr>
            <p:spPr>
              <a:xfrm flipH="1">
                <a:off x="2130021" y="303065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" name="Line 65"/>
              <p:cNvSpPr>
                <a:spLocks noChangeShapeType="1"/>
              </p:cNvSpPr>
              <p:nvPr/>
            </p:nvSpPr>
            <p:spPr bwMode="auto">
              <a:xfrm flipV="1">
                <a:off x="2667908" y="3631629"/>
                <a:ext cx="0" cy="18000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1" name="Line 66"/>
              <p:cNvSpPr>
                <a:spLocks noChangeShapeType="1"/>
              </p:cNvSpPr>
              <p:nvPr/>
            </p:nvSpPr>
            <p:spPr bwMode="auto">
              <a:xfrm>
                <a:off x="2667050" y="3570229"/>
                <a:ext cx="0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2" name="Line 67"/>
              <p:cNvSpPr>
                <a:spLocks noChangeShapeType="1"/>
              </p:cNvSpPr>
              <p:nvPr/>
            </p:nvSpPr>
            <p:spPr bwMode="auto">
              <a:xfrm>
                <a:off x="2667050" y="3570229"/>
                <a:ext cx="0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3" name="Line 68"/>
              <p:cNvSpPr>
                <a:spLocks noChangeShapeType="1"/>
              </p:cNvSpPr>
              <p:nvPr/>
            </p:nvSpPr>
            <p:spPr bwMode="auto">
              <a:xfrm>
                <a:off x="2679000" y="3636904"/>
                <a:ext cx="95250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4" name="Line 69"/>
              <p:cNvSpPr>
                <a:spLocks noChangeShapeType="1"/>
              </p:cNvSpPr>
              <p:nvPr/>
            </p:nvSpPr>
            <p:spPr bwMode="auto">
              <a:xfrm>
                <a:off x="2662632" y="2969729"/>
                <a:ext cx="0" cy="18000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5" name="Line 70"/>
              <p:cNvSpPr>
                <a:spLocks noChangeShapeType="1"/>
              </p:cNvSpPr>
              <p:nvPr/>
            </p:nvSpPr>
            <p:spPr bwMode="auto">
              <a:xfrm>
                <a:off x="2671250" y="3144979"/>
                <a:ext cx="82550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43" name="Téglalap 158"/>
              <p:cNvSpPr/>
              <p:nvPr/>
            </p:nvSpPr>
            <p:spPr>
              <a:xfrm flipH="1">
                <a:off x="2336571" y="3709119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" name="Téglalap 147"/>
              <p:cNvSpPr/>
              <p:nvPr/>
            </p:nvSpPr>
            <p:spPr>
              <a:xfrm flipH="1">
                <a:off x="2033025" y="303460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56" name="Egyenes összekötő 150"/>
              <p:cNvCxnSpPr/>
              <p:nvPr/>
            </p:nvCxnSpPr>
            <p:spPr>
              <a:xfrm rot="10800000" flipH="1">
                <a:off x="2376729" y="2959366"/>
                <a:ext cx="2880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Téglalap 151"/>
              <p:cNvSpPr/>
              <p:nvPr/>
            </p:nvSpPr>
            <p:spPr>
              <a:xfrm flipH="1">
                <a:off x="2507231" y="2853003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8" name="Téglalap 152"/>
              <p:cNvSpPr/>
              <p:nvPr/>
            </p:nvSpPr>
            <p:spPr>
              <a:xfrm flipH="1">
                <a:off x="2420236" y="2848552"/>
                <a:ext cx="45719" cy="220351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9" name="Téglalap 152"/>
              <p:cNvSpPr/>
              <p:nvPr/>
            </p:nvSpPr>
            <p:spPr>
              <a:xfrm flipH="1">
                <a:off x="2328861" y="2851015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68" name="Egyenes összekötő 131"/>
              <p:cNvCxnSpPr/>
              <p:nvPr/>
            </p:nvCxnSpPr>
            <p:spPr>
              <a:xfrm rot="10800000" flipH="1" flipV="1">
                <a:off x="1714298" y="3321544"/>
                <a:ext cx="115200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Téglalap 146"/>
              <p:cNvSpPr/>
              <p:nvPr/>
            </p:nvSpPr>
            <p:spPr>
              <a:xfrm flipH="1">
                <a:off x="1877609" y="3129075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0" name="Téglalap 147"/>
              <p:cNvSpPr/>
              <p:nvPr/>
            </p:nvSpPr>
            <p:spPr>
              <a:xfrm flipH="1">
                <a:off x="1790296" y="3129075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Téglalap 147"/>
              <p:cNvSpPr/>
              <p:nvPr/>
            </p:nvSpPr>
            <p:spPr>
              <a:xfrm flipH="1">
                <a:off x="1693300" y="3133025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72" name="Egyenes összekötő 131"/>
              <p:cNvCxnSpPr/>
              <p:nvPr/>
            </p:nvCxnSpPr>
            <p:spPr>
              <a:xfrm rot="10800000" flipH="1" flipV="1">
                <a:off x="1714298" y="3419969"/>
                <a:ext cx="115200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Téglalap 162"/>
              <p:cNvSpPr/>
              <p:nvPr/>
            </p:nvSpPr>
            <p:spPr>
              <a:xfrm flipH="1">
                <a:off x="1877152" y="3390994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9" name="Téglalap 163"/>
              <p:cNvSpPr/>
              <p:nvPr/>
            </p:nvSpPr>
            <p:spPr>
              <a:xfrm flipH="1">
                <a:off x="1789840" y="3390994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0" name="Téglalap 163"/>
              <p:cNvSpPr/>
              <p:nvPr/>
            </p:nvSpPr>
            <p:spPr>
              <a:xfrm flipH="1">
                <a:off x="1698782" y="3394944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1" name="Téglalap 146"/>
              <p:cNvSpPr/>
              <p:nvPr/>
            </p:nvSpPr>
            <p:spPr>
              <a:xfrm flipH="1">
                <a:off x="2217334" y="3494200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2" name="Téglalap 147"/>
              <p:cNvSpPr/>
              <p:nvPr/>
            </p:nvSpPr>
            <p:spPr>
              <a:xfrm flipH="1">
                <a:off x="2130021" y="349420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3" name="Téglalap 147"/>
              <p:cNvSpPr/>
              <p:nvPr/>
            </p:nvSpPr>
            <p:spPr>
              <a:xfrm flipH="1">
                <a:off x="2033025" y="349815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cxnSp>
          <p:nvCxnSpPr>
            <p:cNvPr id="85" name="Egyenes összekötő 131"/>
            <p:cNvCxnSpPr/>
            <p:nvPr/>
          </p:nvCxnSpPr>
          <p:spPr>
            <a:xfrm flipH="1" flipV="1">
              <a:off x="6101595" y="4816136"/>
              <a:ext cx="936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Egyenes összekötő 131"/>
            <p:cNvCxnSpPr/>
            <p:nvPr/>
          </p:nvCxnSpPr>
          <p:spPr>
            <a:xfrm flipH="1" flipV="1">
              <a:off x="5903971" y="5173396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Egyenes összekötő 156"/>
            <p:cNvCxnSpPr/>
            <p:nvPr/>
          </p:nvCxnSpPr>
          <p:spPr>
            <a:xfrm rot="10800000">
              <a:off x="6446502" y="4554281"/>
              <a:ext cx="288000" cy="401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Téglalap 157"/>
            <p:cNvSpPr/>
            <p:nvPr/>
          </p:nvSpPr>
          <p:spPr>
            <a:xfrm rot="10800000" flipH="1">
              <a:off x="6551369" y="444474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Téglalap 158"/>
            <p:cNvSpPr/>
            <p:nvPr/>
          </p:nvSpPr>
          <p:spPr>
            <a:xfrm rot="10800000" flipH="1">
              <a:off x="6637094" y="444474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Téglalap 146"/>
            <p:cNvSpPr/>
            <p:nvPr/>
          </p:nvSpPr>
          <p:spPr>
            <a:xfrm rot="10800000" flipH="1">
              <a:off x="6848976" y="5125201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" name="Téglalap 147"/>
            <p:cNvSpPr/>
            <p:nvPr/>
          </p:nvSpPr>
          <p:spPr>
            <a:xfrm rot="10800000" flipH="1">
              <a:off x="6934701" y="512520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3" name="Line 65"/>
            <p:cNvSpPr>
              <a:spLocks noChangeShapeType="1"/>
            </p:cNvSpPr>
            <p:nvPr/>
          </p:nvSpPr>
          <p:spPr bwMode="auto">
            <a:xfrm rot="10800000" flipV="1">
              <a:off x="6442852" y="4560122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4" name="Line 66"/>
            <p:cNvSpPr>
              <a:spLocks noChangeShapeType="1"/>
            </p:cNvSpPr>
            <p:nvPr/>
          </p:nvSpPr>
          <p:spPr bwMode="auto">
            <a:xfrm rot="10800000">
              <a:off x="6443710" y="4801522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5" name="Line 67"/>
            <p:cNvSpPr>
              <a:spLocks noChangeShapeType="1"/>
            </p:cNvSpPr>
            <p:nvPr/>
          </p:nvSpPr>
          <p:spPr bwMode="auto">
            <a:xfrm rot="10800000">
              <a:off x="6443710" y="4801522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6" name="Line 68"/>
            <p:cNvSpPr>
              <a:spLocks noChangeShapeType="1"/>
            </p:cNvSpPr>
            <p:nvPr/>
          </p:nvSpPr>
          <p:spPr bwMode="auto">
            <a:xfrm rot="10800000">
              <a:off x="6342190" y="4734847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7" name="Line 69"/>
            <p:cNvSpPr>
              <a:spLocks noChangeShapeType="1"/>
            </p:cNvSpPr>
            <p:nvPr/>
          </p:nvSpPr>
          <p:spPr bwMode="auto">
            <a:xfrm rot="10800000">
              <a:off x="6442448" y="5241902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8" name="Line 70"/>
            <p:cNvSpPr>
              <a:spLocks noChangeShapeType="1"/>
            </p:cNvSpPr>
            <p:nvPr/>
          </p:nvSpPr>
          <p:spPr bwMode="auto">
            <a:xfrm rot="10800000">
              <a:off x="6298350" y="5243812"/>
              <a:ext cx="14400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9" name="Téglalap 158"/>
            <p:cNvSpPr/>
            <p:nvPr/>
          </p:nvSpPr>
          <p:spPr>
            <a:xfrm rot="10800000" flipH="1">
              <a:off x="6728152" y="444673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0" name="Téglalap 147"/>
            <p:cNvSpPr/>
            <p:nvPr/>
          </p:nvSpPr>
          <p:spPr>
            <a:xfrm rot="10800000" flipH="1">
              <a:off x="7031697" y="512125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01" name="Egyenes összekötő 150"/>
            <p:cNvCxnSpPr/>
            <p:nvPr/>
          </p:nvCxnSpPr>
          <p:spPr>
            <a:xfrm flipH="1">
              <a:off x="6440351" y="5418983"/>
              <a:ext cx="2880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Téglalap 151"/>
            <p:cNvSpPr/>
            <p:nvPr/>
          </p:nvSpPr>
          <p:spPr>
            <a:xfrm rot="10800000" flipH="1">
              <a:off x="6553399" y="531420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3" name="Téglalap 152"/>
            <p:cNvSpPr/>
            <p:nvPr/>
          </p:nvSpPr>
          <p:spPr>
            <a:xfrm rot="10800000" flipH="1">
              <a:off x="6639125" y="5314208"/>
              <a:ext cx="45719" cy="220351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Téglalap 152"/>
            <p:cNvSpPr/>
            <p:nvPr/>
          </p:nvSpPr>
          <p:spPr>
            <a:xfrm rot="10800000" flipH="1">
              <a:off x="6730182" y="5316196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05" name="Egyenes összekötő 131"/>
            <p:cNvCxnSpPr/>
            <p:nvPr/>
          </p:nvCxnSpPr>
          <p:spPr>
            <a:xfrm flipH="1" flipV="1">
              <a:off x="6244462" y="5047032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Téglalap 146"/>
            <p:cNvSpPr/>
            <p:nvPr/>
          </p:nvSpPr>
          <p:spPr>
            <a:xfrm rot="10800000" flipH="1">
              <a:off x="7188701" y="5026776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Téglalap 147"/>
            <p:cNvSpPr/>
            <p:nvPr/>
          </p:nvSpPr>
          <p:spPr>
            <a:xfrm rot="10800000" flipH="1">
              <a:off x="7274426" y="502677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Téglalap 147"/>
            <p:cNvSpPr/>
            <p:nvPr/>
          </p:nvSpPr>
          <p:spPr>
            <a:xfrm rot="10800000" flipH="1">
              <a:off x="7371422" y="502282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09" name="Egyenes összekötő 131"/>
            <p:cNvCxnSpPr/>
            <p:nvPr/>
          </p:nvCxnSpPr>
          <p:spPr>
            <a:xfrm flipH="1" flipV="1">
              <a:off x="6244462" y="4948607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églalap 162"/>
            <p:cNvSpPr/>
            <p:nvPr/>
          </p:nvSpPr>
          <p:spPr>
            <a:xfrm rot="10800000" flipH="1">
              <a:off x="7189158" y="476485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Téglalap 163"/>
            <p:cNvSpPr/>
            <p:nvPr/>
          </p:nvSpPr>
          <p:spPr>
            <a:xfrm rot="10800000" flipH="1">
              <a:off x="7274883" y="476485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Téglalap 163"/>
            <p:cNvSpPr/>
            <p:nvPr/>
          </p:nvSpPr>
          <p:spPr>
            <a:xfrm rot="10800000" flipH="1">
              <a:off x="7365941" y="4765101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Téglalap 146"/>
            <p:cNvSpPr/>
            <p:nvPr/>
          </p:nvSpPr>
          <p:spPr>
            <a:xfrm rot="10800000" flipH="1">
              <a:off x="6848976" y="4661651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Téglalap 147"/>
            <p:cNvSpPr/>
            <p:nvPr/>
          </p:nvSpPr>
          <p:spPr>
            <a:xfrm rot="10800000" flipH="1">
              <a:off x="6934701" y="466165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5" name="Téglalap 147"/>
            <p:cNvSpPr/>
            <p:nvPr/>
          </p:nvSpPr>
          <p:spPr>
            <a:xfrm rot="10800000" flipH="1">
              <a:off x="7031697" y="465770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8" name="Téglalap 3"/>
            <p:cNvSpPr>
              <a:spLocks noChangeArrowheads="1"/>
            </p:cNvSpPr>
            <p:nvPr/>
          </p:nvSpPr>
          <p:spPr bwMode="auto">
            <a:xfrm>
              <a:off x="4773599" y="4704474"/>
              <a:ext cx="15480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 (28C)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(28C)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9" name="Téglalap 3"/>
            <p:cNvSpPr>
              <a:spLocks noChangeArrowheads="1"/>
            </p:cNvSpPr>
            <p:nvPr/>
          </p:nvSpPr>
          <p:spPr bwMode="auto">
            <a:xfrm>
              <a:off x="2766999" y="4704473"/>
              <a:ext cx="1548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 (28C)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(28C)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5688687" y="5910701"/>
              <a:ext cx="12490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UPI: 10.4 GT/s</a:t>
              </a:r>
            </a:p>
          </p:txBody>
        </p:sp>
        <p:sp>
          <p:nvSpPr>
            <p:cNvPr id="121" name="Rounded Rectangle 120"/>
            <p:cNvSpPr/>
            <p:nvPr/>
          </p:nvSpPr>
          <p:spPr bwMode="auto">
            <a:xfrm>
              <a:off x="1596174" y="4309364"/>
              <a:ext cx="1152000" cy="1368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2" name="Rounded Rectangle 121"/>
            <p:cNvSpPr/>
            <p:nvPr/>
          </p:nvSpPr>
          <p:spPr bwMode="auto">
            <a:xfrm>
              <a:off x="4217344" y="4453664"/>
              <a:ext cx="686709" cy="1044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88900" y="1195602"/>
            <a:ext cx="7538490" cy="2533910"/>
            <a:chOff x="88900" y="3776530"/>
            <a:chExt cx="7538490" cy="2533910"/>
          </a:xfrm>
        </p:grpSpPr>
        <p:cxnSp>
          <p:nvCxnSpPr>
            <p:cNvPr id="125" name="Egyenes összekötő 121"/>
            <p:cNvCxnSpPr/>
            <p:nvPr/>
          </p:nvCxnSpPr>
          <p:spPr>
            <a:xfrm rot="5400000" flipH="1" flipV="1">
              <a:off x="4711075" y="5560683"/>
              <a:ext cx="36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" name="Szövegdoboz 70"/>
            <p:cNvSpPr txBox="1">
              <a:spLocks noChangeArrowheads="1"/>
            </p:cNvSpPr>
            <p:nvPr/>
          </p:nvSpPr>
          <p:spPr bwMode="auto">
            <a:xfrm>
              <a:off x="4182174" y="4548315"/>
              <a:ext cx="72007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QPI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1.1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7" name="Szövegdoboz 70"/>
            <p:cNvSpPr txBox="1">
              <a:spLocks noChangeArrowheads="1"/>
            </p:cNvSpPr>
            <p:nvPr/>
          </p:nvSpPr>
          <p:spPr bwMode="auto">
            <a:xfrm>
              <a:off x="3472948" y="5450015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DMI2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8" name="Szövegdoboz 31"/>
            <p:cNvSpPr txBox="1">
              <a:spLocks noChangeArrowheads="1"/>
            </p:cNvSpPr>
            <p:nvPr/>
          </p:nvSpPr>
          <p:spPr bwMode="auto">
            <a:xfrm>
              <a:off x="1513314" y="5739975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4-2133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29" name="Egyenes összekötő 156"/>
            <p:cNvCxnSpPr>
              <a:cxnSpLocks/>
            </p:cNvCxnSpPr>
            <p:nvPr/>
          </p:nvCxnSpPr>
          <p:spPr>
            <a:xfrm>
              <a:off x="2314665" y="5187267"/>
              <a:ext cx="443253" cy="401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Téglalap 157"/>
            <p:cNvSpPr/>
            <p:nvPr/>
          </p:nvSpPr>
          <p:spPr>
            <a:xfrm flipH="1">
              <a:off x="2480316" y="5081305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Téglalap 158"/>
            <p:cNvSpPr/>
            <p:nvPr/>
          </p:nvSpPr>
          <p:spPr>
            <a:xfrm flipH="1">
              <a:off x="2393004" y="5081305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32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24432" y="5154470"/>
              <a:ext cx="525600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6433938" y="4684240"/>
              <a:ext cx="396000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4" name="Téglalap 178"/>
            <p:cNvSpPr>
              <a:spLocks noChangeArrowheads="1"/>
            </p:cNvSpPr>
            <p:nvPr/>
          </p:nvSpPr>
          <p:spPr bwMode="auto">
            <a:xfrm>
              <a:off x="6626537" y="457787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35" name="Téglalap 179"/>
            <p:cNvSpPr>
              <a:spLocks noChangeArrowheads="1"/>
            </p:cNvSpPr>
            <p:nvPr/>
          </p:nvSpPr>
          <p:spPr bwMode="auto">
            <a:xfrm>
              <a:off x="6721340" y="4577877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36" name="Line 42"/>
            <p:cNvSpPr>
              <a:spLocks noChangeShapeType="1"/>
            </p:cNvSpPr>
            <p:nvPr/>
          </p:nvSpPr>
          <p:spPr bwMode="auto">
            <a:xfrm>
              <a:off x="4052875" y="5384927"/>
              <a:ext cx="0" cy="360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7" name="Szövegdoboz 31"/>
            <p:cNvSpPr txBox="1">
              <a:spLocks noChangeArrowheads="1"/>
            </p:cNvSpPr>
            <p:nvPr/>
          </p:nvSpPr>
          <p:spPr bwMode="auto">
            <a:xfrm>
              <a:off x="6182764" y="5754471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4-2133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38" name="Egyenes összekötő 130"/>
            <p:cNvCxnSpPr/>
            <p:nvPr/>
          </p:nvCxnSpPr>
          <p:spPr>
            <a:xfrm flipV="1">
              <a:off x="1948889" y="5477378"/>
              <a:ext cx="720000" cy="79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Egyenes összekötő 131"/>
            <p:cNvCxnSpPr/>
            <p:nvPr/>
          </p:nvCxnSpPr>
          <p:spPr>
            <a:xfrm rot="10800000" flipH="1" flipV="1">
              <a:off x="1974493" y="4955267"/>
              <a:ext cx="79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Téglalap 146"/>
            <p:cNvSpPr/>
            <p:nvPr/>
          </p:nvSpPr>
          <p:spPr>
            <a:xfrm flipH="1">
              <a:off x="2122484" y="484534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Téglalap 147"/>
            <p:cNvSpPr/>
            <p:nvPr/>
          </p:nvSpPr>
          <p:spPr>
            <a:xfrm flipH="1">
              <a:off x="2035171" y="484534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Line 65"/>
            <p:cNvSpPr>
              <a:spLocks noChangeShapeType="1"/>
            </p:cNvSpPr>
            <p:nvPr/>
          </p:nvSpPr>
          <p:spPr bwMode="auto">
            <a:xfrm flipV="1">
              <a:off x="2667908" y="5316152"/>
              <a:ext cx="0" cy="162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3" name="Line 66"/>
            <p:cNvSpPr>
              <a:spLocks noChangeShapeType="1"/>
            </p:cNvSpPr>
            <p:nvPr/>
          </p:nvSpPr>
          <p:spPr bwMode="auto">
            <a:xfrm>
              <a:off x="2667050" y="5315077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4" name="Line 67"/>
            <p:cNvSpPr>
              <a:spLocks noChangeShapeType="1"/>
            </p:cNvSpPr>
            <p:nvPr/>
          </p:nvSpPr>
          <p:spPr bwMode="auto">
            <a:xfrm>
              <a:off x="2667050" y="5315077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5" name="Line 68"/>
            <p:cNvSpPr>
              <a:spLocks noChangeShapeType="1"/>
            </p:cNvSpPr>
            <p:nvPr/>
          </p:nvSpPr>
          <p:spPr bwMode="auto">
            <a:xfrm>
              <a:off x="2673606" y="5315077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6" name="Line 69"/>
            <p:cNvSpPr>
              <a:spLocks noChangeShapeType="1"/>
            </p:cNvSpPr>
            <p:nvPr/>
          </p:nvSpPr>
          <p:spPr bwMode="auto">
            <a:xfrm>
              <a:off x="2662632" y="4705052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7" name="Line 70"/>
            <p:cNvSpPr>
              <a:spLocks noChangeShapeType="1"/>
            </p:cNvSpPr>
            <p:nvPr/>
          </p:nvSpPr>
          <p:spPr bwMode="auto">
            <a:xfrm>
              <a:off x="2671250" y="4889827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48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430979" y="5474700"/>
              <a:ext cx="7920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9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20305" y="4982234"/>
              <a:ext cx="885600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0" name="Line 87"/>
            <p:cNvSpPr>
              <a:spLocks noChangeShapeType="1"/>
            </p:cNvSpPr>
            <p:nvPr/>
          </p:nvSpPr>
          <p:spPr bwMode="auto">
            <a:xfrm flipV="1">
              <a:off x="6434700" y="5296027"/>
              <a:ext cx="0" cy="1841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1" name="Line 88"/>
            <p:cNvSpPr>
              <a:spLocks noChangeShapeType="1"/>
            </p:cNvSpPr>
            <p:nvPr/>
          </p:nvSpPr>
          <p:spPr bwMode="auto">
            <a:xfrm flipH="1">
              <a:off x="6317225" y="5296027"/>
              <a:ext cx="11747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2" name="Line 89"/>
            <p:cNvSpPr>
              <a:spLocks noChangeShapeType="1"/>
            </p:cNvSpPr>
            <p:nvPr/>
          </p:nvSpPr>
          <p:spPr bwMode="auto">
            <a:xfrm>
              <a:off x="6434700" y="4690061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3" name="Line 90"/>
            <p:cNvSpPr>
              <a:spLocks noChangeShapeType="1"/>
            </p:cNvSpPr>
            <p:nvPr/>
          </p:nvSpPr>
          <p:spPr bwMode="auto">
            <a:xfrm flipH="1">
              <a:off x="6310875" y="4870577"/>
              <a:ext cx="12382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4" name="Téglalap 53"/>
            <p:cNvSpPr>
              <a:spLocks noChangeArrowheads="1"/>
            </p:cNvSpPr>
            <p:nvPr/>
          </p:nvSpPr>
          <p:spPr bwMode="auto">
            <a:xfrm>
              <a:off x="3719500" y="5734177"/>
              <a:ext cx="1439863" cy="576263"/>
            </a:xfrm>
            <a:prstGeom prst="rect">
              <a:avLst/>
            </a:prstGeom>
            <a:solidFill>
              <a:schemeClr val="bg2">
                <a:lumMod val="60000"/>
                <a:lumOff val="40000"/>
                <a:alpha val="50000"/>
              </a:schemeClr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C612 PC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</a:p>
          </p:txBody>
        </p:sp>
        <p:sp>
          <p:nvSpPr>
            <p:cNvPr id="155" name="Szövegdoboz 70"/>
            <p:cNvSpPr txBox="1">
              <a:spLocks noChangeArrowheads="1"/>
            </p:cNvSpPr>
            <p:nvPr/>
          </p:nvSpPr>
          <p:spPr bwMode="auto">
            <a:xfrm>
              <a:off x="4820734" y="5426202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DMI2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4373550" y="4235577"/>
              <a:ext cx="247650" cy="260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</a:t>
              </a:r>
            </a:p>
          </p:txBody>
        </p:sp>
        <p:sp>
          <p:nvSpPr>
            <p:cNvPr id="157" name="Rectangle 104"/>
            <p:cNvSpPr>
              <a:spLocks noChangeArrowheads="1"/>
            </p:cNvSpPr>
            <p:nvPr/>
          </p:nvSpPr>
          <p:spPr bwMode="auto">
            <a:xfrm>
              <a:off x="2513000" y="4172077"/>
              <a:ext cx="1960562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E5-2600 v3/v4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Haswell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 2S)</a:t>
              </a:r>
            </a:p>
          </p:txBody>
        </p:sp>
        <p:sp>
          <p:nvSpPr>
            <p:cNvPr id="158" name="Rectangle 105"/>
            <p:cNvSpPr>
              <a:spLocks noChangeArrowheads="1"/>
            </p:cNvSpPr>
            <p:nvPr/>
          </p:nvSpPr>
          <p:spPr bwMode="auto">
            <a:xfrm>
              <a:off x="4849060" y="4165727"/>
              <a:ext cx="1466748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E5-2600 v3/v4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Haswell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 2S</a:t>
              </a:r>
            </a:p>
          </p:txBody>
        </p:sp>
        <p:sp>
          <p:nvSpPr>
            <p:cNvPr id="159" name="Téglalap 3"/>
            <p:cNvSpPr>
              <a:spLocks noChangeArrowheads="1"/>
            </p:cNvSpPr>
            <p:nvPr/>
          </p:nvSpPr>
          <p:spPr bwMode="auto">
            <a:xfrm>
              <a:off x="2766999" y="4800726"/>
              <a:ext cx="1548000" cy="576000"/>
            </a:xfrm>
            <a:prstGeom prst="rect">
              <a:avLst/>
            </a:prstGeom>
            <a:solidFill>
              <a:srgbClr val="33CC33">
                <a:alpha val="50000"/>
              </a:srgbClr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Haswell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 (18C)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 (22C)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0" name="Téglalap 3"/>
            <p:cNvSpPr>
              <a:spLocks noChangeArrowheads="1"/>
            </p:cNvSpPr>
            <p:nvPr/>
          </p:nvSpPr>
          <p:spPr bwMode="auto">
            <a:xfrm>
              <a:off x="4773599" y="4800727"/>
              <a:ext cx="1548000" cy="576263"/>
            </a:xfrm>
            <a:prstGeom prst="rect">
              <a:avLst/>
            </a:prstGeom>
            <a:solidFill>
              <a:srgbClr val="33CC33">
                <a:alpha val="50000"/>
              </a:srgbClr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Haswell-EP (18C)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Broadwell-EP (22C)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61" name="Straight Connector 160"/>
            <p:cNvCxnSpPr/>
            <p:nvPr/>
          </p:nvCxnSpPr>
          <p:spPr bwMode="auto">
            <a:xfrm flipV="1">
              <a:off x="4314999" y="4910265"/>
              <a:ext cx="458601" cy="79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2" name="Straight Connector 161"/>
            <p:cNvCxnSpPr/>
            <p:nvPr/>
          </p:nvCxnSpPr>
          <p:spPr bwMode="auto">
            <a:xfrm flipV="1">
              <a:off x="4324524" y="5205540"/>
              <a:ext cx="458601" cy="79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63" name="Szövegdoboz 70"/>
            <p:cNvSpPr txBox="1">
              <a:spLocks noChangeArrowheads="1"/>
            </p:cNvSpPr>
            <p:nvPr/>
          </p:nvSpPr>
          <p:spPr bwMode="auto">
            <a:xfrm>
              <a:off x="4191699" y="5351590"/>
              <a:ext cx="72007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QPI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1.1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5" name="Téglalap 158"/>
            <p:cNvSpPr/>
            <p:nvPr/>
          </p:nvSpPr>
          <p:spPr>
            <a:xfrm flipH="1">
              <a:off x="2301946" y="507931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Téglalap 147"/>
            <p:cNvSpPr/>
            <p:nvPr/>
          </p:nvSpPr>
          <p:spPr>
            <a:xfrm flipH="1">
              <a:off x="1938175" y="484929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67" name="Group 166"/>
            <p:cNvGrpSpPr/>
            <p:nvPr/>
          </p:nvGrpSpPr>
          <p:grpSpPr>
            <a:xfrm>
              <a:off x="6999396" y="4870516"/>
              <a:ext cx="230721" cy="217888"/>
              <a:chOff x="7377675" y="4020230"/>
              <a:chExt cx="230721" cy="217888"/>
            </a:xfrm>
          </p:grpSpPr>
          <p:sp>
            <p:nvSpPr>
              <p:cNvPr id="187" name="Téglalap 173"/>
              <p:cNvSpPr>
                <a:spLocks noChangeArrowheads="1"/>
              </p:cNvSpPr>
              <p:nvPr/>
            </p:nvSpPr>
            <p:spPr bwMode="auto">
              <a:xfrm>
                <a:off x="7377675" y="402221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8" name="Téglalap 174"/>
              <p:cNvSpPr>
                <a:spLocks noChangeArrowheads="1"/>
              </p:cNvSpPr>
              <p:nvPr/>
            </p:nvSpPr>
            <p:spPr bwMode="auto">
              <a:xfrm>
                <a:off x="7472478" y="402221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9" name="Téglalap 174"/>
              <p:cNvSpPr>
                <a:spLocks noChangeArrowheads="1"/>
              </p:cNvSpPr>
              <p:nvPr/>
            </p:nvSpPr>
            <p:spPr bwMode="auto">
              <a:xfrm>
                <a:off x="7562358" y="402023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8" name="Téglalap 179"/>
            <p:cNvSpPr>
              <a:spLocks noChangeArrowheads="1"/>
            </p:cNvSpPr>
            <p:nvPr/>
          </p:nvSpPr>
          <p:spPr bwMode="auto">
            <a:xfrm>
              <a:off x="6811220" y="457588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grpSp>
          <p:nvGrpSpPr>
            <p:cNvPr id="169" name="Group 168"/>
            <p:cNvGrpSpPr/>
            <p:nvPr/>
          </p:nvGrpSpPr>
          <p:grpSpPr>
            <a:xfrm>
              <a:off x="6624949" y="5056908"/>
              <a:ext cx="230721" cy="217888"/>
              <a:chOff x="7256267" y="5056563"/>
              <a:chExt cx="230721" cy="217888"/>
            </a:xfrm>
          </p:grpSpPr>
          <p:sp>
            <p:nvSpPr>
              <p:cNvPr id="184" name="Téglalap 184"/>
              <p:cNvSpPr>
                <a:spLocks noChangeArrowheads="1"/>
              </p:cNvSpPr>
              <p:nvPr/>
            </p:nvSpPr>
            <p:spPr bwMode="auto">
              <a:xfrm>
                <a:off x="7256267" y="5058551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5" name="Téglalap 185"/>
              <p:cNvSpPr>
                <a:spLocks noChangeArrowheads="1"/>
              </p:cNvSpPr>
              <p:nvPr/>
            </p:nvSpPr>
            <p:spPr bwMode="auto">
              <a:xfrm>
                <a:off x="7351070" y="5058551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6" name="Téglalap 185"/>
              <p:cNvSpPr>
                <a:spLocks noChangeArrowheads="1"/>
              </p:cNvSpPr>
              <p:nvPr/>
            </p:nvSpPr>
            <p:spPr bwMode="auto">
              <a:xfrm>
                <a:off x="7440950" y="5056563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70" name="TextBox 169"/>
            <p:cNvSpPr txBox="1"/>
            <p:nvPr/>
          </p:nvSpPr>
          <p:spPr>
            <a:xfrm>
              <a:off x="88900" y="3776530"/>
              <a:ext cx="6377067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Haswell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-EP/</a:t>
              </a: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 based 2S platform for up to 22C (2014)</a:t>
              </a:r>
            </a:p>
          </p:txBody>
        </p:sp>
        <p:cxnSp>
          <p:nvCxnSpPr>
            <p:cNvPr id="172" name="Egyenes összekötő 150"/>
            <p:cNvCxnSpPr/>
            <p:nvPr/>
          </p:nvCxnSpPr>
          <p:spPr>
            <a:xfrm rot="10800000" flipH="1">
              <a:off x="2298379" y="4694689"/>
              <a:ext cx="3600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églalap 151"/>
            <p:cNvSpPr/>
            <p:nvPr/>
          </p:nvSpPr>
          <p:spPr>
            <a:xfrm flipH="1">
              <a:off x="2472606" y="4588326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Téglalap 152"/>
            <p:cNvSpPr/>
            <p:nvPr/>
          </p:nvSpPr>
          <p:spPr>
            <a:xfrm flipH="1">
              <a:off x="2385611" y="4583875"/>
              <a:ext cx="45719" cy="220351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Téglalap 152"/>
            <p:cNvSpPr/>
            <p:nvPr/>
          </p:nvSpPr>
          <p:spPr>
            <a:xfrm flipH="1">
              <a:off x="2294236" y="4586338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Téglalap 162"/>
            <p:cNvSpPr/>
            <p:nvPr/>
          </p:nvSpPr>
          <p:spPr>
            <a:xfrm flipH="1">
              <a:off x="2115677" y="536126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Téglalap 163"/>
            <p:cNvSpPr/>
            <p:nvPr/>
          </p:nvSpPr>
          <p:spPr>
            <a:xfrm flipH="1">
              <a:off x="2028365" y="536126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Téglalap 163"/>
            <p:cNvSpPr/>
            <p:nvPr/>
          </p:nvSpPr>
          <p:spPr>
            <a:xfrm flipH="1">
              <a:off x="1937307" y="536521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6996633" y="5366693"/>
              <a:ext cx="230721" cy="217888"/>
              <a:chOff x="7377675" y="4020230"/>
              <a:chExt cx="230721" cy="217888"/>
            </a:xfrm>
          </p:grpSpPr>
          <p:sp>
            <p:nvSpPr>
              <p:cNvPr id="181" name="Téglalap 173"/>
              <p:cNvSpPr>
                <a:spLocks noChangeArrowheads="1"/>
              </p:cNvSpPr>
              <p:nvPr/>
            </p:nvSpPr>
            <p:spPr bwMode="auto">
              <a:xfrm>
                <a:off x="7377675" y="402221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2" name="Téglalap 174"/>
              <p:cNvSpPr>
                <a:spLocks noChangeArrowheads="1"/>
              </p:cNvSpPr>
              <p:nvPr/>
            </p:nvSpPr>
            <p:spPr bwMode="auto">
              <a:xfrm>
                <a:off x="7472478" y="402221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3" name="Téglalap 174"/>
              <p:cNvSpPr>
                <a:spLocks noChangeArrowheads="1"/>
              </p:cNvSpPr>
              <p:nvPr/>
            </p:nvSpPr>
            <p:spPr bwMode="auto">
              <a:xfrm>
                <a:off x="7562358" y="402023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</p:grpSp>
      </p:grpSp>
      <p:sp>
        <p:nvSpPr>
          <p:cNvPr id="190" name="TextBox 189"/>
          <p:cNvSpPr txBox="1"/>
          <p:nvPr/>
        </p:nvSpPr>
        <p:spPr>
          <a:xfrm>
            <a:off x="5715542" y="6528410"/>
            <a:ext cx="1157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DMI3: 8GB/s </a:t>
            </a:r>
          </a:p>
        </p:txBody>
      </p:sp>
      <p:sp>
        <p:nvSpPr>
          <p:cNvPr id="191" name="Text Box 81"/>
          <p:cNvSpPr txBox="1">
            <a:spLocks noChangeArrowheads="1"/>
          </p:cNvSpPr>
          <p:nvPr/>
        </p:nvSpPr>
        <p:spPr bwMode="auto">
          <a:xfrm>
            <a:off x="92963" y="479911"/>
            <a:ext cx="88947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Increasing the number of per processor memory channels from 4 to 6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in the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-SP/Cascade Lake-SP-based platforms</a:t>
            </a:r>
          </a:p>
        </p:txBody>
      </p:sp>
      <p:sp>
        <p:nvSpPr>
          <p:cNvPr id="192" name="TextBox 191"/>
          <p:cNvSpPr txBox="1"/>
          <p:nvPr/>
        </p:nvSpPr>
        <p:spPr>
          <a:xfrm>
            <a:off x="5438276" y="3454114"/>
            <a:ext cx="1157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DMI2: 4 GB/s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755209" y="2210861"/>
            <a:ext cx="9701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Grantley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platform)</a:t>
            </a:r>
          </a:p>
        </p:txBody>
      </p:sp>
      <p:sp>
        <p:nvSpPr>
          <p:cNvPr id="164" name="TextBox 163"/>
          <p:cNvSpPr txBox="1"/>
          <p:nvPr/>
        </p:nvSpPr>
        <p:spPr>
          <a:xfrm>
            <a:off x="7820079" y="5096632"/>
            <a:ext cx="9092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Purley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platform)</a:t>
            </a:r>
          </a:p>
        </p:txBody>
      </p:sp>
    </p:spTree>
    <p:extLst>
      <p:ext uri="{BB962C8B-B14F-4D97-AF65-F5344CB8AC3E}">
        <p14:creationId xmlns:p14="http://schemas.microsoft.com/office/powerpoint/2010/main" val="11483300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94360" y="1668145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r>
              <a:rPr kumimoji="0" lang="en-US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platform concept </a:t>
            </a:r>
          </a:p>
        </p:txBody>
      </p:sp>
    </p:spTree>
    <p:extLst>
      <p:ext uri="{BB962C8B-B14F-4D97-AF65-F5344CB8AC3E}">
        <p14:creationId xmlns:p14="http://schemas.microsoft.com/office/powerpoint/2010/main" val="298501222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(25)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4865" t="16907" r="25946" b="6937"/>
          <a:stretch/>
        </p:blipFill>
        <p:spPr>
          <a:xfrm>
            <a:off x="2162624" y="717755"/>
            <a:ext cx="6912549" cy="6113098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1437" y="481782"/>
            <a:ext cx="288807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Cascade Lake-SP-based platform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048250" y="4323735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C621/C622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41790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(26)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4605" t="19942" r="25922" b="12455"/>
          <a:stretch/>
        </p:blipFill>
        <p:spPr>
          <a:xfrm>
            <a:off x="1511300" y="906881"/>
            <a:ext cx="7366949" cy="566236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437" y="481782"/>
            <a:ext cx="31670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Cascade Lake-SP-based motherboard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74623" y="3883743"/>
            <a:ext cx="1827571" cy="314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DDR4-2933</a:t>
            </a:r>
          </a:p>
        </p:txBody>
      </p:sp>
    </p:spTree>
    <p:extLst>
      <p:ext uri="{BB962C8B-B14F-4D97-AF65-F5344CB8AC3E}">
        <p14:creationId xmlns:p14="http://schemas.microsoft.com/office/powerpoint/2010/main" val="2355860495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0284767"/>
              </p:ext>
            </p:extLst>
          </p:nvPr>
        </p:nvGraphicFramePr>
        <p:xfrm>
          <a:off x="67377" y="808521"/>
          <a:ext cx="9012070" cy="61493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1154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373535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694118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08558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360851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664144">
                  <a:extLst>
                    <a:ext uri="{9D8B030D-6E8A-4147-A177-3AD203B41FA5}">
                      <a16:colId xmlns:a16="http://schemas.microsoft.com/office/drawing/2014/main" val="2212797321"/>
                    </a:ext>
                  </a:extLst>
                </a:gridCol>
                <a:gridCol w="1405288">
                  <a:extLst>
                    <a:ext uri="{9D8B030D-6E8A-4147-A177-3AD203B41FA5}">
                      <a16:colId xmlns:a16="http://schemas.microsoft.com/office/drawing/2014/main" val="2269717507"/>
                    </a:ext>
                  </a:extLst>
                </a:gridCol>
                <a:gridCol w="702644">
                  <a:extLst>
                    <a:ext uri="{9D8B030D-6E8A-4147-A177-3AD203B41FA5}">
                      <a16:colId xmlns:a16="http://schemas.microsoft.com/office/drawing/2014/main" val="4207823373"/>
                    </a:ext>
                  </a:extLst>
                </a:gridCol>
                <a:gridCol w="981778">
                  <a:extLst>
                    <a:ext uri="{9D8B030D-6E8A-4147-A177-3AD203B41FA5}">
                      <a16:colId xmlns:a16="http://schemas.microsoft.com/office/drawing/2014/main" val="3026002700"/>
                    </a:ext>
                  </a:extLst>
                </a:gridCol>
              </a:tblGrid>
              <a:tr h="691491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 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up to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Scaled </a:t>
                      </a:r>
                    </a:p>
                    <a:p>
                      <a:pPr algn="ctr"/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</a:t>
                      </a:r>
                      <a:r>
                        <a:rPr lang="en-US" sz="1050" baseline="-250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</a:t>
                      </a:r>
                      <a:endParaRPr lang="en-US" sz="1050" baseline="-250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baseline="-250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socket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core BW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el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 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to ref.  platform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Reference platform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 Prescott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1.0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l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79205">
                <a:tc rowSpan="4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500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5100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5300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0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5400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DDR3/1333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139242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X6500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2.8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3.2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DDR3/1600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3.9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E5-2600xx v3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DDR4/2133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4.2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1.2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DDR4/2400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4.7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DDR4/2400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5.3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5.3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1.6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0480867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96250" y="442765"/>
            <a:ext cx="83635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Relative per core bandwidth in Intel’s 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(recap)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8104472" y="808521"/>
            <a:ext cx="974975" cy="614934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281295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C9982E3-AEFD-44C2-ADE8-1C55A8EB3781}"/>
              </a:ext>
            </a:extLst>
          </p:cNvPr>
          <p:cNvSpPr txBox="1"/>
          <p:nvPr/>
        </p:nvSpPr>
        <p:spPr>
          <a:xfrm>
            <a:off x="96250" y="442765"/>
            <a:ext cx="8275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Relative per core bandwidth in Intel’s 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(recap) -2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99329C-19E3-4FA3-B8A9-6D87B9266C01}"/>
              </a:ext>
            </a:extLst>
          </p:cNvPr>
          <p:cNvSpPr txBox="1"/>
          <p:nvPr/>
        </p:nvSpPr>
        <p:spPr>
          <a:xfrm>
            <a:off x="107950" y="843280"/>
            <a:ext cx="9192645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Let’s take Intel’s early single-core </a:t>
            </a:r>
            <a:r>
              <a:rPr lang="hu-HU" sz="1600" dirty="0">
                <a:solidFill>
                  <a:srgbClr val="0070C0"/>
                </a:solidFill>
              </a:rPr>
              <a:t>Nocona-based platform as a reference platform</a:t>
            </a:r>
          </a:p>
          <a:p>
            <a:r>
              <a:rPr lang="hu-HU" sz="1600" dirty="0"/>
              <a:t>       for considering the </a:t>
            </a:r>
            <a:r>
              <a:rPr lang="hu-HU" sz="1600" dirty="0">
                <a:solidFill>
                  <a:srgbClr val="FF0000"/>
                </a:solidFill>
              </a:rPr>
              <a:t>per core memory bandwidth</a:t>
            </a:r>
            <a:r>
              <a:rPr lang="hu-HU" sz="1600" dirty="0"/>
              <a:t> provided by the enlisted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 high-end 2S platforms.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Data in the last but one column shows the </a:t>
            </a:r>
            <a:r>
              <a:rPr lang="hu-HU" sz="1600" dirty="0">
                <a:solidFill>
                  <a:srgbClr val="0070C0"/>
                </a:solidFill>
              </a:rPr>
              <a:t>number of memory channels needed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for the same per-core memory bandwidth as provided by the reference platform</a:t>
            </a:r>
          </a:p>
          <a:p>
            <a:r>
              <a:rPr lang="hu-HU" sz="1600" dirty="0"/>
              <a:t>      whereas the </a:t>
            </a:r>
            <a:r>
              <a:rPr lang="hu-HU" sz="1600" dirty="0">
                <a:solidFill>
                  <a:srgbClr val="0070C0"/>
                </a:solidFill>
              </a:rPr>
              <a:t>last column </a:t>
            </a:r>
            <a:r>
              <a:rPr lang="hu-HU" sz="1600" dirty="0"/>
              <a:t>(</a:t>
            </a:r>
            <a:r>
              <a:rPr lang="en-US" sz="1600" dirty="0"/>
              <a:t>Per core BW</a:t>
            </a:r>
            <a:r>
              <a:rPr lang="hu-HU" sz="1600" dirty="0"/>
              <a:t> </a:t>
            </a:r>
            <a:r>
              <a:rPr lang="en-US" sz="1600" dirty="0"/>
              <a:t>rel. to ref.  </a:t>
            </a:r>
            <a:r>
              <a:rPr lang="hu-HU" sz="1600" dirty="0"/>
              <a:t>p</a:t>
            </a:r>
            <a:r>
              <a:rPr lang="en-US" sz="1600" dirty="0" err="1"/>
              <a:t>latform</a:t>
            </a:r>
            <a:r>
              <a:rPr lang="hu-HU" sz="1600" dirty="0"/>
              <a:t>) provides a </a:t>
            </a:r>
            <a:r>
              <a:rPr lang="hu-HU" sz="1600" dirty="0">
                <a:solidFill>
                  <a:srgbClr val="0070C0"/>
                </a:solidFill>
              </a:rPr>
              <a:t>comparison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about the actual bandwidth of the discussed platform relative to the reference</a:t>
            </a: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70C0"/>
                </a:solidFill>
              </a:rPr>
              <a:t>      platform.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It can be stated that </a:t>
            </a:r>
            <a:r>
              <a:rPr lang="hu-HU" sz="1600" dirty="0">
                <a:solidFill>
                  <a:srgbClr val="0070C0"/>
                </a:solidFill>
              </a:rPr>
              <a:t>over generation the relative memory bandwidth remained 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about the same </a:t>
            </a:r>
            <a:r>
              <a:rPr lang="hu-HU" sz="1600" dirty="0"/>
              <a:t>mainly with the exception of the platforms with low line count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serial and parallel interfaces (Nehalem/Westmere-based server platforms).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In these platforms Intel provided 2.5 – 2.7 times higher bandwidth than the</a:t>
            </a:r>
          </a:p>
          <a:p>
            <a:r>
              <a:rPr lang="hu-HU" sz="1600" dirty="0"/>
              <a:t>      reference platform but corrected it in their subsequent direct attached designs</a:t>
            </a:r>
          </a:p>
          <a:p>
            <a:r>
              <a:rPr lang="hu-HU" sz="1600" dirty="0"/>
              <a:t>     (beginning with the Haswell-based platform). </a:t>
            </a:r>
          </a:p>
        </p:txBody>
      </p:sp>
      <p:sp>
        <p:nvSpPr>
          <p:cNvPr id="7" name="TextBox 4">
            <a:extLst>
              <a:ext uri="{FF2B5EF4-FFF2-40B4-BE49-F238E27FC236}">
                <a16:creationId xmlns:a16="http://schemas.microsoft.com/office/drawing/2014/main" id="{54A64B70-1F12-47EC-966A-AC3786FB5F28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63699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670794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AMD’s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EPYC server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processors and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900252" y="2579500"/>
            <a:ext cx="7380000" cy="417041"/>
            <a:chOff x="699" y="1634"/>
            <a:chExt cx="4448" cy="300"/>
          </a:xfrm>
        </p:grpSpPr>
        <p:sp>
          <p:nvSpPr>
            <p:cNvPr id="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 5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1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The 1. gen. Naples EPYC server line</a:t>
              </a: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699" y="1634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897076" y="3038976"/>
            <a:ext cx="7380000" cy="411480"/>
            <a:chOff x="699" y="1638"/>
            <a:chExt cx="4448" cy="366"/>
          </a:xfrm>
        </p:grpSpPr>
        <p:sp>
          <p:nvSpPr>
            <p:cNvPr id="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6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 5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.2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The 2. gen. Rome EPYC server line </a:t>
              </a:r>
            </a:p>
          </p:txBody>
        </p:sp>
        <p:sp>
          <p:nvSpPr>
            <p:cNvPr id="9" name="Text Box 9"/>
            <p:cNvSpPr txBox="1">
              <a:spLocks noChangeArrowheads="1"/>
            </p:cNvSpPr>
            <p:nvPr/>
          </p:nvSpPr>
          <p:spPr bwMode="auto">
            <a:xfrm>
              <a:off x="699" y="1652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165666" y="4485373"/>
            <a:ext cx="35028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600" dirty="0">
                <a:solidFill>
                  <a:schemeClr val="bg1"/>
                </a:solidFill>
                <a:latin typeface="+mj-lt"/>
              </a:rPr>
              <a:t>Section 5. will not be discussed.</a:t>
            </a:r>
          </a:p>
        </p:txBody>
      </p:sp>
    </p:spTree>
    <p:extLst>
      <p:ext uri="{BB962C8B-B14F-4D97-AF65-F5344CB8AC3E}">
        <p14:creationId xmlns:p14="http://schemas.microsoft.com/office/powerpoint/2010/main" val="3253288498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5</a:t>
            </a:r>
            <a:r>
              <a:rPr lang="en-US" altLang="en-US" kern="1200" dirty="0">
                <a:latin typeface="Verdana" pitchFamily="34" charset="0"/>
              </a:rPr>
              <a:t>.</a:t>
            </a:r>
            <a:r>
              <a:rPr lang="hu-HU" altLang="en-US" kern="1200" dirty="0">
                <a:latin typeface="Verdana" pitchFamily="34" charset="0"/>
              </a:rPr>
              <a:t> AMD’s </a:t>
            </a:r>
            <a:r>
              <a:rPr lang="en-US" altLang="en-US" kern="1200" dirty="0">
                <a:latin typeface="Verdana" pitchFamily="34" charset="0"/>
              </a:rPr>
              <a:t> EPYC server </a:t>
            </a:r>
            <a:r>
              <a:rPr lang="hu-HU" altLang="en-US" kern="1200" dirty="0">
                <a:latin typeface="Verdana" pitchFamily="34" charset="0"/>
              </a:rPr>
              <a:t>processors and platforms (1)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7789" y="496105"/>
            <a:ext cx="6426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9. The EPYC server lines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6787" y="914400"/>
            <a:ext cx="68707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unveiled until now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generations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EPYC processor lines: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80235" y="1270534"/>
            <a:ext cx="8957324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1. generation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Naples line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 launched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2017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generation,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Rome line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introduced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11/2018,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launched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08/2019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</p:txBody>
      </p:sp>
      <p:sp>
        <p:nvSpPr>
          <p:cNvPr id="6" name="TextBox 5"/>
          <p:cNvSpPr txBox="1"/>
          <p:nvPr/>
        </p:nvSpPr>
        <p:spPr>
          <a:xfrm flipH="1">
            <a:off x="74882" y="1892139"/>
            <a:ext cx="6260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These two generations will be discussed subsequently.</a:t>
            </a:r>
          </a:p>
        </p:txBody>
      </p:sp>
    </p:spTree>
    <p:extLst>
      <p:ext uri="{BB962C8B-B14F-4D97-AF65-F5344CB8AC3E}">
        <p14:creationId xmlns:p14="http://schemas.microsoft.com/office/powerpoint/2010/main" val="247163227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670794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5.1 The 1. gen. Naples EPYC server line</a:t>
            </a:r>
          </a:p>
        </p:txBody>
      </p:sp>
    </p:spTree>
    <p:extLst>
      <p:ext uri="{BB962C8B-B14F-4D97-AF65-F5344CB8AC3E}">
        <p14:creationId xmlns:p14="http://schemas.microsoft.com/office/powerpoint/2010/main" val="2068278192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2094506" y="1437678"/>
            <a:ext cx="340990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Zen-based processor lines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195714" y="2087822"/>
            <a:ext cx="1454244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HED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3283398" y="1360323"/>
            <a:ext cx="154500" cy="1028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875001" y="1801842"/>
            <a:ext cx="1028699" cy="1479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74705" y="2090262"/>
            <a:ext cx="142539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Mobile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20531" y="2088114"/>
            <a:ext cx="75212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DT)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Line 9"/>
          <p:cNvSpPr>
            <a:spLocks noChangeShapeType="1"/>
          </p:cNvSpPr>
          <p:nvPr/>
        </p:nvSpPr>
        <p:spPr bwMode="auto">
          <a:xfrm rot="-5400000" flipH="1" flipV="1">
            <a:off x="2410360" y="485183"/>
            <a:ext cx="147979" cy="27813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3874999" y="1797422"/>
            <a:ext cx="3334865" cy="1568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Oval 8"/>
          <p:cNvSpPr>
            <a:spLocks noChangeArrowheads="1"/>
          </p:cNvSpPr>
          <p:nvPr/>
        </p:nvSpPr>
        <p:spPr bwMode="auto">
          <a:xfrm>
            <a:off x="1045629" y="193680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Oval 8"/>
          <p:cNvSpPr>
            <a:spLocks noChangeArrowheads="1"/>
          </p:cNvSpPr>
          <p:nvPr/>
        </p:nvSpPr>
        <p:spPr bwMode="auto">
          <a:xfrm>
            <a:off x="2817277" y="192380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Oval 8"/>
          <p:cNvSpPr>
            <a:spLocks noChangeArrowheads="1"/>
          </p:cNvSpPr>
          <p:nvPr/>
        </p:nvSpPr>
        <p:spPr bwMode="auto">
          <a:xfrm>
            <a:off x="4881215" y="192594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" name="Oval 10"/>
          <p:cNvSpPr>
            <a:spLocks noChangeArrowheads="1"/>
          </p:cNvSpPr>
          <p:nvPr/>
        </p:nvSpPr>
        <p:spPr bwMode="auto">
          <a:xfrm>
            <a:off x="7193250" y="192125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510655" y="2086978"/>
            <a:ext cx="143353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(1S/2S server)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4078" y="498012"/>
            <a:ext cx="9522309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5.1 The 1. gen. Naples EPYC server line -1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Positioning AMD's 1. gen. EPYC server line in AMD’s 1.gen. Zen-based lines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17184" y="2649072"/>
            <a:ext cx="14814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Single CCX +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Vega GPU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953742" y="2653555"/>
            <a:ext cx="168668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Zeppelin chip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CCX, no GPU)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526941" y="2653555"/>
            <a:ext cx="2672152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 Zeppelin chips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interconnected by the IF,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implemented as an MCM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129670" y="2644591"/>
            <a:ext cx="2772282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 Zeppelin chips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interconnected by the IF,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implemented as an MCM</a:t>
            </a: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2"/>
          <a:srcRect l="3801" t="47165" r="67841" b="29547"/>
          <a:stretch/>
        </p:blipFill>
        <p:spPr>
          <a:xfrm>
            <a:off x="2138086" y="4108576"/>
            <a:ext cx="1735029" cy="994336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2"/>
          <a:srcRect l="45868" t="35145" r="-2396" b="17778"/>
          <a:stretch/>
        </p:blipFill>
        <p:spPr>
          <a:xfrm>
            <a:off x="5550958" y="3565243"/>
            <a:ext cx="3458570" cy="2010054"/>
          </a:xfrm>
          <a:prstGeom prst="rect">
            <a:avLst/>
          </a:prstGeom>
        </p:spPr>
      </p:pic>
      <p:grpSp>
        <p:nvGrpSpPr>
          <p:cNvPr id="26" name="Group 25"/>
          <p:cNvGrpSpPr/>
          <p:nvPr/>
        </p:nvGrpSpPr>
        <p:grpSpPr>
          <a:xfrm>
            <a:off x="3287209" y="5770602"/>
            <a:ext cx="3545237" cy="997684"/>
            <a:chOff x="1590416" y="4311533"/>
            <a:chExt cx="3971948" cy="133600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2"/>
            <a:srcRect l="3801" t="47165" r="67841" b="29547"/>
            <a:stretch/>
          </p:blipFill>
          <p:spPr>
            <a:xfrm>
              <a:off x="3618504" y="4311533"/>
              <a:ext cx="1943860" cy="1331521"/>
            </a:xfrm>
            <a:prstGeom prst="rect">
              <a:avLst/>
            </a:prstGeom>
          </p:spPr>
        </p:pic>
        <p:grpSp>
          <p:nvGrpSpPr>
            <p:cNvPr id="28" name="Group 27"/>
            <p:cNvGrpSpPr/>
            <p:nvPr/>
          </p:nvGrpSpPr>
          <p:grpSpPr>
            <a:xfrm>
              <a:off x="1590416" y="4316016"/>
              <a:ext cx="1863614" cy="1331521"/>
              <a:chOff x="850831" y="4356357"/>
              <a:chExt cx="1863614" cy="1331521"/>
            </a:xfrm>
          </p:grpSpPr>
          <p:pic>
            <p:nvPicPr>
              <p:cNvPr id="29" name="Picture 28"/>
              <p:cNvPicPr>
                <a:picLocks noChangeAspect="1"/>
              </p:cNvPicPr>
              <p:nvPr/>
            </p:nvPicPr>
            <p:blipFill rotWithShape="1">
              <a:blip r:embed="rId2"/>
              <a:srcRect l="3802" t="47165" r="77524" b="29547"/>
              <a:stretch/>
            </p:blipFill>
            <p:spPr>
              <a:xfrm>
                <a:off x="1434355" y="4356357"/>
                <a:ext cx="1280090" cy="1331521"/>
              </a:xfrm>
              <a:prstGeom prst="rect">
                <a:avLst/>
              </a:prstGeom>
            </p:spPr>
          </p:pic>
          <p:pic>
            <p:nvPicPr>
              <p:cNvPr id="30" name="Picture 29"/>
              <p:cNvPicPr>
                <a:picLocks noChangeAspect="1"/>
              </p:cNvPicPr>
              <p:nvPr/>
            </p:nvPicPr>
            <p:blipFill rotWithShape="1">
              <a:blip r:embed="rId2"/>
              <a:srcRect l="22535" t="65380" r="67841" b="29547"/>
              <a:stretch/>
            </p:blipFill>
            <p:spPr>
              <a:xfrm rot="10800000">
                <a:off x="850831" y="5209657"/>
                <a:ext cx="659729" cy="290060"/>
              </a:xfrm>
              <a:prstGeom prst="rect">
                <a:avLst/>
              </a:prstGeom>
            </p:spPr>
          </p:pic>
          <p:pic>
            <p:nvPicPr>
              <p:cNvPr id="31" name="Picture 30"/>
              <p:cNvPicPr>
                <a:picLocks noChangeAspect="1"/>
              </p:cNvPicPr>
              <p:nvPr/>
            </p:nvPicPr>
            <p:blipFill rotWithShape="1">
              <a:blip r:embed="rId2"/>
              <a:srcRect l="22535" t="65381" r="69946" b="32870"/>
              <a:stretch/>
            </p:blipFill>
            <p:spPr>
              <a:xfrm rot="10800000">
                <a:off x="992093" y="4828987"/>
                <a:ext cx="515481" cy="99985"/>
              </a:xfrm>
              <a:prstGeom prst="rect">
                <a:avLst/>
              </a:prstGeom>
            </p:spPr>
          </p:pic>
          <p:pic>
            <p:nvPicPr>
              <p:cNvPr id="32" name="Picture 31"/>
              <p:cNvPicPr>
                <a:picLocks noChangeAspect="1"/>
              </p:cNvPicPr>
              <p:nvPr/>
            </p:nvPicPr>
            <p:blipFill rotWithShape="1">
              <a:blip r:embed="rId2"/>
              <a:srcRect l="26189" t="47165" r="69781" b="43344"/>
              <a:stretch/>
            </p:blipFill>
            <p:spPr>
              <a:xfrm>
                <a:off x="1008698" y="4387906"/>
                <a:ext cx="276244" cy="542687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/>
            </p:nvPicPr>
            <p:blipFill rotWithShape="1">
              <a:blip r:embed="rId2"/>
              <a:srcRect l="26189" t="47165" r="69781" b="43344"/>
              <a:stretch/>
            </p:blipFill>
            <p:spPr>
              <a:xfrm>
                <a:off x="999734" y="4943716"/>
                <a:ext cx="276244" cy="542687"/>
              </a:xfrm>
              <a:prstGeom prst="rect">
                <a:avLst/>
              </a:prstGeom>
            </p:spPr>
          </p:pic>
        </p:grpSp>
      </p:grpSp>
      <p:cxnSp>
        <p:nvCxnSpPr>
          <p:cNvPr id="40" name="Straight Arrow Connector 39"/>
          <p:cNvCxnSpPr>
            <a:stCxn id="29" idx="3"/>
            <a:endCxn id="27" idx="1"/>
          </p:cNvCxnSpPr>
          <p:nvPr/>
        </p:nvCxnSpPr>
        <p:spPr bwMode="auto">
          <a:xfrm flipV="1">
            <a:off x="4950613" y="6267770"/>
            <a:ext cx="219456" cy="3348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" name="TextBox 2"/>
          <p:cNvSpPr txBox="1"/>
          <p:nvPr/>
        </p:nvSpPr>
        <p:spPr>
          <a:xfrm>
            <a:off x="330090" y="6494930"/>
            <a:ext cx="219906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Drawings based on [</a:t>
            </a:r>
            <a:r>
              <a:rPr lang="hu-HU" sz="1300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95835" y="6617831"/>
            <a:ext cx="1847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5430349" y="2077812"/>
            <a:ext cx="3525387" cy="3596846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6523263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53965" y="871458"/>
            <a:ext cx="8812605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Launched in 6/2017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Zen core, manufactured  on 14 nm technology.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covers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2S servers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 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721220" y="6508376"/>
            <a:ext cx="596592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 : Recent market share of 1S and 2S servers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2393575" y="2552687"/>
            <a:ext cx="4390466" cy="3650114"/>
            <a:chOff x="2272552" y="2418217"/>
            <a:chExt cx="4390466" cy="3650114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19643" t="3512" r="19838" b="4514"/>
            <a:stretch/>
          </p:blipFill>
          <p:spPr>
            <a:xfrm>
              <a:off x="2286000" y="2418217"/>
              <a:ext cx="4377018" cy="3650114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72552" y="2433917"/>
              <a:ext cx="1344701" cy="1546412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90482" y="2438400"/>
              <a:ext cx="1344701" cy="1546412"/>
            </a:xfrm>
            <a:prstGeom prst="rect">
              <a:avLst/>
            </a:prstGeom>
          </p:spPr>
        </p:pic>
      </p:grpSp>
      <p:sp>
        <p:nvSpPr>
          <p:cNvPr id="15" name="TextBox 14"/>
          <p:cNvSpPr txBox="1"/>
          <p:nvPr/>
        </p:nvSpPr>
        <p:spPr>
          <a:xfrm>
            <a:off x="71865" y="498691"/>
            <a:ext cx="48799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1. gen. Naples EPYC  server line -2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(2)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16979" y="1530364"/>
            <a:ext cx="812831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reason why AMD focuses on up to 2S servers is that these servers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cover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recently over 90 % of the server market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below.</a:t>
            </a:r>
          </a:p>
        </p:txBody>
      </p:sp>
    </p:spTree>
    <p:extLst>
      <p:ext uri="{BB962C8B-B14F-4D97-AF65-F5344CB8AC3E}">
        <p14:creationId xmlns:p14="http://schemas.microsoft.com/office/powerpoint/2010/main" val="2110154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16346" t="8009" r="7422"/>
          <a:stretch/>
        </p:blipFill>
        <p:spPr>
          <a:xfrm>
            <a:off x="1596573" y="1538512"/>
            <a:ext cx="5950858" cy="4809319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67734" y="498904"/>
            <a:ext cx="28632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EPIC package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7090" y="875072"/>
            <a:ext cx="5716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Package size: 58 x 75 mm, LGA 4094 socket (SP3).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(3)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788626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8" name="Rectangle 11"/>
          <p:cNvSpPr>
            <a:spLocks noChangeArrowheads="1"/>
          </p:cNvSpPr>
          <p:nvPr/>
        </p:nvSpPr>
        <p:spPr bwMode="auto">
          <a:xfrm>
            <a:off x="283745" y="2612365"/>
            <a:ext cx="8792877" cy="1584000"/>
          </a:xfrm>
          <a:prstGeom prst="rect">
            <a:avLst/>
          </a:prstGeom>
          <a:solidFill>
            <a:srgbClr val="C0C0C0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6082" name="Text Box 4"/>
          <p:cNvSpPr txBox="1">
            <a:spLocks noChangeArrowheads="1"/>
          </p:cNvSpPr>
          <p:nvPr/>
        </p:nvSpPr>
        <p:spPr bwMode="auto">
          <a:xfrm>
            <a:off x="428625" y="436937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6083" name="Text Box 5"/>
          <p:cNvSpPr txBox="1">
            <a:spLocks noChangeArrowheads="1"/>
          </p:cNvSpPr>
          <p:nvPr/>
        </p:nvSpPr>
        <p:spPr bwMode="auto">
          <a:xfrm>
            <a:off x="79375" y="498849"/>
            <a:ext cx="311495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1.2 The platform concept</a:t>
            </a:r>
          </a:p>
        </p:txBody>
      </p:sp>
      <p:sp>
        <p:nvSpPr>
          <p:cNvPr id="46084" name="Text Box 7"/>
          <p:cNvSpPr txBox="1">
            <a:spLocks noChangeArrowheads="1"/>
          </p:cNvSpPr>
          <p:nvPr/>
        </p:nvSpPr>
        <p:spPr bwMode="auto">
          <a:xfrm>
            <a:off x="294976" y="922712"/>
            <a:ext cx="8551252" cy="130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indent="-285750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notion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widely used in different segments of the IT industry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IC manufacturers, system providers or even by software suppliers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different interpretations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285750" indent="-285750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Here we are focusing on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concept as used by system providers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like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 or AMD.</a:t>
            </a:r>
          </a:p>
        </p:txBody>
      </p:sp>
      <p:sp>
        <p:nvSpPr>
          <p:cNvPr id="46086" name="Text Box 9"/>
          <p:cNvSpPr txBox="1">
            <a:spLocks noChangeArrowheads="1"/>
          </p:cNvSpPr>
          <p:nvPr/>
        </p:nvSpPr>
        <p:spPr bwMode="auto">
          <a:xfrm>
            <a:off x="140973" y="2302603"/>
            <a:ext cx="4600747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indent="-285750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platform concept of system providers</a:t>
            </a:r>
          </a:p>
        </p:txBody>
      </p:sp>
      <p:sp>
        <p:nvSpPr>
          <p:cNvPr id="46087" name="Text Box 10"/>
          <p:cNvSpPr txBox="1">
            <a:spLocks noChangeArrowheads="1"/>
          </p:cNvSpPr>
          <p:nvPr/>
        </p:nvSpPr>
        <p:spPr bwMode="auto">
          <a:xfrm>
            <a:off x="641350" y="2692240"/>
            <a:ext cx="6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6089" name="Text Box 12"/>
          <p:cNvSpPr txBox="1">
            <a:spLocks noChangeArrowheads="1"/>
          </p:cNvSpPr>
          <p:nvPr/>
        </p:nvSpPr>
        <p:spPr bwMode="auto">
          <a:xfrm>
            <a:off x="323850" y="4381392"/>
            <a:ext cx="79329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Remark</a:t>
            </a:r>
          </a:p>
        </p:txBody>
      </p:sp>
      <p:sp>
        <p:nvSpPr>
          <p:cNvPr id="46090" name="Text Box 13"/>
          <p:cNvSpPr txBox="1">
            <a:spLocks noChangeArrowheads="1"/>
          </p:cNvSpPr>
          <p:nvPr/>
        </p:nvSpPr>
        <p:spPr bwMode="auto">
          <a:xfrm>
            <a:off x="323850" y="4609992"/>
            <a:ext cx="8225009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designation </a:t>
            </a: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</a:t>
            </a: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is often understood as the entire </a:t>
            </a: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system architecture</a:t>
            </a: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46092" name="Rectangle 19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</a:t>
            </a:r>
            <a:r>
              <a:rPr lang="en-US" altLang="en-US" dirty="0">
                <a:latin typeface="Verdana" pitchFamily="34" charset="0"/>
              </a:rPr>
              <a:t>2</a:t>
            </a:r>
            <a:r>
              <a:rPr lang="hu-HU" altLang="en-US" dirty="0">
                <a:latin typeface="Verdana" pitchFamily="34" charset="0"/>
              </a:rPr>
              <a:t> </a:t>
            </a:r>
            <a:r>
              <a:rPr lang="en-US" altLang="en-US" dirty="0">
                <a:latin typeface="Verdana" pitchFamily="34" charset="0"/>
              </a:rPr>
              <a:t>The platform concept (1)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843778" y="64975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5" name="Text Box 8"/>
          <p:cNvSpPr txBox="1">
            <a:spLocks noChangeArrowheads="1"/>
          </p:cNvSpPr>
          <p:nvPr/>
        </p:nvSpPr>
        <p:spPr bwMode="auto">
          <a:xfrm>
            <a:off x="283745" y="2669696"/>
            <a:ext cx="809157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is 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skeleton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system architecture those basic components are: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" name="Text Box 10"/>
          <p:cNvSpPr txBox="1">
            <a:spLocks noChangeArrowheads="1"/>
          </p:cNvSpPr>
          <p:nvPr/>
        </p:nvSpPr>
        <p:spPr bwMode="auto">
          <a:xfrm>
            <a:off x="601245" y="2661758"/>
            <a:ext cx="6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16007" y="2922108"/>
            <a:ext cx="8844922" cy="12157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interchangeable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 models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i.e. processors with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same interfaces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 socket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(like the Ivy Bridge-EX,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and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processors),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50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matching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chipset 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50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platform topology.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5724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0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0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6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6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6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6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6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6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8" grpId="0" animBg="1"/>
      <p:bldP spid="46086" grpId="0"/>
      <p:bldP spid="46087" grpId="0"/>
      <p:bldP spid="46089" grpId="0"/>
      <p:bldP spid="46090" grpId="0"/>
      <p:bldP spid="15" grpId="0"/>
      <p:bldP spid="16" grpId="0"/>
      <p:bldP spid="17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4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38" y="500372"/>
            <a:ext cx="6452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features of AMD's EPYC line introduced in 2017 </a:t>
            </a:r>
          </a:p>
        </p:txBody>
      </p:sp>
      <p:sp>
        <p:nvSpPr>
          <p:cNvPr id="15" name="Text Box 7"/>
          <p:cNvSpPr txBox="1">
            <a:spLocks noChangeArrowheads="1"/>
          </p:cNvSpPr>
          <p:nvPr/>
        </p:nvSpPr>
        <p:spPr bwMode="auto">
          <a:xfrm>
            <a:off x="2586411" y="1016856"/>
            <a:ext cx="5115503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Zen-based processor lines introduced in 2017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Line 9"/>
          <p:cNvSpPr>
            <a:spLocks noChangeShapeType="1"/>
          </p:cNvSpPr>
          <p:nvPr/>
        </p:nvSpPr>
        <p:spPr bwMode="auto">
          <a:xfrm rot="-5400000" flipH="1" flipV="1">
            <a:off x="4628098" y="939501"/>
            <a:ext cx="154500" cy="1028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9" name="Line 11"/>
          <p:cNvSpPr>
            <a:spLocks noChangeShapeType="1"/>
          </p:cNvSpPr>
          <p:nvPr/>
        </p:nvSpPr>
        <p:spPr bwMode="auto">
          <a:xfrm>
            <a:off x="5219701" y="1381020"/>
            <a:ext cx="1028699" cy="1479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0" name="Line 9"/>
          <p:cNvSpPr>
            <a:spLocks noChangeShapeType="1"/>
          </p:cNvSpPr>
          <p:nvPr/>
        </p:nvSpPr>
        <p:spPr bwMode="auto">
          <a:xfrm rot="-5400000" flipH="1" flipV="1">
            <a:off x="3755060" y="64361"/>
            <a:ext cx="147979" cy="27813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1" name="Line 11"/>
          <p:cNvSpPr>
            <a:spLocks noChangeShapeType="1"/>
          </p:cNvSpPr>
          <p:nvPr/>
        </p:nvSpPr>
        <p:spPr bwMode="auto">
          <a:xfrm>
            <a:off x="5219699" y="1376600"/>
            <a:ext cx="2933701" cy="139383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2" name="Oval 8"/>
          <p:cNvSpPr>
            <a:spLocks noChangeArrowheads="1"/>
          </p:cNvSpPr>
          <p:nvPr/>
        </p:nvSpPr>
        <p:spPr bwMode="auto">
          <a:xfrm>
            <a:off x="2390329" y="151598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3" name="Oval 8"/>
          <p:cNvSpPr>
            <a:spLocks noChangeArrowheads="1"/>
          </p:cNvSpPr>
          <p:nvPr/>
        </p:nvSpPr>
        <p:spPr bwMode="auto">
          <a:xfrm>
            <a:off x="4161977" y="150298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4" name="Oval 8"/>
          <p:cNvSpPr>
            <a:spLocks noChangeArrowheads="1"/>
          </p:cNvSpPr>
          <p:nvPr/>
        </p:nvSpPr>
        <p:spPr bwMode="auto">
          <a:xfrm>
            <a:off x="6225915" y="150512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Oval 10"/>
          <p:cNvSpPr>
            <a:spLocks noChangeArrowheads="1"/>
          </p:cNvSpPr>
          <p:nvPr/>
        </p:nvSpPr>
        <p:spPr bwMode="auto">
          <a:xfrm>
            <a:off x="8107646" y="150042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aphicFrame>
        <p:nvGraphicFramePr>
          <p:cNvPr id="26" name="Table 25"/>
          <p:cNvGraphicFramePr>
            <a:graphicFrameLocks noGrp="1"/>
          </p:cNvGraphicFramePr>
          <p:nvPr/>
        </p:nvGraphicFramePr>
        <p:xfrm>
          <a:off x="13446" y="1666918"/>
          <a:ext cx="9100631" cy="51785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442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673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555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635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700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62802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Mobile APU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(Raven Ridge)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DT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(Summit Ridge)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ThreadRipper</a:t>
                      </a:r>
                      <a:r>
                        <a:rPr lang="en-US" sz="1300" dirty="0"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(Whitehaven) 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EPYC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(Naples)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2802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Market segment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Mobile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Desktop platform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HED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1S/2S server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802">
                <a:tc>
                  <a:txBody>
                    <a:bodyPr/>
                    <a:lstStyle/>
                    <a:p>
                      <a:pPr algn="ctr"/>
                      <a:r>
                        <a:rPr lang="el-GR" sz="1300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μ</a:t>
                      </a:r>
                      <a:r>
                        <a:rPr lang="en-US" sz="1300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a</a:t>
                      </a:r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rch./Technology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Zen 14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Zen, 14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Zen, 14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Zen, 14 nm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50851318"/>
                  </a:ext>
                </a:extLst>
              </a:tr>
              <a:tr h="670935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Launched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models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7 </a:t>
                      </a:r>
                      <a:r>
                        <a:rPr lang="en-US" sz="1300" dirty="0" err="1">
                          <a:latin typeface="+mj-lt"/>
                        </a:rPr>
                        <a:t>2700U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5 </a:t>
                      </a:r>
                      <a:r>
                        <a:rPr lang="en-US" sz="1300" dirty="0" err="1">
                          <a:latin typeface="+mj-lt"/>
                        </a:rPr>
                        <a:t>2500U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(10/2017)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7 (3/2017)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5 (4/2017)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3 (7/2017)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1950X</a:t>
                      </a:r>
                      <a:r>
                        <a:rPr lang="en-US" sz="1300" dirty="0">
                          <a:latin typeface="+mj-lt"/>
                        </a:rPr>
                        <a:t>/</a:t>
                      </a:r>
                      <a:r>
                        <a:rPr lang="en-US" sz="1300" dirty="0" err="1">
                          <a:latin typeface="+mj-lt"/>
                        </a:rPr>
                        <a:t>1920X</a:t>
                      </a:r>
                      <a:r>
                        <a:rPr lang="en-US" sz="1300" dirty="0">
                          <a:latin typeface="+mj-lt"/>
                        </a:rPr>
                        <a:t>/</a:t>
                      </a:r>
                      <a:r>
                        <a:rPr lang="en-US" sz="1300" dirty="0" err="1">
                          <a:latin typeface="+mj-lt"/>
                        </a:rPr>
                        <a:t>1900X</a:t>
                      </a:r>
                      <a:r>
                        <a:rPr lang="en-US" sz="1300" dirty="0">
                          <a:latin typeface="+mj-lt"/>
                        </a:rPr>
                        <a:t> (8/2017)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Series 7xx1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(6/2017)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711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Layout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CCX +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Vega 8/10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Zeppelin die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 with </a:t>
                      </a:r>
                      <a:r>
                        <a:rPr lang="en-US" sz="1300" dirty="0" err="1">
                          <a:latin typeface="+mj-lt"/>
                        </a:rPr>
                        <a:t>2x</a:t>
                      </a:r>
                      <a:r>
                        <a:rPr lang="en-US" sz="1300" dirty="0">
                          <a:latin typeface="+mj-lt"/>
                        </a:rPr>
                        <a:t> CCX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MCM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</a:t>
                      </a:r>
                      <a:r>
                        <a:rPr lang="en-US" sz="1300" dirty="0" err="1">
                          <a:latin typeface="+mj-lt"/>
                        </a:rPr>
                        <a:t>2x</a:t>
                      </a:r>
                      <a:r>
                        <a:rPr lang="en-US" sz="1300" dirty="0">
                          <a:latin typeface="+mj-lt"/>
                        </a:rPr>
                        <a:t> Zeppelin die)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MCM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</a:t>
                      </a:r>
                      <a:r>
                        <a:rPr lang="en-US" sz="1300" dirty="0" err="1">
                          <a:latin typeface="+mj-lt"/>
                        </a:rPr>
                        <a:t>4x</a:t>
                      </a:r>
                      <a:r>
                        <a:rPr lang="en-US" sz="1300" dirty="0">
                          <a:latin typeface="+mj-lt"/>
                        </a:rPr>
                        <a:t> Zeppelin die)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83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Integrated GPU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Yes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011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Core count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4/6/8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8/12/16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8/16/24/32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711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SMT</a:t>
                      </a:r>
                      <a:r>
                        <a:rPr lang="en-US" sz="1300" dirty="0"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(except Ryzen 3)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328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Mem. channels/rate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2xDDR4-2400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2xDDR4-2666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4xDDR4-2666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8xDDR4-2666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2512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PCIe</a:t>
                      </a:r>
                      <a:r>
                        <a:rPr lang="en-US" sz="1300" dirty="0">
                          <a:latin typeface="+mj-lt"/>
                        </a:rPr>
                        <a:t> 3.0 lanes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??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16xPCIe</a:t>
                      </a:r>
                      <a:r>
                        <a:rPr lang="en-US" sz="1300" baseline="0" dirty="0">
                          <a:latin typeface="+mj-lt"/>
                        </a:rPr>
                        <a:t> 3.0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60xPCIe 3.0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128 for 1S servers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64 for 2S servers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289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TDP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15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65/95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180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120/170/180 W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4107235"/>
                  </a:ext>
                </a:extLst>
              </a:tr>
              <a:tr h="31763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Socket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AM4</a:t>
                      </a:r>
                      <a:r>
                        <a:rPr lang="en-US" sz="1300" dirty="0">
                          <a:latin typeface="+mj-lt"/>
                        </a:rPr>
                        <a:t> (1331)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AM4</a:t>
                      </a:r>
                      <a:r>
                        <a:rPr lang="en-US" sz="1300" dirty="0">
                          <a:latin typeface="+mj-lt"/>
                        </a:rPr>
                        <a:t> (1331)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TR4 (SP3r2) (4094)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SP3</a:t>
                      </a:r>
                      <a:r>
                        <a:rPr lang="en-US" sz="1300" dirty="0">
                          <a:latin typeface="+mj-lt"/>
                        </a:rPr>
                        <a:t> (4094)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4909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Chipset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SoC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300-series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X399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 chipset, </a:t>
                      </a:r>
                      <a:r>
                        <a:rPr lang="en-US" sz="1300" dirty="0" err="1">
                          <a:latin typeface="+mj-lt"/>
                        </a:rPr>
                        <a:t>SOC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07827285"/>
                  </a:ext>
                </a:extLst>
              </a:tr>
            </a:tbl>
          </a:graphicData>
        </a:graphic>
      </p:graphicFrame>
      <p:sp>
        <p:nvSpPr>
          <p:cNvPr id="27" name="Rectangle 26"/>
          <p:cNvSpPr/>
          <p:nvPr/>
        </p:nvSpPr>
        <p:spPr bwMode="auto">
          <a:xfrm>
            <a:off x="7308279" y="1676543"/>
            <a:ext cx="1805798" cy="5168926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4104904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6029" y="498012"/>
            <a:ext cx="69174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Die-to-die interconnections in a 1S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server processor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3847" y="860549"/>
            <a:ext cx="911505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server processor is built up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 Zeppelin dies interconnected by a crossbar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Infinity Fabric switch and implemented as an MCM (Multi-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chip_Module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shown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the Figure below.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8061" y="6495568"/>
            <a:ext cx="59300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Die interconnections in an 1S EPYC server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1]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0" y="13447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5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65147" t="17843" r="7647" b="19412"/>
          <a:stretch/>
        </p:blipFill>
        <p:spPr>
          <a:xfrm>
            <a:off x="880440" y="2000576"/>
            <a:ext cx="3267454" cy="4238858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auto">
          <a:xfrm>
            <a:off x="4800604" y="3307975"/>
            <a:ext cx="3334314" cy="1600199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799116" y="3391423"/>
            <a:ext cx="333580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32-bit per link per direction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interconnecting the chips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 crossbar fashion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single-ended signals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a bandwidth of 42.8 GB/s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 link in each direction.</a:t>
            </a:r>
          </a:p>
        </p:txBody>
      </p:sp>
    </p:spTree>
    <p:extLst>
      <p:ext uri="{BB962C8B-B14F-4D97-AF65-F5344CB8AC3E}">
        <p14:creationId xmlns:p14="http://schemas.microsoft.com/office/powerpoint/2010/main" val="2214935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0" grpId="0"/>
      <p:bldP spid="11" grpId="0" animBg="1"/>
      <p:bldP spid="12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6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41667" t="13173"/>
          <a:stretch/>
        </p:blipFill>
        <p:spPr>
          <a:xfrm>
            <a:off x="304800" y="1256150"/>
            <a:ext cx="5414727" cy="456726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209433" y="2240394"/>
            <a:ext cx="242931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MA-MH: 8 x 72-bit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DDR4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DRAM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2 TB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DDR4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memory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917276" y="3141344"/>
            <a:ext cx="3055645" cy="18543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∞: Die-to-die IF links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16-bit per link per direction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interconnecting the chips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 crossbar fashion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single-ended signals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pJ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/bit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a bandwidth of 42.6 GB/s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 link in each direction.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957" y="497922"/>
            <a:ext cx="77366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more detailed presentation of a 1S EPYC server processor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984625" y="1269187"/>
            <a:ext cx="294824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4 x 16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each direction)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 for socket-to-socket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communication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814292" y="5120131"/>
            <a:ext cx="343235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4 x 16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each direction)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 to implement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 </a:t>
            </a:r>
          </a:p>
        </p:txBody>
      </p:sp>
    </p:spTree>
    <p:extLst>
      <p:ext uri="{BB962C8B-B14F-4D97-AF65-F5344CB8AC3E}">
        <p14:creationId xmlns:p14="http://schemas.microsoft.com/office/powerpoint/2010/main" val="3121373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  <p:bldP spid="11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Kép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00" y="1265778"/>
            <a:ext cx="8956870" cy="274446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6029" y="498503"/>
            <a:ext cx="70665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Dies and die interconnections within a 1S EPYC server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7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196344" y="6468036"/>
            <a:ext cx="47521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A: 4 Zeppelin dies/socket  B: A single Zeppelin die</a:t>
            </a:r>
          </a:p>
        </p:txBody>
      </p:sp>
    </p:spTree>
    <p:extLst>
      <p:ext uri="{BB962C8B-B14F-4D97-AF65-F5344CB8AC3E}">
        <p14:creationId xmlns:p14="http://schemas.microsoft.com/office/powerpoint/2010/main" val="1457094079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8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51764" t="20980" r="4412" b="36144"/>
          <a:stretch/>
        </p:blipFill>
        <p:spPr>
          <a:xfrm>
            <a:off x="300316" y="2095051"/>
            <a:ext cx="5011278" cy="275788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537" y="499252"/>
            <a:ext cx="74544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MCM-to-MCM interconnections in a 2S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server processor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5419" y="927639"/>
            <a:ext cx="86122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server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is built up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by the Infinity Fabric (IF)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shown in the Figure.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4014" y="5116225"/>
            <a:ext cx="45578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Built up of a 2S EPYC server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1]</a:t>
            </a:r>
          </a:p>
        </p:txBody>
      </p:sp>
      <p:sp>
        <p:nvSpPr>
          <p:cNvPr id="11" name="Rectangle 10"/>
          <p:cNvSpPr/>
          <p:nvPr/>
        </p:nvSpPr>
        <p:spPr bwMode="auto">
          <a:xfrm>
            <a:off x="5513299" y="1909485"/>
            <a:ext cx="3334314" cy="3585635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755340" y="1928537"/>
            <a:ext cx="3173761" cy="32393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32 cores,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4 channel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DDR4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memory,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 TB memory,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64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 lanes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die-to-die IF links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16 differential lanes per direction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(9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pJ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/bit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interconnecting related dies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two sockets,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37.9 GB/s bandwidth bidirectional.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(Up to two hops are needed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die-to-die transfers).</a:t>
            </a:r>
          </a:p>
        </p:txBody>
      </p:sp>
    </p:spTree>
    <p:extLst>
      <p:ext uri="{BB962C8B-B14F-4D97-AF65-F5344CB8AC3E}">
        <p14:creationId xmlns:p14="http://schemas.microsoft.com/office/powerpoint/2010/main" val="3335929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8b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438" y="1363724"/>
            <a:ext cx="9072562" cy="465733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9688" y="503220"/>
            <a:ext cx="50523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a dual socket EPYC system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24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824260611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 eaLnBrk="0" hangingPunct="0"/>
            <a:r>
              <a:rPr lang="en-US" dirty="0">
                <a:latin typeface="Verdana" pitchFamily="34" charset="0"/>
              </a:rPr>
              <a:t>5.1 The 1. gen. Naples EPYC server line </a:t>
            </a:r>
            <a:r>
              <a:rPr lang="hu-HU" dirty="0">
                <a:latin typeface="Verdana" pitchFamily="34" charset="0"/>
              </a:rPr>
              <a:t>(</a:t>
            </a:r>
            <a:r>
              <a:rPr lang="en-US" dirty="0">
                <a:latin typeface="Verdana" pitchFamily="34" charset="0"/>
              </a:rPr>
              <a:t>9</a:t>
            </a:r>
            <a:r>
              <a:rPr lang="hu-HU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pic>
        <p:nvPicPr>
          <p:cNvPr id="2052" name="Picture 4" descr="amd infinity fabric dual-socket(4 dies).svg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919" y="1356100"/>
            <a:ext cx="8958426" cy="3955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4598894" y="6104966"/>
            <a:ext cx="36984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GMI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Global Memory Interconnect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SDF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Scalable Data Fabric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379556" y="1015254"/>
            <a:ext cx="227658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4x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16 lanes per direction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974605" y="1279678"/>
            <a:ext cx="1164101" cy="556563"/>
            <a:chOff x="3947711" y="1575512"/>
            <a:chExt cx="1164101" cy="556563"/>
          </a:xfrm>
        </p:grpSpPr>
        <p:sp>
          <p:nvSpPr>
            <p:cNvPr id="7" name="Rectangle 6"/>
            <p:cNvSpPr/>
            <p:nvPr/>
          </p:nvSpPr>
          <p:spPr bwMode="auto">
            <a:xfrm>
              <a:off x="4051906" y="1634768"/>
              <a:ext cx="842823" cy="163419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947711" y="1575512"/>
              <a:ext cx="1164101" cy="5565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37.9 GB/s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4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 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097298" y="1879550"/>
            <a:ext cx="1135247" cy="556563"/>
            <a:chOff x="4051906" y="1575512"/>
            <a:chExt cx="1135247" cy="556563"/>
          </a:xfrm>
        </p:grpSpPr>
        <p:sp>
          <p:nvSpPr>
            <p:cNvPr id="12" name="Rectangle 11"/>
            <p:cNvSpPr/>
            <p:nvPr/>
          </p:nvSpPr>
          <p:spPr bwMode="auto">
            <a:xfrm>
              <a:off x="4051906" y="1634768"/>
              <a:ext cx="842823" cy="163419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051906" y="1575512"/>
              <a:ext cx="1135247" cy="5565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37.9 GB/s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107028" y="4214183"/>
            <a:ext cx="1135247" cy="556563"/>
            <a:chOff x="4051906" y="1575512"/>
            <a:chExt cx="1135247" cy="556563"/>
          </a:xfrm>
        </p:grpSpPr>
        <p:sp>
          <p:nvSpPr>
            <p:cNvPr id="15" name="Rectangle 14"/>
            <p:cNvSpPr/>
            <p:nvPr/>
          </p:nvSpPr>
          <p:spPr bwMode="auto">
            <a:xfrm>
              <a:off x="4051906" y="1634768"/>
              <a:ext cx="842823" cy="163419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051906" y="1575512"/>
              <a:ext cx="1135247" cy="5565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37.9 GB/s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004286" y="5096155"/>
            <a:ext cx="1135247" cy="492443"/>
            <a:chOff x="3962138" y="1575512"/>
            <a:chExt cx="1135247" cy="492443"/>
          </a:xfrm>
        </p:grpSpPr>
        <p:sp>
          <p:nvSpPr>
            <p:cNvPr id="18" name="Rectangle 17"/>
            <p:cNvSpPr/>
            <p:nvPr/>
          </p:nvSpPr>
          <p:spPr bwMode="auto">
            <a:xfrm>
              <a:off x="4051906" y="1634768"/>
              <a:ext cx="842823" cy="163419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962138" y="1575512"/>
              <a:ext cx="1135247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37.9 GB/s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993877" y="2955371"/>
            <a:ext cx="1399698" cy="276999"/>
            <a:chOff x="993877" y="3251205"/>
            <a:chExt cx="1399698" cy="276999"/>
          </a:xfrm>
        </p:grpSpPr>
        <p:pic>
          <p:nvPicPr>
            <p:cNvPr id="20" name="Picture 4" descr="amd infinity fabric dual-socket(4 dies).svg">
              <a:hlinkClick r:id="rId2"/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048870" y="3355172"/>
              <a:ext cx="1344705" cy="1287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" name="TextBox 9"/>
            <p:cNvSpPr txBox="1"/>
            <p:nvPr/>
          </p:nvSpPr>
          <p:spPr>
            <a:xfrm>
              <a:off x="993877" y="3251205"/>
              <a:ext cx="139397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42.6 GB/s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834390" y="3000195"/>
            <a:ext cx="1399698" cy="276999"/>
            <a:chOff x="993877" y="3251205"/>
            <a:chExt cx="1399698" cy="276999"/>
          </a:xfrm>
        </p:grpSpPr>
        <p:pic>
          <p:nvPicPr>
            <p:cNvPr id="24" name="Picture 4" descr="amd infinity fabric dual-socket(4 dies).svg">
              <a:hlinkClick r:id="rId2"/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048870" y="3355172"/>
              <a:ext cx="1344705" cy="1287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5" name="TextBox 24"/>
            <p:cNvSpPr txBox="1"/>
            <p:nvPr/>
          </p:nvSpPr>
          <p:spPr>
            <a:xfrm>
              <a:off x="993877" y="3251205"/>
              <a:ext cx="139397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42.6 GB/s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-17047" y="502404"/>
            <a:ext cx="93556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MCM-to MCM IF interconnections in a 2S EPYC server processor - detailed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267888967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09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24165" y="924234"/>
            <a:ext cx="8848725" cy="59073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74681" y="498201"/>
            <a:ext cx="78363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Comparing memory latencies in Intel’s Xeon and AMD’s EPYC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itle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 eaLnBrk="0" hangingPunct="0"/>
            <a:r>
              <a:rPr lang="en-US" dirty="0">
                <a:latin typeface="Verdana" pitchFamily="34" charset="0"/>
              </a:rPr>
              <a:t>5.1 The 1. gen. Naples EPYC server line </a:t>
            </a:r>
            <a:r>
              <a:rPr lang="hu-HU" dirty="0">
                <a:latin typeface="Verdana" pitchFamily="34" charset="0"/>
              </a:rPr>
              <a:t>(10)</a:t>
            </a:r>
            <a:endParaRPr lang="en-US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47644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 eaLnBrk="0" hangingPunct="0"/>
            <a:r>
              <a:rPr lang="en-US" dirty="0">
                <a:latin typeface="Verdana" pitchFamily="34" charset="0"/>
              </a:rPr>
              <a:t>5.1 The 1. gen. Naples EPYC server line </a:t>
            </a:r>
            <a:r>
              <a:rPr lang="hu-HU" dirty="0">
                <a:latin typeface="Verdana" pitchFamily="34" charset="0"/>
              </a:rPr>
              <a:t>(</a:t>
            </a:r>
            <a:r>
              <a:rPr lang="en-US" dirty="0">
                <a:latin typeface="Verdana" pitchFamily="34" charset="0"/>
              </a:rPr>
              <a:t>1</a:t>
            </a:r>
            <a:r>
              <a:rPr lang="hu-HU" dirty="0">
                <a:latin typeface="Verdana" pitchFamily="34" charset="0"/>
              </a:rPr>
              <a:t>1)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3641" y="869091"/>
            <a:ext cx="87366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Epic processor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 x 16 serialization-deserialization circuits (called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that can be used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either 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interconnection lanes between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two sockets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a 2S server processor or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below.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1667" t="13173"/>
          <a:stretch/>
        </p:blipFill>
        <p:spPr>
          <a:xfrm>
            <a:off x="304801" y="1972470"/>
            <a:ext cx="5100918" cy="430256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689005" y="2097740"/>
            <a:ext cx="3209532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4 x 16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circuits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each direction)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 for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 in 1S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for MCM-to-MCM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interconnection lanes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a 2S configuration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827693" y="5477436"/>
            <a:ext cx="288732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4 x 16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each direction)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 for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18404" y="6457071"/>
            <a:ext cx="58535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High-level block diagram of a Ryzen processor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6165" y="499161"/>
            <a:ext cx="72492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Restrictions on the number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 per socket -1</a:t>
            </a:r>
          </a:p>
        </p:txBody>
      </p:sp>
    </p:spTree>
    <p:extLst>
      <p:ext uri="{BB962C8B-B14F-4D97-AF65-F5344CB8AC3E}">
        <p14:creationId xmlns:p14="http://schemas.microsoft.com/office/powerpoint/2010/main" val="2338400240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 eaLnBrk="0" hangingPunct="0"/>
            <a:r>
              <a:rPr lang="en-US" dirty="0">
                <a:latin typeface="Verdana" pitchFamily="34" charset="0"/>
              </a:rPr>
              <a:t>5.1 The 1. gen. Naples EPYC server line </a:t>
            </a:r>
            <a:r>
              <a:rPr lang="hu-HU" dirty="0">
                <a:latin typeface="Verdana" pitchFamily="34" charset="0"/>
              </a:rPr>
              <a:t>(</a:t>
            </a:r>
            <a:r>
              <a:rPr lang="en-US" dirty="0">
                <a:latin typeface="Verdana" pitchFamily="34" charset="0"/>
              </a:rPr>
              <a:t>1</a:t>
            </a:r>
            <a:r>
              <a:rPr lang="hu-HU" dirty="0">
                <a:latin typeface="Verdana" pitchFamily="34" charset="0"/>
              </a:rPr>
              <a:t>2)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2507" y="885916"/>
            <a:ext cx="9220922" cy="39241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1S EPYC processor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SERDES circuits are available for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thus 1S EPYC server processors can provide 6x16 =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128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contrast,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2S EPYC 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4x16 lanes are needed to interconnect both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sockets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then only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16 =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64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 can be implemented per socket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design approach implies however,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serious restriction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feasible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server configurations since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4S configuration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would require already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64 lanes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i.e. all 128 available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circuits for interconnecting 4 sockets, consequently,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a 4S configuration no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 lanes could be provided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In other words,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chosen IF solution allows only to implement 1S or 2S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configurations.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is full aware of this restriction and did not announce any plans to develop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4S or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servers while employing IF.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This is understandable due to the low market share of 4S 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servers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vs. 1S and 2S servers.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6165" y="499161"/>
            <a:ext cx="72492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Restrictions on the number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 per socket -2</a:t>
            </a:r>
          </a:p>
        </p:txBody>
      </p:sp>
    </p:spTree>
    <p:extLst>
      <p:ext uri="{BB962C8B-B14F-4D97-AF65-F5344CB8AC3E}">
        <p14:creationId xmlns:p14="http://schemas.microsoft.com/office/powerpoint/2010/main" val="2909199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5236250"/>
              </p:ext>
            </p:extLst>
          </p:nvPr>
        </p:nvGraphicFramePr>
        <p:xfrm>
          <a:off x="67376" y="895146"/>
          <a:ext cx="9005123" cy="58749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4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710938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83294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91243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464845211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2730644842"/>
                    </a:ext>
                  </a:extLst>
                </a:gridCol>
              </a:tblGrid>
              <a:tr h="308012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oced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Chipset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Processor 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 rowSpan="2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E7520+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ICH5R/6300ESB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mPGA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604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5000+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631xESB/632xESB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771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5100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5300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5400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X6500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7500+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1567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C600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Pattsburg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E5-2600xx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C612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(Wellsburg)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C621/622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(Lewisburg)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5903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92505" y="433134"/>
            <a:ext cx="8624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cs typeface="+mn-cs"/>
              </a:rPr>
              <a:t> Example: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cs typeface="+mn-cs"/>
              </a:rPr>
              <a:t>Intel’s x86-based high-end 2S server platforms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</a:t>
            </a:r>
            <a:r>
              <a:rPr lang="en-US" altLang="en-US" dirty="0">
                <a:latin typeface="Verdana" pitchFamily="34" charset="0"/>
              </a:rPr>
              <a:t>2</a:t>
            </a:r>
            <a:r>
              <a:rPr lang="hu-HU" altLang="en-US" dirty="0">
                <a:latin typeface="Verdana" pitchFamily="34" charset="0"/>
              </a:rPr>
              <a:t> </a:t>
            </a:r>
            <a:r>
              <a:rPr lang="en-US" altLang="en-US" dirty="0">
                <a:latin typeface="Verdana" pitchFamily="34" charset="0"/>
              </a:rPr>
              <a:t>The platform concept (</a:t>
            </a:r>
            <a:r>
              <a:rPr lang="hu-HU" altLang="en-US" dirty="0">
                <a:latin typeface="Verdana" pitchFamily="34" charset="0"/>
              </a:rPr>
              <a:t>2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67376" y="895146"/>
            <a:ext cx="991403" cy="587499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456497" y="895146"/>
            <a:ext cx="1518266" cy="5874990"/>
          </a:xfrm>
          <a:prstGeom prst="rect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5986913" y="895146"/>
            <a:ext cx="1549667" cy="5874990"/>
          </a:xfrm>
          <a:prstGeom prst="rect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7544608" y="893546"/>
            <a:ext cx="1549667" cy="5874990"/>
          </a:xfrm>
          <a:prstGeom prst="rect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9954241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2957" y="497922"/>
            <a:ext cx="79978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Width and bit rate of Infinity Fabric links in an EPYC processor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27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400" y="1143004"/>
            <a:ext cx="8811089" cy="2937030"/>
          </a:xfrm>
          <a:prstGeom prst="rect">
            <a:avLst/>
          </a:prstGeom>
        </p:spPr>
      </p:pic>
      <p:cxnSp>
        <p:nvCxnSpPr>
          <p:cNvPr id="9" name="Straight Connector 8"/>
          <p:cNvCxnSpPr/>
          <p:nvPr/>
        </p:nvCxnSpPr>
        <p:spPr bwMode="auto">
          <a:xfrm>
            <a:off x="152400" y="1882588"/>
            <a:ext cx="8991600" cy="13447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1</a:t>
            </a:r>
            <a:r>
              <a:rPr lang="hu-HU" kern="1200" dirty="0">
                <a:latin typeface="Verdana" pitchFamily="34" charset="0"/>
              </a:rPr>
              <a:t>3)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76200" y="2938689"/>
            <a:ext cx="9067800" cy="1290918"/>
          </a:xfrm>
          <a:prstGeom prst="rect">
            <a:avLst/>
          </a:prstGeom>
          <a:solidFill>
            <a:schemeClr val="bg1"/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21026" y="3207635"/>
            <a:ext cx="8872942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1)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4 available Cross-Sectional Links per die only 3 are needed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to interconnect the actual die with the further three dies of the processor.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2)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Die-to-Die interconnects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are actually not differential lanes but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single-ended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lines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reduce power consumption (resulting in 2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pJ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/bit vs. 9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pJ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/bit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52516120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2957" y="498229"/>
            <a:ext cx="6356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Additional features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-7000-series processors</a:t>
            </a: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6358" y="897646"/>
            <a:ext cx="5710519" cy="936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a) Workload aware power management</a:t>
            </a:r>
          </a:p>
          <a:p>
            <a:pPr marL="0" marR="0" lvl="0" indent="0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b) Per core frequency and voltage scaling</a:t>
            </a:r>
          </a:p>
          <a:p>
            <a:pPr marL="0" marR="0" lvl="0" indent="0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c) Integrated secure processor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3786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241016"/>
            <a:ext cx="9144000" cy="547042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0" y="498012"/>
            <a:ext cx="72751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a) Workload aware power management of the EPYC line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(15)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503445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b="4405"/>
          <a:stretch/>
        </p:blipFill>
        <p:spPr>
          <a:xfrm>
            <a:off x="0" y="1250053"/>
            <a:ext cx="9336056" cy="502023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898" y="498012"/>
            <a:ext cx="56153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Per-core frequency and voltage scaling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51331" y="6468035"/>
            <a:ext cx="36131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LDO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Low Drop Out Voltage Regulator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(16)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019226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992" t="3279" r="2080" b="6907"/>
          <a:stretch/>
        </p:blipFill>
        <p:spPr>
          <a:xfrm>
            <a:off x="55379" y="1273789"/>
            <a:ext cx="9007937" cy="5124708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8180" y="499066"/>
            <a:ext cx="43388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c) Integrated secure processor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(17)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997690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5316" y="1238820"/>
          <a:ext cx="8991600" cy="2164080"/>
        </p:xfrm>
        <a:graphic>
          <a:graphicData uri="http://schemas.openxmlformats.org/drawingml/2006/table">
            <a:tbl>
              <a:tblPr/>
              <a:tblGrid>
                <a:gridCol w="899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5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716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 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Cores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</a:br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Threads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Frequency (GHz)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bg1"/>
                          </a:solidFill>
                          <a:latin typeface="+mj-lt"/>
                        </a:rPr>
                        <a:t>L3</a:t>
                      </a:r>
                      <a:endParaRPr lang="en-US" sz="140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DRAM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bg1"/>
                          </a:solidFill>
                          <a:latin typeface="+mj-lt"/>
                        </a:rPr>
                        <a:t>PCIe</a:t>
                      </a:r>
                      <a:endParaRPr lang="en-US" sz="140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bg1"/>
                          </a:solidFill>
                          <a:latin typeface="+mj-lt"/>
                        </a:rPr>
                        <a:t>TDP</a:t>
                      </a:r>
                      <a:endParaRPr lang="en-US" sz="140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Price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Base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All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Max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EPYC</a:t>
                      </a:r>
                      <a:r>
                        <a:rPr lang="en-US" sz="1400" dirty="0">
                          <a:latin typeface="+mj-lt"/>
                        </a:rPr>
                        <a:t> </a:t>
                      </a:r>
                      <a:r>
                        <a:rPr lang="en-US" sz="1400" dirty="0" err="1">
                          <a:latin typeface="+mj-lt"/>
                        </a:rPr>
                        <a:t>7551P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32 / 64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2.6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1400" dirty="0">
                          <a:effectLst/>
                          <a:latin typeface="+mj-lt"/>
                        </a:rPr>
                        <a:t>64 MB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>
                        <a:spcAft>
                          <a:spcPts val="400"/>
                        </a:spcAft>
                      </a:pPr>
                      <a:r>
                        <a:rPr lang="en-US" sz="1400" dirty="0">
                          <a:effectLst/>
                          <a:latin typeface="+mj-lt"/>
                        </a:rPr>
                        <a:t>8 </a:t>
                      </a:r>
                      <a:r>
                        <a:rPr lang="en-US" sz="1400" dirty="0" err="1">
                          <a:effectLst/>
                          <a:latin typeface="+mj-lt"/>
                        </a:rPr>
                        <a:t>Ch</a:t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 err="1">
                          <a:effectLst/>
                          <a:latin typeface="+mj-lt"/>
                        </a:rPr>
                        <a:t>DDR4</a:t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effectLst/>
                          <a:latin typeface="+mj-lt"/>
                        </a:rPr>
                        <a:t>up to 2666</a:t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effectLst/>
                          <a:latin typeface="+mj-lt"/>
                        </a:rPr>
                        <a:t>MT/s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1400" dirty="0">
                          <a:effectLst/>
                          <a:latin typeface="+mj-lt"/>
                        </a:rPr>
                        <a:t>8 </a:t>
                      </a:r>
                      <a:r>
                        <a:rPr lang="en-US" sz="1400" dirty="0" err="1">
                          <a:effectLst/>
                          <a:latin typeface="+mj-lt"/>
                        </a:rPr>
                        <a:t>x16</a:t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 err="1">
                          <a:effectLst/>
                          <a:latin typeface="+mj-lt"/>
                        </a:rPr>
                        <a:t>PCIe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180W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$2100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EPYC</a:t>
                      </a:r>
                      <a:r>
                        <a:rPr lang="en-US" sz="1400" dirty="0">
                          <a:latin typeface="+mj-lt"/>
                        </a:rPr>
                        <a:t> </a:t>
                      </a:r>
                      <a:r>
                        <a:rPr lang="en-US" sz="1400" dirty="0" err="1">
                          <a:latin typeface="+mj-lt"/>
                        </a:rPr>
                        <a:t>7401P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24 / 48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2.8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155W</a:t>
                      </a:r>
                      <a:r>
                        <a:rPr lang="en-US" sz="1400" dirty="0">
                          <a:latin typeface="+mj-lt"/>
                        </a:rPr>
                        <a:t>/</a:t>
                      </a:r>
                      <a:r>
                        <a:rPr lang="en-US" sz="1400" dirty="0" err="1">
                          <a:latin typeface="+mj-lt"/>
                        </a:rPr>
                        <a:t>170W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$1075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EPYC 7351P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16 / 32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2.4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2.9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155W</a:t>
                      </a:r>
                      <a:r>
                        <a:rPr lang="en-US" sz="1400" dirty="0">
                          <a:latin typeface="+mj-lt"/>
                        </a:rPr>
                        <a:t>/</a:t>
                      </a:r>
                      <a:r>
                        <a:rPr lang="en-US" sz="1400" dirty="0" err="1">
                          <a:latin typeface="+mj-lt"/>
                        </a:rPr>
                        <a:t>170W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$750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75141" y="498225"/>
            <a:ext cx="73498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features of AMD's 1S EPYC-7000 series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65847" y="3782586"/>
            <a:ext cx="8990603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 tag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means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1S configuration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last numeric character in the model designation,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i.e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1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indicates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generation 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(18)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968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58055" y="1253920"/>
          <a:ext cx="9027888" cy="4334820"/>
        </p:xfrm>
        <a:graphic>
          <a:graphicData uri="http://schemas.openxmlformats.org/drawingml/2006/table">
            <a:tbl>
              <a:tblPr/>
              <a:tblGrid>
                <a:gridCol w="13541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89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98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8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364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01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609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594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0278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0278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14581"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 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Cores</a:t>
                      </a:r>
                      <a:b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</a:b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Threads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Frequency (GHz)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L3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DRAM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PCIe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TDP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Price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443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Base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All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Max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00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7601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/ 64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2.20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2.70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3.2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 fontAlgn="ctr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64 MB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fontAlgn="ctr">
                        <a:spcAft>
                          <a:spcPts val="400"/>
                        </a:spcAft>
                      </a:pPr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 </a:t>
                      </a:r>
                      <a:r>
                        <a:rPr lang="en-US" sz="1400" dirty="0" err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Ch</a:t>
                      </a:r>
                      <a:b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</a:br>
                      <a:r>
                        <a:rPr lang="en-US" sz="1400" dirty="0" err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DDR4</a:t>
                      </a:r>
                      <a:b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</a:br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up to 2666</a:t>
                      </a:r>
                      <a:b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</a:br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MT/s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fontAlgn="ctr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 </a:t>
                      </a:r>
                      <a:r>
                        <a:rPr lang="en-US" sz="1400" dirty="0" err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x16</a:t>
                      </a:r>
                      <a:b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</a:br>
                      <a:r>
                        <a:rPr lang="en-US" sz="1400" dirty="0" err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PCIe</a:t>
                      </a:r>
                      <a:endParaRPr lang="en-US" sz="1400" dirty="0">
                        <a:solidFill>
                          <a:srgbClr val="444444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180W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 $4200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00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7551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/ 64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2.55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180W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&gt;$3400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83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7501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/ 64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2.60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155W/170W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$3400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400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7451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 / 48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2.30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2.90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3.2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180W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&gt;$2400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683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7401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 / 48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2.80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155W/170W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 $1850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683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7351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 / 32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2.40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2.9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155W/170W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&gt;$1100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683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7301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 / 32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2.20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2.7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155W/170W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&gt;$800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683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7281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 / 32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2.10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2.7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MB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155W/170W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 $650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400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7251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 / 16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2.10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2.9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 $475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2515" y="498225"/>
            <a:ext cx="73498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features of AMD's 2S EPYC-7000 series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(19)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5525986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343" y="1240356"/>
            <a:ext cx="9066253" cy="436683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6029" y="499477"/>
            <a:ext cx="3935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a 2S EPYC server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0106" y="5860087"/>
            <a:ext cx="3890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it does not require a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(20)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2399294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86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2</a:t>
            </a:r>
            <a:r>
              <a:rPr lang="hu-HU" kern="1200" dirty="0">
                <a:latin typeface="Verdana" pitchFamily="34" charset="0"/>
              </a:rPr>
              <a:t>1)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7642" y="976744"/>
            <a:ext cx="5651960" cy="588125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141" y="498012"/>
            <a:ext cx="7456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EPYC 2S motherboard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SuperMicro's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H11DSi) -1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Rectangle 4"/>
          <p:cNvSpPr/>
          <p:nvPr/>
        </p:nvSpPr>
        <p:spPr>
          <a:xfrm>
            <a:off x="5795679" y="1443841"/>
            <a:ext cx="3213848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1. Dual AMD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EPYC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™ 7000-Series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       Processors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2.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2TB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Registered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ECC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DDR4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   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2666MHz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SDRAM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in 16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DIMMs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3. Expansion slots: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      2 PCI-E 3.0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x16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      3 PCI-E 3.0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x8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4. 10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SATA3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, 1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M.2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, 2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SATA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DOM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5. Dual Gigabit Ethernet LAN Ports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6.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ASPEED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AST2500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BMC graphics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7. Up to 2 USB 3.0 ports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   Up to 4 USB 2.0 ports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8. 8 4-pin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PWM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Fan &amp; Speed control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943948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466C65B-DC87-457C-9578-86D33A8AE4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417" y="1120878"/>
            <a:ext cx="8994926" cy="50292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3660" y="499161"/>
            <a:ext cx="69278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block diagram of a 2S EPYC server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platform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30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itle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(22)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03959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30"/>
          <p:cNvSpPr txBox="1">
            <a:spLocks noChangeArrowheads="1"/>
          </p:cNvSpPr>
          <p:nvPr/>
        </p:nvSpPr>
        <p:spPr bwMode="auto">
          <a:xfrm>
            <a:off x="95450" y="478852"/>
            <a:ext cx="500534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Compatibility of platform components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(2)</a:t>
            </a:r>
          </a:p>
        </p:txBody>
      </p:sp>
      <p:sp>
        <p:nvSpPr>
          <p:cNvPr id="54275" name="Text Box 31"/>
          <p:cNvSpPr txBox="1">
            <a:spLocks noChangeArrowheads="1"/>
          </p:cNvSpPr>
          <p:nvPr/>
        </p:nvSpPr>
        <p:spPr bwMode="auto">
          <a:xfrm>
            <a:off x="119450" y="848099"/>
            <a:ext cx="895572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Since platform components are connected via specified interfaces,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components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such as processors or memories are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compatible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to a given platform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as long as they have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same interfaces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(including interface parameters,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such  as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transfer rates etc.).</a:t>
            </a:r>
          </a:p>
        </p:txBody>
      </p:sp>
      <p:sp>
        <p:nvSpPr>
          <p:cNvPr id="6" name="Rectangle 19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</a:t>
            </a:r>
            <a:r>
              <a:rPr lang="en-US" altLang="en-US" dirty="0">
                <a:latin typeface="Verdana" pitchFamily="34" charset="0"/>
              </a:rPr>
              <a:t>2</a:t>
            </a:r>
            <a:r>
              <a:rPr lang="hu-HU" altLang="en-US" dirty="0">
                <a:latin typeface="Verdana" pitchFamily="34" charset="0"/>
              </a:rPr>
              <a:t> </a:t>
            </a:r>
            <a:r>
              <a:rPr lang="en-US" altLang="en-US" dirty="0">
                <a:latin typeface="Verdana" pitchFamily="34" charset="0"/>
              </a:rPr>
              <a:t>The platform concept (</a:t>
            </a:r>
            <a:r>
              <a:rPr lang="hu-HU" altLang="en-US" dirty="0">
                <a:latin typeface="Verdana" pitchFamily="34" charset="0"/>
              </a:rPr>
              <a:t>3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43482" y="649861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770166771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images.anandtech.com/doci/11551/epyc_tech_day_first_session_for_press_and_analysts_06_19_2017-page-019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15656" y="1506070"/>
            <a:ext cx="8860734" cy="5136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5820" y="498012"/>
            <a:ext cx="82961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comparison AMD's EPIC vs. Intel's Broadwell server line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models while running the SPECint_rate_base2006 benchmark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(23)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559390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670794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.2 The 2. gen. Rome EPYC server line </a:t>
            </a:r>
          </a:p>
        </p:txBody>
      </p:sp>
    </p:spTree>
    <p:extLst>
      <p:ext uri="{BB962C8B-B14F-4D97-AF65-F5344CB8AC3E}">
        <p14:creationId xmlns:p14="http://schemas.microsoft.com/office/powerpoint/2010/main" val="3297274975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53965" y="871458"/>
            <a:ext cx="8298234" cy="9848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11/2018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sampled in Q4 2018, launched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08/2019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the Zen 2 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is fabricated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 nm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(TSMC).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covers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1S and 2S servers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 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865" y="498691"/>
            <a:ext cx="5105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5.2 The 2. gen. EPYC Rome server line -1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1820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2265031" y="959108"/>
            <a:ext cx="581601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Zen/Zen+ based processor lines introduced in 2019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4656973" y="824003"/>
            <a:ext cx="154500" cy="1028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5248576" y="1265522"/>
            <a:ext cx="1028699" cy="1479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Line 9"/>
          <p:cNvSpPr>
            <a:spLocks noChangeShapeType="1"/>
          </p:cNvSpPr>
          <p:nvPr/>
        </p:nvSpPr>
        <p:spPr bwMode="auto">
          <a:xfrm rot="-5400000" flipH="1" flipV="1">
            <a:off x="3783935" y="-51137"/>
            <a:ext cx="147979" cy="27813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248574" y="1261102"/>
            <a:ext cx="2933701" cy="139383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Oval 8"/>
          <p:cNvSpPr>
            <a:spLocks noChangeArrowheads="1"/>
          </p:cNvSpPr>
          <p:nvPr/>
        </p:nvSpPr>
        <p:spPr bwMode="auto">
          <a:xfrm>
            <a:off x="2419204" y="140048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Oval 8"/>
          <p:cNvSpPr>
            <a:spLocks noChangeArrowheads="1"/>
          </p:cNvSpPr>
          <p:nvPr/>
        </p:nvSpPr>
        <p:spPr bwMode="auto">
          <a:xfrm>
            <a:off x="4190852" y="13874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Oval 8"/>
          <p:cNvSpPr>
            <a:spLocks noChangeArrowheads="1"/>
          </p:cNvSpPr>
          <p:nvPr/>
        </p:nvSpPr>
        <p:spPr bwMode="auto">
          <a:xfrm>
            <a:off x="6254790" y="138962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" name="Oval 10"/>
          <p:cNvSpPr>
            <a:spLocks noChangeArrowheads="1"/>
          </p:cNvSpPr>
          <p:nvPr/>
        </p:nvSpPr>
        <p:spPr bwMode="auto">
          <a:xfrm>
            <a:off x="8136521" y="138493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7508" y="499036"/>
            <a:ext cx="46676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2. gen. Rome EPYC server line -2</a:t>
            </a:r>
          </a:p>
        </p:txBody>
      </p:sp>
      <p:graphicFrame>
        <p:nvGraphicFramePr>
          <p:cNvPr id="20" name="Table 19"/>
          <p:cNvGraphicFramePr>
            <a:graphicFrameLocks noGrp="1"/>
          </p:cNvGraphicFramePr>
          <p:nvPr/>
        </p:nvGraphicFramePr>
        <p:xfrm>
          <a:off x="42320" y="1529068"/>
          <a:ext cx="9063177" cy="546071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65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523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76927">
                  <a:extLst>
                    <a:ext uri="{9D8B030D-6E8A-4147-A177-3AD203B41FA5}">
                      <a16:colId xmlns:a16="http://schemas.microsoft.com/office/drawing/2014/main" val="3633458965"/>
                    </a:ext>
                  </a:extLst>
                </a:gridCol>
                <a:gridCol w="1434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7317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50754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2.G Ryzen Mobil APU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(Picasso) 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3. G Ryzen DT</a:t>
                      </a:r>
                    </a:p>
                    <a:p>
                      <a:pPr algn="ctr"/>
                      <a:r>
                        <a:rPr lang="en-US" sz="1300" b="0" baseline="0" dirty="0">
                          <a:solidFill>
                            <a:schemeClr val="bg1"/>
                          </a:solidFill>
                          <a:latin typeface="+mj-lt"/>
                        </a:rPr>
                        <a:t>(Matisse) </a:t>
                      </a:r>
                      <a:endParaRPr lang="en-US" sz="13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2. G EPYC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(Rome)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300" b="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754">
                <a:tc>
                  <a:txBody>
                    <a:bodyPr/>
                    <a:lstStyle/>
                    <a:p>
                      <a:pPr algn="ctr"/>
                      <a:r>
                        <a:rPr lang="el-GR" sz="1300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μ</a:t>
                      </a:r>
                      <a:r>
                        <a:rPr lang="en-US" sz="1300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a</a:t>
                      </a:r>
                      <a:r>
                        <a:rPr lang="en-US" sz="1300" dirty="0">
                          <a:latin typeface="+mj-lt"/>
                        </a:rPr>
                        <a:t>rch./tech.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Zen+/12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Zen 2/7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Zen2/7 mm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32389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Launched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 models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Ryzen 7 3750H/3700U</a:t>
                      </a:r>
                    </a:p>
                    <a:p>
                      <a:pPr algn="ctr"/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Ryzen 5 3550H/3500H </a:t>
                      </a:r>
                    </a:p>
                    <a:p>
                      <a:pPr algn="ctr"/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Ryzen 3 3300U/3200U (1/2019)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Ryzen 9 3950X/3900X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Ryzen 7 3800X/3700X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Ryzen 5 3600X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(7/2019)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EPYC 7xx2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(2P server)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EPYC 7xx2P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(1P server)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(8/2019)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1485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Layout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CCX +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Vega 10/8/3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2xCCD +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 </a:t>
                      </a:r>
                      <a:r>
                        <a:rPr lang="en-US" sz="1300" dirty="0" err="1">
                          <a:latin typeface="+mj-lt"/>
                        </a:rPr>
                        <a:t>cIOD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 dies,</a:t>
                      </a:r>
                      <a:r>
                        <a:rPr lang="en-US" sz="1300" baseline="0" dirty="0">
                          <a:latin typeface="+mj-lt"/>
                        </a:rPr>
                        <a:t> each one 2xCCX+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IO die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157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Integrated GPU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Yes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895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Core count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2/4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Up to 16C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Up to 64C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313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SMT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(Multithreaded)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Yes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Yes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Yes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972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Mem. channels/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data rate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2xDDR4-2400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2xDDR4-3200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8xDDR4-3200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67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PCIe</a:t>
                      </a:r>
                      <a:r>
                        <a:rPr lang="en-US" sz="1300" dirty="0">
                          <a:latin typeface="+mj-lt"/>
                        </a:rPr>
                        <a:t> lanes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??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16+4+4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128 Gen4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667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TDP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H:35W U:15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65/95/105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120-250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59783734"/>
                  </a:ext>
                </a:extLst>
              </a:tr>
              <a:tr h="35075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Socket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FP5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FP4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SP3 (4094)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5075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Chipset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SoC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SoC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SoC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325672925"/>
                  </a:ext>
                </a:extLst>
              </a:tr>
            </a:tbl>
          </a:graphicData>
        </a:graphic>
      </p:graphicFrame>
      <p:sp>
        <p:nvSpPr>
          <p:cNvPr id="1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(1b)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5669280" y="1511165"/>
            <a:ext cx="1472665" cy="547861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8070986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(2)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2137" y="482897"/>
            <a:ext cx="41644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AMD’s x86 CPU market share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835696" y="1196752"/>
            <a:ext cx="5591175" cy="5107311"/>
            <a:chOff x="1835696" y="1484784"/>
            <a:chExt cx="5591175" cy="5107311"/>
          </a:xfrm>
        </p:grpSpPr>
        <p:pic>
          <p:nvPicPr>
            <p:cNvPr id="2050" name="Picture 2" descr="AMD EPYC Rome Cheaper, More Powerful than Intel CPU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5696" y="1484784"/>
              <a:ext cx="5591175" cy="51073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Rounded Rectangle 4"/>
            <p:cNvSpPr/>
            <p:nvPr/>
          </p:nvSpPr>
          <p:spPr>
            <a:xfrm>
              <a:off x="2051720" y="6160047"/>
              <a:ext cx="1512168" cy="432048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2334519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(3)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7170" name="Picture 2" descr="https://cdn.wccftech.com/wp-content/uploads/2019/08/AMD-EPYC-ROME_7002_4-740x375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38" y="1487723"/>
            <a:ext cx="8967472" cy="45443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438" y="505209"/>
            <a:ext cx="66986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benefits of AMD’s 2. G RYZEN (Rome)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264079130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(4)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58" y="1855819"/>
            <a:ext cx="8790959" cy="398671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0434" y="503222"/>
            <a:ext cx="56720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the 2. gen. Rome EPYC server line 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53313" y="895150"/>
            <a:ext cx="86306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Novel layout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an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I/O die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(manufactured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14 nm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 core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chiplet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each with 8 Zen 2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manufactured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 nm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below.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48640" y="6150542"/>
            <a:ext cx="81355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Layout of the 1. gen. Naples and 2. gen. Rome EPYC processors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921156332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(5)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6148" name="Picture 4" descr="https://cdn.wccftech.com/wp-content/uploads/2019/08/AMD-EPYC-ROME_7002_3-1480x701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70036" y="1280163"/>
            <a:ext cx="9006584" cy="41292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438" y="505211"/>
            <a:ext cx="85751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More detailed layout of the 2. gen. EPYC server processor (Rome)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20538680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(6)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074" name="Picture 2" descr="https://cdn.wccftech.com/wp-content/uploads/2019/08/AMD-EPYC-ROME_7002_2-1480x789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73094" y="1289782"/>
            <a:ext cx="8993904" cy="4042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438" y="505209"/>
            <a:ext cx="82934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EPYC processors contrasted with the monolithic design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869621114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(7)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849" r="1228"/>
          <a:stretch/>
        </p:blipFill>
        <p:spPr>
          <a:xfrm>
            <a:off x="9627" y="1283104"/>
            <a:ext cx="9090852" cy="499256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438" y="505209"/>
            <a:ext cx="71844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features of 2. gen. EPYC server processors (Rome)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5116560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180193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00538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09086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25132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36550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37820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37820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37820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76953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34637" y="1844801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21937" y="3276726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10987" y="2543301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48775" y="2540126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26662" y="2544888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74375" y="2544888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45837" y="3665663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37725" y="3657726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21255" y="337864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17445" y="285984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77507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59092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59092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294493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283857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283857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71157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29101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1894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18941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46881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44023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44023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22433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221576" y="4376863"/>
            <a:ext cx="27334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Nehalem-EX:   up to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-EX: up to DDR3-1333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13690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48243" y="163842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557463"/>
            <a:ext cx="469900" cy="317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3733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37331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72732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62096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62096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49396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06546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19591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195910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23850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20992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20992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199402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154363"/>
            <a:ext cx="3508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641601"/>
            <a:ext cx="22860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560638"/>
            <a:ext cx="457200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3764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3764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730501"/>
            <a:ext cx="457200" cy="158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6241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6241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49872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081338"/>
            <a:ext cx="441325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19749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197497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254376"/>
            <a:ext cx="457200" cy="476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22580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22580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00990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424363"/>
            <a:ext cx="3508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2873501"/>
            <a:ext cx="22860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2792538"/>
            <a:ext cx="457200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6083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6083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2962401"/>
            <a:ext cx="457200" cy="793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28560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28560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73062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351338"/>
            <a:ext cx="441325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2449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24497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522788"/>
            <a:ext cx="45720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49580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49580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27990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48589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751263" y="499916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60246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482341" y="4670551"/>
            <a:ext cx="45236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476876"/>
            <a:ext cx="3260725" cy="11392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SMI: Scalable Memory Interface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(Serial link between the processor 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and the SMB)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SMB: Scalable Memory Buffer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(Performs conversion between the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 serial SMI and the parallel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 DDR3 DIMM interfaces)</a:t>
            </a: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46868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190671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182575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6416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64160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199561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188925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188925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76225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40995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30358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30358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58298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5544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55441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33851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71328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14020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05923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287508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287508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22910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12273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12273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299573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64343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53707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53707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381647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37879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378790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57200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300730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3035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3035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30358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639378"/>
            <a:ext cx="0" cy="21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1859088"/>
            <a:ext cx="108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46563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2867913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4592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45928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05288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8088" y="2492438"/>
            <a:ext cx="1576387" cy="47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1922588"/>
            <a:ext cx="169068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184162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6574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65747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197338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190512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190512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77971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40042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2940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2940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57346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5448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54488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32898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8088" y="3768851"/>
            <a:ext cx="1576387" cy="793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141788"/>
            <a:ext cx="1706562" cy="127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06082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28766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287667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19258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12432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12432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299891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67042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5640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5640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384187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38148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381488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62438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48468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49738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49357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286873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40449" y="3027488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284538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28453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641663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185908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02023" y="3859338"/>
            <a:ext cx="918842" cy="406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02473" y="3860926"/>
            <a:ext cx="918842" cy="406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77788" y="498196"/>
            <a:ext cx="8894762" cy="3416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Interface requirements for compatible platform co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ponents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33400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156325" y="565638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106613"/>
            <a:ext cx="1398587" cy="470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7500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2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493043" y="1141538"/>
            <a:ext cx="1554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E7-8800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18035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29592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29592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147888"/>
            <a:ext cx="25519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226031" y="6103550"/>
            <a:ext cx="865038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The Boxboro-EX MP server platform supporting Nehalem-EX/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</a:t>
            </a:r>
            <a:endParaRPr kumimoji="0" lang="hu-HU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processor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17785" y="5043370"/>
            <a:ext cx="22236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 DIMMs/memory channel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65125" y="4792788"/>
            <a:ext cx="194316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 x QPI up to 6.4 GT/s</a:t>
            </a:r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22287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307013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36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481932" y="4084763"/>
            <a:ext cx="540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2.0</a:t>
            </a:r>
          </a:p>
        </p:txBody>
      </p:sp>
      <p:sp>
        <p:nvSpPr>
          <p:cNvPr id="192" name="Rectangle 19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</a:t>
            </a:r>
            <a:r>
              <a:rPr lang="en-US" altLang="en-US" dirty="0">
                <a:latin typeface="Verdana" pitchFamily="34" charset="0"/>
              </a:rPr>
              <a:t>2</a:t>
            </a:r>
            <a:r>
              <a:rPr lang="hu-HU" altLang="en-US" dirty="0">
                <a:latin typeface="Verdana" pitchFamily="34" charset="0"/>
              </a:rPr>
              <a:t> </a:t>
            </a:r>
            <a:r>
              <a:rPr lang="en-US" altLang="en-US" dirty="0">
                <a:latin typeface="Verdana" pitchFamily="34" charset="0"/>
              </a:rPr>
              <a:t>The platform concept (</a:t>
            </a:r>
            <a:r>
              <a:rPr lang="hu-HU" altLang="en-US" dirty="0">
                <a:latin typeface="Verdana" pitchFamily="34" charset="0"/>
              </a:rPr>
              <a:t>4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8" name="Rounded Rectangle 27"/>
          <p:cNvSpPr/>
          <p:nvPr/>
        </p:nvSpPr>
        <p:spPr bwMode="auto">
          <a:xfrm>
            <a:off x="3078163" y="1836862"/>
            <a:ext cx="2893448" cy="208597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C7EB104-C8C2-4673-A6C1-213926C2D57A}"/>
              </a:ext>
            </a:extLst>
          </p:cNvPr>
          <p:cNvCxnSpPr/>
          <p:nvPr/>
        </p:nvCxnSpPr>
        <p:spPr bwMode="auto">
          <a:xfrm flipH="1">
            <a:off x="2683216" y="1353808"/>
            <a:ext cx="19526" cy="255600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1FBCBC-859B-4E64-BDE6-13DB1E9AB7C8}"/>
              </a:ext>
            </a:extLst>
          </p:cNvPr>
          <p:cNvCxnSpPr/>
          <p:nvPr/>
        </p:nvCxnSpPr>
        <p:spPr bwMode="auto">
          <a:xfrm flipH="1">
            <a:off x="6275511" y="1408234"/>
            <a:ext cx="19526" cy="255600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806297786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438" y="502419"/>
            <a:ext cx="7479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Further features of the 2. gen. EPYC (Rome) server processors</a:t>
            </a:r>
          </a:p>
        </p:txBody>
      </p:sp>
      <p:sp>
        <p:nvSpPr>
          <p:cNvPr id="8" name="TextBox 7"/>
          <p:cNvSpPr txBox="1"/>
          <p:nvPr/>
        </p:nvSpPr>
        <p:spPr>
          <a:xfrm flipH="1">
            <a:off x="287338" y="962514"/>
            <a:ext cx="8856662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Greatly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improved Infinity Fabric speed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Ability to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connect GPUs via the I/O chip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Infinity Fabric protocol without using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lanes.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Socket compatibility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1. gen. EPYC (Naples) processors.  </a:t>
            </a:r>
          </a:p>
        </p:txBody>
      </p:sp>
    </p:spTree>
    <p:extLst>
      <p:ext uri="{BB962C8B-B14F-4D97-AF65-F5344CB8AC3E}">
        <p14:creationId xmlns:p14="http://schemas.microsoft.com/office/powerpoint/2010/main" val="2241062701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(9)</a:t>
            </a:r>
            <a:endParaRPr lang="en-US" kern="1200" dirty="0">
              <a:latin typeface="Verdana" pitchFamily="34" charset="0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148438" y="1282567"/>
          <a:ext cx="8860804" cy="4525961"/>
        </p:xfrm>
        <a:graphic>
          <a:graphicData uri="http://schemas.openxmlformats.org/drawingml/2006/table">
            <a:tbl>
              <a:tblPr/>
              <a:tblGrid>
                <a:gridCol w="898026">
                  <a:extLst>
                    <a:ext uri="{9D8B030D-6E8A-4147-A177-3AD203B41FA5}">
                      <a16:colId xmlns:a16="http://schemas.microsoft.com/office/drawing/2014/main" val="1627760542"/>
                    </a:ext>
                  </a:extLst>
                </a:gridCol>
                <a:gridCol w="898026">
                  <a:extLst>
                    <a:ext uri="{9D8B030D-6E8A-4147-A177-3AD203B41FA5}">
                      <a16:colId xmlns:a16="http://schemas.microsoft.com/office/drawing/2014/main" val="313206537"/>
                    </a:ext>
                  </a:extLst>
                </a:gridCol>
                <a:gridCol w="1766188">
                  <a:extLst>
                    <a:ext uri="{9D8B030D-6E8A-4147-A177-3AD203B41FA5}">
                      <a16:colId xmlns:a16="http://schemas.microsoft.com/office/drawing/2014/main" val="2573169478"/>
                    </a:ext>
                  </a:extLst>
                </a:gridCol>
                <a:gridCol w="1766188">
                  <a:extLst>
                    <a:ext uri="{9D8B030D-6E8A-4147-A177-3AD203B41FA5}">
                      <a16:colId xmlns:a16="http://schemas.microsoft.com/office/drawing/2014/main" val="2521239442"/>
                    </a:ext>
                  </a:extLst>
                </a:gridCol>
                <a:gridCol w="1766188">
                  <a:extLst>
                    <a:ext uri="{9D8B030D-6E8A-4147-A177-3AD203B41FA5}">
                      <a16:colId xmlns:a16="http://schemas.microsoft.com/office/drawing/2014/main" val="2220109329"/>
                    </a:ext>
                  </a:extLst>
                </a:gridCol>
                <a:gridCol w="1766188">
                  <a:extLst>
                    <a:ext uri="{9D8B030D-6E8A-4147-A177-3AD203B41FA5}">
                      <a16:colId xmlns:a16="http://schemas.microsoft.com/office/drawing/2014/main" val="3637432137"/>
                    </a:ext>
                  </a:extLst>
                </a:gridCol>
              </a:tblGrid>
              <a:tr h="873002"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Mem</a:t>
                      </a:r>
                      <a:b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</a:br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Hierarchy</a:t>
                      </a:r>
                    </a:p>
                  </a:txBody>
                  <a:tcPr marL="19314" marR="19314" marT="19314" marB="19314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AMD EPYC 7742</a:t>
                      </a:r>
                      <a:b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</a:b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DDR4-3200</a:t>
                      </a:r>
                    </a:p>
                  </a:txBody>
                  <a:tcPr marL="19314" marR="19314" marT="19314" marB="19314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AMD EPYC 7601</a:t>
                      </a:r>
                      <a:b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</a:br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DDR4-2400</a:t>
                      </a:r>
                    </a:p>
                  </a:txBody>
                  <a:tcPr marL="19314" marR="19314" marT="19314" marB="19314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Intel Xeon S</a:t>
                      </a:r>
                      <a:b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</a:br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DDR4-2666</a:t>
                      </a:r>
                    </a:p>
                  </a:txBody>
                  <a:tcPr marL="19314" marR="19314" marT="19314" marB="19314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Intel Xeon E5-2699v4</a:t>
                      </a:r>
                      <a:b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</a:br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DDR4-2400</a:t>
                      </a:r>
                    </a:p>
                  </a:txBody>
                  <a:tcPr marL="19314" marR="19314" marT="19314" marB="19314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1094073"/>
                  </a:ext>
                </a:extLst>
              </a:tr>
              <a:tr h="462253"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L1 Cache cycles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inherit"/>
                      </a:endParaRP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7495380"/>
                  </a:ext>
                </a:extLst>
              </a:tr>
              <a:tr h="462253"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L2 Cache cycles 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inherit"/>
                      </a:endParaRP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12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12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14-22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12-15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0359684"/>
                  </a:ext>
                </a:extLst>
              </a:tr>
              <a:tr h="462253">
                <a:tc rowSpan="3"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L3 Cache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inherit"/>
                      </a:endParaRP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 MB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14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14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22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21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5747323"/>
                  </a:ext>
                </a:extLst>
              </a:tr>
              <a:tr h="462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 MB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14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15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24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21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987741"/>
                  </a:ext>
                </a:extLst>
              </a:tr>
              <a:tr h="462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8 MB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22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44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29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21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3461797"/>
                  </a:ext>
                </a:extLst>
              </a:tr>
              <a:tr h="323191"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16-32 MB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inherit"/>
                      </a:endParaRP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73-132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88-92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29-37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33-79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3520306"/>
                  </a:ext>
                </a:extLst>
              </a:tr>
              <a:tr h="1018503"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DRAM </a:t>
                      </a:r>
                      <a:b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</a:br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384-512 MB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inherit"/>
                      </a:endParaRP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158-163 (nps = 4)</a:t>
                      </a:r>
                      <a:b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</a:br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161-168 ns (worst)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96-98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89-91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95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9586113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71438" y="502417"/>
            <a:ext cx="41264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Cache and memory latencies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7855647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(10)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098" name="Picture 2" descr="https://cdn.wccftech.com/wp-content/uploads/2019/08/AMD-EPYC-ROME_7002_6-1480x79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075" y="1287363"/>
            <a:ext cx="8916988" cy="47597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438" y="505213"/>
            <a:ext cx="79169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IO subsystem of 2. gen. EPYC (Rome) server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3956663752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(11)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9484" y="1309035"/>
            <a:ext cx="5236224" cy="417816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5206" y="492792"/>
            <a:ext cx="84812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Picture of the 2. gen. Rome EPYC server (11/2018) -2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2963" y="5900286"/>
            <a:ext cx="8544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has already started sampling EPYC 'Rome' processors in about Q3/2018.</a:t>
            </a:r>
          </a:p>
        </p:txBody>
      </p:sp>
    </p:spTree>
    <p:extLst>
      <p:ext uri="{BB962C8B-B14F-4D97-AF65-F5344CB8AC3E}">
        <p14:creationId xmlns:p14="http://schemas.microsoft.com/office/powerpoint/2010/main" val="1553248732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(12)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8194" name="Picture 2" descr="https://cdn.wccftech.com/wp-content/uploads/2019/04/AMD-EPYC-Rome-Processors_1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84633" y="1236720"/>
            <a:ext cx="8834239" cy="3182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438" y="502419"/>
            <a:ext cx="86720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2-socket 2. gen. EPYC Rome server configuration with 3 IF 2.0 links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521972940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(13)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1026" name="Picture 2" descr="https://6lli539m39y3hpkelqsm3c2fg-wpengine.netdna-ssl.com/wp-content/uploads/2019/08/AMD-Epyc-Rome-2P-SKUs-20190807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6364" y="1288161"/>
            <a:ext cx="9058351" cy="3611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439" y="508953"/>
            <a:ext cx="87209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features of dual-socket 2. gen. EPYC (Rome) server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003184486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(14)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16765" t="34270" r="12059" b="24771"/>
          <a:stretch/>
        </p:blipFill>
        <p:spPr>
          <a:xfrm>
            <a:off x="40959" y="1285815"/>
            <a:ext cx="9072562" cy="3099121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439" y="508953"/>
            <a:ext cx="89053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features of single-socket 2. gen. EPYC (Rome) server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211365083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(15)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6" descr="http://3s81si1s5ygj3mzby34dq6qf-wpengine.netdna-ssl.com/wp-content/uploads/2018/11/intel-casade-lake-ap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063" y="1250591"/>
            <a:ext cx="8774416" cy="43872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89688" y="503223"/>
            <a:ext cx="91505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response to AMD’s Rome, announced in 08/2018 at Hot Chips 30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36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 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66688" y="5967665"/>
            <a:ext cx="88086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it is implemented as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Multi-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Chip_Package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48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to be launched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H1 2019 on advanced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14 nm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technology.</a:t>
            </a:r>
          </a:p>
        </p:txBody>
      </p:sp>
    </p:spTree>
    <p:extLst>
      <p:ext uri="{BB962C8B-B14F-4D97-AF65-F5344CB8AC3E}">
        <p14:creationId xmlns:p14="http://schemas.microsoft.com/office/powerpoint/2010/main" val="3068364137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(16)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15938" t="11112" r="37292" b="6627"/>
          <a:stretch/>
        </p:blipFill>
        <p:spPr>
          <a:xfrm>
            <a:off x="1785026" y="1376413"/>
            <a:ext cx="5740122" cy="549602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438" y="505213"/>
            <a:ext cx="729783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comparison of various recent server processors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(Geometric mean of all test runs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37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895397571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89279" y="1514475"/>
            <a:ext cx="7965441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 Platform issues of server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CF12BF03-6ED7-44BC-8FA8-E8853F1B4C47}"/>
              </a:ext>
            </a:extLst>
          </p:cNvPr>
          <p:cNvGrpSpPr>
            <a:grpSpLocks/>
          </p:cNvGrpSpPr>
          <p:nvPr/>
        </p:nvGrpSpPr>
        <p:grpSpPr bwMode="auto">
          <a:xfrm>
            <a:off x="500063" y="3205125"/>
            <a:ext cx="7967662" cy="463550"/>
            <a:chOff x="705" y="1638"/>
            <a:chExt cx="4442" cy="292"/>
          </a:xfrm>
        </p:grpSpPr>
        <p:sp>
          <p:nvSpPr>
            <p:cNvPr id="4" name="AutoShape 5">
              <a:extLst>
                <a:ext uri="{FF2B5EF4-FFF2-40B4-BE49-F238E27FC236}">
                  <a16:creationId xmlns:a16="http://schemas.microsoft.com/office/drawing/2014/main" id="{CB9BE14B-AB5B-41BA-9C3E-6C1BC1832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lvl="0" defTabSz="91440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6.2 Inter-processor interconnects in server platforms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5" name="Text Box 6">
              <a:extLst>
                <a:ext uri="{FF2B5EF4-FFF2-40B4-BE49-F238E27FC236}">
                  <a16:creationId xmlns:a16="http://schemas.microsoft.com/office/drawing/2014/main" id="{5D38DB47-7AFB-429D-8E6E-75D9DEDA39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4" name="AutoShape 5">
            <a:extLst>
              <a:ext uri="{FF2B5EF4-FFF2-40B4-BE49-F238E27FC236}">
                <a16:creationId xmlns:a16="http://schemas.microsoft.com/office/drawing/2014/main" id="{3A2DDF48-078B-4112-A3AE-3DE9F270E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799" y="2674087"/>
            <a:ext cx="7527925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6.1 Intra-processor interconnects in server processors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Text Box 6">
            <a:extLst>
              <a:ext uri="{FF2B5EF4-FFF2-40B4-BE49-F238E27FC236}">
                <a16:creationId xmlns:a16="http://schemas.microsoft.com/office/drawing/2014/main" id="{21C537E4-DDA5-47CA-81F5-CA712EEA76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0" y="2683612"/>
            <a:ext cx="409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" name="AutoShape 8">
            <a:extLst>
              <a:ext uri="{FF2B5EF4-FFF2-40B4-BE49-F238E27FC236}">
                <a16:creationId xmlns:a16="http://schemas.microsoft.com/office/drawing/2014/main" id="{83D73C95-A33C-4D76-A416-FE4B9029B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3731222"/>
            <a:ext cx="7529512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6.3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Connecti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on of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PCIe lanes to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2S server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 Box 9">
            <a:extLst>
              <a:ext uri="{FF2B5EF4-FFF2-40B4-BE49-F238E27FC236}">
                <a16:creationId xmlns:a16="http://schemas.microsoft.com/office/drawing/2014/main" id="{4EE5AA24-6F30-4BDE-8B1F-476C34779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888" y="3747097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8C82796-518D-4751-85D1-11C9A9E2E5DF}"/>
              </a:ext>
            </a:extLst>
          </p:cNvPr>
          <p:cNvSpPr txBox="1"/>
          <p:nvPr/>
        </p:nvSpPr>
        <p:spPr>
          <a:xfrm>
            <a:off x="3237548" y="4795520"/>
            <a:ext cx="26308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>
                <a:solidFill>
                  <a:schemeClr val="bg1"/>
                </a:solidFill>
              </a:rPr>
              <a:t>It will not be discussed.</a:t>
            </a:r>
          </a:p>
        </p:txBody>
      </p:sp>
    </p:spTree>
    <p:extLst>
      <p:ext uri="{BB962C8B-B14F-4D97-AF65-F5344CB8AC3E}">
        <p14:creationId xmlns:p14="http://schemas.microsoft.com/office/powerpoint/2010/main" val="110603879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63880" y="1640206"/>
            <a:ext cx="7956000" cy="55189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1.3 Classification of server platforms</a:t>
            </a:r>
          </a:p>
        </p:txBody>
      </p:sp>
    </p:spTree>
    <p:extLst>
      <p:ext uri="{BB962C8B-B14F-4D97-AF65-F5344CB8AC3E}">
        <p14:creationId xmlns:p14="http://schemas.microsoft.com/office/powerpoint/2010/main" val="2633866797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1514475"/>
            <a:ext cx="79560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6.1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Intra-processor interconnects in servers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287688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7950" y="487680"/>
            <a:ext cx="90360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6.1 Intra-processor interconnects in s</a:t>
            </a:r>
            <a:r>
              <a:rPr lang="en-US" dirty="0" err="1">
                <a:solidFill>
                  <a:schemeClr val="accent6"/>
                </a:solidFill>
              </a:rPr>
              <a:t>erver</a:t>
            </a:r>
            <a:r>
              <a:rPr lang="en-US" dirty="0">
                <a:solidFill>
                  <a:schemeClr val="accent6"/>
                </a:solidFill>
              </a:rPr>
              <a:t> processors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-75735" y="2025547"/>
            <a:ext cx="4017815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I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nt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ra-processor int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erconnects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server processors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>
            <a:off x="4584700" y="1498042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auto">
          <a:xfrm flipV="1">
            <a:off x="1949450" y="1722718"/>
            <a:ext cx="471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Line 13"/>
          <p:cNvSpPr>
            <a:spLocks noChangeShapeType="1"/>
          </p:cNvSpPr>
          <p:nvPr/>
        </p:nvSpPr>
        <p:spPr bwMode="auto">
          <a:xfrm>
            <a:off x="1943475" y="17163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1475740" y="1201482"/>
            <a:ext cx="6230319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nterconnects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platforms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4645260" y="2039938"/>
            <a:ext cx="4065270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3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nter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-processor interconnects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lvl="0"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server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platforms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" name="Line 13"/>
          <p:cNvSpPr>
            <a:spLocks noChangeShapeType="1"/>
          </p:cNvSpPr>
          <p:nvPr/>
        </p:nvSpPr>
        <p:spPr bwMode="auto">
          <a:xfrm>
            <a:off x="6666751" y="171795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" name="Oval 12">
            <a:extLst>
              <a:ext uri="{FF2B5EF4-FFF2-40B4-BE49-F238E27FC236}">
                <a16:creationId xmlns:a16="http://schemas.microsoft.com/office/drawing/2014/main" id="{576E0160-6833-4DF0-85E4-0746F6CA1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137" y="1916393"/>
            <a:ext cx="68307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Oval 12">
            <a:extLst>
              <a:ext uri="{FF2B5EF4-FFF2-40B4-BE49-F238E27FC236}">
                <a16:creationId xmlns:a16="http://schemas.microsoft.com/office/drawing/2014/main" id="{380E6949-0DBF-44B5-A2FF-9D9FF3DAD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3414" y="1917981"/>
            <a:ext cx="68307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6726098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898363A1-E6AE-49DD-AEC3-F9D27933FA1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(2)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8403CEF-68EE-459A-BF7A-090D2808D23D}"/>
              </a:ext>
            </a:extLst>
          </p:cNvPr>
          <p:cNvGrpSpPr/>
          <p:nvPr/>
        </p:nvGrpSpPr>
        <p:grpSpPr>
          <a:xfrm>
            <a:off x="3258581" y="1846600"/>
            <a:ext cx="2664000" cy="1872000"/>
            <a:chOff x="216988" y="3692619"/>
            <a:chExt cx="3132000" cy="2012217"/>
          </a:xfrm>
        </p:grpSpPr>
        <p:sp>
          <p:nvSpPr>
            <p:cNvPr id="13" name="Ellipszis 3">
              <a:extLst>
                <a:ext uri="{FF2B5EF4-FFF2-40B4-BE49-F238E27FC236}">
                  <a16:creationId xmlns:a16="http://schemas.microsoft.com/office/drawing/2014/main" id="{EBBB0D5A-1F7E-44E6-A0B5-96BA1F77EA84}"/>
                </a:ext>
              </a:extLst>
            </p:cNvPr>
            <p:cNvSpPr/>
            <p:nvPr/>
          </p:nvSpPr>
          <p:spPr>
            <a:xfrm>
              <a:off x="1440142" y="4303018"/>
              <a:ext cx="719514" cy="580447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en-US" sz="9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CPU</a:t>
              </a:r>
              <a:endParaRPr lang="hu-HU" sz="900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4" name="Téglalap 6">
              <a:extLst>
                <a:ext uri="{FF2B5EF4-FFF2-40B4-BE49-F238E27FC236}">
                  <a16:creationId xmlns:a16="http://schemas.microsoft.com/office/drawing/2014/main" id="{E6FBD1A4-024E-43B3-8A64-0F9D796246EE}"/>
                </a:ext>
              </a:extLst>
            </p:cNvPr>
            <p:cNvSpPr/>
            <p:nvPr/>
          </p:nvSpPr>
          <p:spPr>
            <a:xfrm>
              <a:off x="2075336" y="4882539"/>
              <a:ext cx="592541" cy="39527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en-US" sz="10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IO C.</a:t>
              </a:r>
              <a:endParaRPr lang="hu-HU" sz="1000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5" name="Téglalap 7">
              <a:extLst>
                <a:ext uri="{FF2B5EF4-FFF2-40B4-BE49-F238E27FC236}">
                  <a16:creationId xmlns:a16="http://schemas.microsoft.com/office/drawing/2014/main" id="{42EC694D-E70B-43EB-AB8B-9BC67A64358F}"/>
                </a:ext>
              </a:extLst>
            </p:cNvPr>
            <p:cNvSpPr/>
            <p:nvPr/>
          </p:nvSpPr>
          <p:spPr>
            <a:xfrm>
              <a:off x="742809" y="4082791"/>
              <a:ext cx="592541" cy="395279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hu-HU" sz="10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GPU</a:t>
              </a:r>
            </a:p>
          </p:txBody>
        </p:sp>
        <p:sp>
          <p:nvSpPr>
            <p:cNvPr id="16" name="Téglalap 8">
              <a:extLst>
                <a:ext uri="{FF2B5EF4-FFF2-40B4-BE49-F238E27FC236}">
                  <a16:creationId xmlns:a16="http://schemas.microsoft.com/office/drawing/2014/main" id="{0FC1E4AF-9317-404B-A46A-41963F4F62B5}"/>
                </a:ext>
              </a:extLst>
            </p:cNvPr>
            <p:cNvSpPr/>
            <p:nvPr/>
          </p:nvSpPr>
          <p:spPr>
            <a:xfrm>
              <a:off x="742805" y="4774958"/>
              <a:ext cx="550216" cy="39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en-US" sz="1000" dirty="0" err="1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Disp</a:t>
              </a:r>
              <a:endParaRPr lang="en-US" sz="1000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>
                <a:defRPr/>
              </a:pPr>
              <a:r>
                <a:rPr lang="en-US" sz="10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C.</a:t>
              </a:r>
              <a:endParaRPr lang="hu-HU" sz="1000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7" name="Téglalap 9">
              <a:extLst>
                <a:ext uri="{FF2B5EF4-FFF2-40B4-BE49-F238E27FC236}">
                  <a16:creationId xmlns:a16="http://schemas.microsoft.com/office/drawing/2014/main" id="{0A13A5F5-9B2B-4BB9-B98A-6E0A7456F5E0}"/>
                </a:ext>
              </a:extLst>
            </p:cNvPr>
            <p:cNvSpPr/>
            <p:nvPr/>
          </p:nvSpPr>
          <p:spPr>
            <a:xfrm>
              <a:off x="2279264" y="4078978"/>
              <a:ext cx="592541" cy="395279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hu-HU" sz="10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M</a:t>
              </a:r>
              <a:r>
                <a:rPr lang="en-US" sz="10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lang="hu-HU" sz="1000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8" name="Cloud 17">
              <a:extLst>
                <a:ext uri="{FF2B5EF4-FFF2-40B4-BE49-F238E27FC236}">
                  <a16:creationId xmlns:a16="http://schemas.microsoft.com/office/drawing/2014/main" id="{9CC7C89B-91A0-49DF-B9AE-0CB2B2726330}"/>
                </a:ext>
              </a:extLst>
            </p:cNvPr>
            <p:cNvSpPr/>
            <p:nvPr/>
          </p:nvSpPr>
          <p:spPr bwMode="auto">
            <a:xfrm rot="203832">
              <a:off x="216988" y="3692619"/>
              <a:ext cx="3132000" cy="2012217"/>
            </a:xfrm>
            <a:prstGeom prst="cloud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>
                <a:solidFill>
                  <a:srgbClr val="000000"/>
                </a:solidFill>
                <a:latin typeface="Verdana"/>
                <a:cs typeface="Times New Roman" pitchFamily="18" charset="0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7F683FF-1FE5-408F-90D6-524050B376EB}"/>
              </a:ext>
            </a:extLst>
          </p:cNvPr>
          <p:cNvSpPr txBox="1"/>
          <p:nvPr/>
        </p:nvSpPr>
        <p:spPr>
          <a:xfrm>
            <a:off x="874330" y="6317395"/>
            <a:ext cx="117532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200" dirty="0">
                <a:latin typeface="+mj-lt"/>
              </a:rPr>
              <a:t>C: Controller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820184F-34EE-4E54-8512-499386C638EF}"/>
              </a:ext>
            </a:extLst>
          </p:cNvPr>
          <p:cNvSpPr txBox="1"/>
          <p:nvPr/>
        </p:nvSpPr>
        <p:spPr>
          <a:xfrm>
            <a:off x="113469" y="491427"/>
            <a:ext cx="6842501" cy="341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 defTabSz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nt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ra-processor inter</a:t>
            </a:r>
            <a:r>
              <a:rPr lang="en-US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connects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 in</a:t>
            </a:r>
            <a:r>
              <a:rPr lang="en-US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 server processor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s -1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291F4E0-34AD-4D88-BCB5-B38A7276B1F9}"/>
              </a:ext>
            </a:extLst>
          </p:cNvPr>
          <p:cNvSpPr txBox="1"/>
          <p:nvPr/>
        </p:nvSpPr>
        <p:spPr>
          <a:xfrm>
            <a:off x="111458" y="895950"/>
            <a:ext cx="90325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lang="hu-HU" sz="1600" dirty="0"/>
              <a:t>Their aim is to </a:t>
            </a:r>
            <a:r>
              <a:rPr lang="hu-HU" sz="1600" dirty="0">
                <a:solidFill>
                  <a:srgbClr val="0070C0"/>
                </a:solidFill>
              </a:rPr>
              <a:t>interconnect </a:t>
            </a:r>
            <a:r>
              <a:rPr lang="en-US" sz="1600" dirty="0">
                <a:solidFill>
                  <a:srgbClr val="0070C0"/>
                </a:solidFill>
              </a:rPr>
              <a:t>the functional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units of</a:t>
            </a:r>
            <a:r>
              <a:rPr lang="hu-HU" sz="1600" dirty="0">
                <a:solidFill>
                  <a:srgbClr val="0070C0"/>
                </a:solidFill>
              </a:rPr>
              <a:t> server</a:t>
            </a:r>
            <a:r>
              <a:rPr lang="en-US" sz="1600" dirty="0">
                <a:solidFill>
                  <a:srgbClr val="0070C0"/>
                </a:solidFill>
              </a:rPr>
              <a:t> processor</a:t>
            </a:r>
            <a:r>
              <a:rPr lang="hu-HU" sz="1600" dirty="0">
                <a:solidFill>
                  <a:srgbClr val="0070C0"/>
                </a:solidFill>
              </a:rPr>
              <a:t>s</a:t>
            </a:r>
            <a:r>
              <a:rPr lang="hu-HU" sz="1600" dirty="0">
                <a:solidFill>
                  <a:srgbClr val="000000"/>
                </a:solidFill>
              </a:rPr>
              <a:t>, as indicated</a:t>
            </a:r>
          </a:p>
          <a:p>
            <a:pPr>
              <a:defRPr/>
            </a:pPr>
            <a:r>
              <a:rPr lang="hu-HU" sz="1600" dirty="0">
                <a:solidFill>
                  <a:srgbClr val="000000"/>
                </a:solidFill>
              </a:rPr>
              <a:t>       in the Figure below.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</a:p>
          <a:p>
            <a:r>
              <a:rPr lang="hu-HU" sz="1600" dirty="0"/>
              <a:t>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F009A23-B5FF-492F-A3A9-6CD3B6970A26}"/>
              </a:ext>
            </a:extLst>
          </p:cNvPr>
          <p:cNvSpPr txBox="1"/>
          <p:nvPr/>
        </p:nvSpPr>
        <p:spPr>
          <a:xfrm>
            <a:off x="776861" y="3918285"/>
            <a:ext cx="74426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600" dirty="0"/>
              <a:t>Figure: Funcional units of a processor that need to be linked together </a:t>
            </a:r>
          </a:p>
          <a:p>
            <a:pPr algn="ctr"/>
            <a:r>
              <a:rPr lang="hu-HU" sz="1600" dirty="0"/>
              <a:t>by an intra-processor interconnect</a:t>
            </a:r>
          </a:p>
        </p:txBody>
      </p:sp>
    </p:spTree>
    <p:extLst>
      <p:ext uri="{BB962C8B-B14F-4D97-AF65-F5344CB8AC3E}">
        <p14:creationId xmlns:p14="http://schemas.microsoft.com/office/powerpoint/2010/main" val="136204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4" grpId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B593D1-8EF4-49A3-8BAF-FDE3C4276774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(3)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43BC049-23D9-4F83-AA1C-9200B687C79D}"/>
              </a:ext>
            </a:extLst>
          </p:cNvPr>
          <p:cNvSpPr txBox="1"/>
          <p:nvPr/>
        </p:nvSpPr>
        <p:spPr>
          <a:xfrm>
            <a:off x="107950" y="482598"/>
            <a:ext cx="71121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Key aspects for implementing intra-processor interconnects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86AEA68B-3D1C-4F3B-B658-E87D1F951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5648" y="1878632"/>
            <a:ext cx="3154228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Whether the processors 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include individual CPU cores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</a:t>
            </a:r>
            <a:r>
              <a:rPr kumimoji="0" lang="hu-HU" altLang="en-US" sz="13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core clusters?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 Box 4">
            <a:extLst>
              <a:ext uri="{FF2B5EF4-FFF2-40B4-BE49-F238E27FC236}">
                <a16:creationId xmlns:a16="http://schemas.microsoft.com/office/drawing/2014/main" id="{B12CE196-5B14-4A4D-A1EC-E987B9900A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287" y="1092134"/>
            <a:ext cx="8306494" cy="28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Key aspects of implementing intra-processor interconnects</a:t>
            </a:r>
          </a:p>
        </p:txBody>
      </p:sp>
      <p:sp>
        <p:nvSpPr>
          <p:cNvPr id="8" name="Text Box 4">
            <a:extLst>
              <a:ext uri="{FF2B5EF4-FFF2-40B4-BE49-F238E27FC236}">
                <a16:creationId xmlns:a16="http://schemas.microsoft.com/office/drawing/2014/main" id="{FD9D4120-2EBF-4BCA-81A4-FF52461C6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3672" y="1880220"/>
            <a:ext cx="3005888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Whether the</a:t>
            </a:r>
            <a:r>
              <a:rPr kumimoji="0" lang="hu-HU" altLang="en-US" sz="13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 are implemented as  monolithic dies or MCMs?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0E2949BF-D113-4E95-8CE9-5167734C619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3634" y="1354757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90AC0A4E-744E-44E3-B29F-B0FBAFB08C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06062" y="1589707"/>
            <a:ext cx="363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Oval 12">
            <a:extLst>
              <a:ext uri="{FF2B5EF4-FFF2-40B4-BE49-F238E27FC236}">
                <a16:creationId xmlns:a16="http://schemas.microsoft.com/office/drawing/2014/main" id="{FAB66CDA-A761-4DF9-B815-51B38904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73" y="178338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Line 13">
            <a:extLst>
              <a:ext uri="{FF2B5EF4-FFF2-40B4-BE49-F238E27FC236}">
                <a16:creationId xmlns:a16="http://schemas.microsoft.com/office/drawing/2014/main" id="{AB4A4992-6BD9-45B6-A5DC-48438B80CD6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54311" y="158335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B71E455-565B-4390-B5F4-D5466C50DDF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34773" y="158302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Oval 12">
            <a:extLst>
              <a:ext uri="{FF2B5EF4-FFF2-40B4-BE49-F238E27FC236}">
                <a16:creationId xmlns:a16="http://schemas.microsoft.com/office/drawing/2014/main" id="{9E38801D-32F8-4029-BA4C-43DE0F07F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1522" y="180290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6AB9A87-C454-4722-8DDC-584DE3D4BF8D}"/>
              </a:ext>
            </a:extLst>
          </p:cNvPr>
          <p:cNvSpPr txBox="1"/>
          <p:nvPr/>
        </p:nvSpPr>
        <p:spPr>
          <a:xfrm>
            <a:off x="2021248" y="2680789"/>
            <a:ext cx="103746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300" i="1" dirty="0"/>
              <a:t>Section a)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C5C43D2-C85F-4F68-B3EA-4CCEB056ED99}"/>
              </a:ext>
            </a:extLst>
          </p:cNvPr>
          <p:cNvSpPr txBox="1"/>
          <p:nvPr/>
        </p:nvSpPr>
        <p:spPr>
          <a:xfrm>
            <a:off x="5703518" y="2691672"/>
            <a:ext cx="10422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300" i="1" dirty="0"/>
              <a:t>Section b)</a:t>
            </a:r>
          </a:p>
        </p:txBody>
      </p:sp>
    </p:spTree>
    <p:extLst>
      <p:ext uri="{BB962C8B-B14F-4D97-AF65-F5344CB8AC3E}">
        <p14:creationId xmlns:p14="http://schemas.microsoft.com/office/powerpoint/2010/main" val="1797763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22" grpId="0"/>
      <p:bldP spid="23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6406707" y="3240208"/>
            <a:ext cx="2106000" cy="1447521"/>
            <a:chOff x="6154572" y="1401074"/>
            <a:chExt cx="2098800" cy="1412391"/>
          </a:xfrm>
        </p:grpSpPr>
        <p:sp>
          <p:nvSpPr>
            <p:cNvPr id="69" name="Rectangle 68"/>
            <p:cNvSpPr/>
            <p:nvPr/>
          </p:nvSpPr>
          <p:spPr bwMode="auto">
            <a:xfrm>
              <a:off x="6154572" y="2489465"/>
              <a:ext cx="2098800" cy="324000"/>
            </a:xfrm>
            <a:prstGeom prst="rect">
              <a:avLst/>
            </a:prstGeom>
            <a:solidFill>
              <a:srgbClr val="9D9DDF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L3 slice</a:t>
              </a:r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6155335" y="1401074"/>
              <a:ext cx="2095399" cy="1094677"/>
              <a:chOff x="448232" y="1529140"/>
              <a:chExt cx="2095399" cy="804292"/>
            </a:xfrm>
          </p:grpSpPr>
          <p:sp>
            <p:nvSpPr>
              <p:cNvPr id="71" name="Rectangle 70"/>
              <p:cNvSpPr/>
              <p:nvPr/>
            </p:nvSpPr>
            <p:spPr bwMode="auto">
              <a:xfrm>
                <a:off x="448232" y="1529140"/>
                <a:ext cx="523546" cy="792000"/>
              </a:xfrm>
              <a:prstGeom prst="rect">
                <a:avLst/>
              </a:prstGeom>
              <a:solidFill>
                <a:srgbClr val="69D8FF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CPU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core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L1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L2</a:t>
                </a:r>
              </a:p>
            </p:txBody>
          </p:sp>
          <p:sp>
            <p:nvSpPr>
              <p:cNvPr id="72" name="Rectangle 71"/>
              <p:cNvSpPr/>
              <p:nvPr/>
            </p:nvSpPr>
            <p:spPr bwMode="auto">
              <a:xfrm>
                <a:off x="972012" y="1535052"/>
                <a:ext cx="523546" cy="792000"/>
              </a:xfrm>
              <a:prstGeom prst="rect">
                <a:avLst/>
              </a:prstGeom>
              <a:solidFill>
                <a:srgbClr val="69D8FF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CPU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core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L1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L2</a:t>
                </a:r>
              </a:p>
            </p:txBody>
          </p:sp>
          <p:sp>
            <p:nvSpPr>
              <p:cNvPr id="73" name="Rectangle 72"/>
              <p:cNvSpPr/>
              <p:nvPr/>
            </p:nvSpPr>
            <p:spPr bwMode="auto">
              <a:xfrm>
                <a:off x="1496305" y="1535520"/>
                <a:ext cx="523546" cy="792000"/>
              </a:xfrm>
              <a:prstGeom prst="rect">
                <a:avLst/>
              </a:prstGeom>
              <a:solidFill>
                <a:srgbClr val="69D8FF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CPU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core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L1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L2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 bwMode="auto">
              <a:xfrm>
                <a:off x="2020085" y="1541432"/>
                <a:ext cx="523546" cy="792000"/>
              </a:xfrm>
              <a:prstGeom prst="rect">
                <a:avLst/>
              </a:prstGeom>
              <a:solidFill>
                <a:srgbClr val="69D8FF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CPU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core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L1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L2</a:t>
                </a:r>
              </a:p>
            </p:txBody>
          </p:sp>
        </p:grpSp>
      </p:grpSp>
      <p:sp>
        <p:nvSpPr>
          <p:cNvPr id="29" name="TextBox 28"/>
          <p:cNvSpPr txBox="1"/>
          <p:nvPr/>
        </p:nvSpPr>
        <p:spPr>
          <a:xfrm>
            <a:off x="8814338" y="8517152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*</a:t>
            </a:r>
          </a:p>
        </p:txBody>
      </p:sp>
      <p:sp>
        <p:nvSpPr>
          <p:cNvPr id="54" name="Rectangle 53"/>
          <p:cNvSpPr/>
          <p:nvPr/>
        </p:nvSpPr>
        <p:spPr bwMode="auto">
          <a:xfrm>
            <a:off x="1629287" y="3362864"/>
            <a:ext cx="576000" cy="735542"/>
          </a:xfrm>
          <a:prstGeom prst="rect">
            <a:avLst/>
          </a:prstGeom>
          <a:solidFill>
            <a:srgbClr val="69D8FF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CPU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L1/L2</a:t>
            </a:r>
          </a:p>
        </p:txBody>
      </p:sp>
      <p:cxnSp>
        <p:nvCxnSpPr>
          <p:cNvPr id="39" name="Straight Connector 38"/>
          <p:cNvCxnSpPr/>
          <p:nvPr/>
        </p:nvCxnSpPr>
        <p:spPr bwMode="auto">
          <a:xfrm flipH="1">
            <a:off x="1943562" y="1711101"/>
            <a:ext cx="1930153" cy="271883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" name="Straight Connector 39"/>
          <p:cNvCxnSpPr>
            <a:endCxn id="44" idx="2"/>
          </p:cNvCxnSpPr>
          <p:nvPr/>
        </p:nvCxnSpPr>
        <p:spPr bwMode="auto">
          <a:xfrm>
            <a:off x="3858165" y="1712276"/>
            <a:ext cx="2305784" cy="29667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" name="Text Box 9"/>
          <p:cNvSpPr txBox="1">
            <a:spLocks noChangeArrowheads="1"/>
          </p:cNvSpPr>
          <p:nvPr/>
        </p:nvSpPr>
        <p:spPr bwMode="auto">
          <a:xfrm>
            <a:off x="1283653" y="1407609"/>
            <a:ext cx="5150769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/>
              </a:rPr>
              <a:t>CPU</a:t>
            </a:r>
            <a:r>
              <a:rPr lang="en-US" altLang="en-US" sz="1300" b="1" dirty="0">
                <a:solidFill>
                  <a:srgbClr val="000000"/>
                </a:solidFill>
                <a:latin typeface="Verdana"/>
              </a:rPr>
              <a:t> b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uilding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blocks of multicore server </a:t>
            </a:r>
            <a:r>
              <a:rPr lang="en-US" altLang="en-US" sz="1300" b="1" dirty="0">
                <a:solidFill>
                  <a:srgbClr val="000000"/>
                </a:solidFill>
                <a:latin typeface="Verdana"/>
              </a:rPr>
              <a:t>processors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6163949" y="197294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1892878" y="197188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6" name="Text Box 9"/>
          <p:cNvSpPr txBox="1">
            <a:spLocks noChangeArrowheads="1"/>
          </p:cNvSpPr>
          <p:nvPr/>
        </p:nvSpPr>
        <p:spPr bwMode="auto">
          <a:xfrm>
            <a:off x="732976" y="2046670"/>
            <a:ext cx="2315057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Individual</a:t>
            </a:r>
            <a:r>
              <a:rPr kumimoji="0" lang="en-US" altLang="en-US" sz="13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cores 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implementations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8" name="Text Box 9"/>
          <p:cNvSpPr txBox="1">
            <a:spLocks noChangeArrowheads="1"/>
          </p:cNvSpPr>
          <p:nvPr/>
        </p:nvSpPr>
        <p:spPr bwMode="auto">
          <a:xfrm>
            <a:off x="4681001" y="2031480"/>
            <a:ext cx="294664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cluster implementations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4254368" y="2524124"/>
            <a:ext cx="158131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Dual-core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 clusters</a:t>
            </a:r>
          </a:p>
        </p:txBody>
      </p:sp>
      <p:sp>
        <p:nvSpPr>
          <p:cNvPr id="78" name="Text Box 4"/>
          <p:cNvSpPr txBox="1">
            <a:spLocks noChangeArrowheads="1"/>
          </p:cNvSpPr>
          <p:nvPr/>
        </p:nvSpPr>
        <p:spPr bwMode="auto">
          <a:xfrm>
            <a:off x="6574883" y="2550010"/>
            <a:ext cx="175439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Quad-core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core clusters</a:t>
            </a:r>
          </a:p>
        </p:txBody>
      </p:sp>
      <p:cxnSp>
        <p:nvCxnSpPr>
          <p:cNvPr id="79" name="Straight Connector 78"/>
          <p:cNvCxnSpPr>
            <a:endCxn id="82" idx="7"/>
          </p:cNvCxnSpPr>
          <p:nvPr/>
        </p:nvCxnSpPr>
        <p:spPr bwMode="auto">
          <a:xfrm flipH="1">
            <a:off x="5079370" y="2376496"/>
            <a:ext cx="1167643" cy="1194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0" name="Straight Connector 79"/>
          <p:cNvCxnSpPr>
            <a:endCxn id="78" idx="0"/>
          </p:cNvCxnSpPr>
          <p:nvPr/>
        </p:nvCxnSpPr>
        <p:spPr bwMode="auto">
          <a:xfrm>
            <a:off x="6245198" y="2376496"/>
            <a:ext cx="1206884" cy="17351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1" name="Oval 13"/>
          <p:cNvSpPr>
            <a:spLocks noChangeArrowheads="1"/>
          </p:cNvSpPr>
          <p:nvPr/>
        </p:nvSpPr>
        <p:spPr bwMode="auto">
          <a:xfrm>
            <a:off x="7385698" y="249576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5017914" y="248538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4525149" y="3243011"/>
            <a:ext cx="1116000" cy="1475466"/>
            <a:chOff x="4505899" y="2954251"/>
            <a:chExt cx="1116000" cy="1475466"/>
          </a:xfrm>
        </p:grpSpPr>
        <p:sp>
          <p:nvSpPr>
            <p:cNvPr id="52" name="Rectangle 51"/>
            <p:cNvSpPr/>
            <p:nvPr/>
          </p:nvSpPr>
          <p:spPr bwMode="auto">
            <a:xfrm>
              <a:off x="4526969" y="3772298"/>
              <a:ext cx="1051200" cy="332659"/>
            </a:xfrm>
            <a:prstGeom prst="rect">
              <a:avLst/>
            </a:prstGeom>
            <a:solidFill>
              <a:srgbClr val="FFC000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5" name="Rectangle 64"/>
            <p:cNvSpPr/>
            <p:nvPr/>
          </p:nvSpPr>
          <p:spPr bwMode="auto">
            <a:xfrm>
              <a:off x="4527732" y="2955265"/>
              <a:ext cx="523546" cy="813168"/>
            </a:xfrm>
            <a:prstGeom prst="rect">
              <a:avLst/>
            </a:prstGeom>
            <a:solidFill>
              <a:srgbClr val="69D8FF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CPU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L1</a:t>
              </a:r>
            </a:p>
          </p:txBody>
        </p:sp>
        <p:sp>
          <p:nvSpPr>
            <p:cNvPr id="66" name="Rectangle 65"/>
            <p:cNvSpPr/>
            <p:nvPr/>
          </p:nvSpPr>
          <p:spPr bwMode="auto">
            <a:xfrm>
              <a:off x="5051512" y="2954251"/>
              <a:ext cx="523546" cy="813168"/>
            </a:xfrm>
            <a:prstGeom prst="rect">
              <a:avLst/>
            </a:prstGeom>
            <a:solidFill>
              <a:srgbClr val="69D8FF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CPU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L1</a:t>
              </a:r>
            </a:p>
          </p:txBody>
        </p:sp>
        <p:sp>
          <p:nvSpPr>
            <p:cNvPr id="42" name="Rectangle 41"/>
            <p:cNvSpPr/>
            <p:nvPr/>
          </p:nvSpPr>
          <p:spPr bwMode="auto">
            <a:xfrm>
              <a:off x="4525772" y="4097057"/>
              <a:ext cx="1051200" cy="332660"/>
            </a:xfrm>
            <a:prstGeom prst="rect">
              <a:avLst/>
            </a:prstGeom>
            <a:solidFill>
              <a:srgbClr val="9D9DDF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L3 slice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4505899" y="3772863"/>
              <a:ext cx="1116000" cy="3002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5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Shared L2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4063235" y="4880013"/>
            <a:ext cx="2005677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/>
              <a:t>AMD’s Opteron-based</a:t>
            </a:r>
          </a:p>
          <a:p>
            <a:pPr algn="ctr"/>
            <a:r>
              <a:rPr lang="en-US" sz="1300" i="1" dirty="0"/>
              <a:t>Compute Module</a:t>
            </a:r>
          </a:p>
          <a:p>
            <a:pPr algn="ctr"/>
            <a:r>
              <a:rPr lang="en-US" sz="1300" i="1" dirty="0"/>
              <a:t>(with shared FP unit)</a:t>
            </a:r>
          </a:p>
          <a:p>
            <a:pPr algn="ctr"/>
            <a:r>
              <a:rPr lang="en-US" sz="1300" i="1" dirty="0"/>
              <a:t>(2011-2012)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6475139" y="4878408"/>
            <a:ext cx="1933543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/>
              <a:t>AMD’s Zen-based</a:t>
            </a:r>
          </a:p>
          <a:p>
            <a:pPr algn="ctr"/>
            <a:r>
              <a:rPr lang="en-US" sz="1300" i="1" dirty="0"/>
              <a:t>CCX (Core </a:t>
            </a:r>
            <a:r>
              <a:rPr lang="en-US" sz="1300" i="1" dirty="0" err="1"/>
              <a:t>CompleX</a:t>
            </a:r>
            <a:r>
              <a:rPr lang="en-US" sz="1300" i="1" dirty="0"/>
              <a:t>)</a:t>
            </a:r>
          </a:p>
          <a:p>
            <a:pPr algn="ctr"/>
            <a:r>
              <a:rPr lang="en-US" sz="1300" i="1" dirty="0"/>
              <a:t>(2017-)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104889" y="4878407"/>
            <a:ext cx="154721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/>
              <a:t>Intel’s multicore</a:t>
            </a:r>
          </a:p>
          <a:p>
            <a:pPr algn="ctr"/>
            <a:r>
              <a:rPr lang="en-US" sz="1300" i="1" dirty="0"/>
              <a:t>servers</a:t>
            </a:r>
          </a:p>
          <a:p>
            <a:pPr algn="ctr"/>
            <a:r>
              <a:rPr lang="en-US" sz="1300" i="1" dirty="0"/>
              <a:t>(2005-)</a:t>
            </a:r>
          </a:p>
        </p:txBody>
      </p:sp>
      <p:sp>
        <p:nvSpPr>
          <p:cNvPr id="75" name="Rectangle 74"/>
          <p:cNvSpPr/>
          <p:nvPr/>
        </p:nvSpPr>
        <p:spPr bwMode="auto">
          <a:xfrm>
            <a:off x="1626958" y="4114704"/>
            <a:ext cx="576000" cy="332660"/>
          </a:xfrm>
          <a:prstGeom prst="rect">
            <a:avLst/>
          </a:prstGeom>
          <a:solidFill>
            <a:srgbClr val="9D9DDF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L3 slice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40630" y="4583727"/>
            <a:ext cx="9877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Examples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23358" y="5778800"/>
            <a:ext cx="2005677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i="1" dirty="0"/>
              <a:t>IBM POWER</a:t>
            </a:r>
            <a:r>
              <a:rPr lang="hu-HU" sz="1300" i="1" dirty="0"/>
              <a:t> 9 (</a:t>
            </a:r>
            <a:r>
              <a:rPr lang="en-US" sz="1300" i="1" dirty="0"/>
              <a:t>2017)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7950" y="481265"/>
            <a:ext cx="85347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a) Whether the processors include individual CPU cores or core clusters?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7950" y="6119457"/>
            <a:ext cx="91675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It is the task of the intra-processor interconnect </a:t>
            </a:r>
            <a:r>
              <a:rPr lang="hu-HU" sz="1600" dirty="0">
                <a:solidFill>
                  <a:srgbClr val="0070C0"/>
                </a:solidFill>
              </a:rPr>
              <a:t>to link together either individual cores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or core clusters with further </a:t>
            </a:r>
            <a:r>
              <a:rPr lang="en-US" sz="1600" dirty="0">
                <a:solidFill>
                  <a:srgbClr val="0070C0"/>
                </a:solidFill>
              </a:rPr>
              <a:t>building blocks </a:t>
            </a:r>
            <a:r>
              <a:rPr lang="hu-HU" sz="1600" dirty="0">
                <a:solidFill>
                  <a:srgbClr val="0070C0"/>
                </a:solidFill>
              </a:rPr>
              <a:t>of the processor.</a:t>
            </a:r>
            <a:endParaRPr lang="en-US" sz="1600" dirty="0">
              <a:solidFill>
                <a:srgbClr val="0070C0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B6372B2-BE88-4401-A3DA-9F221E89FA7B}"/>
              </a:ext>
            </a:extLst>
          </p:cNvPr>
          <p:cNvSpPr txBox="1"/>
          <p:nvPr/>
        </p:nvSpPr>
        <p:spPr>
          <a:xfrm>
            <a:off x="107950" y="864053"/>
            <a:ext cx="92822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CPU cores may be implemented either as </a:t>
            </a:r>
            <a:r>
              <a:rPr lang="hu-HU" sz="1600" dirty="0">
                <a:solidFill>
                  <a:srgbClr val="FF0000"/>
                </a:solidFill>
              </a:rPr>
              <a:t>individual cores </a:t>
            </a:r>
            <a:r>
              <a:rPr lang="hu-HU" sz="1600" dirty="0"/>
              <a:t>or </a:t>
            </a:r>
            <a:r>
              <a:rPr lang="hu-HU" sz="1600" dirty="0">
                <a:solidFill>
                  <a:srgbClr val="FF0000"/>
                </a:solidFill>
              </a:rPr>
              <a:t>core clusters</a:t>
            </a:r>
            <a:r>
              <a:rPr lang="hu-HU" sz="1600" dirty="0"/>
              <a:t>, as shown </a:t>
            </a:r>
          </a:p>
          <a:p>
            <a:r>
              <a:rPr lang="hu-HU" sz="1600" dirty="0"/>
              <a:t>  below.</a:t>
            </a:r>
          </a:p>
        </p:txBody>
      </p:sp>
      <p:sp>
        <p:nvSpPr>
          <p:cNvPr id="47" name="Title 1">
            <a:extLst>
              <a:ext uri="{FF2B5EF4-FFF2-40B4-BE49-F238E27FC236}">
                <a16:creationId xmlns:a16="http://schemas.microsoft.com/office/drawing/2014/main" id="{27476D0B-B254-4E92-87CC-7CE14B7D12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(4)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0474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43" grpId="0"/>
      <p:bldP spid="44" grpId="0" animBg="1"/>
      <p:bldP spid="45" grpId="0" animBg="1"/>
      <p:bldP spid="46" grpId="0"/>
      <p:bldP spid="48" grpId="0"/>
      <p:bldP spid="77" grpId="0"/>
      <p:bldP spid="78" grpId="0"/>
      <p:bldP spid="81" grpId="0" animBg="1"/>
      <p:bldP spid="82" grpId="0" animBg="1"/>
      <p:bldP spid="15" grpId="0"/>
      <p:bldP spid="61" grpId="0"/>
      <p:bldP spid="62" grpId="0"/>
      <p:bldP spid="75" grpId="0" animBg="1"/>
      <p:bldP spid="16" grpId="0"/>
      <p:bldP spid="17" grpId="0"/>
      <p:bldP spid="4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01101" y="1112349"/>
            <a:ext cx="8475470" cy="914328"/>
            <a:chOff x="501101" y="1112349"/>
            <a:chExt cx="8475470" cy="914328"/>
          </a:xfrm>
        </p:grpSpPr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501101" y="1734289"/>
              <a:ext cx="360161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Monolithic implementation</a:t>
              </a:r>
            </a:p>
          </p:txBody>
        </p:sp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4404144" y="1730849"/>
              <a:ext cx="4572427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Multi-Chip-Module (MCM)</a:t>
              </a:r>
              <a:r>
                <a:rPr lang="hu-HU" altLang="en-US" sz="1300" b="1" dirty="0">
                  <a:solidFill>
                    <a:srgbClr val="000000"/>
                  </a:solidFill>
                  <a:latin typeface="+mj-lt"/>
                </a:rPr>
                <a:t> implementation</a:t>
              </a:r>
              <a:endParaRPr lang="en-US" altLang="en-US" sz="1300" b="1" dirty="0">
                <a:solidFill>
                  <a:srgbClr val="000000"/>
                </a:solidFill>
                <a:latin typeface="+mj-lt"/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 bwMode="auto">
            <a:xfrm flipH="1">
              <a:off x="2297930" y="1426959"/>
              <a:ext cx="2171038" cy="22542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/>
            <p:cNvCxnSpPr/>
            <p:nvPr/>
          </p:nvCxnSpPr>
          <p:spPr bwMode="auto">
            <a:xfrm>
              <a:off x="4468968" y="1426959"/>
              <a:ext cx="2250793" cy="21359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" name="Oval 13"/>
            <p:cNvSpPr>
              <a:spLocks noChangeArrowheads="1"/>
            </p:cNvSpPr>
            <p:nvPr/>
          </p:nvSpPr>
          <p:spPr bwMode="auto">
            <a:xfrm>
              <a:off x="6678919" y="1610395"/>
              <a:ext cx="65087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9" name="Oval 13"/>
            <p:cNvSpPr>
              <a:spLocks noChangeArrowheads="1"/>
            </p:cNvSpPr>
            <p:nvPr/>
          </p:nvSpPr>
          <p:spPr bwMode="auto">
            <a:xfrm>
              <a:off x="2269596" y="1617911"/>
              <a:ext cx="65087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0" name="Text Box 9"/>
            <p:cNvSpPr txBox="1">
              <a:spLocks noChangeArrowheads="1"/>
            </p:cNvSpPr>
            <p:nvPr/>
          </p:nvSpPr>
          <p:spPr bwMode="auto">
            <a:xfrm>
              <a:off x="1707155" y="1112349"/>
              <a:ext cx="5498621" cy="292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Design paradigms for segmenting multicore processors</a:t>
              </a: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75762" y="2181831"/>
            <a:ext cx="243688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All cores are implemented </a:t>
            </a:r>
          </a:p>
          <a:p>
            <a:pPr algn="ctr"/>
            <a:r>
              <a:rPr lang="en-US" sz="1300" dirty="0">
                <a:latin typeface="+mj-lt"/>
              </a:rPr>
              <a:t>on the same die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822509" y="2192562"/>
            <a:ext cx="3950120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Cores are implemented on a number of dies,</a:t>
            </a:r>
          </a:p>
          <a:p>
            <a:pPr algn="ctr"/>
            <a:r>
              <a:rPr lang="en-US" sz="1300" dirty="0">
                <a:latin typeface="+mj-lt"/>
              </a:rPr>
              <a:t>they are properly interconnected and</a:t>
            </a:r>
          </a:p>
          <a:p>
            <a:pPr algn="ctr"/>
            <a:r>
              <a:rPr lang="en-US" sz="1300" dirty="0">
                <a:latin typeface="+mj-lt"/>
              </a:rPr>
              <a:t>mounted into the same package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2"/>
          <a:srcRect l="6166" t="28710" r="69622" b="27391"/>
          <a:stretch/>
        </p:blipFill>
        <p:spPr>
          <a:xfrm>
            <a:off x="1089217" y="3361765"/>
            <a:ext cx="2003610" cy="197671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/>
          <a:srcRect l="69738" t="28448" r="6969" b="27391"/>
          <a:stretch/>
        </p:blipFill>
        <p:spPr>
          <a:xfrm>
            <a:off x="5782237" y="3329931"/>
            <a:ext cx="1855692" cy="191441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715001" y="5335779"/>
            <a:ext cx="1949823" cy="1428092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73669" y="497139"/>
            <a:ext cx="89017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hu-HU" dirty="0">
                <a:solidFill>
                  <a:schemeClr val="accent6"/>
                </a:solidFill>
                <a:latin typeface="+mj-lt"/>
              </a:rPr>
              <a:t>b) Whether the processors are implemented as monolithic dies or MCMs?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53035" y="2979188"/>
            <a:ext cx="30380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300" b="1" i="1" dirty="0">
                <a:latin typeface="+mj-lt"/>
              </a:rPr>
              <a:t>Intel's </a:t>
            </a:r>
            <a:r>
              <a:rPr lang="en-US" sz="1300" b="1" i="1" dirty="0" err="1">
                <a:latin typeface="+mj-lt"/>
              </a:rPr>
              <a:t>Skylake</a:t>
            </a:r>
            <a:r>
              <a:rPr lang="en-US" sz="1300" b="1" i="1" dirty="0">
                <a:latin typeface="+mj-lt"/>
              </a:rPr>
              <a:t>-SP (2017) </a:t>
            </a:r>
            <a:r>
              <a:rPr lang="en-US" sz="1300" i="1" dirty="0">
                <a:latin typeface="+mj-lt"/>
              </a:rPr>
              <a:t>[</a:t>
            </a:r>
            <a:r>
              <a:rPr lang="hu-HU" sz="1300" i="1" dirty="0">
                <a:latin typeface="+mj-lt"/>
              </a:rPr>
              <a:t>38</a:t>
            </a:r>
            <a:r>
              <a:rPr lang="en-US" sz="1300" i="1" dirty="0">
                <a:latin typeface="+mj-lt"/>
              </a:rPr>
              <a:t>]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679143" y="2983671"/>
            <a:ext cx="292099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300" b="1" i="1" dirty="0">
                <a:latin typeface="+mj-lt"/>
              </a:rPr>
              <a:t>AMD's EPYC (2017) </a:t>
            </a:r>
            <a:r>
              <a:rPr lang="en-US" sz="1300" i="1" dirty="0">
                <a:latin typeface="+mj-lt"/>
              </a:rPr>
              <a:t>[</a:t>
            </a:r>
            <a:r>
              <a:rPr lang="hu-HU" sz="1300" i="1" dirty="0">
                <a:latin typeface="+mj-lt"/>
              </a:rPr>
              <a:t>38</a:t>
            </a:r>
            <a:r>
              <a:rPr lang="en-US" sz="1300" i="1" dirty="0">
                <a:latin typeface="+mj-lt"/>
              </a:rPr>
              <a:t>], [</a:t>
            </a:r>
            <a:r>
              <a:rPr lang="hu-HU" sz="1300" i="1" dirty="0">
                <a:latin typeface="+mj-lt"/>
              </a:rPr>
              <a:t>27</a:t>
            </a:r>
            <a:r>
              <a:rPr lang="en-US" sz="1300" i="1" dirty="0">
                <a:latin typeface="+mj-lt"/>
              </a:rPr>
              <a:t>]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115566" y="3953435"/>
            <a:ext cx="127150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300" dirty="0"/>
              <a:t>Up to 28 cores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732389" y="3944471"/>
            <a:ext cx="135485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300" dirty="0"/>
              <a:t>Up to </a:t>
            </a:r>
            <a:r>
              <a:rPr lang="en-US" sz="1300" dirty="0" err="1"/>
              <a:t>4x8</a:t>
            </a:r>
            <a:r>
              <a:rPr lang="en-US" sz="1300" dirty="0"/>
              <a:t> cores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691719" y="5688106"/>
            <a:ext cx="145264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300" dirty="0">
                <a:latin typeface="+mj-lt"/>
              </a:rPr>
              <a:t>Single package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7236" y="2710248"/>
            <a:ext cx="955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400" i="1" dirty="0">
                <a:latin typeface="+mj-lt"/>
              </a:rPr>
              <a:t>Example</a:t>
            </a:r>
          </a:p>
        </p:txBody>
      </p:sp>
      <p:sp>
        <p:nvSpPr>
          <p:cNvPr id="2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(5)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8777391" y="6405037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251651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51B805-145F-40C6-9495-B2FFA54BF269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(6)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5AA8FE-9F81-49DE-BC2F-F63F1E6C71F5}"/>
              </a:ext>
            </a:extLst>
          </p:cNvPr>
          <p:cNvGrpSpPr/>
          <p:nvPr/>
        </p:nvGrpSpPr>
        <p:grpSpPr>
          <a:xfrm>
            <a:off x="501101" y="2199469"/>
            <a:ext cx="8475470" cy="914328"/>
            <a:chOff x="501101" y="1112349"/>
            <a:chExt cx="8475470" cy="914328"/>
          </a:xfrm>
        </p:grpSpPr>
        <p:sp>
          <p:nvSpPr>
            <p:cNvPr id="6" name="Text Box 4">
              <a:extLst>
                <a:ext uri="{FF2B5EF4-FFF2-40B4-BE49-F238E27FC236}">
                  <a16:creationId xmlns:a16="http://schemas.microsoft.com/office/drawing/2014/main" id="{E74B808D-C2ED-4FF8-A52A-3AAE76BF91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101" y="1734289"/>
              <a:ext cx="360161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Monolithic implementation</a:t>
              </a:r>
            </a:p>
          </p:txBody>
        </p:sp>
        <p:sp>
          <p:nvSpPr>
            <p:cNvPr id="7" name="Text Box 4">
              <a:extLst>
                <a:ext uri="{FF2B5EF4-FFF2-40B4-BE49-F238E27FC236}">
                  <a16:creationId xmlns:a16="http://schemas.microsoft.com/office/drawing/2014/main" id="{B23FE7F0-F499-413E-B666-3FA7D68893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4144" y="1730849"/>
              <a:ext cx="4572427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Multi-Chip-Module (MCM)</a:t>
              </a:r>
              <a:r>
                <a:rPr lang="hu-HU" altLang="en-US" sz="1300" b="1" dirty="0">
                  <a:solidFill>
                    <a:srgbClr val="000000"/>
                  </a:solidFill>
                  <a:latin typeface="+mj-lt"/>
                </a:rPr>
                <a:t> implementation</a:t>
              </a:r>
              <a:endParaRPr lang="en-US" altLang="en-US" sz="1300" b="1" dirty="0">
                <a:solidFill>
                  <a:srgbClr val="000000"/>
                </a:solidFill>
                <a:latin typeface="+mj-lt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F1429AD6-9936-43A0-B303-0A9582C5BE04}"/>
                </a:ext>
              </a:extLst>
            </p:cNvPr>
            <p:cNvCxnSpPr/>
            <p:nvPr/>
          </p:nvCxnSpPr>
          <p:spPr bwMode="auto">
            <a:xfrm flipH="1">
              <a:off x="2297930" y="1426959"/>
              <a:ext cx="2171038" cy="22542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C4F24CC-8E7E-4056-B5CC-E70F9F8B15BC}"/>
                </a:ext>
              </a:extLst>
            </p:cNvPr>
            <p:cNvCxnSpPr/>
            <p:nvPr/>
          </p:nvCxnSpPr>
          <p:spPr bwMode="auto">
            <a:xfrm>
              <a:off x="4468968" y="1426959"/>
              <a:ext cx="2250793" cy="21359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" name="Oval 13">
              <a:extLst>
                <a:ext uri="{FF2B5EF4-FFF2-40B4-BE49-F238E27FC236}">
                  <a16:creationId xmlns:a16="http://schemas.microsoft.com/office/drawing/2014/main" id="{2C653DAF-649B-4E98-960D-14C5D6612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8919" y="1610395"/>
              <a:ext cx="65087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1" name="Oval 13">
              <a:extLst>
                <a:ext uri="{FF2B5EF4-FFF2-40B4-BE49-F238E27FC236}">
                  <a16:creationId xmlns:a16="http://schemas.microsoft.com/office/drawing/2014/main" id="{BB1E6546-95BE-4620-BC4D-5E5DD50A1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596" y="1617911"/>
              <a:ext cx="65087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2" name="Text Box 9">
              <a:extLst>
                <a:ext uri="{FF2B5EF4-FFF2-40B4-BE49-F238E27FC236}">
                  <a16:creationId xmlns:a16="http://schemas.microsoft.com/office/drawing/2014/main" id="{6DB09C7C-DCB8-4249-9E98-EA805FCC6B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7155" y="1112349"/>
              <a:ext cx="5498621" cy="292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Design paradigms for segmenting multicore processors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C61A4B2F-6D10-446E-9A21-4AFED8359F33}"/>
              </a:ext>
            </a:extLst>
          </p:cNvPr>
          <p:cNvSpPr txBox="1"/>
          <p:nvPr/>
        </p:nvSpPr>
        <p:spPr>
          <a:xfrm>
            <a:off x="107950" y="487680"/>
            <a:ext cx="82237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 The kind of interconnects needed for monolithic and MCM iprocessor</a:t>
            </a:r>
          </a:p>
          <a:p>
            <a:r>
              <a:rPr lang="hu-HU" dirty="0">
                <a:solidFill>
                  <a:schemeClr val="accent6"/>
                </a:solidFill>
              </a:rPr>
              <a:t>    implementing an on-die or off-die interconnect?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B62648E-D316-4134-A9A8-44E0418839D3}"/>
              </a:ext>
            </a:extLst>
          </p:cNvPr>
          <p:cNvSpPr txBox="1"/>
          <p:nvPr/>
        </p:nvSpPr>
        <p:spPr>
          <a:xfrm>
            <a:off x="107950" y="1148080"/>
            <a:ext cx="88663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Clearly</a:t>
            </a:r>
            <a:r>
              <a:rPr lang="hu-HU" sz="1600" dirty="0">
                <a:solidFill>
                  <a:srgbClr val="0070C0"/>
                </a:solidFill>
              </a:rPr>
              <a:t>, monolitic processor</a:t>
            </a:r>
            <a:r>
              <a:rPr lang="hu-HU" sz="1600" dirty="0"/>
              <a:t> implementations make use of </a:t>
            </a:r>
            <a:r>
              <a:rPr lang="hu-HU" sz="1600" dirty="0">
                <a:solidFill>
                  <a:srgbClr val="0070C0"/>
                </a:solidFill>
              </a:rPr>
              <a:t>on-die interconnects </a:t>
            </a:r>
            <a:r>
              <a:rPr lang="hu-HU" sz="1600" dirty="0"/>
              <a:t>and </a:t>
            </a:r>
          </a:p>
          <a:p>
            <a:r>
              <a:rPr lang="hu-HU" sz="1600" dirty="0"/>
              <a:t>  </a:t>
            </a:r>
            <a:r>
              <a:rPr lang="hu-HU" sz="1600" dirty="0">
                <a:solidFill>
                  <a:srgbClr val="0070C0"/>
                </a:solidFill>
              </a:rPr>
              <a:t>MCM implementations off-die interconnects</a:t>
            </a:r>
            <a:r>
              <a:rPr lang="hu-HU" sz="1600" dirty="0"/>
              <a:t> (or in a wider sense </a:t>
            </a:r>
            <a:r>
              <a:rPr lang="hu-HU" sz="1600" dirty="0">
                <a:solidFill>
                  <a:srgbClr val="0070C0"/>
                </a:solidFill>
              </a:rPr>
              <a:t>on-package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integration</a:t>
            </a:r>
            <a:r>
              <a:rPr lang="hu-HU" sz="1600" dirty="0"/>
              <a:t>), as indicated below. </a:t>
            </a:r>
          </a:p>
        </p:txBody>
      </p:sp>
      <p:sp>
        <p:nvSpPr>
          <p:cNvPr id="15" name="Arrow: Down 14">
            <a:extLst>
              <a:ext uri="{FF2B5EF4-FFF2-40B4-BE49-F238E27FC236}">
                <a16:creationId xmlns:a16="http://schemas.microsoft.com/office/drawing/2014/main" id="{4E41807E-B224-4292-A4DB-A75508879D8C}"/>
              </a:ext>
            </a:extLst>
          </p:cNvPr>
          <p:cNvSpPr/>
          <p:nvPr/>
        </p:nvSpPr>
        <p:spPr bwMode="auto">
          <a:xfrm>
            <a:off x="2159000" y="3291840"/>
            <a:ext cx="108000" cy="360000"/>
          </a:xfrm>
          <a:prstGeom prst="down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Arrow: Down 15">
            <a:extLst>
              <a:ext uri="{FF2B5EF4-FFF2-40B4-BE49-F238E27FC236}">
                <a16:creationId xmlns:a16="http://schemas.microsoft.com/office/drawing/2014/main" id="{CE1A911A-2067-421A-BA7F-A759D97079ED}"/>
              </a:ext>
            </a:extLst>
          </p:cNvPr>
          <p:cNvSpPr/>
          <p:nvPr/>
        </p:nvSpPr>
        <p:spPr bwMode="auto">
          <a:xfrm>
            <a:off x="6537960" y="3291840"/>
            <a:ext cx="108000" cy="360000"/>
          </a:xfrm>
          <a:prstGeom prst="down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6F5799D-8E04-45FF-A9D0-F8871F6C212A}"/>
              </a:ext>
            </a:extLst>
          </p:cNvPr>
          <p:cNvSpPr txBox="1"/>
          <p:nvPr/>
        </p:nvSpPr>
        <p:spPr>
          <a:xfrm>
            <a:off x="1249680" y="3759200"/>
            <a:ext cx="193193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300" dirty="0"/>
              <a:t>On-die interconnects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F678EAD-9B2A-4273-97C4-2BB6E13F4DAA}"/>
              </a:ext>
            </a:extLst>
          </p:cNvPr>
          <p:cNvSpPr txBox="1"/>
          <p:nvPr/>
        </p:nvSpPr>
        <p:spPr>
          <a:xfrm>
            <a:off x="4478095" y="3769360"/>
            <a:ext cx="424263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/>
              <a:t>In addition: Of</a:t>
            </a:r>
            <a:r>
              <a:rPr lang="hu-HU" sz="1300" dirty="0"/>
              <a:t>f-die interconnects</a:t>
            </a:r>
            <a:r>
              <a:rPr lang="en-US" sz="1300" dirty="0"/>
              <a:t> between chips</a:t>
            </a:r>
            <a:endParaRPr lang="hu-HU" sz="1300" dirty="0"/>
          </a:p>
          <a:p>
            <a:pPr algn="ctr"/>
            <a:r>
              <a:rPr lang="hu-HU" sz="1300" dirty="0"/>
              <a:t>(On-package integration)</a:t>
            </a:r>
          </a:p>
        </p:txBody>
      </p:sp>
    </p:spTree>
    <p:extLst>
      <p:ext uri="{BB962C8B-B14F-4D97-AF65-F5344CB8AC3E}">
        <p14:creationId xmlns:p14="http://schemas.microsoft.com/office/powerpoint/2010/main" val="2040999311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4D7FFB-A819-464F-93CB-8642FED36EF6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(7)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95ADD53-E341-48B6-8B6D-BF8187E0D43F}"/>
              </a:ext>
            </a:extLst>
          </p:cNvPr>
          <p:cNvSpPr txBox="1"/>
          <p:nvPr/>
        </p:nvSpPr>
        <p:spPr>
          <a:xfrm>
            <a:off x="113469" y="491427"/>
            <a:ext cx="6679217" cy="341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 defTabSz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nt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ra-processor inter</a:t>
            </a:r>
            <a:r>
              <a:rPr lang="en-US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connects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 in </a:t>
            </a:r>
            <a:r>
              <a:rPr lang="en-US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server processor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s -2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2F8E988-7A9C-4394-9718-C632A913277A}"/>
              </a:ext>
            </a:extLst>
          </p:cNvPr>
          <p:cNvSpPr txBox="1"/>
          <p:nvPr/>
        </p:nvSpPr>
        <p:spPr>
          <a:xfrm>
            <a:off x="204910" y="894080"/>
            <a:ext cx="8982139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Subsequently, we are concerned </a:t>
            </a:r>
            <a:r>
              <a:rPr lang="hu-HU" sz="1600" dirty="0">
                <a:solidFill>
                  <a:srgbClr val="0070C0"/>
                </a:solidFill>
              </a:rPr>
              <a:t>only with monolithic processor implementations</a:t>
            </a:r>
            <a:r>
              <a:rPr lang="hu-HU" sz="1600" dirty="0"/>
              <a:t>, 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i.e. we discuss only </a:t>
            </a:r>
            <a:r>
              <a:rPr lang="hu-HU" sz="1600" dirty="0">
                <a:solidFill>
                  <a:srgbClr val="FF0000"/>
                </a:solidFill>
              </a:rPr>
              <a:t>on-die interconnects</a:t>
            </a:r>
            <a:r>
              <a:rPr lang="hu-HU" sz="1600" dirty="0"/>
              <a:t>.</a:t>
            </a:r>
          </a:p>
          <a:p>
            <a:r>
              <a:rPr lang="hu-HU" sz="1600" dirty="0"/>
              <a:t>    On package integration of multiple dies are dealt with in another chapter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(entitled as On-pakage integration).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Nevertheless, the same kind of interconnects can be employed whether individual</a:t>
            </a:r>
          </a:p>
          <a:p>
            <a:r>
              <a:rPr lang="hu-HU" sz="1600" dirty="0"/>
              <a:t>      CPU cores or core clusters are used. </a:t>
            </a:r>
          </a:p>
        </p:txBody>
      </p:sp>
    </p:spTree>
    <p:extLst>
      <p:ext uri="{BB962C8B-B14F-4D97-AF65-F5344CB8AC3E}">
        <p14:creationId xmlns:p14="http://schemas.microsoft.com/office/powerpoint/2010/main" val="3497731590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92503" y="3180079"/>
            <a:ext cx="2019000" cy="2848470"/>
            <a:chOff x="1126939" y="2532038"/>
            <a:chExt cx="2146582" cy="3122125"/>
          </a:xfrm>
        </p:grpSpPr>
        <p:sp>
          <p:nvSpPr>
            <p:cNvPr id="3" name="Téglalap 20"/>
            <p:cNvSpPr/>
            <p:nvPr/>
          </p:nvSpPr>
          <p:spPr>
            <a:xfrm>
              <a:off x="1187553" y="3781317"/>
              <a:ext cx="2085968" cy="821308"/>
            </a:xfrm>
            <a:prstGeom prst="rect">
              <a:avLst/>
            </a:prstGeom>
            <a:solidFill>
              <a:srgbClr val="ECAAD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Crossbar</a:t>
              </a:r>
            </a:p>
          </p:txBody>
        </p:sp>
        <p:sp>
          <p:nvSpPr>
            <p:cNvPr id="4" name="Téglalap 21"/>
            <p:cNvSpPr/>
            <p:nvPr/>
          </p:nvSpPr>
          <p:spPr>
            <a:xfrm>
              <a:off x="1126939" y="5150163"/>
              <a:ext cx="756000" cy="504000"/>
            </a:xfrm>
            <a:prstGeom prst="rect">
              <a:avLst/>
            </a:prstGeom>
            <a:solidFill>
              <a:srgbClr val="92D05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M</a:t>
              </a: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" name="Téglalap 22"/>
            <p:cNvSpPr/>
            <p:nvPr/>
          </p:nvSpPr>
          <p:spPr>
            <a:xfrm>
              <a:off x="2427192" y="5150163"/>
              <a:ext cx="756000" cy="504000"/>
            </a:xfrm>
            <a:prstGeom prst="rect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IO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6" name="Egyenes összekötő nyíllal 25"/>
            <p:cNvCxnSpPr/>
            <p:nvPr/>
          </p:nvCxnSpPr>
          <p:spPr>
            <a:xfrm flipH="1">
              <a:off x="1580410" y="3233778"/>
              <a:ext cx="2467" cy="547539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nyíllal 26"/>
            <p:cNvCxnSpPr/>
            <p:nvPr/>
          </p:nvCxnSpPr>
          <p:spPr>
            <a:xfrm flipH="1">
              <a:off x="2878195" y="3209393"/>
              <a:ext cx="2467" cy="547539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nyíllal 27"/>
            <p:cNvCxnSpPr/>
            <p:nvPr/>
          </p:nvCxnSpPr>
          <p:spPr>
            <a:xfrm flipH="1">
              <a:off x="1582878" y="4605052"/>
              <a:ext cx="2467" cy="547539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Egyenes összekötő nyíllal 28"/>
            <p:cNvCxnSpPr/>
            <p:nvPr/>
          </p:nvCxnSpPr>
          <p:spPr>
            <a:xfrm flipH="1">
              <a:off x="2880663" y="4580666"/>
              <a:ext cx="2467" cy="547539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gyenes összekötő nyíllal 29"/>
            <p:cNvCxnSpPr/>
            <p:nvPr/>
          </p:nvCxnSpPr>
          <p:spPr>
            <a:xfrm flipH="1">
              <a:off x="1581643" y="3785332"/>
              <a:ext cx="6170" cy="795334"/>
            </a:xfrm>
            <a:prstGeom prst="straightConnector1">
              <a:avLst/>
            </a:prstGeom>
            <a:ln>
              <a:solidFill>
                <a:schemeClr val="tx1"/>
              </a:solidFill>
              <a:prstDash val="dash"/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gyenes összekötő nyíllal 30"/>
            <p:cNvCxnSpPr/>
            <p:nvPr/>
          </p:nvCxnSpPr>
          <p:spPr>
            <a:xfrm flipH="1">
              <a:off x="2885598" y="3760946"/>
              <a:ext cx="3" cy="841679"/>
            </a:xfrm>
            <a:prstGeom prst="straightConnector1">
              <a:avLst/>
            </a:prstGeom>
            <a:ln>
              <a:solidFill>
                <a:schemeClr val="tx1"/>
              </a:solidFill>
              <a:prstDash val="dash"/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gyenes összekötő nyíllal 35"/>
            <p:cNvCxnSpPr/>
            <p:nvPr/>
          </p:nvCxnSpPr>
          <p:spPr>
            <a:xfrm flipH="1">
              <a:off x="1595883" y="3787294"/>
              <a:ext cx="1257047" cy="793373"/>
            </a:xfrm>
            <a:prstGeom prst="straightConnector1">
              <a:avLst/>
            </a:prstGeom>
            <a:ln>
              <a:solidFill>
                <a:schemeClr val="tx1"/>
              </a:solidFill>
              <a:prstDash val="sysDot"/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gyenes összekötő nyíllal 38"/>
            <p:cNvCxnSpPr/>
            <p:nvPr/>
          </p:nvCxnSpPr>
          <p:spPr>
            <a:xfrm>
              <a:off x="1600819" y="3787294"/>
              <a:ext cx="1267430" cy="813743"/>
            </a:xfrm>
            <a:prstGeom prst="straightConnector1">
              <a:avLst/>
            </a:prstGeom>
            <a:ln>
              <a:solidFill>
                <a:schemeClr val="tx1"/>
              </a:solidFill>
              <a:prstDash val="sysDot"/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2031716" y="5301207"/>
              <a:ext cx="467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--</a:t>
              </a:r>
            </a:p>
          </p:txBody>
        </p:sp>
        <p:sp>
          <p:nvSpPr>
            <p:cNvPr id="15" name="Ellipszis 23"/>
            <p:cNvSpPr/>
            <p:nvPr/>
          </p:nvSpPr>
          <p:spPr>
            <a:xfrm>
              <a:off x="1231199" y="2532038"/>
              <a:ext cx="684001" cy="684000"/>
            </a:xfrm>
            <a:prstGeom prst="ellipse">
              <a:avLst/>
            </a:prstGeom>
            <a:solidFill>
              <a:srgbClr val="15C2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Times New Roman" panose="02020603050405020304" pitchFamily="18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064276" y="2745064"/>
              <a:ext cx="34817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--</a:t>
              </a:r>
            </a:p>
          </p:txBody>
        </p:sp>
        <p:sp>
          <p:nvSpPr>
            <p:cNvPr id="17" name="Ellipszis 23"/>
            <p:cNvSpPr/>
            <p:nvPr/>
          </p:nvSpPr>
          <p:spPr>
            <a:xfrm>
              <a:off x="2532924" y="2539474"/>
              <a:ext cx="684000" cy="684000"/>
            </a:xfrm>
            <a:prstGeom prst="ellipse">
              <a:avLst/>
            </a:prstGeom>
            <a:solidFill>
              <a:srgbClr val="15C2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871430" y="3220525"/>
            <a:ext cx="2441107" cy="2858874"/>
            <a:chOff x="5159914" y="2576369"/>
            <a:chExt cx="2595362" cy="3133529"/>
          </a:xfrm>
        </p:grpSpPr>
        <p:sp>
          <p:nvSpPr>
            <p:cNvPr id="20" name="Ellipszis 50"/>
            <p:cNvSpPr/>
            <p:nvPr/>
          </p:nvSpPr>
          <p:spPr>
            <a:xfrm>
              <a:off x="5240805" y="3715963"/>
              <a:ext cx="2482386" cy="974179"/>
            </a:xfrm>
            <a:prstGeom prst="ellipse">
              <a:avLst/>
            </a:prstGeom>
            <a:solidFill>
              <a:srgbClr val="FFC34B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1" name="Ellipszis 51"/>
            <p:cNvSpPr/>
            <p:nvPr/>
          </p:nvSpPr>
          <p:spPr>
            <a:xfrm>
              <a:off x="5549478" y="3876324"/>
              <a:ext cx="1849758" cy="664177"/>
            </a:xfrm>
            <a:prstGeom prst="ellipse">
              <a:avLst/>
            </a:prstGeom>
            <a:solidFill>
              <a:srgbClr val="FFC34B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Ring</a:t>
              </a: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bus</a:t>
              </a:r>
              <a:r>
                <a:rPr kumimoji="0" 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</a:p>
          </p:txBody>
        </p:sp>
        <p:sp>
          <p:nvSpPr>
            <p:cNvPr id="22" name="Téglalap 21"/>
            <p:cNvSpPr/>
            <p:nvPr/>
          </p:nvSpPr>
          <p:spPr>
            <a:xfrm>
              <a:off x="5558557" y="5205898"/>
              <a:ext cx="756000" cy="504000"/>
            </a:xfrm>
            <a:prstGeom prst="rect">
              <a:avLst/>
            </a:prstGeom>
            <a:solidFill>
              <a:srgbClr val="92D05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M</a:t>
              </a: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3" name="Téglalap 22"/>
            <p:cNvSpPr/>
            <p:nvPr/>
          </p:nvSpPr>
          <p:spPr>
            <a:xfrm>
              <a:off x="6663488" y="5205898"/>
              <a:ext cx="756000" cy="504000"/>
            </a:xfrm>
            <a:prstGeom prst="rect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IO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4" name="Egyenes összekötő nyíllal 27"/>
            <p:cNvCxnSpPr/>
            <p:nvPr/>
          </p:nvCxnSpPr>
          <p:spPr>
            <a:xfrm flipH="1">
              <a:off x="5909499" y="4639127"/>
              <a:ext cx="2532" cy="569295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Egyenes összekötő nyíllal 28"/>
            <p:cNvCxnSpPr/>
            <p:nvPr/>
          </p:nvCxnSpPr>
          <p:spPr>
            <a:xfrm flipH="1">
              <a:off x="7023599" y="4613773"/>
              <a:ext cx="2532" cy="569295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Box 25"/>
            <p:cNvSpPr txBox="1"/>
            <p:nvPr/>
          </p:nvSpPr>
          <p:spPr>
            <a:xfrm>
              <a:off x="6324414" y="5316925"/>
              <a:ext cx="34817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--</a:t>
              </a:r>
            </a:p>
          </p:txBody>
        </p:sp>
        <p:sp>
          <p:nvSpPr>
            <p:cNvPr id="27" name="Ellipszis 23"/>
            <p:cNvSpPr/>
            <p:nvPr/>
          </p:nvSpPr>
          <p:spPr>
            <a:xfrm>
              <a:off x="5159914" y="2581772"/>
              <a:ext cx="684000" cy="684000"/>
            </a:xfrm>
            <a:prstGeom prst="ellipse">
              <a:avLst/>
            </a:prstGeom>
            <a:solidFill>
              <a:srgbClr val="15C2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Times New Roman" panose="02020603050405020304" pitchFamily="18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8" name="Egyenes összekötő nyíllal 25"/>
            <p:cNvCxnSpPr/>
            <p:nvPr/>
          </p:nvCxnSpPr>
          <p:spPr>
            <a:xfrm flipH="1">
              <a:off x="5528531" y="3284312"/>
              <a:ext cx="2532" cy="569295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Egyenes összekötő nyíllal 26"/>
            <p:cNvCxnSpPr/>
            <p:nvPr/>
          </p:nvCxnSpPr>
          <p:spPr>
            <a:xfrm flipH="1">
              <a:off x="7412192" y="3287832"/>
              <a:ext cx="2532" cy="569295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Egyenes összekötő nyíllal 26"/>
            <p:cNvCxnSpPr/>
            <p:nvPr/>
          </p:nvCxnSpPr>
          <p:spPr>
            <a:xfrm flipH="1">
              <a:off x="6473949" y="3244641"/>
              <a:ext cx="2532" cy="468000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Ellipszis 23"/>
            <p:cNvSpPr/>
            <p:nvPr/>
          </p:nvSpPr>
          <p:spPr>
            <a:xfrm>
              <a:off x="7071276" y="2583282"/>
              <a:ext cx="684000" cy="684000"/>
            </a:xfrm>
            <a:prstGeom prst="ellipse">
              <a:avLst/>
            </a:prstGeom>
            <a:solidFill>
              <a:srgbClr val="15C2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3" name="Ellipszis 23"/>
            <p:cNvSpPr/>
            <p:nvPr/>
          </p:nvSpPr>
          <p:spPr>
            <a:xfrm>
              <a:off x="6140794" y="2576369"/>
              <a:ext cx="684000" cy="684000"/>
            </a:xfrm>
            <a:prstGeom prst="ellipse">
              <a:avLst/>
            </a:prstGeom>
            <a:solidFill>
              <a:srgbClr val="15C2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802131" y="2760727"/>
              <a:ext cx="34817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--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772681" y="2778373"/>
              <a:ext cx="34817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--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5777352" y="3566998"/>
            <a:ext cx="3206216" cy="2113920"/>
            <a:chOff x="3008815" y="2537648"/>
            <a:chExt cx="5857806" cy="3632738"/>
          </a:xfrm>
        </p:grpSpPr>
        <p:sp>
          <p:nvSpPr>
            <p:cNvPr id="37" name="TextBox 36"/>
            <p:cNvSpPr txBox="1"/>
            <p:nvPr/>
          </p:nvSpPr>
          <p:spPr>
            <a:xfrm>
              <a:off x="3008815" y="2537648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38" name="Group 37"/>
            <p:cNvGrpSpPr/>
            <p:nvPr/>
          </p:nvGrpSpPr>
          <p:grpSpPr>
            <a:xfrm>
              <a:off x="3011581" y="3241033"/>
              <a:ext cx="501897" cy="434296"/>
              <a:chOff x="3203019" y="1631379"/>
              <a:chExt cx="501897" cy="434296"/>
            </a:xfrm>
          </p:grpSpPr>
          <p:sp>
            <p:nvSpPr>
              <p:cNvPr id="233" name="Rounded Rectangle 232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4" name="TextBox 233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3020394" y="3957306"/>
              <a:ext cx="501897" cy="434296"/>
              <a:chOff x="3203019" y="1631379"/>
              <a:chExt cx="501897" cy="434296"/>
            </a:xfrm>
          </p:grpSpPr>
          <p:sp>
            <p:nvSpPr>
              <p:cNvPr id="231" name="Rounded Rectangle 230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2" name="TextBox 231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3020394" y="4663239"/>
              <a:ext cx="501897" cy="434296"/>
              <a:chOff x="3203019" y="1631379"/>
              <a:chExt cx="501897" cy="434296"/>
            </a:xfrm>
          </p:grpSpPr>
          <p:sp>
            <p:nvSpPr>
              <p:cNvPr id="229" name="Rounded Rectangle 228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0" name="TextBox 229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3012802" y="5372755"/>
              <a:ext cx="501897" cy="434296"/>
              <a:chOff x="3203019" y="1631379"/>
              <a:chExt cx="501897" cy="434296"/>
            </a:xfrm>
          </p:grpSpPr>
          <p:sp>
            <p:nvSpPr>
              <p:cNvPr id="227" name="Rounded Rectangle 226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cxnSp>
          <p:nvCxnSpPr>
            <p:cNvPr id="42" name="Straight Connector 41"/>
            <p:cNvCxnSpPr>
              <a:stCxn id="37" idx="2"/>
              <a:endCxn id="234" idx="0"/>
            </p:cNvCxnSpPr>
            <p:nvPr/>
          </p:nvCxnSpPr>
          <p:spPr bwMode="auto">
            <a:xfrm>
              <a:off x="3259763" y="2945835"/>
              <a:ext cx="2765" cy="321305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3" name="Straight Connector 42"/>
            <p:cNvCxnSpPr/>
            <p:nvPr/>
          </p:nvCxnSpPr>
          <p:spPr bwMode="auto">
            <a:xfrm>
              <a:off x="3263766" y="3600596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4" name="Straight Connector 43"/>
            <p:cNvCxnSpPr/>
            <p:nvPr/>
          </p:nvCxnSpPr>
          <p:spPr bwMode="auto">
            <a:xfrm>
              <a:off x="3259747" y="4313056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5" name="Straight Connector 44"/>
            <p:cNvCxnSpPr/>
            <p:nvPr/>
          </p:nvCxnSpPr>
          <p:spPr bwMode="auto">
            <a:xfrm>
              <a:off x="3259739" y="5020219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7" name="Rectangle 46"/>
            <p:cNvSpPr/>
            <p:nvPr/>
          </p:nvSpPr>
          <p:spPr bwMode="auto">
            <a:xfrm>
              <a:off x="3536885" y="3602585"/>
              <a:ext cx="411480" cy="411480"/>
            </a:xfrm>
            <a:prstGeom prst="rect">
              <a:avLst/>
            </a:prstGeom>
            <a:solidFill>
              <a:srgbClr val="00B0F0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3536885" y="4367670"/>
              <a:ext cx="411480" cy="411480"/>
            </a:xfrm>
            <a:prstGeom prst="rect">
              <a:avLst/>
            </a:prstGeom>
            <a:solidFill>
              <a:srgbClr val="00B0F0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49" name="Rectangle 48"/>
            <p:cNvSpPr/>
            <p:nvPr/>
          </p:nvSpPr>
          <p:spPr bwMode="auto">
            <a:xfrm>
              <a:off x="3536885" y="5026405"/>
              <a:ext cx="411480" cy="411480"/>
            </a:xfrm>
            <a:prstGeom prst="rect">
              <a:avLst/>
            </a:prstGeom>
            <a:solidFill>
              <a:srgbClr val="15C2FF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50" name="Rectangle 49"/>
            <p:cNvSpPr/>
            <p:nvPr/>
          </p:nvSpPr>
          <p:spPr bwMode="auto">
            <a:xfrm>
              <a:off x="3536885" y="5724255"/>
              <a:ext cx="411480" cy="41148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929631" y="2540262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3932397" y="3243647"/>
              <a:ext cx="501897" cy="434296"/>
              <a:chOff x="3203019" y="1631379"/>
              <a:chExt cx="501897" cy="434296"/>
            </a:xfrm>
          </p:grpSpPr>
          <p:sp>
            <p:nvSpPr>
              <p:cNvPr id="225" name="Rounded Rectangle 224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6" name="TextBox 225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53" name="Group 52"/>
            <p:cNvGrpSpPr/>
            <p:nvPr/>
          </p:nvGrpSpPr>
          <p:grpSpPr>
            <a:xfrm>
              <a:off x="3941210" y="3959920"/>
              <a:ext cx="501897" cy="434296"/>
              <a:chOff x="3203019" y="1631379"/>
              <a:chExt cx="501897" cy="434296"/>
            </a:xfrm>
          </p:grpSpPr>
          <p:sp>
            <p:nvSpPr>
              <p:cNvPr id="223" name="Rounded Rectangle 222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4" name="TextBox 223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3941210" y="4665853"/>
              <a:ext cx="501897" cy="434296"/>
              <a:chOff x="3203019" y="1631379"/>
              <a:chExt cx="501897" cy="434296"/>
            </a:xfrm>
          </p:grpSpPr>
          <p:sp>
            <p:nvSpPr>
              <p:cNvPr id="221" name="Rounded Rectangle 220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2" name="TextBox 221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55" name="Group 54"/>
            <p:cNvGrpSpPr/>
            <p:nvPr/>
          </p:nvGrpSpPr>
          <p:grpSpPr>
            <a:xfrm>
              <a:off x="3933618" y="5375369"/>
              <a:ext cx="501897" cy="434296"/>
              <a:chOff x="3203019" y="1631379"/>
              <a:chExt cx="501897" cy="434296"/>
            </a:xfrm>
          </p:grpSpPr>
          <p:sp>
            <p:nvSpPr>
              <p:cNvPr id="219" name="Rounded Rectangle 218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sp>
          <p:nvSpPr>
            <p:cNvPr id="56" name="TextBox 55"/>
            <p:cNvSpPr txBox="1"/>
            <p:nvPr/>
          </p:nvSpPr>
          <p:spPr>
            <a:xfrm>
              <a:off x="4904233" y="2540262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4907000" y="3243647"/>
              <a:ext cx="501897" cy="434296"/>
              <a:chOff x="3203019" y="1631379"/>
              <a:chExt cx="501897" cy="434296"/>
            </a:xfrm>
          </p:grpSpPr>
          <p:sp>
            <p:nvSpPr>
              <p:cNvPr id="217" name="Rounded Rectangle 216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4915813" y="3959920"/>
              <a:ext cx="501897" cy="434296"/>
              <a:chOff x="3203019" y="1631379"/>
              <a:chExt cx="501897" cy="434296"/>
            </a:xfrm>
          </p:grpSpPr>
          <p:sp>
            <p:nvSpPr>
              <p:cNvPr id="215" name="Rounded Rectangle 214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6" name="TextBox 215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4915813" y="4665853"/>
              <a:ext cx="501897" cy="434296"/>
              <a:chOff x="3203019" y="1631379"/>
              <a:chExt cx="501897" cy="434296"/>
            </a:xfrm>
          </p:grpSpPr>
          <p:sp>
            <p:nvSpPr>
              <p:cNvPr id="213" name="Rounded Rectangle 212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4" name="TextBox 213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0" name="Group 59"/>
            <p:cNvGrpSpPr/>
            <p:nvPr/>
          </p:nvGrpSpPr>
          <p:grpSpPr>
            <a:xfrm>
              <a:off x="4908221" y="5375369"/>
              <a:ext cx="501897" cy="434296"/>
              <a:chOff x="3203019" y="1631379"/>
              <a:chExt cx="501897" cy="434296"/>
            </a:xfrm>
          </p:grpSpPr>
          <p:sp>
            <p:nvSpPr>
              <p:cNvPr id="211" name="Rounded Rectangle 210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2" name="TextBox 211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sp>
          <p:nvSpPr>
            <p:cNvPr id="61" name="TextBox 60"/>
            <p:cNvSpPr txBox="1"/>
            <p:nvPr/>
          </p:nvSpPr>
          <p:spPr>
            <a:xfrm>
              <a:off x="5879928" y="2540262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5882694" y="3243647"/>
              <a:ext cx="501897" cy="434296"/>
              <a:chOff x="3203019" y="1631379"/>
              <a:chExt cx="501897" cy="434296"/>
            </a:xfrm>
          </p:grpSpPr>
          <p:sp>
            <p:nvSpPr>
              <p:cNvPr id="209" name="Rounded Rectangle 208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0" name="TextBox 209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3" name="Group 62"/>
            <p:cNvGrpSpPr/>
            <p:nvPr/>
          </p:nvGrpSpPr>
          <p:grpSpPr>
            <a:xfrm>
              <a:off x="5891507" y="3959920"/>
              <a:ext cx="501897" cy="434296"/>
              <a:chOff x="3203019" y="1631379"/>
              <a:chExt cx="501897" cy="434296"/>
            </a:xfrm>
          </p:grpSpPr>
          <p:sp>
            <p:nvSpPr>
              <p:cNvPr id="207" name="Rounded Rectangle 206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8" name="TextBox 207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5891507" y="4665853"/>
              <a:ext cx="501897" cy="434296"/>
              <a:chOff x="3203019" y="1631379"/>
              <a:chExt cx="501897" cy="434296"/>
            </a:xfrm>
          </p:grpSpPr>
          <p:sp>
            <p:nvSpPr>
              <p:cNvPr id="205" name="Rounded Rectangle 204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6" name="TextBox 205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5" name="Group 64"/>
            <p:cNvGrpSpPr/>
            <p:nvPr/>
          </p:nvGrpSpPr>
          <p:grpSpPr>
            <a:xfrm>
              <a:off x="5883915" y="5375369"/>
              <a:ext cx="501897" cy="434296"/>
              <a:chOff x="3203019" y="1631379"/>
              <a:chExt cx="501897" cy="434296"/>
            </a:xfrm>
          </p:grpSpPr>
          <p:sp>
            <p:nvSpPr>
              <p:cNvPr id="203" name="Rounded Rectangle 202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4" name="TextBox 203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sp>
          <p:nvSpPr>
            <p:cNvPr id="66" name="TextBox 65"/>
            <p:cNvSpPr txBox="1"/>
            <p:nvPr/>
          </p:nvSpPr>
          <p:spPr>
            <a:xfrm>
              <a:off x="6847262" y="2540262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6850029" y="3243647"/>
              <a:ext cx="501897" cy="434296"/>
              <a:chOff x="3203019" y="1631379"/>
              <a:chExt cx="501897" cy="434296"/>
            </a:xfrm>
          </p:grpSpPr>
          <p:sp>
            <p:nvSpPr>
              <p:cNvPr id="201" name="Rounded Rectangle 200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2" name="TextBox 201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6858842" y="3959920"/>
              <a:ext cx="501897" cy="434296"/>
              <a:chOff x="3203019" y="1631379"/>
              <a:chExt cx="501897" cy="434296"/>
            </a:xfrm>
          </p:grpSpPr>
          <p:sp>
            <p:nvSpPr>
              <p:cNvPr id="199" name="Rounded Rectangle 198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0" name="TextBox 199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6858842" y="4665853"/>
              <a:ext cx="501897" cy="434296"/>
              <a:chOff x="3203019" y="1631379"/>
              <a:chExt cx="501897" cy="434296"/>
            </a:xfrm>
          </p:grpSpPr>
          <p:sp>
            <p:nvSpPr>
              <p:cNvPr id="197" name="Rounded Rectangle 196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8" name="TextBox 197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70" name="Group 69"/>
            <p:cNvGrpSpPr/>
            <p:nvPr/>
          </p:nvGrpSpPr>
          <p:grpSpPr>
            <a:xfrm>
              <a:off x="6851250" y="5375369"/>
              <a:ext cx="501897" cy="434296"/>
              <a:chOff x="3203019" y="1631379"/>
              <a:chExt cx="501897" cy="434296"/>
            </a:xfrm>
          </p:grpSpPr>
          <p:sp>
            <p:nvSpPr>
              <p:cNvPr id="195" name="Rounded Rectangle 194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6" name="TextBox 195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71" name="Group 70"/>
            <p:cNvGrpSpPr/>
            <p:nvPr/>
          </p:nvGrpSpPr>
          <p:grpSpPr>
            <a:xfrm>
              <a:off x="4461052" y="2888940"/>
              <a:ext cx="430647" cy="3251459"/>
              <a:chOff x="4501393" y="2888940"/>
              <a:chExt cx="430647" cy="3251459"/>
            </a:xfrm>
          </p:grpSpPr>
          <p:sp>
            <p:nvSpPr>
              <p:cNvPr id="190" name="Rectangle 189"/>
              <p:cNvSpPr/>
              <p:nvPr/>
            </p:nvSpPr>
            <p:spPr bwMode="auto">
              <a:xfrm>
                <a:off x="4501393" y="2888940"/>
                <a:ext cx="411480" cy="411480"/>
              </a:xfrm>
              <a:prstGeom prst="rect">
                <a:avLst/>
              </a:prstGeom>
              <a:solidFill>
                <a:srgbClr val="00B0F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91" name="Rectangle 190"/>
              <p:cNvSpPr/>
              <p:nvPr/>
            </p:nvSpPr>
            <p:spPr bwMode="auto">
              <a:xfrm>
                <a:off x="4520560" y="3607249"/>
                <a:ext cx="411480" cy="411480"/>
              </a:xfrm>
              <a:prstGeom prst="rect">
                <a:avLst/>
              </a:prstGeom>
              <a:solidFill>
                <a:srgbClr val="00B0F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92" name="Rectangle 191"/>
              <p:cNvSpPr/>
              <p:nvPr/>
            </p:nvSpPr>
            <p:spPr bwMode="auto">
              <a:xfrm>
                <a:off x="4520560" y="4372334"/>
                <a:ext cx="411480" cy="411480"/>
              </a:xfrm>
              <a:prstGeom prst="rect">
                <a:avLst/>
              </a:prstGeom>
              <a:solidFill>
                <a:srgbClr val="00B0F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 bwMode="auto">
              <a:xfrm>
                <a:off x="4520560" y="5031069"/>
                <a:ext cx="411480" cy="411480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94" name="Rectangle 193"/>
              <p:cNvSpPr/>
              <p:nvPr/>
            </p:nvSpPr>
            <p:spPr bwMode="auto">
              <a:xfrm>
                <a:off x="4520560" y="5728919"/>
                <a:ext cx="411480" cy="4114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>
              <a:off x="5436444" y="2888940"/>
              <a:ext cx="434522" cy="3251459"/>
              <a:chOff x="5757658" y="2888940"/>
              <a:chExt cx="434522" cy="3251459"/>
            </a:xfrm>
          </p:grpSpPr>
          <p:sp>
            <p:nvSpPr>
              <p:cNvPr id="185" name="Rectangle 184"/>
              <p:cNvSpPr/>
              <p:nvPr/>
            </p:nvSpPr>
            <p:spPr bwMode="auto">
              <a:xfrm>
                <a:off x="5757658" y="2888940"/>
                <a:ext cx="411485" cy="402125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6" name="Rectangle 185"/>
              <p:cNvSpPr/>
              <p:nvPr/>
            </p:nvSpPr>
            <p:spPr bwMode="auto">
              <a:xfrm>
                <a:off x="5761097" y="3607249"/>
                <a:ext cx="411479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7" name="Rectangle 186"/>
              <p:cNvSpPr/>
              <p:nvPr/>
            </p:nvSpPr>
            <p:spPr bwMode="auto">
              <a:xfrm>
                <a:off x="5772859" y="4372334"/>
                <a:ext cx="411480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8" name="Rectangle 187"/>
              <p:cNvSpPr/>
              <p:nvPr/>
            </p:nvSpPr>
            <p:spPr bwMode="auto">
              <a:xfrm>
                <a:off x="5780700" y="5031069"/>
                <a:ext cx="411480" cy="411480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9" name="Rectangle 188"/>
              <p:cNvSpPr/>
              <p:nvPr/>
            </p:nvSpPr>
            <p:spPr bwMode="auto">
              <a:xfrm>
                <a:off x="5780700" y="5728919"/>
                <a:ext cx="411480" cy="4114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73" name="Group 72"/>
            <p:cNvGrpSpPr/>
            <p:nvPr/>
          </p:nvGrpSpPr>
          <p:grpSpPr>
            <a:xfrm>
              <a:off x="6414412" y="2888940"/>
              <a:ext cx="423514" cy="3251459"/>
              <a:chOff x="6521988" y="2888940"/>
              <a:chExt cx="423514" cy="3251459"/>
            </a:xfrm>
          </p:grpSpPr>
          <p:sp>
            <p:nvSpPr>
              <p:cNvPr id="180" name="Rectangle 179"/>
              <p:cNvSpPr/>
              <p:nvPr/>
            </p:nvSpPr>
            <p:spPr bwMode="auto">
              <a:xfrm>
                <a:off x="6526618" y="2888940"/>
                <a:ext cx="411480" cy="411480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1" name="Rectangle 180"/>
              <p:cNvSpPr/>
              <p:nvPr/>
            </p:nvSpPr>
            <p:spPr bwMode="auto">
              <a:xfrm>
                <a:off x="6522260" y="3607249"/>
                <a:ext cx="411480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2" name="Rectangle 181"/>
              <p:cNvSpPr/>
              <p:nvPr/>
            </p:nvSpPr>
            <p:spPr bwMode="auto">
              <a:xfrm>
                <a:off x="6534022" y="4372334"/>
                <a:ext cx="411480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3" name="Rectangle 182"/>
              <p:cNvSpPr/>
              <p:nvPr/>
            </p:nvSpPr>
            <p:spPr bwMode="auto">
              <a:xfrm>
                <a:off x="6526747" y="5031070"/>
                <a:ext cx="411479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4" name="Rectangle 183"/>
              <p:cNvSpPr/>
              <p:nvPr/>
            </p:nvSpPr>
            <p:spPr bwMode="auto">
              <a:xfrm>
                <a:off x="6521988" y="5728918"/>
                <a:ext cx="411480" cy="41148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MC </a:t>
                </a:r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7369322" y="2888940"/>
              <a:ext cx="423242" cy="3251459"/>
              <a:chOff x="7355875" y="2888940"/>
              <a:chExt cx="423242" cy="3251459"/>
            </a:xfrm>
          </p:grpSpPr>
          <p:sp>
            <p:nvSpPr>
              <p:cNvPr id="175" name="Rectangle 174"/>
              <p:cNvSpPr/>
              <p:nvPr/>
            </p:nvSpPr>
            <p:spPr bwMode="auto">
              <a:xfrm>
                <a:off x="7356313" y="2888940"/>
                <a:ext cx="411479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76" name="Rectangle 175"/>
              <p:cNvSpPr/>
              <p:nvPr/>
            </p:nvSpPr>
            <p:spPr bwMode="auto">
              <a:xfrm>
                <a:off x="7355875" y="3607249"/>
                <a:ext cx="411480" cy="411480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77" name="Rectangle 176"/>
              <p:cNvSpPr/>
              <p:nvPr/>
            </p:nvSpPr>
            <p:spPr bwMode="auto">
              <a:xfrm>
                <a:off x="7367637" y="4372334"/>
                <a:ext cx="411480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78" name="Rectangle 177"/>
              <p:cNvSpPr/>
              <p:nvPr/>
            </p:nvSpPr>
            <p:spPr bwMode="auto">
              <a:xfrm>
                <a:off x="7355875" y="5031069"/>
                <a:ext cx="411480" cy="411480"/>
              </a:xfrm>
              <a:prstGeom prst="rect">
                <a:avLst/>
              </a:prstGeom>
              <a:solidFill>
                <a:srgbClr val="CC990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79" name="Rectangle 178"/>
              <p:cNvSpPr/>
              <p:nvPr/>
            </p:nvSpPr>
            <p:spPr bwMode="auto">
              <a:xfrm>
                <a:off x="7355875" y="5728919"/>
                <a:ext cx="411480" cy="4114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MC</a:t>
                </a:r>
              </a:p>
            </p:txBody>
          </p:sp>
        </p:grpSp>
        <p:cxnSp>
          <p:nvCxnSpPr>
            <p:cNvPr id="75" name="Straight Arrow Connector 74"/>
            <p:cNvCxnSpPr/>
            <p:nvPr/>
          </p:nvCxnSpPr>
          <p:spPr bwMode="auto">
            <a:xfrm>
              <a:off x="3408563" y="3480481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6" name="Straight Arrow Connector 75"/>
            <p:cNvCxnSpPr/>
            <p:nvPr/>
          </p:nvCxnSpPr>
          <p:spPr bwMode="auto">
            <a:xfrm>
              <a:off x="4334512" y="3474005"/>
              <a:ext cx="667512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7" name="Straight Arrow Connector 76"/>
            <p:cNvCxnSpPr/>
            <p:nvPr/>
          </p:nvCxnSpPr>
          <p:spPr bwMode="auto">
            <a:xfrm>
              <a:off x="5324351" y="347555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8" name="Straight Arrow Connector 77"/>
            <p:cNvCxnSpPr/>
            <p:nvPr/>
          </p:nvCxnSpPr>
          <p:spPr bwMode="auto">
            <a:xfrm>
              <a:off x="6299691" y="347400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9" name="Straight Arrow Connector 78"/>
            <p:cNvCxnSpPr/>
            <p:nvPr/>
          </p:nvCxnSpPr>
          <p:spPr bwMode="auto">
            <a:xfrm>
              <a:off x="3428764" y="2760401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0" name="Straight Arrow Connector 79"/>
            <p:cNvCxnSpPr/>
            <p:nvPr/>
          </p:nvCxnSpPr>
          <p:spPr bwMode="auto">
            <a:xfrm>
              <a:off x="4354713" y="2753925"/>
              <a:ext cx="667512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1" name="Straight Arrow Connector 80"/>
            <p:cNvCxnSpPr/>
            <p:nvPr/>
          </p:nvCxnSpPr>
          <p:spPr bwMode="auto">
            <a:xfrm>
              <a:off x="5344552" y="275547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2" name="Straight Arrow Connector 81"/>
            <p:cNvCxnSpPr/>
            <p:nvPr/>
          </p:nvCxnSpPr>
          <p:spPr bwMode="auto">
            <a:xfrm>
              <a:off x="6319892" y="275392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3" name="Straight Arrow Connector 82"/>
            <p:cNvCxnSpPr/>
            <p:nvPr/>
          </p:nvCxnSpPr>
          <p:spPr bwMode="auto">
            <a:xfrm>
              <a:off x="3426493" y="4170761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4" name="Straight Arrow Connector 83"/>
            <p:cNvCxnSpPr/>
            <p:nvPr/>
          </p:nvCxnSpPr>
          <p:spPr bwMode="auto">
            <a:xfrm>
              <a:off x="4352442" y="4164285"/>
              <a:ext cx="667512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5" name="Straight Arrow Connector 84"/>
            <p:cNvCxnSpPr/>
            <p:nvPr/>
          </p:nvCxnSpPr>
          <p:spPr bwMode="auto">
            <a:xfrm>
              <a:off x="5342281" y="416583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" name="Straight Arrow Connector 85"/>
            <p:cNvCxnSpPr/>
            <p:nvPr/>
          </p:nvCxnSpPr>
          <p:spPr bwMode="auto">
            <a:xfrm>
              <a:off x="6317621" y="416428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7" name="Straight Arrow Connector 86"/>
            <p:cNvCxnSpPr/>
            <p:nvPr/>
          </p:nvCxnSpPr>
          <p:spPr bwMode="auto">
            <a:xfrm>
              <a:off x="3413046" y="4870006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8" name="Straight Arrow Connector 87"/>
            <p:cNvCxnSpPr/>
            <p:nvPr/>
          </p:nvCxnSpPr>
          <p:spPr bwMode="auto">
            <a:xfrm>
              <a:off x="4338995" y="4863530"/>
              <a:ext cx="667512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9" name="Straight Arrow Connector 88"/>
            <p:cNvCxnSpPr/>
            <p:nvPr/>
          </p:nvCxnSpPr>
          <p:spPr bwMode="auto">
            <a:xfrm>
              <a:off x="5328834" y="486507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0" name="Straight Arrow Connector 89"/>
            <p:cNvCxnSpPr/>
            <p:nvPr/>
          </p:nvCxnSpPr>
          <p:spPr bwMode="auto">
            <a:xfrm>
              <a:off x="6304174" y="486353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1" name="Straight Arrow Connector 90"/>
            <p:cNvCxnSpPr/>
            <p:nvPr/>
          </p:nvCxnSpPr>
          <p:spPr bwMode="auto">
            <a:xfrm>
              <a:off x="3399599" y="559615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2" name="Straight Arrow Connector 91"/>
            <p:cNvCxnSpPr/>
            <p:nvPr/>
          </p:nvCxnSpPr>
          <p:spPr bwMode="auto">
            <a:xfrm>
              <a:off x="4325548" y="5589674"/>
              <a:ext cx="667512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3" name="Straight Arrow Connector 92"/>
            <p:cNvCxnSpPr/>
            <p:nvPr/>
          </p:nvCxnSpPr>
          <p:spPr bwMode="auto">
            <a:xfrm>
              <a:off x="5315387" y="5591219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4" name="Straight Arrow Connector 93"/>
            <p:cNvCxnSpPr/>
            <p:nvPr/>
          </p:nvCxnSpPr>
          <p:spPr bwMode="auto">
            <a:xfrm>
              <a:off x="6290727" y="5589674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5" name="Straight Connector 94"/>
            <p:cNvCxnSpPr/>
            <p:nvPr/>
          </p:nvCxnSpPr>
          <p:spPr bwMode="auto">
            <a:xfrm>
              <a:off x="3266855" y="4312423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6" name="Straight Connector 95"/>
            <p:cNvCxnSpPr/>
            <p:nvPr/>
          </p:nvCxnSpPr>
          <p:spPr bwMode="auto">
            <a:xfrm>
              <a:off x="4187354" y="2881566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7" name="Straight Connector 96"/>
            <p:cNvCxnSpPr/>
            <p:nvPr/>
          </p:nvCxnSpPr>
          <p:spPr bwMode="auto">
            <a:xfrm>
              <a:off x="4191357" y="3588867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8" name="Straight Connector 97"/>
            <p:cNvCxnSpPr/>
            <p:nvPr/>
          </p:nvCxnSpPr>
          <p:spPr bwMode="auto">
            <a:xfrm>
              <a:off x="4187338" y="4301327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" name="Straight Connector 98"/>
            <p:cNvCxnSpPr/>
            <p:nvPr/>
          </p:nvCxnSpPr>
          <p:spPr bwMode="auto">
            <a:xfrm>
              <a:off x="4187330" y="5008490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0" name="Straight Connector 99"/>
            <p:cNvCxnSpPr/>
            <p:nvPr/>
          </p:nvCxnSpPr>
          <p:spPr bwMode="auto">
            <a:xfrm>
              <a:off x="4194446" y="4300694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1" name="Straight Connector 100"/>
            <p:cNvCxnSpPr/>
            <p:nvPr/>
          </p:nvCxnSpPr>
          <p:spPr bwMode="auto">
            <a:xfrm>
              <a:off x="5159850" y="2888940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2" name="Straight Connector 101"/>
            <p:cNvCxnSpPr/>
            <p:nvPr/>
          </p:nvCxnSpPr>
          <p:spPr bwMode="auto">
            <a:xfrm>
              <a:off x="5163853" y="3596241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3" name="Straight Connector 102"/>
            <p:cNvCxnSpPr/>
            <p:nvPr/>
          </p:nvCxnSpPr>
          <p:spPr bwMode="auto">
            <a:xfrm>
              <a:off x="5159834" y="4308701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4" name="Straight Connector 103"/>
            <p:cNvCxnSpPr/>
            <p:nvPr/>
          </p:nvCxnSpPr>
          <p:spPr bwMode="auto">
            <a:xfrm>
              <a:off x="5159826" y="5015864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5" name="Straight Connector 104"/>
            <p:cNvCxnSpPr/>
            <p:nvPr/>
          </p:nvCxnSpPr>
          <p:spPr bwMode="auto">
            <a:xfrm>
              <a:off x="5166942" y="4308068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6" name="Straight Connector 105"/>
            <p:cNvCxnSpPr/>
            <p:nvPr/>
          </p:nvCxnSpPr>
          <p:spPr bwMode="auto">
            <a:xfrm>
              <a:off x="6129943" y="2896314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7" name="Straight Connector 106"/>
            <p:cNvCxnSpPr/>
            <p:nvPr/>
          </p:nvCxnSpPr>
          <p:spPr bwMode="auto">
            <a:xfrm>
              <a:off x="6133946" y="3603615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8" name="Straight Connector 107"/>
            <p:cNvCxnSpPr/>
            <p:nvPr/>
          </p:nvCxnSpPr>
          <p:spPr bwMode="auto">
            <a:xfrm>
              <a:off x="6129927" y="4316075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9" name="Straight Connector 108"/>
            <p:cNvCxnSpPr/>
            <p:nvPr/>
          </p:nvCxnSpPr>
          <p:spPr bwMode="auto">
            <a:xfrm>
              <a:off x="6129919" y="5023238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0" name="Straight Connector 109"/>
            <p:cNvCxnSpPr/>
            <p:nvPr/>
          </p:nvCxnSpPr>
          <p:spPr bwMode="auto">
            <a:xfrm>
              <a:off x="6137035" y="4315442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1" name="Straight Connector 110"/>
            <p:cNvCxnSpPr/>
            <p:nvPr/>
          </p:nvCxnSpPr>
          <p:spPr bwMode="auto">
            <a:xfrm>
              <a:off x="7106634" y="2904449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2" name="Straight Connector 111"/>
            <p:cNvCxnSpPr/>
            <p:nvPr/>
          </p:nvCxnSpPr>
          <p:spPr bwMode="auto">
            <a:xfrm>
              <a:off x="7110637" y="3611750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3" name="Straight Connector 112"/>
            <p:cNvCxnSpPr/>
            <p:nvPr/>
          </p:nvCxnSpPr>
          <p:spPr bwMode="auto">
            <a:xfrm>
              <a:off x="7106618" y="4324210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4" name="Straight Connector 113"/>
            <p:cNvCxnSpPr/>
            <p:nvPr/>
          </p:nvCxnSpPr>
          <p:spPr bwMode="auto">
            <a:xfrm>
              <a:off x="7106610" y="5031373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5" name="Straight Connector 114"/>
            <p:cNvCxnSpPr/>
            <p:nvPr/>
          </p:nvCxnSpPr>
          <p:spPr bwMode="auto">
            <a:xfrm>
              <a:off x="7113726" y="4323577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7" name="TextBox 116"/>
            <p:cNvSpPr txBox="1"/>
            <p:nvPr/>
          </p:nvSpPr>
          <p:spPr>
            <a:xfrm>
              <a:off x="4390894" y="2844090"/>
              <a:ext cx="551183" cy="50246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3465317" y="3560438"/>
              <a:ext cx="551183" cy="50246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4408285" y="3559797"/>
              <a:ext cx="551183" cy="50246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3468434" y="4328657"/>
              <a:ext cx="551183" cy="50246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4408327" y="4328040"/>
              <a:ext cx="551183" cy="50246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5286485" y="5711963"/>
              <a:ext cx="760834" cy="458423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364186" y="5701281"/>
              <a:ext cx="760834" cy="458423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7811461" y="2547745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130" name="Group 129"/>
            <p:cNvGrpSpPr/>
            <p:nvPr/>
          </p:nvGrpSpPr>
          <p:grpSpPr>
            <a:xfrm>
              <a:off x="7814227" y="3251129"/>
              <a:ext cx="501897" cy="434296"/>
              <a:chOff x="3203019" y="1631379"/>
              <a:chExt cx="501897" cy="434296"/>
            </a:xfrm>
          </p:grpSpPr>
          <p:sp>
            <p:nvSpPr>
              <p:cNvPr id="173" name="Rounded Rectangle 172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4" name="TextBox 173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131" name="Group 130"/>
            <p:cNvGrpSpPr/>
            <p:nvPr/>
          </p:nvGrpSpPr>
          <p:grpSpPr>
            <a:xfrm>
              <a:off x="7823040" y="3967402"/>
              <a:ext cx="501897" cy="434296"/>
              <a:chOff x="3203019" y="1631379"/>
              <a:chExt cx="501897" cy="434296"/>
            </a:xfrm>
          </p:grpSpPr>
          <p:sp>
            <p:nvSpPr>
              <p:cNvPr id="171" name="Rounded Rectangle 170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2" name="TextBox 171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823040" y="4673335"/>
              <a:ext cx="501897" cy="434296"/>
              <a:chOff x="3203019" y="1631379"/>
              <a:chExt cx="501897" cy="434296"/>
            </a:xfrm>
          </p:grpSpPr>
          <p:sp>
            <p:nvSpPr>
              <p:cNvPr id="169" name="Rounded Rectangle 168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0" name="TextBox 169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133" name="Group 132"/>
            <p:cNvGrpSpPr/>
            <p:nvPr/>
          </p:nvGrpSpPr>
          <p:grpSpPr>
            <a:xfrm>
              <a:off x="7815448" y="5382851"/>
              <a:ext cx="501897" cy="434296"/>
              <a:chOff x="3203019" y="1631379"/>
              <a:chExt cx="501897" cy="434296"/>
            </a:xfrm>
          </p:grpSpPr>
          <p:sp>
            <p:nvSpPr>
              <p:cNvPr id="167" name="Rounded Rectangle 166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8" name="TextBox 167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134" name="Group 133"/>
            <p:cNvGrpSpPr/>
            <p:nvPr/>
          </p:nvGrpSpPr>
          <p:grpSpPr>
            <a:xfrm>
              <a:off x="8314353" y="2896422"/>
              <a:ext cx="430647" cy="3251459"/>
              <a:chOff x="7336708" y="2888940"/>
              <a:chExt cx="430647" cy="3251459"/>
            </a:xfrm>
          </p:grpSpPr>
          <p:sp>
            <p:nvSpPr>
              <p:cNvPr id="162" name="Rectangle 161"/>
              <p:cNvSpPr/>
              <p:nvPr/>
            </p:nvSpPr>
            <p:spPr bwMode="auto">
              <a:xfrm>
                <a:off x="7336708" y="2888940"/>
                <a:ext cx="411480" cy="411480"/>
              </a:xfrm>
              <a:prstGeom prst="rect">
                <a:avLst/>
              </a:prstGeom>
              <a:solidFill>
                <a:srgbClr val="FF5D5D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63" name="Rectangle 162"/>
              <p:cNvSpPr/>
              <p:nvPr/>
            </p:nvSpPr>
            <p:spPr bwMode="auto">
              <a:xfrm>
                <a:off x="7355875" y="3607249"/>
                <a:ext cx="411480" cy="411480"/>
              </a:xfrm>
              <a:prstGeom prst="rect">
                <a:avLst/>
              </a:prstGeom>
              <a:solidFill>
                <a:srgbClr val="FF5D5D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64" name="Rectangle 163"/>
              <p:cNvSpPr/>
              <p:nvPr/>
            </p:nvSpPr>
            <p:spPr bwMode="auto">
              <a:xfrm>
                <a:off x="7355875" y="4372334"/>
                <a:ext cx="411480" cy="411480"/>
              </a:xfrm>
              <a:prstGeom prst="rect">
                <a:avLst/>
              </a:prstGeom>
              <a:solidFill>
                <a:srgbClr val="FF505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IO</a:t>
                </a:r>
              </a:p>
            </p:txBody>
          </p:sp>
          <p:sp>
            <p:nvSpPr>
              <p:cNvPr id="165" name="Rectangle 164"/>
              <p:cNvSpPr/>
              <p:nvPr/>
            </p:nvSpPr>
            <p:spPr bwMode="auto">
              <a:xfrm>
                <a:off x="7355875" y="5031069"/>
                <a:ext cx="411480" cy="411480"/>
              </a:xfrm>
              <a:prstGeom prst="rect">
                <a:avLst/>
              </a:prstGeom>
              <a:solidFill>
                <a:srgbClr val="FF505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IO</a:t>
                </a:r>
              </a:p>
            </p:txBody>
          </p:sp>
          <p:sp>
            <p:nvSpPr>
              <p:cNvPr id="166" name="Rectangle 165"/>
              <p:cNvSpPr/>
              <p:nvPr/>
            </p:nvSpPr>
            <p:spPr bwMode="auto">
              <a:xfrm>
                <a:off x="7355875" y="5728919"/>
                <a:ext cx="411480" cy="4114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MC</a:t>
                </a:r>
              </a:p>
            </p:txBody>
          </p:sp>
        </p:grpSp>
        <p:cxnSp>
          <p:nvCxnSpPr>
            <p:cNvPr id="135" name="Straight Connector 134"/>
            <p:cNvCxnSpPr/>
            <p:nvPr/>
          </p:nvCxnSpPr>
          <p:spPr bwMode="auto">
            <a:xfrm>
              <a:off x="8070832" y="2911931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6" name="Straight Connector 135"/>
            <p:cNvCxnSpPr/>
            <p:nvPr/>
          </p:nvCxnSpPr>
          <p:spPr bwMode="auto">
            <a:xfrm>
              <a:off x="8074835" y="3619232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7" name="Straight Connector 136"/>
            <p:cNvCxnSpPr/>
            <p:nvPr/>
          </p:nvCxnSpPr>
          <p:spPr bwMode="auto">
            <a:xfrm>
              <a:off x="8070816" y="4331692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8" name="Straight Connector 137"/>
            <p:cNvCxnSpPr/>
            <p:nvPr/>
          </p:nvCxnSpPr>
          <p:spPr bwMode="auto">
            <a:xfrm>
              <a:off x="8070808" y="5038855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9" name="Straight Connector 138"/>
            <p:cNvCxnSpPr/>
            <p:nvPr/>
          </p:nvCxnSpPr>
          <p:spPr bwMode="auto">
            <a:xfrm>
              <a:off x="8077924" y="4331059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Arrow Connector 139"/>
            <p:cNvCxnSpPr/>
            <p:nvPr/>
          </p:nvCxnSpPr>
          <p:spPr bwMode="auto">
            <a:xfrm>
              <a:off x="7254943" y="347400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Arrow Connector 140"/>
            <p:cNvCxnSpPr/>
            <p:nvPr/>
          </p:nvCxnSpPr>
          <p:spPr bwMode="auto">
            <a:xfrm>
              <a:off x="7260396" y="275392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Arrow Connector 141"/>
            <p:cNvCxnSpPr/>
            <p:nvPr/>
          </p:nvCxnSpPr>
          <p:spPr bwMode="auto">
            <a:xfrm>
              <a:off x="7272873" y="416428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Arrow Connector 142"/>
            <p:cNvCxnSpPr/>
            <p:nvPr/>
          </p:nvCxnSpPr>
          <p:spPr bwMode="auto">
            <a:xfrm>
              <a:off x="7259426" y="486353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Arrow Connector 143"/>
            <p:cNvCxnSpPr/>
            <p:nvPr/>
          </p:nvCxnSpPr>
          <p:spPr bwMode="auto">
            <a:xfrm>
              <a:off x="7245979" y="5589674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9" name="TextBox 148"/>
            <p:cNvSpPr txBox="1"/>
            <p:nvPr/>
          </p:nvSpPr>
          <p:spPr>
            <a:xfrm>
              <a:off x="4318000" y="5702128"/>
              <a:ext cx="760834" cy="458423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8184276" y="2874418"/>
              <a:ext cx="664419" cy="458423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IO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202202" y="3596976"/>
              <a:ext cx="664419" cy="458423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IO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7325538" y="5006268"/>
              <a:ext cx="490879" cy="458423"/>
            </a:xfrm>
            <a:prstGeom prst="rect">
              <a:avLst/>
            </a:prstGeom>
            <a:solidFill>
              <a:srgbClr val="15C2FF"/>
            </a:solidFill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</a:t>
              </a:r>
            </a:p>
          </p:txBody>
        </p:sp>
      </p:grpSp>
      <p:sp>
        <p:nvSpPr>
          <p:cNvPr id="237" name="Rectangle 236"/>
          <p:cNvSpPr/>
          <p:nvPr/>
        </p:nvSpPr>
        <p:spPr bwMode="auto">
          <a:xfrm>
            <a:off x="6055895" y="3768704"/>
            <a:ext cx="225220" cy="239444"/>
          </a:xfrm>
          <a:prstGeom prst="rect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endParaRPr lang="en-US" sz="1400" dirty="0">
              <a:solidFill>
                <a:srgbClr val="000000"/>
              </a:solidFill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6014723" y="3721841"/>
            <a:ext cx="30168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C</a:t>
            </a:r>
          </a:p>
        </p:txBody>
      </p:sp>
      <p:sp>
        <p:nvSpPr>
          <p:cNvPr id="239" name="TextBox 238"/>
          <p:cNvSpPr txBox="1"/>
          <p:nvPr/>
        </p:nvSpPr>
        <p:spPr>
          <a:xfrm>
            <a:off x="5775727" y="5765948"/>
            <a:ext cx="19800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R:   Router</a:t>
            </a:r>
          </a:p>
          <a:p>
            <a:r>
              <a:rPr lang="en-US" sz="1200" dirty="0"/>
              <a:t>MC: Memory Controller</a:t>
            </a:r>
          </a:p>
        </p:txBody>
      </p:sp>
      <p:sp>
        <p:nvSpPr>
          <p:cNvPr id="240" name="Text Box 9"/>
          <p:cNvSpPr txBox="1">
            <a:spLocks noChangeArrowheads="1"/>
          </p:cNvSpPr>
          <p:nvPr/>
        </p:nvSpPr>
        <p:spPr bwMode="auto">
          <a:xfrm>
            <a:off x="354924" y="2262168"/>
            <a:ext cx="1646605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Crossbar-based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41" name="Text Box 9"/>
          <p:cNvSpPr txBox="1">
            <a:spLocks noChangeArrowheads="1"/>
          </p:cNvSpPr>
          <p:nvPr/>
        </p:nvSpPr>
        <p:spPr bwMode="auto">
          <a:xfrm>
            <a:off x="2975447" y="2285478"/>
            <a:ext cx="2238113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Ring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bus-based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 topology</a:t>
            </a:r>
          </a:p>
        </p:txBody>
      </p:sp>
      <p:sp>
        <p:nvSpPr>
          <p:cNvPr id="243" name="TextBox 242"/>
          <p:cNvSpPr txBox="1"/>
          <p:nvPr/>
        </p:nvSpPr>
        <p:spPr>
          <a:xfrm>
            <a:off x="6388208" y="2275308"/>
            <a:ext cx="163859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defTabSz="914400">
              <a:defRPr/>
            </a:pPr>
            <a:r>
              <a:rPr lang="en-US" altLang="en-US" sz="1300" b="1" dirty="0">
                <a:solidFill>
                  <a:srgbClr val="000000"/>
                </a:solidFill>
              </a:rPr>
              <a:t>2D mesh-based</a:t>
            </a:r>
            <a:endParaRPr lang="hu-HU" altLang="en-US" sz="1300" b="1" dirty="0">
              <a:solidFill>
                <a:srgbClr val="000000"/>
              </a:solidFill>
            </a:endParaRPr>
          </a:p>
          <a:p>
            <a:pPr lvl="0" algn="ctr" defTabSz="914400">
              <a:defRPr/>
            </a:pPr>
            <a:r>
              <a:rPr lang="hu-HU" altLang="en-US" sz="1300" b="1" dirty="0">
                <a:solidFill>
                  <a:srgbClr val="000000"/>
                </a:solidFill>
              </a:rPr>
              <a:t>interconnect</a:t>
            </a:r>
            <a:endParaRPr lang="en-US" sz="1600" dirty="0"/>
          </a:p>
        </p:txBody>
      </p:sp>
      <p:cxnSp>
        <p:nvCxnSpPr>
          <p:cNvPr id="244" name="Straight Connector 243"/>
          <p:cNvCxnSpPr>
            <a:endCxn id="246" idx="6"/>
          </p:cNvCxnSpPr>
          <p:nvPr/>
        </p:nvCxnSpPr>
        <p:spPr bwMode="auto">
          <a:xfrm>
            <a:off x="4107366" y="1958711"/>
            <a:ext cx="3162864" cy="237019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45" name="Text Box 9"/>
          <p:cNvSpPr txBox="1">
            <a:spLocks noChangeArrowheads="1"/>
          </p:cNvSpPr>
          <p:nvPr/>
        </p:nvSpPr>
        <p:spPr bwMode="auto">
          <a:xfrm>
            <a:off x="161504" y="1605064"/>
            <a:ext cx="790215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n-die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nterconnect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 in high end server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</a:t>
            </a:r>
          </a:p>
        </p:txBody>
      </p:sp>
      <p:sp>
        <p:nvSpPr>
          <p:cNvPr id="246" name="Oval 13"/>
          <p:cNvSpPr>
            <a:spLocks noChangeArrowheads="1"/>
          </p:cNvSpPr>
          <p:nvPr/>
        </p:nvSpPr>
        <p:spPr bwMode="auto">
          <a:xfrm>
            <a:off x="7198230" y="215973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47" name="Straight Connector 246"/>
          <p:cNvCxnSpPr>
            <a:endCxn id="248" idx="6"/>
          </p:cNvCxnSpPr>
          <p:nvPr/>
        </p:nvCxnSpPr>
        <p:spPr bwMode="auto">
          <a:xfrm flipH="1">
            <a:off x="1178022" y="1952143"/>
            <a:ext cx="2929344" cy="24665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48" name="Oval 13"/>
          <p:cNvSpPr>
            <a:spLocks noChangeArrowheads="1"/>
          </p:cNvSpPr>
          <p:nvPr/>
        </p:nvSpPr>
        <p:spPr bwMode="auto">
          <a:xfrm>
            <a:off x="1106022" y="2162801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50" name="Right Arrow 249"/>
          <p:cNvSpPr/>
          <p:nvPr/>
        </p:nvSpPr>
        <p:spPr bwMode="auto">
          <a:xfrm>
            <a:off x="2347962" y="2430162"/>
            <a:ext cx="360000" cy="108000"/>
          </a:xfrm>
          <a:prstGeom prst="rightArrow">
            <a:avLst/>
          </a:prstGeom>
          <a:solidFill>
            <a:srgbClr val="FF8F75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1" name="Right Arrow 250"/>
          <p:cNvSpPr/>
          <p:nvPr/>
        </p:nvSpPr>
        <p:spPr bwMode="auto">
          <a:xfrm>
            <a:off x="5601330" y="2365673"/>
            <a:ext cx="366336" cy="108000"/>
          </a:xfrm>
          <a:prstGeom prst="rightArrow">
            <a:avLst/>
          </a:prstGeom>
          <a:solidFill>
            <a:srgbClr val="FF8F75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56" name="Straight Connector 255"/>
          <p:cNvCxnSpPr/>
          <p:nvPr/>
        </p:nvCxnSpPr>
        <p:spPr bwMode="auto">
          <a:xfrm>
            <a:off x="4107366" y="1953798"/>
            <a:ext cx="0" cy="224013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57" name="Oval 13"/>
          <p:cNvSpPr>
            <a:spLocks noChangeArrowheads="1"/>
          </p:cNvSpPr>
          <p:nvPr/>
        </p:nvSpPr>
        <p:spPr bwMode="auto">
          <a:xfrm>
            <a:off x="4071367" y="2162801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59" name="Title 258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147018" y="6337167"/>
            <a:ext cx="334899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C: Individual CPU core or core cluster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07950" y="481265"/>
            <a:ext cx="6463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On-die interconnects used in recent server processors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26698" y="807755"/>
            <a:ext cx="91394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There are </a:t>
            </a:r>
            <a:r>
              <a:rPr lang="hu-HU" sz="1600" dirty="0">
                <a:solidFill>
                  <a:srgbClr val="FF0000"/>
                </a:solidFill>
              </a:rPr>
              <a:t>three major types </a:t>
            </a:r>
            <a:r>
              <a:rPr lang="hu-HU" sz="1600" dirty="0">
                <a:solidFill>
                  <a:srgbClr val="0070C0"/>
                </a:solidFill>
              </a:rPr>
              <a:t>of on-die </a:t>
            </a:r>
            <a:r>
              <a:rPr lang="en-US" sz="1600" dirty="0">
                <a:solidFill>
                  <a:srgbClr val="0070C0"/>
                </a:solidFill>
              </a:rPr>
              <a:t>interconnects </a:t>
            </a:r>
            <a:r>
              <a:rPr lang="hu-HU" sz="1600" dirty="0"/>
              <a:t>used in recent server processors,</a:t>
            </a:r>
            <a:r>
              <a:rPr lang="en-US" sz="1600" dirty="0"/>
              <a:t> </a:t>
            </a:r>
            <a:endParaRPr lang="hu-HU" sz="1600" dirty="0"/>
          </a:p>
          <a:p>
            <a:r>
              <a:rPr lang="hu-HU" sz="1600" dirty="0"/>
              <a:t>  </a:t>
            </a:r>
            <a:r>
              <a:rPr lang="en-US" sz="1600" dirty="0"/>
              <a:t>as seen</a:t>
            </a:r>
            <a:r>
              <a:rPr lang="hu-HU" sz="1600" dirty="0"/>
              <a:t> </a:t>
            </a:r>
            <a:r>
              <a:rPr lang="en-US" sz="1600" dirty="0"/>
              <a:t>in the</a:t>
            </a:r>
            <a:r>
              <a:rPr lang="hu-HU" sz="1600" dirty="0"/>
              <a:t> </a:t>
            </a:r>
            <a:r>
              <a:rPr lang="en-US" sz="1600" dirty="0"/>
              <a:t>Figure below.</a:t>
            </a:r>
          </a:p>
        </p:txBody>
      </p:sp>
    </p:spTree>
    <p:extLst>
      <p:ext uri="{BB962C8B-B14F-4D97-AF65-F5344CB8AC3E}">
        <p14:creationId xmlns:p14="http://schemas.microsoft.com/office/powerpoint/2010/main" val="3296634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" grpId="0" animBg="1"/>
      <p:bldP spid="238" grpId="0"/>
      <p:bldP spid="239" grpId="0"/>
      <p:bldP spid="240" grpId="0"/>
      <p:bldP spid="241" grpId="0"/>
      <p:bldP spid="243" grpId="0"/>
      <p:bldP spid="245" grpId="0"/>
      <p:bldP spid="246" grpId="0" animBg="1"/>
      <p:bldP spid="248" grpId="0" animBg="1"/>
      <p:bldP spid="250" grpId="0" animBg="1"/>
      <p:bldP spid="251" grpId="0" animBg="1"/>
      <p:bldP spid="257" grpId="0" animBg="1"/>
      <p:bldP spid="260" grpId="0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(9)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7950" y="482633"/>
            <a:ext cx="60404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The need for c</a:t>
            </a:r>
            <a:r>
              <a:rPr lang="en-US" dirty="0">
                <a:solidFill>
                  <a:schemeClr val="accent6"/>
                </a:solidFill>
              </a:rPr>
              <a:t>ache </a:t>
            </a:r>
            <a:r>
              <a:rPr lang="en-US" dirty="0" err="1">
                <a:solidFill>
                  <a:schemeClr val="accent6"/>
                </a:solidFill>
              </a:rPr>
              <a:t>coheren</a:t>
            </a:r>
            <a:r>
              <a:rPr lang="hu-HU" dirty="0">
                <a:solidFill>
                  <a:schemeClr val="accent6"/>
                </a:solidFill>
              </a:rPr>
              <a:t>t </a:t>
            </a:r>
            <a:r>
              <a:rPr lang="en-US" dirty="0">
                <a:solidFill>
                  <a:schemeClr val="accent6"/>
                </a:solidFill>
              </a:rPr>
              <a:t>on-die interconnects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71579" y="886895"/>
            <a:ext cx="8598636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Obviously, the entire server system needs to be </a:t>
            </a:r>
            <a:r>
              <a:rPr lang="en-US" sz="1600" dirty="0">
                <a:solidFill>
                  <a:srgbClr val="FF0000"/>
                </a:solidFill>
              </a:rPr>
              <a:t>cache coherent</a:t>
            </a:r>
            <a:r>
              <a:rPr lang="en-US" sz="1600" dirty="0"/>
              <a:t>, thus </a:t>
            </a:r>
            <a:r>
              <a:rPr lang="en-US" sz="1600" dirty="0">
                <a:solidFill>
                  <a:srgbClr val="0070C0"/>
                </a:solidFill>
              </a:rPr>
              <a:t>all three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alternatives of the indicated on-die interconnects should be cache coherent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is a rather sophisticated issue that we do not discuss in this lecture note, </a:t>
            </a:r>
          </a:p>
          <a:p>
            <a:r>
              <a:rPr lang="en-US" sz="1600" dirty="0"/>
              <a:t>       but give a glimpse of its implementation related to Intel’s on-die data ring</a:t>
            </a:r>
          </a:p>
          <a:p>
            <a:r>
              <a:rPr lang="en-US" sz="1600" dirty="0"/>
              <a:t>       (see next Figure). </a:t>
            </a:r>
          </a:p>
        </p:txBody>
      </p:sp>
    </p:spTree>
    <p:extLst>
      <p:ext uri="{BB962C8B-B14F-4D97-AF65-F5344CB8AC3E}">
        <p14:creationId xmlns:p14="http://schemas.microsoft.com/office/powerpoint/2010/main" val="310077892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H</a:t>
            </a:r>
            <a:r>
              <a:rPr lang="en-US" altLang="en-US" dirty="0" err="1">
                <a:latin typeface="Verdana" pitchFamily="34" charset="0"/>
              </a:rPr>
              <a:t>igh</a:t>
            </a:r>
            <a:r>
              <a:rPr lang="en-US" altLang="en-US" dirty="0">
                <a:latin typeface="Verdana" pitchFamily="34" charset="0"/>
              </a:rPr>
              <a:t>-end </a:t>
            </a:r>
            <a:r>
              <a:rPr lang="hu-HU" altLang="en-US" dirty="0">
                <a:latin typeface="Verdana" pitchFamily="34" charset="0"/>
              </a:rPr>
              <a:t>2</a:t>
            </a:r>
            <a:r>
              <a:rPr lang="en-US" altLang="en-US" dirty="0">
                <a:latin typeface="Verdana" pitchFamily="34" charset="0"/>
              </a:rPr>
              <a:t>S</a:t>
            </a:r>
            <a:r>
              <a:rPr lang="hu-HU" altLang="en-US" dirty="0">
                <a:latin typeface="Verdana" pitchFamily="34" charset="0"/>
              </a:rPr>
              <a:t> </a:t>
            </a:r>
            <a:r>
              <a:rPr lang="en-US" altLang="en-US" dirty="0">
                <a:latin typeface="Verdana" pitchFamily="34" charset="0"/>
              </a:rPr>
              <a:t>server processors and platforms (1)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356" y="478525"/>
            <a:ext cx="10853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Remarks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16414" y="817388"/>
            <a:ext cx="8916031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a) The material presented in these slides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restricted to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multicore server processors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hu-HU" sz="1600" noProof="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 </a:t>
            </a:r>
            <a:r>
              <a:rPr lang="hu-HU" sz="1600" noProof="0" dirty="0">
                <a:latin typeface="Verdana" pitchFamily="34" charset="0"/>
                <a:cs typeface="Times New Roman" pitchFamily="18" charset="0"/>
              </a:rPr>
              <a:t>previous single core server processors were omitted.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Due to this presumtion, subsequently,  </a:t>
            </a: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we do not repeatedly state the above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 restriction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 throughout this Chapter.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Further on, to reduce the volume of this Chapter,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 discuss  only Intel’s and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AMD’s processor lines.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63032" y="4295714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 flipV="1">
            <a:off x="2305607" y="4511614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Oval 12"/>
          <p:cNvSpPr>
            <a:spLocks noChangeArrowheads="1"/>
          </p:cNvSpPr>
          <p:nvPr/>
        </p:nvSpPr>
        <p:spPr bwMode="auto">
          <a:xfrm>
            <a:off x="2264332" y="471163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>
            <a:off x="2297670" y="451161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3238498" y="4006602"/>
            <a:ext cx="263786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Intel's server families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 rot="10800000" flipH="1" flipV="1">
            <a:off x="834088" y="4807410"/>
            <a:ext cx="3027363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servers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6622020" y="470687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Line 13"/>
          <p:cNvSpPr>
            <a:spLocks noChangeShapeType="1"/>
          </p:cNvSpPr>
          <p:nvPr/>
        </p:nvSpPr>
        <p:spPr bwMode="auto">
          <a:xfrm>
            <a:off x="6655357" y="450685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 rot="10800000" flipH="1" flipV="1">
            <a:off x="5162267" y="4807130"/>
            <a:ext cx="2982912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Itanium servers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79890" y="5088672"/>
            <a:ext cx="1625765" cy="530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x86 ISA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(1998 - recently)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992968" y="5093155"/>
            <a:ext cx="1375698" cy="530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IA-64 ISA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(2001 - 2017)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42159" y="2498064"/>
            <a:ext cx="8495467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far as Intel’s server processor lines are concerned, we discuss mainly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 high-end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(two socket)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x86 server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(called Xeon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P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evious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single core designs, Intel’s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„efficient performance” and „entry level”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as well as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IA64 (Itanium) based processors and platforms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are not covered.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50345" y="5713544"/>
            <a:ext cx="8378740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the other hand, from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AMD’s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designs we discuss only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EPYC line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multicore server processors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introduced in 2017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Their ill-fated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Bulldozer server lines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(2011-2016) are omitted.</a:t>
            </a:r>
          </a:p>
        </p:txBody>
      </p:sp>
    </p:spTree>
    <p:extLst>
      <p:ext uri="{BB962C8B-B14F-4D97-AF65-F5344CB8AC3E}">
        <p14:creationId xmlns:p14="http://schemas.microsoft.com/office/powerpoint/2010/main" val="4183790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0" grpId="0"/>
      <p:bldP spid="11" grpId="0" animBg="1"/>
      <p:bldP spid="12" grpId="0" animBg="1"/>
      <p:bldP spid="13" grpId="0"/>
      <p:bldP spid="14" grpId="0"/>
      <p:bldP spid="1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(1)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200" y="480394"/>
            <a:ext cx="44514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1.3 C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lassification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server platforms</a:t>
            </a:r>
          </a:p>
        </p:txBody>
      </p:sp>
      <p:sp>
        <p:nvSpPr>
          <p:cNvPr id="4" name="Oval 7"/>
          <p:cNvSpPr>
            <a:spLocks noChangeArrowheads="1"/>
          </p:cNvSpPr>
          <p:nvPr/>
        </p:nvSpPr>
        <p:spPr bwMode="auto">
          <a:xfrm>
            <a:off x="7459348" y="163184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Line 10"/>
          <p:cNvSpPr>
            <a:spLocks noChangeShapeType="1"/>
          </p:cNvSpPr>
          <p:nvPr/>
        </p:nvSpPr>
        <p:spPr bwMode="auto">
          <a:xfrm>
            <a:off x="1328884" y="1431913"/>
            <a:ext cx="6156000" cy="127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Line 11"/>
          <p:cNvSpPr>
            <a:spLocks noChangeShapeType="1"/>
          </p:cNvSpPr>
          <p:nvPr/>
        </p:nvSpPr>
        <p:spPr bwMode="auto">
          <a:xfrm flipH="1">
            <a:off x="7497448" y="1439753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5638421" y="1744564"/>
            <a:ext cx="3713408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according to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number of chips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constituting the chipset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2781702" y="1751003"/>
            <a:ext cx="3347185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according to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number of processors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constituting the platform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4437295" y="16143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Line 13"/>
          <p:cNvSpPr>
            <a:spLocks noChangeShapeType="1"/>
          </p:cNvSpPr>
          <p:nvPr/>
        </p:nvSpPr>
        <p:spPr bwMode="auto">
          <a:xfrm>
            <a:off x="4478570" y="14349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9625" y="1741378"/>
            <a:ext cx="2674626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according to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their topology</a:t>
            </a: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1289030" y="16397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Line 13"/>
          <p:cNvSpPr>
            <a:spLocks noChangeShapeType="1"/>
          </p:cNvSpPr>
          <p:nvPr/>
        </p:nvSpPr>
        <p:spPr bwMode="auto">
          <a:xfrm>
            <a:off x="1330305" y="14603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69005" y="1072740"/>
            <a:ext cx="338906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server platforms</a:t>
            </a:r>
          </a:p>
        </p:txBody>
      </p:sp>
      <p:sp>
        <p:nvSpPr>
          <p:cNvPr id="16" name="TextBox 4">
            <a:extLst>
              <a:ext uri="{FF2B5EF4-FFF2-40B4-BE49-F238E27FC236}">
                <a16:creationId xmlns:a16="http://schemas.microsoft.com/office/drawing/2014/main" id="{F3043C66-48CD-45F0-8D95-D66CA0A86C85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184374429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(10)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2927" y="1063189"/>
            <a:ext cx="6422707" cy="453871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7950" y="481266"/>
            <a:ext cx="75105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Implementing cache coherency in Intel’s on-die data ring </a:t>
            </a:r>
            <a:r>
              <a:rPr lang="en-US" dirty="0"/>
              <a:t>[</a:t>
            </a:r>
            <a:r>
              <a:rPr lang="hu-HU" dirty="0"/>
              <a:t>39</a:t>
            </a:r>
            <a:r>
              <a:rPr lang="en-US" dirty="0"/>
              <a:t>] 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1501541" y="2097088"/>
            <a:ext cx="4620126" cy="636487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8852509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7950" y="481263"/>
            <a:ext cx="71701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a) Crossbar based </a:t>
            </a:r>
            <a:r>
              <a:rPr lang="hu-HU" dirty="0">
                <a:solidFill>
                  <a:schemeClr val="accent6"/>
                </a:solidFill>
              </a:rPr>
              <a:t>on-die </a:t>
            </a:r>
            <a:r>
              <a:rPr lang="en-US" dirty="0">
                <a:solidFill>
                  <a:schemeClr val="accent6"/>
                </a:solidFill>
              </a:rPr>
              <a:t>interconnects in server</a:t>
            </a:r>
            <a:r>
              <a:rPr lang="hu-HU" dirty="0">
                <a:solidFill>
                  <a:schemeClr val="accent6"/>
                </a:solidFill>
              </a:rPr>
              <a:t> processor</a:t>
            </a:r>
            <a:r>
              <a:rPr lang="en-US" dirty="0">
                <a:solidFill>
                  <a:schemeClr val="accent6"/>
                </a:solidFill>
              </a:rPr>
              <a:t>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35776" y="877268"/>
            <a:ext cx="868897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Crossbar-based</a:t>
            </a:r>
            <a:r>
              <a:rPr lang="hu-HU" sz="1600" dirty="0"/>
              <a:t> on-die </a:t>
            </a:r>
            <a:r>
              <a:rPr lang="en-US" sz="1600" dirty="0"/>
              <a:t> interconnects were </a:t>
            </a:r>
            <a:r>
              <a:rPr lang="en-US" sz="1600" dirty="0">
                <a:solidFill>
                  <a:srgbClr val="0070C0"/>
                </a:solidFill>
              </a:rPr>
              <a:t>widely used </a:t>
            </a:r>
            <a:r>
              <a:rPr lang="en-US" sz="1600" dirty="0"/>
              <a:t>in Intel’s and AMD’s</a:t>
            </a:r>
            <a:endParaRPr lang="hu-HU" sz="1600" dirty="0"/>
          </a:p>
          <a:p>
            <a:r>
              <a:rPr lang="hu-HU" sz="1600" dirty="0"/>
              <a:t>  </a:t>
            </a:r>
            <a:r>
              <a:rPr lang="en-US" sz="1600" dirty="0"/>
              <a:t>multicore servers </a:t>
            </a:r>
            <a:r>
              <a:rPr lang="en-US" sz="1600" dirty="0">
                <a:solidFill>
                  <a:srgbClr val="0070C0"/>
                </a:solidFill>
              </a:rPr>
              <a:t>in the beginning of the 2010’s</a:t>
            </a:r>
            <a:r>
              <a:rPr lang="en-US" sz="1600" dirty="0"/>
              <a:t> and </a:t>
            </a:r>
            <a:r>
              <a:rPr lang="hu-HU" sz="1600" dirty="0"/>
              <a:t>off-die interconnects </a:t>
            </a:r>
            <a:r>
              <a:rPr lang="en-US" sz="1600" dirty="0"/>
              <a:t>are</a:t>
            </a:r>
            <a:endParaRPr lang="hu-HU" sz="1600" dirty="0"/>
          </a:p>
          <a:p>
            <a:r>
              <a:rPr lang="hu-HU" sz="1600" dirty="0"/>
              <a:t>  </a:t>
            </a:r>
            <a:r>
              <a:rPr lang="en-US" sz="1600" dirty="0"/>
              <a:t>also employed in AMD’s </a:t>
            </a:r>
            <a:r>
              <a:rPr lang="en-US" sz="1600" dirty="0">
                <a:solidFill>
                  <a:srgbClr val="0070C0"/>
                </a:solidFill>
              </a:rPr>
              <a:t>recent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EPYC server lines </a:t>
            </a:r>
            <a:r>
              <a:rPr lang="en-US" sz="1600" dirty="0"/>
              <a:t>to interconnect multiple dies,</a:t>
            </a:r>
            <a:endParaRPr lang="hu-HU" sz="1600" dirty="0"/>
          </a:p>
          <a:p>
            <a:r>
              <a:rPr lang="en-US" sz="1600" dirty="0"/>
              <a:t> </a:t>
            </a:r>
            <a:r>
              <a:rPr lang="hu-HU" sz="1600" dirty="0"/>
              <a:t> </a:t>
            </a:r>
            <a:r>
              <a:rPr lang="en-US" sz="1600" dirty="0"/>
              <a:t>as indicated in the next Figures. </a:t>
            </a:r>
          </a:p>
        </p:txBody>
      </p:sp>
    </p:spTree>
    <p:extLst>
      <p:ext uri="{BB962C8B-B14F-4D97-AF65-F5344CB8AC3E}">
        <p14:creationId xmlns:p14="http://schemas.microsoft.com/office/powerpoint/2010/main" val="1269998039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11793" y="479126"/>
            <a:ext cx="89563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Example 1: Five-way crossbar switch as part of Intel’s QPI-based cache-</a:t>
            </a:r>
          </a:p>
          <a:p>
            <a:r>
              <a:rPr lang="en-US" dirty="0">
                <a:solidFill>
                  <a:schemeClr val="accent6"/>
                </a:solidFill>
              </a:rPr>
              <a:t>  coherent interconnect in Nehalem based Xeon 5500 processors (2010)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b="10214"/>
          <a:stretch/>
        </p:blipFill>
        <p:spPr>
          <a:xfrm>
            <a:off x="2181083" y="1326535"/>
            <a:ext cx="5431536" cy="5410323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 bwMode="auto">
          <a:xfrm>
            <a:off x="4119613" y="3705726"/>
            <a:ext cx="1357162" cy="118390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385186" y="4345858"/>
            <a:ext cx="9047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/>
              <a:t>(Crossbar)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F81E11E-69AE-44AD-84FA-81784367694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(12)</a:t>
            </a:r>
          </a:p>
        </p:txBody>
      </p:sp>
    </p:spTree>
    <p:extLst>
      <p:ext uri="{BB962C8B-B14F-4D97-AF65-F5344CB8AC3E}">
        <p14:creationId xmlns:p14="http://schemas.microsoft.com/office/powerpoint/2010/main" val="67241632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226" name="Picture 2" descr="OrochiのブロックダイアグラムPDF版はこちら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60" t="13716" r="3165" b="9242"/>
          <a:stretch>
            <a:fillRect/>
          </a:stretch>
        </p:blipFill>
        <p:spPr bwMode="auto">
          <a:xfrm>
            <a:off x="0" y="1665288"/>
            <a:ext cx="9144000" cy="4369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227" name="Text Box 4"/>
          <p:cNvSpPr txBox="1">
            <a:spLocks noChangeArrowheads="1"/>
          </p:cNvSpPr>
          <p:nvPr/>
        </p:nvSpPr>
        <p:spPr bwMode="auto">
          <a:xfrm>
            <a:off x="120870" y="481305"/>
            <a:ext cx="85813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</a:pPr>
            <a:r>
              <a:rPr lang="en-US" sz="1800" dirty="0">
                <a:solidFill>
                  <a:srgbClr val="333399"/>
                </a:solidFill>
              </a:rPr>
              <a:t>Example 2: Crossbar switch in AMD’s </a:t>
            </a:r>
            <a:r>
              <a:rPr lang="en-US" sz="1800" dirty="0" err="1">
                <a:solidFill>
                  <a:srgbClr val="333399"/>
                </a:solidFill>
              </a:rPr>
              <a:t>Orochi</a:t>
            </a:r>
            <a:r>
              <a:rPr lang="en-US" sz="1800" dirty="0">
                <a:solidFill>
                  <a:srgbClr val="333399"/>
                </a:solidFill>
              </a:rPr>
              <a:t> die underlying their 2S and</a:t>
            </a:r>
          </a:p>
          <a:p>
            <a:pPr eaLnBrk="1" fontAlgn="base" hangingPunct="1">
              <a:spcBef>
                <a:spcPct val="0"/>
              </a:spcBef>
            </a:pPr>
            <a:r>
              <a:rPr lang="en-US" sz="1800" dirty="0">
                <a:solidFill>
                  <a:srgbClr val="333399"/>
                </a:solidFill>
              </a:rPr>
              <a:t>  4S (2 dies) </a:t>
            </a:r>
            <a:r>
              <a:rPr lang="en-US" sz="1800" dirty="0" err="1">
                <a:solidFill>
                  <a:srgbClr val="333399"/>
                </a:solidFill>
              </a:rPr>
              <a:t>Buldozer</a:t>
            </a:r>
            <a:r>
              <a:rPr lang="en-US" sz="1800" dirty="0">
                <a:solidFill>
                  <a:srgbClr val="333399"/>
                </a:solidFill>
              </a:rPr>
              <a:t>-based server processors (2011) []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(13)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2013" y="6275672"/>
            <a:ext cx="52273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</a:rPr>
              <a:t>It incorporates 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0000FF"/>
                </a:solidFill>
              </a:rPr>
              <a:t>4 Bulldozer-modules </a:t>
            </a:r>
            <a:r>
              <a:rPr lang="en-US" sz="1600" dirty="0">
                <a:solidFill>
                  <a:srgbClr val="000000"/>
                </a:solidFill>
              </a:rPr>
              <a:t>(</a:t>
            </a:r>
            <a:r>
              <a:rPr lang="en-US" sz="1600" dirty="0">
                <a:solidFill>
                  <a:srgbClr val="0000FF"/>
                </a:solidFill>
              </a:rPr>
              <a:t>8 cores</a:t>
            </a:r>
            <a:r>
              <a:rPr lang="en-US" sz="1600" dirty="0">
                <a:solidFill>
                  <a:srgbClr val="000000"/>
                </a:solidFill>
              </a:rPr>
              <a:t>) []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2541069" y="3638350"/>
            <a:ext cx="3253339" cy="61601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9395655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6029" y="498012"/>
            <a:ext cx="85456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dirty="0">
                <a:solidFill>
                  <a:schemeClr val="accent6"/>
                </a:solidFill>
                <a:latin typeface="+mj-lt"/>
              </a:rPr>
              <a:t>Example 3: 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Off-die c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rossbar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switch in AMD’s Zen-based EPYC server </a:t>
            </a:r>
            <a:endParaRPr lang="hu-HU" dirty="0">
              <a:solidFill>
                <a:schemeClr val="accent6"/>
              </a:solidFill>
              <a:latin typeface="+mj-lt"/>
            </a:endParaRPr>
          </a:p>
          <a:p>
            <a:pPr fontAlgn="base"/>
            <a:r>
              <a:rPr lang="hu-HU" dirty="0">
                <a:solidFill>
                  <a:schemeClr val="accent6"/>
                </a:solidFill>
                <a:latin typeface="+mj-lt"/>
              </a:rPr>
              <a:t> 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processors that are built up as 4 IF-interconnected Zeppelin dies </a:t>
            </a:r>
            <a:r>
              <a:rPr lang="en-US" dirty="0">
                <a:latin typeface="+mj-lt"/>
              </a:rPr>
              <a:t>[21]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0" y="13447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(14)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65147" t="17843" r="7647" b="19412"/>
          <a:stretch/>
        </p:blipFill>
        <p:spPr>
          <a:xfrm>
            <a:off x="880440" y="1624656"/>
            <a:ext cx="3267454" cy="4238858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auto">
          <a:xfrm>
            <a:off x="4800604" y="3307975"/>
            <a:ext cx="3334314" cy="1600199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799116" y="3391423"/>
            <a:ext cx="333580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/>
            <a:r>
              <a:rPr lang="en-US" sz="1400" dirty="0">
                <a:latin typeface="+mj-lt"/>
              </a:rPr>
              <a:t>32-bit per link per direction</a:t>
            </a:r>
          </a:p>
          <a:p>
            <a:pPr algn="ctr" fontAlgn="base"/>
            <a:r>
              <a:rPr lang="en-US" sz="1400" dirty="0">
                <a:latin typeface="+mj-lt"/>
              </a:rPr>
              <a:t> interconnecting the chips</a:t>
            </a:r>
          </a:p>
          <a:p>
            <a:pPr algn="ctr" fontAlgn="base"/>
            <a:r>
              <a:rPr lang="en-US" sz="1400" dirty="0">
                <a:latin typeface="+mj-lt"/>
              </a:rPr>
              <a:t>in a crossbar fashion</a:t>
            </a:r>
          </a:p>
          <a:p>
            <a:pPr algn="ctr" fontAlgn="base"/>
            <a:r>
              <a:rPr lang="en-US" sz="1400" dirty="0">
                <a:latin typeface="+mj-lt"/>
              </a:rPr>
              <a:t>by single-ended signals</a:t>
            </a:r>
          </a:p>
          <a:p>
            <a:pPr algn="ctr" fontAlgn="base"/>
            <a:r>
              <a:rPr lang="en-US" sz="1400" dirty="0">
                <a:latin typeface="+mj-lt"/>
              </a:rPr>
              <a:t>with a bandwidth of 42.8 GB/s</a:t>
            </a:r>
          </a:p>
          <a:p>
            <a:pPr algn="ctr" fontAlgn="base"/>
            <a:r>
              <a:rPr lang="en-US" sz="1400" dirty="0">
                <a:latin typeface="+mj-lt"/>
              </a:rPr>
              <a:t>per link in each direction.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040313" y="2255520"/>
            <a:ext cx="2541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IF: Interconnect Fabric</a:t>
            </a:r>
          </a:p>
        </p:txBody>
      </p:sp>
    </p:spTree>
    <p:extLst>
      <p:ext uri="{BB962C8B-B14F-4D97-AF65-F5344CB8AC3E}">
        <p14:creationId xmlns:p14="http://schemas.microsoft.com/office/powerpoint/2010/main" val="2365295901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(15)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25128" y="476250"/>
            <a:ext cx="62179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Aft>
                <a:spcPts val="300"/>
              </a:spcAft>
              <a:defRPr/>
            </a:pPr>
            <a:r>
              <a:rPr lang="en-US" dirty="0">
                <a:solidFill>
                  <a:srgbClr val="2D2D8A"/>
                </a:solidFill>
              </a:rPr>
              <a:t>b) </a:t>
            </a:r>
            <a:r>
              <a:rPr lang="hu-HU" dirty="0">
                <a:solidFill>
                  <a:srgbClr val="2D2D8A"/>
                </a:solidFill>
              </a:rPr>
              <a:t>On-die r</a:t>
            </a:r>
            <a:r>
              <a:rPr lang="en-US" dirty="0" err="1">
                <a:solidFill>
                  <a:srgbClr val="2D2D8A"/>
                </a:solidFill>
              </a:rPr>
              <a:t>ing</a:t>
            </a:r>
            <a:r>
              <a:rPr lang="en-US" dirty="0">
                <a:solidFill>
                  <a:srgbClr val="2D2D8A"/>
                </a:solidFill>
              </a:rPr>
              <a:t> interconnects </a:t>
            </a:r>
            <a:r>
              <a:rPr lang="hu-HU" dirty="0">
                <a:solidFill>
                  <a:srgbClr val="2D2D8A"/>
                </a:solidFill>
              </a:rPr>
              <a:t>in server processors </a:t>
            </a:r>
            <a:r>
              <a:rPr lang="en-US" dirty="0">
                <a:solidFill>
                  <a:srgbClr val="2D2D8A"/>
                </a:solidFill>
              </a:rPr>
              <a:t>-1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55026" y="896522"/>
            <a:ext cx="86034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With higher core counts crossbar switches became more and more expensive</a:t>
            </a:r>
          </a:p>
          <a:p>
            <a:r>
              <a:rPr lang="en-US" sz="1600" dirty="0"/>
              <a:t>      to implement due to the highly increasing number of switches needed.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48633" y="1529196"/>
            <a:ext cx="8045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 n sources need (n/2)</a:t>
            </a:r>
            <a:r>
              <a:rPr lang="en-US" sz="1600" baseline="30000" dirty="0"/>
              <a:t>2</a:t>
            </a:r>
            <a:r>
              <a:rPr lang="en-US" sz="1600" dirty="0"/>
              <a:t> switches whereas </a:t>
            </a:r>
            <a:r>
              <a:rPr lang="en-US" sz="1600" dirty="0" err="1"/>
              <a:t>n+m</a:t>
            </a:r>
            <a:r>
              <a:rPr lang="en-US" sz="1600" dirty="0"/>
              <a:t> switches (</a:t>
            </a:r>
            <a:r>
              <a:rPr lang="en-US" sz="1600" dirty="0" err="1"/>
              <a:t>n+m</a:t>
            </a:r>
            <a:r>
              <a:rPr lang="en-US" sz="1600" dirty="0"/>
              <a:t>)/2)</a:t>
            </a:r>
            <a:r>
              <a:rPr lang="en-US" sz="1600" baseline="30000" dirty="0"/>
              <a:t>2</a:t>
            </a:r>
            <a:r>
              <a:rPr lang="en-US" sz="1600" dirty="0"/>
              <a:t> switches.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66272" y="1934679"/>
            <a:ext cx="63578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E.g. 4 cores + 4 other sources require 16 switches whereas</a:t>
            </a:r>
          </a:p>
          <a:p>
            <a:r>
              <a:rPr lang="en-US" sz="1600" dirty="0"/>
              <a:t>       8 cores + 4 other sources already 36.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23511" y="2579570"/>
            <a:ext cx="8749318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Accordingly, </a:t>
            </a:r>
            <a:r>
              <a:rPr lang="en-US" sz="1600" dirty="0">
                <a:solidFill>
                  <a:srgbClr val="0070C0"/>
                </a:solidFill>
              </a:rPr>
              <a:t>individual cores</a:t>
            </a:r>
            <a:r>
              <a:rPr lang="hu-HU" sz="1600" dirty="0">
                <a:solidFill>
                  <a:srgbClr val="0070C0"/>
                </a:solidFill>
              </a:rPr>
              <a:t>-</a:t>
            </a:r>
            <a:r>
              <a:rPr lang="en-US" sz="1600" dirty="0">
                <a:solidFill>
                  <a:srgbClr val="0070C0"/>
                </a:solidFill>
              </a:rPr>
              <a:t>based processors with more than 4 cores switched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typically from crossbar type interconnects to ring interconnects</a:t>
            </a:r>
            <a:r>
              <a:rPr lang="en-US" sz="1600" dirty="0"/>
              <a:t>, as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the next Figure shows.</a:t>
            </a:r>
          </a:p>
          <a:p>
            <a:r>
              <a:rPr lang="en-US" sz="1600" dirty="0"/>
              <a:t>    In their Xeon server family Intel’s first ring interconnect was</a:t>
            </a:r>
            <a:r>
              <a:rPr lang="hu-HU" sz="1600" dirty="0"/>
              <a:t> implemented</a:t>
            </a:r>
            <a:endParaRPr lang="en-US" sz="1600" dirty="0"/>
          </a:p>
          <a:p>
            <a:pPr>
              <a:spcAft>
                <a:spcPts val="600"/>
              </a:spcAft>
            </a:pPr>
            <a:r>
              <a:rPr lang="hu-HU" sz="1600" dirty="0"/>
              <a:t>      </a:t>
            </a:r>
            <a:r>
              <a:rPr lang="en-US" sz="1600" dirty="0"/>
              <a:t>in the 8-core Nehalem-EX 2S/4S/8S </a:t>
            </a:r>
            <a:r>
              <a:rPr lang="hu-HU" sz="1600" dirty="0"/>
              <a:t>server </a:t>
            </a:r>
            <a:r>
              <a:rPr lang="en-US" sz="1600" dirty="0"/>
              <a:t>processor in 2010.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We note that Intel </a:t>
            </a:r>
            <a:r>
              <a:rPr lang="hu-HU" sz="1600" dirty="0"/>
              <a:t>began </a:t>
            </a:r>
            <a:r>
              <a:rPr lang="en-US" sz="1600" dirty="0" err="1"/>
              <a:t>introduc</a:t>
            </a:r>
            <a:r>
              <a:rPr lang="hu-HU" sz="1600" dirty="0"/>
              <a:t>ing ring interconnects </a:t>
            </a:r>
            <a:r>
              <a:rPr lang="en-US" sz="1600" dirty="0"/>
              <a:t>even in their 4-core </a:t>
            </a:r>
            <a:endParaRPr lang="hu-HU" sz="1600" dirty="0"/>
          </a:p>
          <a:p>
            <a:r>
              <a:rPr lang="hu-HU" sz="1600" dirty="0"/>
              <a:t>      </a:t>
            </a:r>
            <a:r>
              <a:rPr lang="en-US" sz="1600" dirty="0"/>
              <a:t>client processors </a:t>
            </a:r>
            <a:r>
              <a:rPr lang="hu-HU" sz="1600" dirty="0"/>
              <a:t>along </a:t>
            </a:r>
            <a:r>
              <a:rPr lang="en-US" sz="1600" dirty="0"/>
              <a:t>with the Sandy Bridge </a:t>
            </a:r>
            <a:r>
              <a:rPr lang="hu-HU" sz="1600" dirty="0"/>
              <a:t>f</a:t>
            </a:r>
            <a:r>
              <a:rPr lang="en-US" sz="1600" dirty="0" err="1"/>
              <a:t>amily</a:t>
            </a:r>
            <a:r>
              <a:rPr lang="hu-HU" sz="1600" dirty="0"/>
              <a:t> in 2011</a:t>
            </a:r>
            <a:r>
              <a:rPr lang="en-US" sz="1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68732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1445362" y="6357098"/>
            <a:ext cx="7814136" cy="420445"/>
            <a:chOff x="1118108" y="4489805"/>
            <a:chExt cx="6226442" cy="420445"/>
          </a:xfrm>
        </p:grpSpPr>
        <p:cxnSp>
          <p:nvCxnSpPr>
            <p:cNvPr id="3" name="Egyenes összekötő nyíllal 6">
              <a:extLst>
                <a:ext uri="{FF2B5EF4-FFF2-40B4-BE49-F238E27FC236}">
                  <a16:creationId xmlns:a16="http://schemas.microsoft.com/office/drawing/2014/main" id="{783C9EED-3740-4AC8-904D-0BA0584FE1AA}"/>
                </a:ext>
              </a:extLst>
            </p:cNvPr>
            <p:cNvCxnSpPr/>
            <p:nvPr/>
          </p:nvCxnSpPr>
          <p:spPr>
            <a:xfrm flipV="1">
              <a:off x="1118108" y="4555681"/>
              <a:ext cx="590400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Egyenes összekötő 11">
              <a:extLst>
                <a:ext uri="{FF2B5EF4-FFF2-40B4-BE49-F238E27FC236}">
                  <a16:creationId xmlns:a16="http://schemas.microsoft.com/office/drawing/2014/main" id="{B66C51B8-AAD0-4EE4-96CE-E6796352C62A}"/>
                </a:ext>
              </a:extLst>
            </p:cNvPr>
            <p:cNvCxnSpPr/>
            <p:nvPr/>
          </p:nvCxnSpPr>
          <p:spPr>
            <a:xfrm>
              <a:off x="1729204" y="449299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2">
              <a:extLst>
                <a:ext uri="{FF2B5EF4-FFF2-40B4-BE49-F238E27FC236}">
                  <a16:creationId xmlns:a16="http://schemas.microsoft.com/office/drawing/2014/main" id="{DD6D9BDA-46BC-47BA-B8D1-DC048FE654DE}"/>
                </a:ext>
              </a:extLst>
            </p:cNvPr>
            <p:cNvCxnSpPr/>
            <p:nvPr/>
          </p:nvCxnSpPr>
          <p:spPr>
            <a:xfrm>
              <a:off x="2277199" y="449170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Egyenes összekötő 13">
              <a:extLst>
                <a:ext uri="{FF2B5EF4-FFF2-40B4-BE49-F238E27FC236}">
                  <a16:creationId xmlns:a16="http://schemas.microsoft.com/office/drawing/2014/main" id="{8FDC922B-2E3E-47F5-831D-4987C93BB9DD}"/>
                </a:ext>
              </a:extLst>
            </p:cNvPr>
            <p:cNvCxnSpPr/>
            <p:nvPr/>
          </p:nvCxnSpPr>
          <p:spPr>
            <a:xfrm>
              <a:off x="2826405" y="449109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14">
              <a:extLst>
                <a:ext uri="{FF2B5EF4-FFF2-40B4-BE49-F238E27FC236}">
                  <a16:creationId xmlns:a16="http://schemas.microsoft.com/office/drawing/2014/main" id="{0B38F2F4-469E-4E51-9676-9E8C3D683AD1}"/>
                </a:ext>
              </a:extLst>
            </p:cNvPr>
            <p:cNvCxnSpPr/>
            <p:nvPr/>
          </p:nvCxnSpPr>
          <p:spPr>
            <a:xfrm>
              <a:off x="3374400" y="448980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5">
              <a:extLst>
                <a:ext uri="{FF2B5EF4-FFF2-40B4-BE49-F238E27FC236}">
                  <a16:creationId xmlns:a16="http://schemas.microsoft.com/office/drawing/2014/main" id="{3F854303-F6F5-4ECF-8FBC-469E0D976805}"/>
                </a:ext>
              </a:extLst>
            </p:cNvPr>
            <p:cNvCxnSpPr/>
            <p:nvPr/>
          </p:nvCxnSpPr>
          <p:spPr>
            <a:xfrm>
              <a:off x="3928449" y="449742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Egyenes összekötő 16">
              <a:extLst>
                <a:ext uri="{FF2B5EF4-FFF2-40B4-BE49-F238E27FC236}">
                  <a16:creationId xmlns:a16="http://schemas.microsoft.com/office/drawing/2014/main" id="{3306C02E-A12F-4B41-A65A-A488B7532278}"/>
                </a:ext>
              </a:extLst>
            </p:cNvPr>
            <p:cNvCxnSpPr/>
            <p:nvPr/>
          </p:nvCxnSpPr>
          <p:spPr>
            <a:xfrm>
              <a:off x="4476444" y="44961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gyenes összekötő 17">
              <a:extLst>
                <a:ext uri="{FF2B5EF4-FFF2-40B4-BE49-F238E27FC236}">
                  <a16:creationId xmlns:a16="http://schemas.microsoft.com/office/drawing/2014/main" id="{6728508D-64F5-4909-B7D9-B46DD4A1910C}"/>
                </a:ext>
              </a:extLst>
            </p:cNvPr>
            <p:cNvCxnSpPr/>
            <p:nvPr/>
          </p:nvCxnSpPr>
          <p:spPr>
            <a:xfrm>
              <a:off x="5025650" y="449552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gyenes összekötő 18">
              <a:extLst>
                <a:ext uri="{FF2B5EF4-FFF2-40B4-BE49-F238E27FC236}">
                  <a16:creationId xmlns:a16="http://schemas.microsoft.com/office/drawing/2014/main" id="{19C84456-5366-4DC3-9420-B095A539077A}"/>
                </a:ext>
              </a:extLst>
            </p:cNvPr>
            <p:cNvCxnSpPr/>
            <p:nvPr/>
          </p:nvCxnSpPr>
          <p:spPr>
            <a:xfrm>
              <a:off x="5573645" y="449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gyenes összekötő 19">
              <a:extLst>
                <a:ext uri="{FF2B5EF4-FFF2-40B4-BE49-F238E27FC236}">
                  <a16:creationId xmlns:a16="http://schemas.microsoft.com/office/drawing/2014/main" id="{C59D3845-4F45-4293-BF90-DF3B01E90927}"/>
                </a:ext>
              </a:extLst>
            </p:cNvPr>
            <p:cNvCxnSpPr/>
            <p:nvPr/>
          </p:nvCxnSpPr>
          <p:spPr>
            <a:xfrm>
              <a:off x="6123819" y="449742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gyenes összekötő 20">
              <a:extLst>
                <a:ext uri="{FF2B5EF4-FFF2-40B4-BE49-F238E27FC236}">
                  <a16:creationId xmlns:a16="http://schemas.microsoft.com/office/drawing/2014/main" id="{EE8FA329-5C31-4F21-A2A8-670FB70F4236}"/>
                </a:ext>
              </a:extLst>
            </p:cNvPr>
            <p:cNvCxnSpPr/>
            <p:nvPr/>
          </p:nvCxnSpPr>
          <p:spPr>
            <a:xfrm>
              <a:off x="6671814" y="44961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Szövegdoboz 28">
              <a:extLst>
                <a:ext uri="{FF2B5EF4-FFF2-40B4-BE49-F238E27FC236}">
                  <a16:creationId xmlns:a16="http://schemas.microsoft.com/office/drawing/2014/main" id="{945EAEC8-4C5A-468E-B0ED-AA91D11CCE7B}"/>
                </a:ext>
              </a:extLst>
            </p:cNvPr>
            <p:cNvSpPr txBox="1"/>
            <p:nvPr/>
          </p:nvSpPr>
          <p:spPr>
            <a:xfrm>
              <a:off x="1705346" y="461786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17" name="Szövegdoboz 29">
              <a:extLst>
                <a:ext uri="{FF2B5EF4-FFF2-40B4-BE49-F238E27FC236}">
                  <a16:creationId xmlns:a16="http://schemas.microsoft.com/office/drawing/2014/main" id="{D0950841-84A8-493E-9831-16D986039FB2}"/>
                </a:ext>
              </a:extLst>
            </p:cNvPr>
            <p:cNvSpPr txBox="1"/>
            <p:nvPr/>
          </p:nvSpPr>
          <p:spPr>
            <a:xfrm>
              <a:off x="2806277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18" name="Szövegdoboz 30">
              <a:extLst>
                <a:ext uri="{FF2B5EF4-FFF2-40B4-BE49-F238E27FC236}">
                  <a16:creationId xmlns:a16="http://schemas.microsoft.com/office/drawing/2014/main" id="{1F5DB4DB-4C82-4129-93B4-9A7FE2826988}"/>
                </a:ext>
              </a:extLst>
            </p:cNvPr>
            <p:cNvSpPr txBox="1"/>
            <p:nvPr/>
          </p:nvSpPr>
          <p:spPr>
            <a:xfrm>
              <a:off x="3914364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19" name="Szövegdoboz 31">
              <a:extLst>
                <a:ext uri="{FF2B5EF4-FFF2-40B4-BE49-F238E27FC236}">
                  <a16:creationId xmlns:a16="http://schemas.microsoft.com/office/drawing/2014/main" id="{C4F9DF4A-7ED8-406D-8CE0-215E91AD13EC}"/>
                </a:ext>
              </a:extLst>
            </p:cNvPr>
            <p:cNvSpPr txBox="1"/>
            <p:nvPr/>
          </p:nvSpPr>
          <p:spPr>
            <a:xfrm>
              <a:off x="5002760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20" name="Szövegdoboz 32">
              <a:extLst>
                <a:ext uri="{FF2B5EF4-FFF2-40B4-BE49-F238E27FC236}">
                  <a16:creationId xmlns:a16="http://schemas.microsoft.com/office/drawing/2014/main" id="{01321A5A-799D-4141-B4B3-8EEA05FD8577}"/>
                </a:ext>
              </a:extLst>
            </p:cNvPr>
            <p:cNvSpPr txBox="1"/>
            <p:nvPr/>
          </p:nvSpPr>
          <p:spPr>
            <a:xfrm>
              <a:off x="6105369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22" name="Szövegdoboz 34">
              <a:extLst>
                <a:ext uri="{FF2B5EF4-FFF2-40B4-BE49-F238E27FC236}">
                  <a16:creationId xmlns:a16="http://schemas.microsoft.com/office/drawing/2014/main" id="{61D28124-8B04-4831-A7BD-0B8774AF10C8}"/>
                </a:ext>
              </a:extLst>
            </p:cNvPr>
            <p:cNvSpPr txBox="1"/>
            <p:nvPr/>
          </p:nvSpPr>
          <p:spPr>
            <a:xfrm>
              <a:off x="6731882" y="4604052"/>
              <a:ext cx="612668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105878" y="1029904"/>
            <a:ext cx="172515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IBM/Toshiba/Sony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902604" y="1023913"/>
            <a:ext cx="1329467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Cell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(8C)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Graphics/HPC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82880" y="1645924"/>
            <a:ext cx="5725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591251" y="1626674"/>
            <a:ext cx="140480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Larrabee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(16C-24C)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Graphics/HPC)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830495" y="3271741"/>
            <a:ext cx="1276311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Nehalem-EX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(8C)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Servers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270567" y="3992881"/>
            <a:ext cx="130516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Sandy Bridge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(4C+GPU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DT/mobiles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200959" y="3278399"/>
            <a:ext cx="2241319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subsequent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processors up to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300" i="1" dirty="0" err="1">
                <a:solidFill>
                  <a:srgbClr val="000000"/>
                </a:solidFill>
                <a:latin typeface="Verdana"/>
              </a:rPr>
              <a:t>Broadwell</a:t>
            </a:r>
            <a:r>
              <a:rPr lang="en-US" sz="1300" i="1" dirty="0">
                <a:solidFill>
                  <a:srgbClr val="000000"/>
                </a:solidFill>
                <a:latin typeface="Verdana"/>
              </a:rPr>
              <a:t>-based servers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475459" y="2366214"/>
            <a:ext cx="1305934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Xeon Phi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Knights Ferry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(32C)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HPC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659002" y="2364609"/>
            <a:ext cx="1438214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Xeon Phi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Knights Corner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(~60C)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HPC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288758" y="5023594"/>
            <a:ext cx="55496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775158" y="4706749"/>
            <a:ext cx="156485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CCN-504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300" i="1" dirty="0">
                <a:solidFill>
                  <a:srgbClr val="000000"/>
                </a:solidFill>
                <a:latin typeface="Verdana"/>
              </a:rPr>
              <a:t>(4 core clusters)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620581" y="5128658"/>
            <a:ext cx="156485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CCN-508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300" i="1" dirty="0">
                <a:solidFill>
                  <a:srgbClr val="000000"/>
                </a:solidFill>
                <a:latin typeface="Verdana"/>
              </a:rPr>
              <a:t>(8 core clusters)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129117" y="5579439"/>
            <a:ext cx="1851789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CCN-502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CCN-512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300" i="1" dirty="0">
                <a:solidFill>
                  <a:srgbClr val="000000"/>
                </a:solidFill>
                <a:latin typeface="Verdana"/>
              </a:rPr>
              <a:t>(4/12 core clusters)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09225" y="477281"/>
            <a:ext cx="4770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Emergence of </a:t>
            </a:r>
            <a:r>
              <a:rPr lang="en-US" dirty="0">
                <a:solidFill>
                  <a:srgbClr val="2D2D8A"/>
                </a:solidFill>
              </a:rPr>
              <a:t>on-die ring interconnects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4779681" y="3257161"/>
            <a:ext cx="1332000" cy="70792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60853" y="4104561"/>
            <a:ext cx="157607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subsequent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DTs</a:t>
            </a:r>
            <a:r>
              <a:rPr kumimoji="0" lang="en-US" sz="1300" b="0" i="1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mobiles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AF916CC5-5323-483F-B06F-21812495F217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(16)</a:t>
            </a:r>
          </a:p>
        </p:txBody>
      </p:sp>
    </p:spTree>
    <p:extLst>
      <p:ext uri="{BB962C8B-B14F-4D97-AF65-F5344CB8AC3E}">
        <p14:creationId xmlns:p14="http://schemas.microsoft.com/office/powerpoint/2010/main" val="2066318846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25128" y="476250"/>
            <a:ext cx="613616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Aft>
                <a:spcPts val="300"/>
              </a:spcAft>
              <a:defRPr/>
            </a:pPr>
            <a:r>
              <a:rPr lang="en-US" dirty="0">
                <a:solidFill>
                  <a:srgbClr val="2D2D8A"/>
                </a:solidFill>
              </a:rPr>
              <a:t>b) </a:t>
            </a:r>
            <a:r>
              <a:rPr lang="hu-HU" dirty="0">
                <a:solidFill>
                  <a:srgbClr val="2D2D8A"/>
                </a:solidFill>
              </a:rPr>
              <a:t>On-die r</a:t>
            </a:r>
            <a:r>
              <a:rPr lang="en-US" dirty="0" err="1">
                <a:solidFill>
                  <a:srgbClr val="2D2D8A"/>
                </a:solidFill>
              </a:rPr>
              <a:t>ing</a:t>
            </a:r>
            <a:r>
              <a:rPr lang="en-US" dirty="0">
                <a:solidFill>
                  <a:srgbClr val="2D2D8A"/>
                </a:solidFill>
              </a:rPr>
              <a:t> interconnects </a:t>
            </a:r>
            <a:r>
              <a:rPr lang="hu-HU" dirty="0">
                <a:solidFill>
                  <a:srgbClr val="2D2D8A"/>
                </a:solidFill>
              </a:rPr>
              <a:t>in server processors</a:t>
            </a:r>
            <a:r>
              <a:rPr lang="en-US" dirty="0">
                <a:solidFill>
                  <a:srgbClr val="2D2D8A"/>
                </a:solidFill>
              </a:rPr>
              <a:t>-2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31885" y="867644"/>
            <a:ext cx="876654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Ring interconnects typically have </a:t>
            </a:r>
            <a:r>
              <a:rPr lang="en-US" sz="1600" dirty="0">
                <a:solidFill>
                  <a:srgbClr val="0070C0"/>
                </a:solidFill>
              </a:rPr>
              <a:t>two counter rotating data rings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to reduce</a:t>
            </a:r>
            <a:r>
              <a:rPr lang="hu-HU" sz="1600" dirty="0">
                <a:solidFill>
                  <a:srgbClr val="0070C0"/>
                </a:solidFill>
              </a:rPr>
              <a:t> latency,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as the next Figure indicates.</a:t>
            </a:r>
          </a:p>
        </p:txBody>
      </p:sp>
    </p:spTree>
    <p:extLst>
      <p:ext uri="{BB962C8B-B14F-4D97-AF65-F5344CB8AC3E}">
        <p14:creationId xmlns:p14="http://schemas.microsoft.com/office/powerpoint/2010/main" val="3349176883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(18)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t="9187" r="894"/>
          <a:stretch/>
        </p:blipFill>
        <p:spPr>
          <a:xfrm>
            <a:off x="342333" y="1405286"/>
            <a:ext cx="8486708" cy="485237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07950" y="481262"/>
            <a:ext cx="91435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1: Ring interconnect in Intel’s 8-core Nehalem-EX 2S/4S/8S server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(2010)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40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904775" y="1952625"/>
            <a:ext cx="2165684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002480405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(19)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0625" y="478325"/>
            <a:ext cx="88880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 2: Different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implementations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ring interconnect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 in Intel’s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6C/10C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12C alternatives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Ivy Bridge-EX server processor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(2013)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 </a:t>
            </a:r>
          </a:p>
        </p:txBody>
      </p:sp>
      <p:pic>
        <p:nvPicPr>
          <p:cNvPr id="6" name="Picture 2" descr="http://images.anandtech.com/doci/7285/OverviewIVB3dies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422"/>
          <a:stretch/>
        </p:blipFill>
        <p:spPr bwMode="auto">
          <a:xfrm>
            <a:off x="635000" y="1390982"/>
            <a:ext cx="7962900" cy="4159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0895270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3"/>
          <p:cNvSpPr txBox="1">
            <a:spLocks noChangeArrowheads="1"/>
          </p:cNvSpPr>
          <p:nvPr/>
        </p:nvSpPr>
        <p:spPr bwMode="auto">
          <a:xfrm>
            <a:off x="76200" y="497262"/>
            <a:ext cx="7419852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800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a)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Classification of server platforms according to their topology 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19" name="Text Box 4"/>
          <p:cNvSpPr txBox="1">
            <a:spLocks noChangeArrowheads="1"/>
          </p:cNvSpPr>
          <p:nvPr/>
        </p:nvSpPr>
        <p:spPr bwMode="auto">
          <a:xfrm>
            <a:off x="340292" y="1732518"/>
            <a:ext cx="3158119" cy="47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SMPs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ymmetrical 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Multi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rocessor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0" name="Line 8"/>
          <p:cNvSpPr>
            <a:spLocks noChangeShapeType="1"/>
          </p:cNvSpPr>
          <p:nvPr/>
        </p:nvSpPr>
        <p:spPr bwMode="auto">
          <a:xfrm>
            <a:off x="4584700" y="1343393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1" name="Line 10"/>
          <p:cNvSpPr>
            <a:spLocks noChangeShapeType="1"/>
          </p:cNvSpPr>
          <p:nvPr/>
        </p:nvSpPr>
        <p:spPr bwMode="auto">
          <a:xfrm flipV="1">
            <a:off x="1949450" y="1501343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2" name="Oval 12"/>
          <p:cNvSpPr>
            <a:spLocks noChangeArrowheads="1"/>
          </p:cNvSpPr>
          <p:nvPr/>
        </p:nvSpPr>
        <p:spPr bwMode="auto">
          <a:xfrm>
            <a:off x="1905000" y="163726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3" name="Line 13"/>
          <p:cNvSpPr>
            <a:spLocks noChangeShapeType="1"/>
          </p:cNvSpPr>
          <p:nvPr/>
        </p:nvSpPr>
        <p:spPr bwMode="auto">
          <a:xfrm>
            <a:off x="1938338" y="1494993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4" name="Text Box 4"/>
          <p:cNvSpPr txBox="1">
            <a:spLocks noChangeArrowheads="1"/>
          </p:cNvSpPr>
          <p:nvPr/>
        </p:nvSpPr>
        <p:spPr bwMode="auto">
          <a:xfrm>
            <a:off x="1504617" y="1039996"/>
            <a:ext cx="6125881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server platforms according to their topology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5" name="Text Box 4"/>
          <p:cNvSpPr txBox="1">
            <a:spLocks noChangeArrowheads="1"/>
          </p:cNvSpPr>
          <p:nvPr/>
        </p:nvSpPr>
        <p:spPr bwMode="auto">
          <a:xfrm>
            <a:off x="6091238" y="1734106"/>
            <a:ext cx="1144587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NUMAs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6" name="Oval 12"/>
          <p:cNvSpPr>
            <a:spLocks noChangeArrowheads="1"/>
          </p:cNvSpPr>
          <p:nvPr/>
        </p:nvSpPr>
        <p:spPr bwMode="auto">
          <a:xfrm>
            <a:off x="6643688" y="163885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7" name="Line 13"/>
          <p:cNvSpPr>
            <a:spLocks noChangeShapeType="1"/>
          </p:cNvSpPr>
          <p:nvPr/>
        </p:nvSpPr>
        <p:spPr bwMode="auto">
          <a:xfrm>
            <a:off x="6677025" y="1496581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8" name="Text Box 13"/>
          <p:cNvSpPr txBox="1">
            <a:spLocks noChangeArrowheads="1"/>
          </p:cNvSpPr>
          <p:nvPr/>
        </p:nvSpPr>
        <p:spPr bwMode="auto">
          <a:xfrm>
            <a:off x="4990599" y="2170202"/>
            <a:ext cx="3353803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Multiprocessors (Multi socket system)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on-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niform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emory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ccess</a:t>
            </a:r>
          </a:p>
        </p:txBody>
      </p:sp>
      <p:sp>
        <p:nvSpPr>
          <p:cNvPr id="60429" name="Text Box 14"/>
          <p:cNvSpPr txBox="1">
            <a:spLocks noChangeArrowheads="1"/>
          </p:cNvSpPr>
          <p:nvPr/>
        </p:nvSpPr>
        <p:spPr bwMode="auto">
          <a:xfrm>
            <a:off x="345832" y="2161611"/>
            <a:ext cx="3169137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Multiprocessors (Multi socket system)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with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niform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emory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ccess (UMA)</a:t>
            </a:r>
          </a:p>
        </p:txBody>
      </p:sp>
      <p:sp>
        <p:nvSpPr>
          <p:cNvPr id="60430" name="Text Box 15"/>
          <p:cNvSpPr txBox="1">
            <a:spLocks noChangeArrowheads="1"/>
          </p:cNvSpPr>
          <p:nvPr/>
        </p:nvSpPr>
        <p:spPr bwMode="auto">
          <a:xfrm>
            <a:off x="82550" y="3888561"/>
            <a:ext cx="1439497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Typical examples</a:t>
            </a:r>
          </a:p>
        </p:txBody>
      </p:sp>
      <p:cxnSp>
        <p:nvCxnSpPr>
          <p:cNvPr id="48" name="Egyenes összekötő 47"/>
          <p:cNvCxnSpPr/>
          <p:nvPr/>
        </p:nvCxnSpPr>
        <p:spPr>
          <a:xfrm rot="16200000" flipV="1">
            <a:off x="1497013" y="5283513"/>
            <a:ext cx="350837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>
            <a:stCxn id="70" idx="0"/>
          </p:cNvCxnSpPr>
          <p:nvPr/>
        </p:nvCxnSpPr>
        <p:spPr>
          <a:xfrm rot="5400000" flipH="1" flipV="1">
            <a:off x="1761332" y="5968360"/>
            <a:ext cx="3857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1395413" y="6161241"/>
            <a:ext cx="1114425" cy="517525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CH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0436" name="Szövegdoboz 70"/>
          <p:cNvSpPr txBox="1">
            <a:spLocks noChangeArrowheads="1"/>
          </p:cNvSpPr>
          <p:nvPr/>
        </p:nvSpPr>
        <p:spPr bwMode="auto">
          <a:xfrm>
            <a:off x="1706526" y="5014081"/>
            <a:ext cx="50847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cxnSp>
        <p:nvCxnSpPr>
          <p:cNvPr id="62" name="Egyenes összekötő 61"/>
          <p:cNvCxnSpPr/>
          <p:nvPr/>
        </p:nvCxnSpPr>
        <p:spPr>
          <a:xfrm rot="5400000" flipH="1" flipV="1">
            <a:off x="2443956" y="4950446"/>
            <a:ext cx="29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rot="5400000" flipH="1" flipV="1">
            <a:off x="1093789" y="4954341"/>
            <a:ext cx="293688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/>
          <p:nvPr/>
        </p:nvCxnSpPr>
        <p:spPr>
          <a:xfrm rot="10800000">
            <a:off x="1239838" y="5107656"/>
            <a:ext cx="4238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41" name="Egyenes összekötő 23"/>
          <p:cNvCxnSpPr>
            <a:cxnSpLocks noChangeShapeType="1"/>
          </p:cNvCxnSpPr>
          <p:nvPr/>
        </p:nvCxnSpPr>
        <p:spPr bwMode="auto">
          <a:xfrm flipH="1">
            <a:off x="2517775" y="5520591"/>
            <a:ext cx="3635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42" name="Egyenes összekötő 26"/>
          <p:cNvCxnSpPr>
            <a:cxnSpLocks noChangeShapeType="1"/>
          </p:cNvCxnSpPr>
          <p:nvPr/>
        </p:nvCxnSpPr>
        <p:spPr bwMode="auto">
          <a:xfrm flipH="1">
            <a:off x="2517775" y="5660291"/>
            <a:ext cx="430213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>
            <a:spLocks noChangeArrowheads="1"/>
          </p:cNvSpPr>
          <p:nvPr/>
        </p:nvSpPr>
        <p:spPr bwMode="auto">
          <a:xfrm flipV="1">
            <a:off x="2890838" y="5215791"/>
            <a:ext cx="66675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9" name="Téglalap 28"/>
          <p:cNvSpPr>
            <a:spLocks noChangeArrowheads="1"/>
          </p:cNvSpPr>
          <p:nvPr/>
        </p:nvSpPr>
        <p:spPr bwMode="auto">
          <a:xfrm flipV="1">
            <a:off x="2771775" y="5215791"/>
            <a:ext cx="68263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" name="Téglalap 41"/>
          <p:cNvSpPr>
            <a:spLocks noChangeArrowheads="1"/>
          </p:cNvSpPr>
          <p:nvPr/>
        </p:nvSpPr>
        <p:spPr bwMode="auto">
          <a:xfrm flipV="1">
            <a:off x="2890838" y="5625366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3" name="Téglalap 42"/>
          <p:cNvSpPr>
            <a:spLocks noChangeArrowheads="1"/>
          </p:cNvSpPr>
          <p:nvPr/>
        </p:nvSpPr>
        <p:spPr bwMode="auto">
          <a:xfrm flipV="1">
            <a:off x="2771775" y="5625366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2" name="Egyenes összekötő 47"/>
          <p:cNvCxnSpPr/>
          <p:nvPr/>
        </p:nvCxnSpPr>
        <p:spPr>
          <a:xfrm rot="16200000" flipV="1">
            <a:off x="2054225" y="5280338"/>
            <a:ext cx="3429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48" name="Line 51"/>
          <p:cNvSpPr>
            <a:spLocks noChangeShapeType="1"/>
          </p:cNvSpPr>
          <p:nvPr/>
        </p:nvSpPr>
        <p:spPr bwMode="auto">
          <a:xfrm>
            <a:off x="2232025" y="5107656"/>
            <a:ext cx="358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49" name="Text Box 52"/>
          <p:cNvSpPr txBox="1">
            <a:spLocks noChangeArrowheads="1"/>
          </p:cNvSpPr>
          <p:nvPr/>
        </p:nvSpPr>
        <p:spPr bwMode="auto">
          <a:xfrm>
            <a:off x="2560193" y="6121169"/>
            <a:ext cx="144623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 DDR2-533</a:t>
            </a:r>
          </a:p>
        </p:txBody>
      </p:sp>
      <p:sp>
        <p:nvSpPr>
          <p:cNvPr id="60450" name="Text Box 53"/>
          <p:cNvSpPr txBox="1">
            <a:spLocks noChangeArrowheads="1"/>
          </p:cNvSpPr>
          <p:nvPr/>
        </p:nvSpPr>
        <p:spPr bwMode="auto">
          <a:xfrm>
            <a:off x="1886970" y="5888291"/>
            <a:ext cx="47481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60451" name="Text Box 55"/>
          <p:cNvSpPr txBox="1">
            <a:spLocks noChangeArrowheads="1"/>
          </p:cNvSpPr>
          <p:nvPr/>
        </p:nvSpPr>
        <p:spPr bwMode="auto">
          <a:xfrm>
            <a:off x="3870599" y="5393023"/>
            <a:ext cx="155202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 DDR3-1333</a:t>
            </a:r>
          </a:p>
        </p:txBody>
      </p:sp>
      <p:sp>
        <p:nvSpPr>
          <p:cNvPr id="60452" name="Téglalap 40"/>
          <p:cNvSpPr>
            <a:spLocks noChangeArrowheads="1"/>
          </p:cNvSpPr>
          <p:nvPr/>
        </p:nvSpPr>
        <p:spPr bwMode="auto">
          <a:xfrm>
            <a:off x="5137150" y="4386548"/>
            <a:ext cx="1349375" cy="522288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églalap 46"/>
          <p:cNvSpPr/>
          <p:nvPr/>
        </p:nvSpPr>
        <p:spPr>
          <a:xfrm>
            <a:off x="6064250" y="5299361"/>
            <a:ext cx="1184275" cy="522287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IOH</a:t>
            </a:r>
            <a:r>
              <a:rPr kumimoji="0" lang="en-US" altLang="en-US" sz="13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</a:t>
            </a:r>
            <a:endParaRPr kumimoji="0" lang="hu-HU" altLang="en-US" sz="1300" b="0" i="0" u="none" strike="noStrike" kern="1200" cap="none" spc="0" normalizeH="0" baseline="30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0454" name="Szövegdoboz 70"/>
          <p:cNvSpPr txBox="1">
            <a:spLocks noChangeArrowheads="1"/>
          </p:cNvSpPr>
          <p:nvPr/>
        </p:nvSpPr>
        <p:spPr bwMode="auto">
          <a:xfrm>
            <a:off x="5837102" y="4994561"/>
            <a:ext cx="48763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58" name="Egyenes összekötő 57"/>
          <p:cNvCxnSpPr/>
          <p:nvPr/>
        </p:nvCxnSpPr>
        <p:spPr>
          <a:xfrm>
            <a:off x="6486525" y="4667536"/>
            <a:ext cx="361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56" name="Szövegdoboz 70"/>
          <p:cNvSpPr txBox="1">
            <a:spLocks noChangeArrowheads="1"/>
          </p:cNvSpPr>
          <p:nvPr/>
        </p:nvSpPr>
        <p:spPr bwMode="auto">
          <a:xfrm>
            <a:off x="6424477" y="4432586"/>
            <a:ext cx="48763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60" name="Egyenes összekötő 59"/>
          <p:cNvCxnSpPr>
            <a:stCxn id="102" idx="1"/>
          </p:cNvCxnSpPr>
          <p:nvPr/>
        </p:nvCxnSpPr>
        <p:spPr>
          <a:xfrm flipV="1">
            <a:off x="4638675" y="4208748"/>
            <a:ext cx="3302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61"/>
          <p:cNvCxnSpPr/>
          <p:nvPr/>
        </p:nvCxnSpPr>
        <p:spPr>
          <a:xfrm rot="10800000" flipH="1" flipV="1">
            <a:off x="4962525" y="4516723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Egyenes összekötő 62"/>
          <p:cNvCxnSpPr>
            <a:stCxn id="101" idx="1"/>
          </p:cNvCxnSpPr>
          <p:nvPr/>
        </p:nvCxnSpPr>
        <p:spPr>
          <a:xfrm flipV="1">
            <a:off x="4641850" y="4656423"/>
            <a:ext cx="49688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églalap 73"/>
          <p:cNvSpPr>
            <a:spLocks noChangeArrowheads="1"/>
          </p:cNvSpPr>
          <p:nvPr/>
        </p:nvSpPr>
        <p:spPr bwMode="auto">
          <a:xfrm flipH="1" flipV="1">
            <a:off x="4695825" y="4473861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75" name="Téglalap 74"/>
          <p:cNvSpPr>
            <a:spLocks noChangeArrowheads="1"/>
          </p:cNvSpPr>
          <p:nvPr/>
        </p:nvSpPr>
        <p:spPr bwMode="auto">
          <a:xfrm flipH="1" flipV="1">
            <a:off x="4814888" y="4473861"/>
            <a:ext cx="68262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76" name="Téglalap 75"/>
          <p:cNvSpPr>
            <a:spLocks noChangeArrowheads="1"/>
          </p:cNvSpPr>
          <p:nvPr/>
        </p:nvSpPr>
        <p:spPr bwMode="auto">
          <a:xfrm flipH="1" flipV="1">
            <a:off x="4691063" y="4027773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7" name="Téglalap 77"/>
          <p:cNvSpPr>
            <a:spLocks noChangeArrowheads="1"/>
          </p:cNvSpPr>
          <p:nvPr/>
        </p:nvSpPr>
        <p:spPr bwMode="auto">
          <a:xfrm flipH="1" flipV="1">
            <a:off x="4811713" y="4027773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79" name="Egyenes összekötő 78"/>
          <p:cNvCxnSpPr>
            <a:stCxn id="103" idx="1"/>
          </p:cNvCxnSpPr>
          <p:nvPr/>
        </p:nvCxnSpPr>
        <p:spPr>
          <a:xfrm flipV="1">
            <a:off x="4635500" y="5115206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églalap 79"/>
          <p:cNvSpPr>
            <a:spLocks noChangeArrowheads="1"/>
          </p:cNvSpPr>
          <p:nvPr/>
        </p:nvSpPr>
        <p:spPr bwMode="auto">
          <a:xfrm flipH="1" flipV="1">
            <a:off x="4695825" y="4940586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81" name="Téglalap 80"/>
          <p:cNvSpPr>
            <a:spLocks noChangeArrowheads="1"/>
          </p:cNvSpPr>
          <p:nvPr/>
        </p:nvSpPr>
        <p:spPr bwMode="auto">
          <a:xfrm flipH="1" flipV="1">
            <a:off x="4814888" y="4940586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82" name="Egyenes összekötő 81"/>
          <p:cNvCxnSpPr/>
          <p:nvPr/>
        </p:nvCxnSpPr>
        <p:spPr>
          <a:xfrm rot="5400000" flipH="1" flipV="1">
            <a:off x="4802187" y="4946936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 rot="10800000" flipH="1" flipV="1">
            <a:off x="4962525" y="4777073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gyenes összekötő 91"/>
          <p:cNvCxnSpPr/>
          <p:nvPr/>
        </p:nvCxnSpPr>
        <p:spPr>
          <a:xfrm rot="5400000" flipH="1" flipV="1">
            <a:off x="4801394" y="4361942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églalap 100"/>
          <p:cNvSpPr>
            <a:spLocks noChangeArrowheads="1"/>
          </p:cNvSpPr>
          <p:nvPr/>
        </p:nvSpPr>
        <p:spPr bwMode="auto">
          <a:xfrm flipH="1" flipV="1">
            <a:off x="4575175" y="4477036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02" name="Téglalap 101"/>
          <p:cNvSpPr>
            <a:spLocks noChangeArrowheads="1"/>
          </p:cNvSpPr>
          <p:nvPr/>
        </p:nvSpPr>
        <p:spPr bwMode="auto">
          <a:xfrm flipH="1" flipV="1">
            <a:off x="4572000" y="4029361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03" name="Téglalap 102"/>
          <p:cNvSpPr>
            <a:spLocks noChangeArrowheads="1"/>
          </p:cNvSpPr>
          <p:nvPr/>
        </p:nvSpPr>
        <p:spPr bwMode="auto">
          <a:xfrm flipH="1" flipV="1">
            <a:off x="4575175" y="4942168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09" name="Egyenes összekötő 108"/>
          <p:cNvCxnSpPr>
            <a:stCxn id="127" idx="1"/>
          </p:cNvCxnSpPr>
          <p:nvPr/>
        </p:nvCxnSpPr>
        <p:spPr>
          <a:xfrm flipH="1" flipV="1">
            <a:off x="8382000" y="4196048"/>
            <a:ext cx="32861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Egyenes összekötő 109"/>
          <p:cNvCxnSpPr/>
          <p:nvPr/>
        </p:nvCxnSpPr>
        <p:spPr>
          <a:xfrm rot="10800000" flipV="1">
            <a:off x="8220075" y="4504023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>
            <a:stCxn id="126" idx="1"/>
          </p:cNvCxnSpPr>
          <p:nvPr/>
        </p:nvCxnSpPr>
        <p:spPr>
          <a:xfrm flipH="1" flipV="1">
            <a:off x="8212138" y="4643723"/>
            <a:ext cx="4953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églalap 113"/>
          <p:cNvSpPr>
            <a:spLocks noChangeArrowheads="1"/>
          </p:cNvSpPr>
          <p:nvPr/>
        </p:nvSpPr>
        <p:spPr bwMode="auto">
          <a:xfrm flipV="1">
            <a:off x="8588375" y="4461161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17" name="Téglalap 116"/>
          <p:cNvSpPr>
            <a:spLocks noChangeArrowheads="1"/>
          </p:cNvSpPr>
          <p:nvPr/>
        </p:nvSpPr>
        <p:spPr bwMode="auto">
          <a:xfrm flipV="1">
            <a:off x="8467725" y="4461161"/>
            <a:ext cx="68263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18" name="Téglalap 117"/>
          <p:cNvSpPr>
            <a:spLocks noChangeArrowheads="1"/>
          </p:cNvSpPr>
          <p:nvPr/>
        </p:nvSpPr>
        <p:spPr bwMode="auto">
          <a:xfrm flipV="1">
            <a:off x="8591550" y="4015073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19" name="Téglalap 118"/>
          <p:cNvSpPr>
            <a:spLocks noChangeArrowheads="1"/>
          </p:cNvSpPr>
          <p:nvPr/>
        </p:nvSpPr>
        <p:spPr bwMode="auto">
          <a:xfrm flipV="1">
            <a:off x="8470900" y="4015073"/>
            <a:ext cx="69850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20" name="Egyenes összekötő 119"/>
          <p:cNvCxnSpPr>
            <a:stCxn id="128" idx="1"/>
          </p:cNvCxnSpPr>
          <p:nvPr/>
        </p:nvCxnSpPr>
        <p:spPr>
          <a:xfrm flipH="1" flipV="1">
            <a:off x="8382000" y="5108861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églalap 120"/>
          <p:cNvSpPr>
            <a:spLocks noChangeArrowheads="1"/>
          </p:cNvSpPr>
          <p:nvPr/>
        </p:nvSpPr>
        <p:spPr bwMode="auto">
          <a:xfrm flipV="1">
            <a:off x="8588375" y="4927886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22" name="Téglalap 121"/>
          <p:cNvSpPr>
            <a:spLocks noChangeArrowheads="1"/>
          </p:cNvSpPr>
          <p:nvPr/>
        </p:nvSpPr>
        <p:spPr bwMode="auto">
          <a:xfrm flipV="1">
            <a:off x="8467725" y="4927886"/>
            <a:ext cx="68263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23" name="Egyenes összekötő 122"/>
          <p:cNvCxnSpPr/>
          <p:nvPr/>
        </p:nvCxnSpPr>
        <p:spPr>
          <a:xfrm rot="16200000" flipV="1">
            <a:off x="8221662" y="4927886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Egyenes összekötő 123"/>
          <p:cNvCxnSpPr/>
          <p:nvPr/>
        </p:nvCxnSpPr>
        <p:spPr>
          <a:xfrm rot="10800000" flipV="1">
            <a:off x="8220075" y="4764373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Egyenes összekötő 124"/>
          <p:cNvCxnSpPr/>
          <p:nvPr/>
        </p:nvCxnSpPr>
        <p:spPr>
          <a:xfrm rot="16200000" flipV="1">
            <a:off x="8224044" y="4349242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églalap 125"/>
          <p:cNvSpPr>
            <a:spLocks noChangeArrowheads="1"/>
          </p:cNvSpPr>
          <p:nvPr/>
        </p:nvSpPr>
        <p:spPr bwMode="auto">
          <a:xfrm flipV="1">
            <a:off x="8707438" y="4464336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27" name="Téglalap 126"/>
          <p:cNvSpPr>
            <a:spLocks noChangeArrowheads="1"/>
          </p:cNvSpPr>
          <p:nvPr/>
        </p:nvSpPr>
        <p:spPr bwMode="auto">
          <a:xfrm flipV="1">
            <a:off x="8710613" y="4016661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28" name="Téglalap 127"/>
          <p:cNvSpPr>
            <a:spLocks noChangeArrowheads="1"/>
          </p:cNvSpPr>
          <p:nvPr/>
        </p:nvSpPr>
        <p:spPr bwMode="auto">
          <a:xfrm flipV="1">
            <a:off x="8707438" y="4929473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8" name="Egyenes összekötő 48"/>
          <p:cNvCxnSpPr>
            <a:stCxn id="70" idx="0"/>
          </p:cNvCxnSpPr>
          <p:nvPr/>
        </p:nvCxnSpPr>
        <p:spPr>
          <a:xfrm flipV="1">
            <a:off x="1952626" y="5775479"/>
            <a:ext cx="0" cy="385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69"/>
          <p:cNvSpPr/>
          <p:nvPr/>
        </p:nvSpPr>
        <p:spPr>
          <a:xfrm>
            <a:off x="6065838" y="6205823"/>
            <a:ext cx="1157287" cy="52228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0491" name="Text Box 95"/>
          <p:cNvSpPr txBox="1">
            <a:spLocks noChangeArrowheads="1"/>
          </p:cNvSpPr>
          <p:nvPr/>
        </p:nvSpPr>
        <p:spPr bwMode="auto">
          <a:xfrm>
            <a:off x="6181407" y="5889911"/>
            <a:ext cx="47481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60492" name="Line 96"/>
          <p:cNvSpPr>
            <a:spLocks noChangeShapeType="1"/>
          </p:cNvSpPr>
          <p:nvPr/>
        </p:nvSpPr>
        <p:spPr bwMode="auto">
          <a:xfrm>
            <a:off x="6280150" y="4905661"/>
            <a:ext cx="0" cy="4032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93" name="Line 97"/>
          <p:cNvSpPr>
            <a:spLocks noChangeShapeType="1"/>
          </p:cNvSpPr>
          <p:nvPr/>
        </p:nvSpPr>
        <p:spPr bwMode="auto">
          <a:xfrm>
            <a:off x="7023100" y="4905661"/>
            <a:ext cx="0" cy="379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94" name="Szövegdoboz 70"/>
          <p:cNvSpPr txBox="1">
            <a:spLocks noChangeArrowheads="1"/>
          </p:cNvSpPr>
          <p:nvPr/>
        </p:nvSpPr>
        <p:spPr bwMode="auto">
          <a:xfrm>
            <a:off x="6945177" y="4973923"/>
            <a:ext cx="48763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95" name="Text Box 101"/>
          <p:cNvSpPr txBox="1">
            <a:spLocks noChangeArrowheads="1"/>
          </p:cNvSpPr>
          <p:nvPr/>
        </p:nvSpPr>
        <p:spPr bwMode="auto">
          <a:xfrm>
            <a:off x="7596349" y="5423186"/>
            <a:ext cx="155202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 DDR3-1333</a:t>
            </a:r>
          </a:p>
        </p:txBody>
      </p:sp>
      <p:sp>
        <p:nvSpPr>
          <p:cNvPr id="60496" name="Téglalap 40"/>
          <p:cNvSpPr>
            <a:spLocks noChangeArrowheads="1"/>
          </p:cNvSpPr>
          <p:nvPr/>
        </p:nvSpPr>
        <p:spPr bwMode="auto">
          <a:xfrm>
            <a:off x="6865938" y="4375436"/>
            <a:ext cx="1349375" cy="522287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97" name="Text Box 105"/>
          <p:cNvSpPr txBox="1">
            <a:spLocks noChangeArrowheads="1"/>
          </p:cNvSpPr>
          <p:nvPr/>
        </p:nvSpPr>
        <p:spPr bwMode="auto">
          <a:xfrm>
            <a:off x="139263" y="2730425"/>
            <a:ext cx="4070024" cy="10515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 access main memory via the chipset.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3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(Memory controller on the MCH die).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Then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 processors access main memory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by the same mechanism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(e.g. by individual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FSBs and an MCH).</a:t>
            </a:r>
          </a:p>
        </p:txBody>
      </p:sp>
      <p:sp>
        <p:nvSpPr>
          <p:cNvPr id="60498" name="Text Box 106"/>
          <p:cNvSpPr txBox="1">
            <a:spLocks noChangeArrowheads="1"/>
          </p:cNvSpPr>
          <p:nvPr/>
        </p:nvSpPr>
        <p:spPr bwMode="auto">
          <a:xfrm>
            <a:off x="5321300" y="2789506"/>
            <a:ext cx="6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500" name="Text Box 108"/>
          <p:cNvSpPr txBox="1">
            <a:spLocks noChangeArrowheads="1"/>
          </p:cNvSpPr>
          <p:nvPr/>
        </p:nvSpPr>
        <p:spPr bwMode="auto">
          <a:xfrm>
            <a:off x="7524619" y="6383131"/>
            <a:ext cx="1170192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ICH: I/O hub</a:t>
            </a:r>
          </a:p>
        </p:txBody>
      </p:sp>
      <p:sp>
        <p:nvSpPr>
          <p:cNvPr id="60501" name="Text Box 109"/>
          <p:cNvSpPr txBox="1">
            <a:spLocks noChangeArrowheads="1"/>
          </p:cNvSpPr>
          <p:nvPr/>
        </p:nvSpPr>
        <p:spPr bwMode="auto">
          <a:xfrm>
            <a:off x="6752838" y="5942756"/>
            <a:ext cx="2270493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(Enterprise System 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.)</a:t>
            </a:r>
          </a:p>
        </p:txBody>
      </p:sp>
      <p:sp>
        <p:nvSpPr>
          <p:cNvPr id="60502" name="Rectangle 112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(2)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16988" y="2690095"/>
            <a:ext cx="5361339" cy="11439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Each processor access main memory directly.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3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(Memory controllers on the processor dies).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Then each processor is allocated a part of the memory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(with the related memory space),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called the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local memory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whereas 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rest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 considered as the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remote memory.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8" name="Téglalap 40"/>
          <p:cNvSpPr>
            <a:spLocks noChangeArrowheads="1"/>
          </p:cNvSpPr>
          <p:nvPr/>
        </p:nvSpPr>
        <p:spPr bwMode="auto">
          <a:xfrm>
            <a:off x="501650" y="4370673"/>
            <a:ext cx="1374775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9" name="Téglalap 49"/>
          <p:cNvSpPr>
            <a:spLocks noChangeArrowheads="1"/>
          </p:cNvSpPr>
          <p:nvPr/>
        </p:nvSpPr>
        <p:spPr bwMode="auto">
          <a:xfrm>
            <a:off x="2076450" y="4370673"/>
            <a:ext cx="1414463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Téglalap 46"/>
          <p:cNvSpPr/>
          <p:nvPr/>
        </p:nvSpPr>
        <p:spPr>
          <a:xfrm>
            <a:off x="1395413" y="5323741"/>
            <a:ext cx="1114425" cy="51911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MCH</a:t>
            </a:r>
          </a:p>
        </p:txBody>
      </p:sp>
      <p:cxnSp>
        <p:nvCxnSpPr>
          <p:cNvPr id="94" name="Egyenes összekötő 48"/>
          <p:cNvCxnSpPr/>
          <p:nvPr/>
        </p:nvCxnSpPr>
        <p:spPr>
          <a:xfrm flipV="1">
            <a:off x="6677039" y="5812376"/>
            <a:ext cx="0" cy="385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4">
            <a:extLst>
              <a:ext uri="{FF2B5EF4-FFF2-40B4-BE49-F238E27FC236}">
                <a16:creationId xmlns:a16="http://schemas.microsoft.com/office/drawing/2014/main" id="{97F81272-C504-4F9E-83B0-4F634CB41C1F}"/>
              </a:ext>
            </a:extLst>
          </p:cNvPr>
          <p:cNvSpPr txBox="1"/>
          <p:nvPr/>
        </p:nvSpPr>
        <p:spPr>
          <a:xfrm>
            <a:off x="8853642" y="6487820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58750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60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60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60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6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60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60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60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500" fill="hold"/>
                                        <p:tgtEl>
                                          <p:spTgt spid="60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60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60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60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60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60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60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28" grpId="0"/>
      <p:bldP spid="60451" grpId="0"/>
      <p:bldP spid="60452" grpId="0" animBg="1"/>
      <p:bldP spid="4" grpId="0" animBg="1"/>
      <p:bldP spid="60454" grpId="0"/>
      <p:bldP spid="60456" grpId="0"/>
      <p:bldP spid="74" grpId="0" animBg="1"/>
      <p:bldP spid="75" grpId="0" animBg="1"/>
      <p:bldP spid="76" grpId="0" animBg="1"/>
      <p:bldP spid="7" grpId="0" animBg="1"/>
      <p:bldP spid="80" grpId="0" animBg="1"/>
      <p:bldP spid="81" grpId="0" animBg="1"/>
      <p:bldP spid="101" grpId="0" animBg="1"/>
      <p:bldP spid="102" grpId="0" animBg="1"/>
      <p:bldP spid="103" grpId="0" animBg="1"/>
      <p:bldP spid="114" grpId="0" animBg="1"/>
      <p:bldP spid="117" grpId="0" animBg="1"/>
      <p:bldP spid="118" grpId="0" animBg="1"/>
      <p:bldP spid="119" grpId="0" animBg="1"/>
      <p:bldP spid="121" grpId="0" animBg="1"/>
      <p:bldP spid="122" grpId="0" animBg="1"/>
      <p:bldP spid="126" grpId="0" animBg="1"/>
      <p:bldP spid="127" grpId="0" animBg="1"/>
      <p:bldP spid="128" grpId="0" animBg="1"/>
      <p:bldP spid="9" grpId="0" animBg="1"/>
      <p:bldP spid="60491" grpId="0"/>
      <p:bldP spid="60492" grpId="0" animBg="1"/>
      <p:bldP spid="60493" grpId="0" animBg="1"/>
      <p:bldP spid="60494" grpId="0"/>
      <p:bldP spid="60495" grpId="0"/>
      <p:bldP spid="60496" grpId="0" animBg="1"/>
      <p:bldP spid="60498" grpId="0"/>
      <p:bldP spid="60500" grpId="0"/>
      <p:bldP spid="60501" grpId="0"/>
      <p:bldP spid="3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7266" name="Picture 2" descr="http://www.theplatform.net/wp-content/uploads/2015/05/intel-xeon-e7-v3-block-diagram-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02" y="1310567"/>
            <a:ext cx="8970963" cy="54989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14971" y="478835"/>
            <a:ext cx="91690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3: Dual ring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18-core Haswell-E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2S server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[42]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D02DF0C-2A46-4A4E-99C4-D0E4D3595513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(20)</a:t>
            </a:r>
          </a:p>
        </p:txBody>
      </p:sp>
    </p:spTree>
    <p:extLst>
      <p:ext uri="{BB962C8B-B14F-4D97-AF65-F5344CB8AC3E}">
        <p14:creationId xmlns:p14="http://schemas.microsoft.com/office/powerpoint/2010/main" val="1119561732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49015" t="11949" r="3152" b="8490"/>
          <a:stretch/>
        </p:blipFill>
        <p:spPr>
          <a:xfrm>
            <a:off x="3755547" y="1589799"/>
            <a:ext cx="5181938" cy="49055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5704" t="67296" r="58367" b="11085"/>
          <a:stretch/>
        </p:blipFill>
        <p:spPr>
          <a:xfrm>
            <a:off x="251520" y="3441770"/>
            <a:ext cx="3285365" cy="112512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51520" y="2766695"/>
            <a:ext cx="14622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Ring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984615" y="2766695"/>
            <a:ext cx="14622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Mesh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</a:t>
            </a:r>
          </a:p>
        </p:txBody>
      </p:sp>
      <p:sp>
        <p:nvSpPr>
          <p:cNvPr id="10" name="TextBox 6"/>
          <p:cNvSpPr txBox="1"/>
          <p:nvPr/>
        </p:nvSpPr>
        <p:spPr>
          <a:xfrm>
            <a:off x="8763000" y="6481563"/>
            <a:ext cx="32330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*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5502" y="492148"/>
            <a:ext cx="65256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c)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2D mesh interconnects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server processors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11" name="TextBox 10"/>
          <p:cNvSpPr txBox="1"/>
          <p:nvPr/>
        </p:nvSpPr>
        <p:spPr>
          <a:xfrm flipH="1">
            <a:off x="170847" y="837401"/>
            <a:ext cx="855488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 core-to-core transfer times may limit performance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seen in the Figure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below for ARM’s interconnects [48], this motivated the introduction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2D mesh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interconnects.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4544837-02A1-48BF-9F59-685822EF0A04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(21)</a:t>
            </a:r>
          </a:p>
        </p:txBody>
      </p:sp>
    </p:spTree>
    <p:extLst>
      <p:ext uri="{BB962C8B-B14F-4D97-AF65-F5344CB8AC3E}">
        <p14:creationId xmlns:p14="http://schemas.microsoft.com/office/powerpoint/2010/main" val="3330235917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1179432" y="1085011"/>
            <a:ext cx="6045480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Interconnection style of many and multi-core processors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495583" y="1667311"/>
            <a:ext cx="248016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1778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1778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1778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77800" algn="l"/>
              </a:tabLst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On-die r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ing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interconnect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" name="Line 7"/>
          <p:cNvSpPr>
            <a:spLocks noChangeShapeType="1"/>
          </p:cNvSpPr>
          <p:nvPr/>
        </p:nvSpPr>
        <p:spPr bwMode="auto">
          <a:xfrm rot="16200000" flipH="1" flipV="1">
            <a:off x="2877524" y="275218"/>
            <a:ext cx="204658" cy="241820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 rot="5400000" flipV="1">
            <a:off x="5267696" y="263688"/>
            <a:ext cx="204658" cy="244126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1715968" y="1553311"/>
            <a:ext cx="60325" cy="5556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6562052" y="1553311"/>
            <a:ext cx="57150" cy="5556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4648172" y="1667311"/>
            <a:ext cx="385233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On-die 2D m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esh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(2D grid) 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interconnect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7115" name="TextBox 12"/>
          <p:cNvSpPr txBox="1">
            <a:spLocks noChangeArrowheads="1"/>
          </p:cNvSpPr>
          <p:nvPr/>
        </p:nvSpPr>
        <p:spPr bwMode="auto">
          <a:xfrm>
            <a:off x="134123" y="2042648"/>
            <a:ext cx="348819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Sony/Toshiba/IBM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Cell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(2006): 8 cores</a:t>
            </a:r>
          </a:p>
        </p:txBody>
      </p:sp>
      <p:sp>
        <p:nvSpPr>
          <p:cNvPr id="47116" name="TextBox 13"/>
          <p:cNvSpPr txBox="1">
            <a:spLocks noChangeArrowheads="1"/>
          </p:cNvSpPr>
          <p:nvPr/>
        </p:nvSpPr>
        <p:spPr bwMode="auto">
          <a:xfrm>
            <a:off x="5019217" y="2327528"/>
            <a:ext cx="3041217" cy="518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Tile processor 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(2007): 80 cores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SCC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(2010): 48 cores</a:t>
            </a:r>
          </a:p>
        </p:txBody>
      </p:sp>
      <p:sp>
        <p:nvSpPr>
          <p:cNvPr id="47117" name="TextBox 14"/>
          <p:cNvSpPr txBox="1">
            <a:spLocks noChangeArrowheads="1"/>
          </p:cNvSpPr>
          <p:nvPr/>
        </p:nvSpPr>
        <p:spPr bwMode="auto">
          <a:xfrm>
            <a:off x="285594" y="2781246"/>
            <a:ext cx="3754554" cy="518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Larrabee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(2009). 24-32 cores (cancelled)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Xeon Phi </a:t>
            </a:r>
          </a:p>
        </p:txBody>
      </p:sp>
      <p:sp>
        <p:nvSpPr>
          <p:cNvPr id="47118" name="TextBox 15"/>
          <p:cNvSpPr txBox="1">
            <a:spLocks noChangeArrowheads="1"/>
          </p:cNvSpPr>
          <p:nvPr/>
        </p:nvSpPr>
        <p:spPr bwMode="auto">
          <a:xfrm>
            <a:off x="387194" y="3246289"/>
            <a:ext cx="3460750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Knights Ferry 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(2010): 32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Knights Corner 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(2012): 57-61 cores</a:t>
            </a:r>
          </a:p>
        </p:txBody>
      </p:sp>
      <p:sp>
        <p:nvSpPr>
          <p:cNvPr id="47119" name="TextBox 16"/>
          <p:cNvSpPr txBox="1">
            <a:spLocks noChangeArrowheads="1"/>
          </p:cNvSpPr>
          <p:nvPr/>
        </p:nvSpPr>
        <p:spPr bwMode="auto">
          <a:xfrm>
            <a:off x="4944111" y="5092421"/>
            <a:ext cx="1009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Xeon Phi</a:t>
            </a:r>
          </a:p>
        </p:txBody>
      </p:sp>
      <p:sp>
        <p:nvSpPr>
          <p:cNvPr id="47120" name="TextBox 17"/>
          <p:cNvSpPr txBox="1">
            <a:spLocks noChangeArrowheads="1"/>
          </p:cNvSpPr>
          <p:nvPr/>
        </p:nvSpPr>
        <p:spPr bwMode="auto">
          <a:xfrm>
            <a:off x="5108464" y="5321021"/>
            <a:ext cx="367921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Knights Landing 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(2016): up to 72 cores</a:t>
            </a:r>
          </a:p>
        </p:txBody>
      </p:sp>
      <p:sp>
        <p:nvSpPr>
          <p:cNvPr id="2" name="Right Arrow 1"/>
          <p:cNvSpPr/>
          <p:nvPr/>
        </p:nvSpPr>
        <p:spPr bwMode="auto">
          <a:xfrm rot="5400000">
            <a:off x="1583001" y="2503384"/>
            <a:ext cx="324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93065" y="3920562"/>
            <a:ext cx="4493538" cy="7437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Nehalem-EX (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Beckton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(2010) up to 8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Sandy Bridge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lines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(2011) up to 8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Ivy Bridge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lines (from 2012 on) up to 15 cores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873094" y="4615325"/>
            <a:ext cx="35137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91945" y="4897714"/>
            <a:ext cx="4456669" cy="5180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Broadwell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 (from 2014 on) up to 24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(2015) up to 4 cores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29200" y="5677641"/>
            <a:ext cx="3670852" cy="5180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Skylake-X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(HED)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(2017) up to 18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Skylake-SP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(2017) up to 28 cores</a:t>
            </a:r>
          </a:p>
        </p:txBody>
      </p:sp>
      <p:sp>
        <p:nvSpPr>
          <p:cNvPr id="24" name="Right Arrow 23"/>
          <p:cNvSpPr/>
          <p:nvPr/>
        </p:nvSpPr>
        <p:spPr bwMode="auto">
          <a:xfrm rot="988679">
            <a:off x="3218029" y="5626278"/>
            <a:ext cx="1584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6" name="Right Arrow 25"/>
          <p:cNvSpPr/>
          <p:nvPr/>
        </p:nvSpPr>
        <p:spPr bwMode="auto">
          <a:xfrm rot="5400000">
            <a:off x="6060188" y="4554715"/>
            <a:ext cx="9144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7" name="Right Arrow 26"/>
          <p:cNvSpPr/>
          <p:nvPr/>
        </p:nvSpPr>
        <p:spPr bwMode="auto">
          <a:xfrm rot="988679">
            <a:off x="3849019" y="3723927"/>
            <a:ext cx="27432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2714" y="2598824"/>
            <a:ext cx="5725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3465" y="6487427"/>
            <a:ext cx="478207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 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CCN504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(2012) to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CCN512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(2014)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1112" y="6197064"/>
            <a:ext cx="51007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002589" y="6208297"/>
            <a:ext cx="306526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POWER9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(2017) (Up to 24 cores)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992961" y="6498870"/>
            <a:ext cx="41488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CMN6xx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Interconn.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(2016) (up to 128 cores)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11561" y="516449"/>
            <a:ext cx="82921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Move from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ring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interconnects to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2D mesh interconnects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B56EAA51-033B-43D0-AA50-8AB6E75F1940}"/>
              </a:ext>
            </a:extLst>
          </p:cNvPr>
          <p:cNvSpPr/>
          <p:nvPr/>
        </p:nvSpPr>
        <p:spPr bwMode="auto">
          <a:xfrm>
            <a:off x="5002589" y="5903982"/>
            <a:ext cx="3192635" cy="233269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1" name="Title 1">
            <a:extLst>
              <a:ext uri="{FF2B5EF4-FFF2-40B4-BE49-F238E27FC236}">
                <a16:creationId xmlns:a16="http://schemas.microsoft.com/office/drawing/2014/main" id="{B63A79ED-877B-46FD-8595-8FF4199962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(22)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5730955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(23)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76" y="1143002"/>
            <a:ext cx="8958637" cy="489356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5165" y="490669"/>
            <a:ext cx="52918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Principle of the 2D mesh </a:t>
            </a:r>
            <a:r>
              <a:rPr lang="hu-HU" dirty="0" err="1">
                <a:solidFill>
                  <a:srgbClr val="2D2D8A"/>
                </a:solidFill>
              </a:rPr>
              <a:t>interconnect</a:t>
            </a:r>
            <a:r>
              <a:rPr lang="en-US" dirty="0">
                <a:solidFill>
                  <a:srgbClr val="2D2D8A"/>
                </a:solidFill>
              </a:rPr>
              <a:t> </a:t>
            </a:r>
            <a:r>
              <a:rPr lang="en-US" dirty="0"/>
              <a:t>[</a:t>
            </a:r>
            <a:r>
              <a:rPr lang="hu-HU" dirty="0"/>
              <a:t>43</a:t>
            </a:r>
            <a:r>
              <a:rPr lang="en-US" dirty="0"/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7950" y="6227544"/>
            <a:ext cx="81147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In the nodes of the 2D mesh there are </a:t>
            </a:r>
            <a:r>
              <a:rPr lang="en-US" sz="1600" dirty="0">
                <a:solidFill>
                  <a:srgbClr val="FF0000"/>
                </a:solidFill>
              </a:rPr>
              <a:t>routers</a:t>
            </a:r>
            <a:r>
              <a:rPr lang="en-US" sz="1600" dirty="0"/>
              <a:t> for </a:t>
            </a:r>
            <a:r>
              <a:rPr lang="en-US" sz="1600" dirty="0">
                <a:solidFill>
                  <a:srgbClr val="0070C0"/>
                </a:solidFill>
              </a:rPr>
              <a:t>directing the data flow</a:t>
            </a:r>
            <a:r>
              <a:rPr lang="en-US" sz="1600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76986363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(24)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162797"/>
            <a:ext cx="9144000" cy="44011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9377" y="508003"/>
            <a:ext cx="847411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Example 1: Broadwell-EX's ring </a:t>
            </a:r>
            <a:r>
              <a:rPr lang="hu-HU" dirty="0">
                <a:solidFill>
                  <a:schemeClr val="accent6"/>
                </a:solidFill>
              </a:rPr>
              <a:t>interconnect</a:t>
            </a:r>
            <a:r>
              <a:rPr lang="en-US" dirty="0">
                <a:solidFill>
                  <a:schemeClr val="accent6"/>
                </a:solidFill>
              </a:rPr>
              <a:t> vs. </a:t>
            </a:r>
            <a:r>
              <a:rPr lang="en-US" dirty="0" err="1">
                <a:solidFill>
                  <a:schemeClr val="accent6"/>
                </a:solidFill>
              </a:rPr>
              <a:t>Skylake</a:t>
            </a:r>
            <a:r>
              <a:rPr lang="en-US" dirty="0">
                <a:solidFill>
                  <a:schemeClr val="accent6"/>
                </a:solidFill>
              </a:rPr>
              <a:t>-SP's 2D mesh</a:t>
            </a:r>
          </a:p>
          <a:p>
            <a:r>
              <a:rPr lang="en-US" dirty="0">
                <a:solidFill>
                  <a:schemeClr val="accent6"/>
                </a:solidFill>
              </a:rPr>
              <a:t>  </a:t>
            </a:r>
            <a:r>
              <a:rPr lang="hu-HU" dirty="0" err="1">
                <a:solidFill>
                  <a:schemeClr val="accent6"/>
                </a:solidFill>
              </a:rPr>
              <a:t>interconnect</a:t>
            </a:r>
            <a:r>
              <a:rPr lang="en-US" dirty="0">
                <a:solidFill>
                  <a:schemeClr val="accent6"/>
                </a:solidFill>
              </a:rPr>
              <a:t> </a:t>
            </a:r>
            <a:r>
              <a:rPr lang="en-US" dirty="0"/>
              <a:t>[</a:t>
            </a:r>
            <a:r>
              <a:rPr lang="hu-HU" dirty="0"/>
              <a:t>9</a:t>
            </a:r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572493607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(25)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548" y="887053"/>
            <a:ext cx="9030908" cy="583535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6765" y="498248"/>
            <a:ext cx="91169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Example 2: </a:t>
            </a:r>
            <a:r>
              <a:rPr lang="hu-HU" dirty="0">
                <a:solidFill>
                  <a:srgbClr val="2D2D8A"/>
                </a:solidFill>
              </a:rPr>
              <a:t>2D m</a:t>
            </a:r>
            <a:r>
              <a:rPr lang="en-US" dirty="0" err="1">
                <a:solidFill>
                  <a:srgbClr val="2D2D8A"/>
                </a:solidFill>
              </a:rPr>
              <a:t>esh</a:t>
            </a:r>
            <a:r>
              <a:rPr lang="en-US" dirty="0">
                <a:solidFill>
                  <a:srgbClr val="2D2D8A"/>
                </a:solidFill>
              </a:rPr>
              <a:t> </a:t>
            </a:r>
            <a:r>
              <a:rPr lang="hu-HU" dirty="0">
                <a:solidFill>
                  <a:srgbClr val="2D2D8A"/>
                </a:solidFill>
              </a:rPr>
              <a:t>interconnect</a:t>
            </a:r>
            <a:r>
              <a:rPr lang="en-US" dirty="0">
                <a:solidFill>
                  <a:srgbClr val="2D2D8A"/>
                </a:solidFill>
              </a:rPr>
              <a:t> of </a:t>
            </a:r>
            <a:r>
              <a:rPr lang="hu-HU" dirty="0">
                <a:solidFill>
                  <a:srgbClr val="2D2D8A"/>
                </a:solidFill>
              </a:rPr>
              <a:t>the</a:t>
            </a:r>
            <a:r>
              <a:rPr lang="en-US" dirty="0">
                <a:solidFill>
                  <a:srgbClr val="2D2D8A"/>
                </a:solidFill>
              </a:rPr>
              <a:t> 28-core 2S Skylake-SP (2017) </a:t>
            </a:r>
            <a:r>
              <a:rPr lang="en-US" dirty="0"/>
              <a:t>[</a:t>
            </a:r>
            <a:r>
              <a:rPr lang="hu-HU" dirty="0"/>
              <a:t>38</a:t>
            </a:r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659407163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614680" y="1514475"/>
            <a:ext cx="79560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6.2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Inter-processor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interconnects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server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</a:p>
        </p:txBody>
      </p:sp>
    </p:spTree>
    <p:extLst>
      <p:ext uri="{BB962C8B-B14F-4D97-AF65-F5344CB8AC3E}">
        <p14:creationId xmlns:p14="http://schemas.microsoft.com/office/powerpoint/2010/main" val="1350148507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1124274" y="1687513"/>
            <a:ext cx="242213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Using FSBs in 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2S SMP server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platform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3" name="Line 4"/>
          <p:cNvSpPr>
            <a:spLocks noChangeShapeType="1"/>
          </p:cNvSpPr>
          <p:nvPr/>
        </p:nvSpPr>
        <p:spPr bwMode="auto">
          <a:xfrm flipV="1">
            <a:off x="2368526" y="1339850"/>
            <a:ext cx="2173287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" name="Line 5"/>
          <p:cNvSpPr>
            <a:spLocks noChangeShapeType="1"/>
          </p:cNvSpPr>
          <p:nvPr/>
        </p:nvSpPr>
        <p:spPr bwMode="auto">
          <a:xfrm flipH="1" flipV="1">
            <a:off x="4541813" y="1339850"/>
            <a:ext cx="2122488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" name="Oval 12"/>
          <p:cNvSpPr>
            <a:spLocks noChangeArrowheads="1"/>
          </p:cNvSpPr>
          <p:nvPr/>
        </p:nvSpPr>
        <p:spPr bwMode="auto">
          <a:xfrm>
            <a:off x="6627788" y="15414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6" name="Oval 12"/>
          <p:cNvSpPr>
            <a:spLocks noChangeArrowheads="1"/>
          </p:cNvSpPr>
          <p:nvPr/>
        </p:nvSpPr>
        <p:spPr bwMode="auto">
          <a:xfrm>
            <a:off x="2309788" y="154940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8" name="Rectangle 15"/>
          <p:cNvSpPr>
            <a:spLocks noChangeArrowheads="1"/>
          </p:cNvSpPr>
          <p:nvPr/>
        </p:nvSpPr>
        <p:spPr bwMode="auto">
          <a:xfrm>
            <a:off x="2017009" y="1042988"/>
            <a:ext cx="512961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Inter-p</a:t>
            </a:r>
            <a:r>
              <a:rPr lang="en-US" altLang="en-US" sz="13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rocessor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interconnects in 2S server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9" name="Rectangle 16"/>
          <p:cNvSpPr>
            <a:spLocks noChangeArrowheads="1"/>
          </p:cNvSpPr>
          <p:nvPr/>
        </p:nvSpPr>
        <p:spPr bwMode="auto">
          <a:xfrm>
            <a:off x="5142663" y="1658938"/>
            <a:ext cx="27090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Using fast serial buses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n 2S NUMA server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platform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</a:t>
            </a: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07950" y="481262"/>
            <a:ext cx="74820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Inter-processor p</a:t>
            </a:r>
            <a:r>
              <a:rPr lang="en-US" dirty="0" err="1">
                <a:solidFill>
                  <a:schemeClr val="accent6"/>
                </a:solidFill>
              </a:rPr>
              <a:t>rocessor</a:t>
            </a:r>
            <a:r>
              <a:rPr lang="en-US" dirty="0">
                <a:solidFill>
                  <a:schemeClr val="accent6"/>
                </a:solidFill>
              </a:rPr>
              <a:t> interconnects in 2S server </a:t>
            </a:r>
            <a:r>
              <a:rPr lang="hu-HU" dirty="0">
                <a:solidFill>
                  <a:schemeClr val="accent6"/>
                </a:solidFill>
              </a:rPr>
              <a:t>platform</a:t>
            </a:r>
            <a:r>
              <a:rPr lang="en-US" dirty="0">
                <a:solidFill>
                  <a:schemeClr val="accent6"/>
                </a:solidFill>
              </a:rPr>
              <a:t>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19315" y="2193890"/>
            <a:ext cx="4382930" cy="1131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/>
              <a:t>There is no direct interconnection between the</a:t>
            </a:r>
          </a:p>
          <a:p>
            <a:pPr algn="ctr"/>
            <a:r>
              <a:rPr lang="en-US" sz="1300" dirty="0"/>
              <a:t>processors, both processors are connected </a:t>
            </a:r>
          </a:p>
          <a:p>
            <a:pPr algn="ctr">
              <a:spcAft>
                <a:spcPts val="300"/>
              </a:spcAft>
            </a:pPr>
            <a:r>
              <a:rPr lang="en-US" sz="1300" dirty="0"/>
              <a:t>to the MCH via the FSB (Front Side Bus) bus.</a:t>
            </a:r>
          </a:p>
          <a:p>
            <a:pPr algn="ctr"/>
            <a:r>
              <a:rPr lang="en-US" sz="1300" dirty="0"/>
              <a:t>The FSB bus is a parallel, 8 Byte data width,</a:t>
            </a:r>
          </a:p>
          <a:p>
            <a:pPr algn="ctr"/>
            <a:r>
              <a:rPr lang="en-US" sz="1300" dirty="0"/>
              <a:t> QDR, up to 400 MHz clock, voltage ref. signaling </a:t>
            </a:r>
          </a:p>
        </p:txBody>
      </p:sp>
      <p:grpSp>
        <p:nvGrpSpPr>
          <p:cNvPr id="165" name="Group 164"/>
          <p:cNvGrpSpPr/>
          <p:nvPr/>
        </p:nvGrpSpPr>
        <p:grpSpPr>
          <a:xfrm>
            <a:off x="4859922" y="3560038"/>
            <a:ext cx="3373997" cy="3192347"/>
            <a:chOff x="4859922" y="3117276"/>
            <a:chExt cx="3373997" cy="3192347"/>
          </a:xfrm>
        </p:grpSpPr>
        <p:sp>
          <p:nvSpPr>
            <p:cNvPr id="42" name="Text Box 88"/>
            <p:cNvSpPr txBox="1">
              <a:spLocks noChangeArrowheads="1"/>
            </p:cNvSpPr>
            <p:nvPr/>
          </p:nvSpPr>
          <p:spPr bwMode="auto">
            <a:xfrm>
              <a:off x="6539496" y="6032624"/>
              <a:ext cx="184731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44" name="Szövegdoboz 70"/>
            <p:cNvSpPr txBox="1">
              <a:spLocks noChangeArrowheads="1"/>
            </p:cNvSpPr>
            <p:nvPr/>
          </p:nvSpPr>
          <p:spPr bwMode="auto">
            <a:xfrm>
              <a:off x="5793432" y="4296105"/>
              <a:ext cx="272188" cy="176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QPI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45" name="Egyenes összekötő 57"/>
            <p:cNvCxnSpPr/>
            <p:nvPr/>
          </p:nvCxnSpPr>
          <p:spPr>
            <a:xfrm flipV="1">
              <a:off x="6292908" y="3864483"/>
              <a:ext cx="263844" cy="813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Szövegdoboz 70"/>
            <p:cNvSpPr txBox="1">
              <a:spLocks noChangeArrowheads="1"/>
            </p:cNvSpPr>
            <p:nvPr/>
          </p:nvSpPr>
          <p:spPr bwMode="auto">
            <a:xfrm>
              <a:off x="6288708" y="4195948"/>
              <a:ext cx="272188" cy="176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QPI</a:t>
              </a:r>
            </a:p>
          </p:txBody>
        </p:sp>
        <p:cxnSp>
          <p:nvCxnSpPr>
            <p:cNvPr id="47" name="Egyenes összekötő 48"/>
            <p:cNvCxnSpPr>
              <a:stCxn id="48" idx="0"/>
              <a:endCxn id="43" idx="2"/>
            </p:cNvCxnSpPr>
            <p:nvPr/>
          </p:nvCxnSpPr>
          <p:spPr>
            <a:xfrm flipH="1" flipV="1">
              <a:off x="6418048" y="5105024"/>
              <a:ext cx="6754" cy="31686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églalap 69"/>
            <p:cNvSpPr/>
            <p:nvPr/>
          </p:nvSpPr>
          <p:spPr>
            <a:xfrm>
              <a:off x="5934133" y="5470011"/>
              <a:ext cx="981337" cy="50400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FFFFFF"/>
                  </a:solidFill>
                  <a:latin typeface="Verdana" pitchFamily="34" charset="0"/>
                </a:rPr>
                <a:t>IOH</a:t>
              </a:r>
              <a:endParaRPr lang="hu-HU" altLang="en-US" sz="10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49" name="Text Box 44"/>
            <p:cNvSpPr txBox="1">
              <a:spLocks noChangeArrowheads="1"/>
            </p:cNvSpPr>
            <p:nvPr/>
          </p:nvSpPr>
          <p:spPr bwMode="auto">
            <a:xfrm>
              <a:off x="6515412" y="5182473"/>
              <a:ext cx="266974" cy="1767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ESI</a:t>
              </a:r>
            </a:p>
          </p:txBody>
        </p:sp>
        <p:sp>
          <p:nvSpPr>
            <p:cNvPr id="50" name="Line 45"/>
            <p:cNvSpPr>
              <a:spLocks noChangeShapeType="1"/>
            </p:cNvSpPr>
            <p:nvPr/>
          </p:nvSpPr>
          <p:spPr bwMode="auto">
            <a:xfrm>
              <a:off x="6136449" y="4161474"/>
              <a:ext cx="0" cy="576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51" name="Line 46"/>
            <p:cNvSpPr>
              <a:spLocks noChangeShapeType="1"/>
            </p:cNvSpPr>
            <p:nvPr/>
          </p:nvSpPr>
          <p:spPr bwMode="auto">
            <a:xfrm>
              <a:off x="6767382" y="4171802"/>
              <a:ext cx="0" cy="540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52" name="Szövegdoboz 70"/>
            <p:cNvSpPr txBox="1">
              <a:spLocks noChangeArrowheads="1"/>
            </p:cNvSpPr>
            <p:nvPr/>
          </p:nvSpPr>
          <p:spPr bwMode="auto">
            <a:xfrm>
              <a:off x="6866763" y="4288073"/>
              <a:ext cx="272188" cy="176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QPI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53" name="Egyenes összekötő 48"/>
            <p:cNvCxnSpPr/>
            <p:nvPr/>
          </p:nvCxnSpPr>
          <p:spPr>
            <a:xfrm flipH="1" flipV="1">
              <a:off x="6418048" y="5081379"/>
              <a:ext cx="6754" cy="38340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Egyenes összekötő 59"/>
            <p:cNvCxnSpPr>
              <a:stCxn id="71" idx="1"/>
            </p:cNvCxnSpPr>
            <p:nvPr/>
          </p:nvCxnSpPr>
          <p:spPr>
            <a:xfrm flipV="1">
              <a:off x="4918323" y="3495732"/>
              <a:ext cx="280531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Egyenes összekötő 61"/>
            <p:cNvCxnSpPr/>
            <p:nvPr/>
          </p:nvCxnSpPr>
          <p:spPr>
            <a:xfrm rot="10800000" flipH="1" flipV="1">
              <a:off x="5191553" y="3763090"/>
              <a:ext cx="14287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Egyenes összekötő 62"/>
            <p:cNvCxnSpPr>
              <a:stCxn id="70" idx="1"/>
            </p:cNvCxnSpPr>
            <p:nvPr/>
          </p:nvCxnSpPr>
          <p:spPr>
            <a:xfrm flipV="1">
              <a:off x="4921451" y="3883575"/>
              <a:ext cx="42131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églalap 73"/>
            <p:cNvSpPr>
              <a:spLocks noChangeArrowheads="1"/>
            </p:cNvSpPr>
            <p:nvPr/>
          </p:nvSpPr>
          <p:spPr bwMode="auto">
            <a:xfrm flipH="1" flipV="1">
              <a:off x="4965251" y="3726372"/>
              <a:ext cx="57358" cy="310963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61" name="Téglalap 74"/>
            <p:cNvSpPr>
              <a:spLocks noChangeArrowheads="1"/>
            </p:cNvSpPr>
            <p:nvPr/>
          </p:nvSpPr>
          <p:spPr bwMode="auto">
            <a:xfrm flipH="1" flipV="1">
              <a:off x="5066410" y="3726372"/>
              <a:ext cx="58401" cy="310963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62" name="Téglalap 75"/>
            <p:cNvSpPr>
              <a:spLocks noChangeArrowheads="1"/>
            </p:cNvSpPr>
            <p:nvPr/>
          </p:nvSpPr>
          <p:spPr bwMode="auto">
            <a:xfrm flipH="1" flipV="1">
              <a:off x="4962123" y="3339677"/>
              <a:ext cx="57357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63" name="Téglalap 77"/>
            <p:cNvSpPr>
              <a:spLocks noChangeArrowheads="1"/>
            </p:cNvSpPr>
            <p:nvPr/>
          </p:nvSpPr>
          <p:spPr bwMode="auto">
            <a:xfrm flipH="1" flipV="1">
              <a:off x="5063280" y="3339677"/>
              <a:ext cx="58401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64" name="Egyenes összekötő 78"/>
            <p:cNvCxnSpPr>
              <a:stCxn id="72" idx="1"/>
            </p:cNvCxnSpPr>
            <p:nvPr/>
          </p:nvCxnSpPr>
          <p:spPr>
            <a:xfrm flipV="1">
              <a:off x="4921451" y="4286334"/>
              <a:ext cx="27740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Téglalap 79"/>
            <p:cNvSpPr>
              <a:spLocks noChangeArrowheads="1"/>
            </p:cNvSpPr>
            <p:nvPr/>
          </p:nvSpPr>
          <p:spPr bwMode="auto">
            <a:xfrm flipH="1" flipV="1">
              <a:off x="4965251" y="4130279"/>
              <a:ext cx="57358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66" name="Téglalap 80"/>
            <p:cNvSpPr>
              <a:spLocks noChangeArrowheads="1"/>
            </p:cNvSpPr>
            <p:nvPr/>
          </p:nvSpPr>
          <p:spPr bwMode="auto">
            <a:xfrm flipH="1" flipV="1">
              <a:off x="5066410" y="4130279"/>
              <a:ext cx="58401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67" name="Egyenes összekötő 81"/>
            <p:cNvCxnSpPr/>
            <p:nvPr/>
          </p:nvCxnSpPr>
          <p:spPr>
            <a:xfrm rot="5400000" flipH="1" flipV="1">
              <a:off x="5052969" y="4129705"/>
              <a:ext cx="28342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Egyenes összekötő 89"/>
            <p:cNvCxnSpPr/>
            <p:nvPr/>
          </p:nvCxnSpPr>
          <p:spPr>
            <a:xfrm rot="10800000" flipH="1" flipV="1">
              <a:off x="5191553" y="3987993"/>
              <a:ext cx="14287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Egyenes összekötő 91"/>
            <p:cNvCxnSpPr/>
            <p:nvPr/>
          </p:nvCxnSpPr>
          <p:spPr>
            <a:xfrm rot="5400000" flipH="1" flipV="1">
              <a:off x="5052501" y="3628838"/>
              <a:ext cx="282276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églalap 100"/>
            <p:cNvSpPr>
              <a:spLocks noChangeArrowheads="1"/>
            </p:cNvSpPr>
            <p:nvPr/>
          </p:nvSpPr>
          <p:spPr bwMode="auto">
            <a:xfrm flipH="1" flipV="1">
              <a:off x="4863050" y="3728666"/>
              <a:ext cx="57358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71" name="Téglalap 101"/>
            <p:cNvSpPr>
              <a:spLocks noChangeArrowheads="1"/>
            </p:cNvSpPr>
            <p:nvPr/>
          </p:nvSpPr>
          <p:spPr bwMode="auto">
            <a:xfrm flipH="1" flipV="1">
              <a:off x="4859922" y="3340824"/>
              <a:ext cx="57357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72" name="Téglalap 102"/>
            <p:cNvSpPr>
              <a:spLocks noChangeArrowheads="1"/>
            </p:cNvSpPr>
            <p:nvPr/>
          </p:nvSpPr>
          <p:spPr bwMode="auto">
            <a:xfrm flipH="1" flipV="1">
              <a:off x="4863050" y="4131426"/>
              <a:ext cx="57358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74" name="Egyenes összekötő 108"/>
            <p:cNvCxnSpPr/>
            <p:nvPr/>
          </p:nvCxnSpPr>
          <p:spPr>
            <a:xfrm flipH="1" flipV="1">
              <a:off x="7687249" y="3597144"/>
              <a:ext cx="2794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Egyenes összekötő 109"/>
            <p:cNvCxnSpPr/>
            <p:nvPr/>
          </p:nvCxnSpPr>
          <p:spPr>
            <a:xfrm rot="10800000" flipV="1">
              <a:off x="7550634" y="3787502"/>
              <a:ext cx="14287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Egyenes összekötő 112"/>
            <p:cNvCxnSpPr>
              <a:stCxn id="87" idx="1"/>
            </p:cNvCxnSpPr>
            <p:nvPr/>
          </p:nvCxnSpPr>
          <p:spPr>
            <a:xfrm flipH="1" flipV="1">
              <a:off x="7544377" y="3907987"/>
              <a:ext cx="41923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églalap 113"/>
            <p:cNvSpPr>
              <a:spLocks noChangeArrowheads="1"/>
            </p:cNvSpPr>
            <p:nvPr/>
          </p:nvSpPr>
          <p:spPr bwMode="auto">
            <a:xfrm flipV="1">
              <a:off x="7862451" y="3750784"/>
              <a:ext cx="57358" cy="310963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78" name="Téglalap 116"/>
            <p:cNvSpPr>
              <a:spLocks noChangeArrowheads="1"/>
            </p:cNvSpPr>
            <p:nvPr/>
          </p:nvSpPr>
          <p:spPr bwMode="auto">
            <a:xfrm flipV="1">
              <a:off x="7760250" y="3750784"/>
              <a:ext cx="58401" cy="310963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79" name="Téglalap 117"/>
            <p:cNvSpPr>
              <a:spLocks noChangeArrowheads="1"/>
            </p:cNvSpPr>
            <p:nvPr/>
          </p:nvSpPr>
          <p:spPr bwMode="auto">
            <a:xfrm flipV="1">
              <a:off x="7865580" y="3364089"/>
              <a:ext cx="57357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9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80" name="Téglalap 118"/>
            <p:cNvSpPr>
              <a:spLocks noChangeArrowheads="1"/>
            </p:cNvSpPr>
            <p:nvPr/>
          </p:nvSpPr>
          <p:spPr bwMode="auto">
            <a:xfrm flipV="1">
              <a:off x="7763379" y="3364089"/>
              <a:ext cx="58401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9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81" name="Egyenes összekötő 119"/>
            <p:cNvCxnSpPr>
              <a:stCxn id="89" idx="1"/>
            </p:cNvCxnSpPr>
            <p:nvPr/>
          </p:nvCxnSpPr>
          <p:spPr>
            <a:xfrm flipH="1" flipV="1">
              <a:off x="7687249" y="4310746"/>
              <a:ext cx="27636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Téglalap 120"/>
            <p:cNvSpPr>
              <a:spLocks noChangeArrowheads="1"/>
            </p:cNvSpPr>
            <p:nvPr/>
          </p:nvSpPr>
          <p:spPr bwMode="auto">
            <a:xfrm flipV="1">
              <a:off x="7862451" y="4154691"/>
              <a:ext cx="57358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83" name="Téglalap 121"/>
            <p:cNvSpPr>
              <a:spLocks noChangeArrowheads="1"/>
            </p:cNvSpPr>
            <p:nvPr/>
          </p:nvSpPr>
          <p:spPr bwMode="auto">
            <a:xfrm flipV="1">
              <a:off x="7760250" y="4154691"/>
              <a:ext cx="58401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84" name="Egyenes összekötő 122"/>
            <p:cNvCxnSpPr/>
            <p:nvPr/>
          </p:nvCxnSpPr>
          <p:spPr>
            <a:xfrm rot="16200000" flipV="1">
              <a:off x="7548666" y="4154117"/>
              <a:ext cx="28342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gyenes összekötő 123"/>
            <p:cNvCxnSpPr/>
            <p:nvPr/>
          </p:nvCxnSpPr>
          <p:spPr>
            <a:xfrm rot="10800000" flipV="1">
              <a:off x="7550634" y="4012405"/>
              <a:ext cx="14287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Egyenes összekötő 124"/>
            <p:cNvCxnSpPr/>
            <p:nvPr/>
          </p:nvCxnSpPr>
          <p:spPr>
            <a:xfrm rot="16200000" flipV="1">
              <a:off x="7550283" y="3653250"/>
              <a:ext cx="282276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Téglalap 125"/>
            <p:cNvSpPr>
              <a:spLocks noChangeArrowheads="1"/>
            </p:cNvSpPr>
            <p:nvPr/>
          </p:nvSpPr>
          <p:spPr bwMode="auto">
            <a:xfrm flipV="1">
              <a:off x="7963609" y="3753078"/>
              <a:ext cx="57357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88" name="Téglalap 126"/>
            <p:cNvSpPr>
              <a:spLocks noChangeArrowheads="1"/>
            </p:cNvSpPr>
            <p:nvPr/>
          </p:nvSpPr>
          <p:spPr bwMode="auto">
            <a:xfrm flipV="1">
              <a:off x="7966737" y="3365237"/>
              <a:ext cx="57358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9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89" name="Téglalap 127"/>
            <p:cNvSpPr>
              <a:spLocks noChangeArrowheads="1"/>
            </p:cNvSpPr>
            <p:nvPr/>
          </p:nvSpPr>
          <p:spPr bwMode="auto">
            <a:xfrm flipV="1">
              <a:off x="7963609" y="4155839"/>
              <a:ext cx="57357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90" name="Text Box 50"/>
            <p:cNvSpPr txBox="1">
              <a:spLocks noChangeArrowheads="1"/>
            </p:cNvSpPr>
            <p:nvPr/>
          </p:nvSpPr>
          <p:spPr bwMode="auto">
            <a:xfrm>
              <a:off x="7531483" y="4514618"/>
              <a:ext cx="70243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Memory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DIMMs</a:t>
              </a:r>
            </a:p>
          </p:txBody>
        </p:sp>
        <p:sp>
          <p:nvSpPr>
            <p:cNvPr id="93" name="Rectangle 93"/>
            <p:cNvSpPr>
              <a:spLocks noChangeArrowheads="1"/>
            </p:cNvSpPr>
            <p:nvPr/>
          </p:nvSpPr>
          <p:spPr bwMode="auto">
            <a:xfrm>
              <a:off x="5792061" y="3125308"/>
              <a:ext cx="64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 altLang="en-US" sz="9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94" name="Rectangle 94"/>
            <p:cNvSpPr>
              <a:spLocks noChangeArrowheads="1"/>
            </p:cNvSpPr>
            <p:nvPr/>
          </p:nvSpPr>
          <p:spPr bwMode="auto">
            <a:xfrm>
              <a:off x="7012004" y="3117276"/>
              <a:ext cx="64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 altLang="en-US" sz="9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97" name="Téglalap 40"/>
            <p:cNvSpPr>
              <a:spLocks noChangeArrowheads="1"/>
            </p:cNvSpPr>
            <p:nvPr/>
          </p:nvSpPr>
          <p:spPr bwMode="auto">
            <a:xfrm>
              <a:off x="5307371" y="3638432"/>
              <a:ext cx="969184" cy="528844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88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Processor 1</a:t>
              </a:r>
              <a:endParaRPr lang="hu-HU" altLang="en-US" sz="88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98" name="Téglalap 40"/>
            <p:cNvSpPr>
              <a:spLocks noChangeArrowheads="1"/>
            </p:cNvSpPr>
            <p:nvPr/>
          </p:nvSpPr>
          <p:spPr bwMode="auto">
            <a:xfrm>
              <a:off x="6557766" y="3639581"/>
              <a:ext cx="969184" cy="528844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 err="1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Processpr</a:t>
              </a:r>
              <a:r>
                <a:rPr lang="en-US" altLang="en-US" sz="10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2</a:t>
              </a:r>
              <a:endParaRPr lang="hu-HU" altLang="en-US" sz="10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</p:grpSp>
      <p:cxnSp>
        <p:nvCxnSpPr>
          <p:cNvPr id="14" name="Egyenes összekötő 56"/>
          <p:cNvCxnSpPr>
            <a:stCxn id="30" idx="3"/>
          </p:cNvCxnSpPr>
          <p:nvPr/>
        </p:nvCxnSpPr>
        <p:spPr>
          <a:xfrm flipH="1" flipV="1">
            <a:off x="2801327" y="5524934"/>
            <a:ext cx="566414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gyenes összekötő 50"/>
          <p:cNvCxnSpPr/>
          <p:nvPr/>
        </p:nvCxnSpPr>
        <p:spPr>
          <a:xfrm flipH="1">
            <a:off x="2774914" y="5214603"/>
            <a:ext cx="588914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Egyenes összekötő 48"/>
          <p:cNvCxnSpPr>
            <a:stCxn id="20" idx="0"/>
          </p:cNvCxnSpPr>
          <p:nvPr/>
        </p:nvCxnSpPr>
        <p:spPr>
          <a:xfrm flipV="1">
            <a:off x="2334207" y="5563333"/>
            <a:ext cx="0" cy="36456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églalap 69"/>
          <p:cNvSpPr/>
          <p:nvPr/>
        </p:nvSpPr>
        <p:spPr>
          <a:xfrm>
            <a:off x="1845565" y="5927902"/>
            <a:ext cx="977283" cy="49892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IOH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2" name="Szövegdoboz 71"/>
          <p:cNvSpPr txBox="1">
            <a:spLocks noChangeArrowheads="1"/>
          </p:cNvSpPr>
          <p:nvPr/>
        </p:nvSpPr>
        <p:spPr bwMode="auto">
          <a:xfrm>
            <a:off x="2280666" y="5620616"/>
            <a:ext cx="609462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 1.5</a:t>
            </a:r>
          </a:p>
        </p:txBody>
      </p:sp>
      <p:sp>
        <p:nvSpPr>
          <p:cNvPr id="23" name="Téglalap 110"/>
          <p:cNvSpPr/>
          <p:nvPr/>
        </p:nvSpPr>
        <p:spPr>
          <a:xfrm>
            <a:off x="3093827" y="4955222"/>
            <a:ext cx="57717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églalap 111"/>
          <p:cNvSpPr/>
          <p:nvPr/>
        </p:nvSpPr>
        <p:spPr>
          <a:xfrm>
            <a:off x="2989153" y="4955222"/>
            <a:ext cx="59674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Téglalap 114"/>
          <p:cNvSpPr/>
          <p:nvPr/>
        </p:nvSpPr>
        <p:spPr>
          <a:xfrm>
            <a:off x="3096762" y="5362821"/>
            <a:ext cx="58696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Téglalap 115"/>
          <p:cNvSpPr/>
          <p:nvPr/>
        </p:nvSpPr>
        <p:spPr>
          <a:xfrm>
            <a:off x="2992088" y="5362821"/>
            <a:ext cx="59674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Téglalap 80"/>
          <p:cNvSpPr/>
          <p:nvPr/>
        </p:nvSpPr>
        <p:spPr>
          <a:xfrm>
            <a:off x="3306110" y="4954063"/>
            <a:ext cx="57718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églalap 81"/>
          <p:cNvSpPr/>
          <p:nvPr/>
        </p:nvSpPr>
        <p:spPr>
          <a:xfrm>
            <a:off x="3201436" y="4954063"/>
            <a:ext cx="59674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Téglalap 89"/>
          <p:cNvSpPr/>
          <p:nvPr/>
        </p:nvSpPr>
        <p:spPr>
          <a:xfrm>
            <a:off x="3309045" y="5361663"/>
            <a:ext cx="58696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églalap 91"/>
          <p:cNvSpPr/>
          <p:nvPr/>
        </p:nvSpPr>
        <p:spPr>
          <a:xfrm>
            <a:off x="3204371" y="5361663"/>
            <a:ext cx="59674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" name="Text Box 27"/>
          <p:cNvSpPr txBox="1">
            <a:spLocks noChangeArrowheads="1"/>
          </p:cNvSpPr>
          <p:nvPr/>
        </p:nvSpPr>
        <p:spPr bwMode="auto">
          <a:xfrm>
            <a:off x="2902904" y="5784012"/>
            <a:ext cx="70243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</a:t>
            </a:r>
          </a:p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DIMMs</a:t>
            </a:r>
          </a:p>
        </p:txBody>
      </p:sp>
      <p:cxnSp>
        <p:nvCxnSpPr>
          <p:cNvPr id="37" name="Egyenes összekötő 48"/>
          <p:cNvCxnSpPr>
            <a:stCxn id="20" idx="0"/>
          </p:cNvCxnSpPr>
          <p:nvPr/>
        </p:nvCxnSpPr>
        <p:spPr>
          <a:xfrm flipV="1">
            <a:off x="2334207" y="5563333"/>
            <a:ext cx="0" cy="36456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Box 163"/>
          <p:cNvSpPr txBox="1"/>
          <p:nvPr/>
        </p:nvSpPr>
        <p:spPr>
          <a:xfrm>
            <a:off x="192507" y="3687964"/>
            <a:ext cx="9877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Examples</a:t>
            </a:r>
          </a:p>
        </p:txBody>
      </p:sp>
      <p:sp>
        <p:nvSpPr>
          <p:cNvPr id="92" name="Text Box 50"/>
          <p:cNvSpPr txBox="1">
            <a:spLocks noChangeArrowheads="1"/>
          </p:cNvSpPr>
          <p:nvPr/>
        </p:nvSpPr>
        <p:spPr bwMode="auto">
          <a:xfrm>
            <a:off x="4622783" y="4957380"/>
            <a:ext cx="702436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DIMMs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4917769" y="2182660"/>
            <a:ext cx="349159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/>
              <a:t>Processors are interconnected via a</a:t>
            </a:r>
          </a:p>
          <a:p>
            <a:pPr algn="ctr">
              <a:spcAft>
                <a:spcPts val="300"/>
              </a:spcAft>
            </a:pPr>
            <a:r>
              <a:rPr lang="en-US" sz="1300" dirty="0"/>
              <a:t>fast serial bus (QPI in the drawing).</a:t>
            </a:r>
          </a:p>
          <a:p>
            <a:pPr algn="ctr">
              <a:spcAft>
                <a:spcPts val="300"/>
              </a:spcAft>
            </a:pPr>
            <a:endParaRPr lang="en-US" sz="1300" dirty="0"/>
          </a:p>
          <a:p>
            <a:pPr algn="ctr"/>
            <a:r>
              <a:rPr lang="en-US" sz="1300" dirty="0"/>
              <a:t>The fast serial bus is a unidirectional</a:t>
            </a:r>
          </a:p>
          <a:p>
            <a:pPr algn="ctr"/>
            <a:r>
              <a:rPr lang="en-US" sz="1300" dirty="0"/>
              <a:t> point-to-point link, 2 Byte data width, </a:t>
            </a:r>
          </a:p>
          <a:p>
            <a:pPr algn="ctr"/>
            <a:r>
              <a:rPr lang="en-US" sz="1300" dirty="0"/>
              <a:t>DDR data rate, differential signaling</a:t>
            </a:r>
          </a:p>
          <a:p>
            <a:pPr algn="ctr"/>
            <a:endParaRPr lang="en-US" sz="1300" dirty="0"/>
          </a:p>
        </p:txBody>
      </p:sp>
      <p:sp>
        <p:nvSpPr>
          <p:cNvPr id="99" name="Téglalap 46"/>
          <p:cNvSpPr/>
          <p:nvPr/>
        </p:nvSpPr>
        <p:spPr>
          <a:xfrm>
            <a:off x="5932048" y="5099036"/>
            <a:ext cx="972000" cy="46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ts val="300"/>
              </a:spcAft>
            </a:pPr>
            <a:endParaRPr lang="en-US" altLang="en-US" sz="1500" baseline="300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27544" y="5221482"/>
            <a:ext cx="4475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chemeClr val="bg1"/>
                </a:solidFill>
              </a:rPr>
              <a:t>PCH</a:t>
            </a:r>
          </a:p>
        </p:txBody>
      </p:sp>
      <p:cxnSp>
        <p:nvCxnSpPr>
          <p:cNvPr id="100" name="Egyenes összekötő 47"/>
          <p:cNvCxnSpPr/>
          <p:nvPr/>
        </p:nvCxnSpPr>
        <p:spPr>
          <a:xfrm flipH="1" flipV="1">
            <a:off x="2077628" y="4818260"/>
            <a:ext cx="488" cy="32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Szövegdoboz 70"/>
          <p:cNvSpPr txBox="1">
            <a:spLocks noChangeArrowheads="1"/>
          </p:cNvSpPr>
          <p:nvPr/>
        </p:nvSpPr>
        <p:spPr bwMode="auto">
          <a:xfrm>
            <a:off x="2095229" y="4595865"/>
            <a:ext cx="44595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cxnSp>
        <p:nvCxnSpPr>
          <p:cNvPr id="102" name="Egyenes összekötő 102"/>
          <p:cNvCxnSpPr/>
          <p:nvPr/>
        </p:nvCxnSpPr>
        <p:spPr>
          <a:xfrm rot="5400000" flipH="1" flipV="1">
            <a:off x="2748434" y="4677933"/>
            <a:ext cx="274435" cy="293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Egyenes összekötő 103"/>
          <p:cNvCxnSpPr/>
          <p:nvPr/>
        </p:nvCxnSpPr>
        <p:spPr>
          <a:xfrm rot="5400000" flipH="1" flipV="1">
            <a:off x="1594574" y="4692487"/>
            <a:ext cx="2744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Egyenes összekötő 104"/>
          <p:cNvCxnSpPr/>
          <p:nvPr/>
        </p:nvCxnSpPr>
        <p:spPr>
          <a:xfrm rot="10800000">
            <a:off x="2542183" y="4820795"/>
            <a:ext cx="34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Egyenes összekötő 47"/>
          <p:cNvCxnSpPr/>
          <p:nvPr/>
        </p:nvCxnSpPr>
        <p:spPr>
          <a:xfrm flipH="1" flipV="1">
            <a:off x="2539041" y="4822435"/>
            <a:ext cx="488" cy="32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Egyenes összekötő 104"/>
          <p:cNvCxnSpPr/>
          <p:nvPr/>
        </p:nvCxnSpPr>
        <p:spPr>
          <a:xfrm rot="10800000">
            <a:off x="1730498" y="4824971"/>
            <a:ext cx="34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églalap 40"/>
          <p:cNvSpPr>
            <a:spLocks noChangeArrowheads="1"/>
          </p:cNvSpPr>
          <p:nvPr/>
        </p:nvSpPr>
        <p:spPr bwMode="auto">
          <a:xfrm>
            <a:off x="1222412" y="4073324"/>
            <a:ext cx="977284" cy="49892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 1</a:t>
            </a:r>
            <a:endParaRPr kumimoji="0" lang="hu-HU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8" name="Téglalap 49"/>
          <p:cNvSpPr>
            <a:spLocks noChangeArrowheads="1"/>
          </p:cNvSpPr>
          <p:nvPr/>
        </p:nvSpPr>
        <p:spPr bwMode="auto">
          <a:xfrm>
            <a:off x="2445239" y="4073324"/>
            <a:ext cx="977284" cy="49892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 2</a:t>
            </a:r>
            <a:endParaRPr kumimoji="0" lang="hu-HU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" name="Téglalap 46"/>
          <p:cNvSpPr/>
          <p:nvPr/>
        </p:nvSpPr>
        <p:spPr>
          <a:xfrm>
            <a:off x="1845565" y="5095333"/>
            <a:ext cx="977283" cy="46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MCH</a:t>
            </a:r>
          </a:p>
        </p:txBody>
      </p:sp>
    </p:spTree>
    <p:extLst>
      <p:ext uri="{BB962C8B-B14F-4D97-AF65-F5344CB8AC3E}">
        <p14:creationId xmlns:p14="http://schemas.microsoft.com/office/powerpoint/2010/main" val="1110835706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(2)</a:t>
            </a:r>
            <a:endParaRPr lang="en-US" altLang="en-US" kern="1200" dirty="0">
              <a:latin typeface="Verdana" pitchFamily="34" charset="0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9023977"/>
              </p:ext>
            </p:extLst>
          </p:nvPr>
        </p:nvGraphicFramePr>
        <p:xfrm>
          <a:off x="394636" y="5101218"/>
          <a:ext cx="8643483" cy="16768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0718">
                  <a:extLst>
                    <a:ext uri="{9D8B030D-6E8A-4147-A177-3AD203B41FA5}">
                      <a16:colId xmlns:a16="http://schemas.microsoft.com/office/drawing/2014/main" val="1250421114"/>
                    </a:ext>
                  </a:extLst>
                </a:gridCol>
                <a:gridCol w="1233432">
                  <a:extLst>
                    <a:ext uri="{9D8B030D-6E8A-4147-A177-3AD203B41FA5}">
                      <a16:colId xmlns:a16="http://schemas.microsoft.com/office/drawing/2014/main" val="3407766773"/>
                    </a:ext>
                  </a:extLst>
                </a:gridCol>
                <a:gridCol w="3293256">
                  <a:extLst>
                    <a:ext uri="{9D8B030D-6E8A-4147-A177-3AD203B41FA5}">
                      <a16:colId xmlns:a16="http://schemas.microsoft.com/office/drawing/2014/main" val="2908140967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634763796"/>
                    </a:ext>
                  </a:extLst>
                </a:gridCol>
                <a:gridCol w="1097277">
                  <a:extLst>
                    <a:ext uri="{9D8B030D-6E8A-4147-A177-3AD203B41FA5}">
                      <a16:colId xmlns:a16="http://schemas.microsoft.com/office/drawing/2014/main" val="3430091927"/>
                    </a:ext>
                  </a:extLst>
                </a:gridCol>
              </a:tblGrid>
              <a:tr h="42816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HT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Base clock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Platforms (first implemented in)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Data rate (up to)</a:t>
                      </a:r>
                    </a:p>
                    <a:p>
                      <a:pPr algn="ctr"/>
                      <a:r>
                        <a:rPr lang="en-US" sz="1300" dirty="0"/>
                        <a:t>(in each dir.)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Year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660039"/>
                  </a:ext>
                </a:extLst>
              </a:tr>
              <a:tr h="25422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HT 1.0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0.8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K8-based</a:t>
                      </a:r>
                      <a:r>
                        <a:rPr lang="en-US" sz="1300" baseline="0" dirty="0"/>
                        <a:t> mobile Athlon 64/Opteron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3.2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2003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66590260"/>
                  </a:ext>
                </a:extLst>
              </a:tr>
              <a:tr h="3205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HT 2.0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1.0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K8-based Athlon 64 desktop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2004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86706846"/>
                  </a:ext>
                </a:extLst>
              </a:tr>
              <a:tr h="25422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HT 3.0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2.6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K10.5-based Phenom X4 desktop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8.0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2007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00964236"/>
                  </a:ext>
                </a:extLst>
              </a:tr>
              <a:tr h="25422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HT</a:t>
                      </a:r>
                      <a:r>
                        <a:rPr lang="en-US" sz="1300" baseline="0" dirty="0"/>
                        <a:t> 3.1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3.2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K10.5-based </a:t>
                      </a:r>
                      <a:r>
                        <a:rPr lang="en-US" sz="1300" dirty="0" err="1"/>
                        <a:t>Magny</a:t>
                      </a:r>
                      <a:r>
                        <a:rPr lang="en-US" sz="1300" dirty="0"/>
                        <a:t> Course server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12.8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6015083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8784796"/>
              </p:ext>
            </p:extLst>
          </p:nvPr>
        </p:nvGraphicFramePr>
        <p:xfrm>
          <a:off x="394636" y="2093519"/>
          <a:ext cx="8643483" cy="2026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0718">
                  <a:extLst>
                    <a:ext uri="{9D8B030D-6E8A-4147-A177-3AD203B41FA5}">
                      <a16:colId xmlns:a16="http://schemas.microsoft.com/office/drawing/2014/main" val="1250421114"/>
                    </a:ext>
                  </a:extLst>
                </a:gridCol>
                <a:gridCol w="1213562">
                  <a:extLst>
                    <a:ext uri="{9D8B030D-6E8A-4147-A177-3AD203B41FA5}">
                      <a16:colId xmlns:a16="http://schemas.microsoft.com/office/drawing/2014/main" val="3407766773"/>
                    </a:ext>
                  </a:extLst>
                </a:gridCol>
                <a:gridCol w="3284250">
                  <a:extLst>
                    <a:ext uri="{9D8B030D-6E8A-4147-A177-3AD203B41FA5}">
                      <a16:colId xmlns:a16="http://schemas.microsoft.com/office/drawing/2014/main" val="2908140967"/>
                    </a:ext>
                  </a:extLst>
                </a:gridCol>
                <a:gridCol w="1857676">
                  <a:extLst>
                    <a:ext uri="{9D8B030D-6E8A-4147-A177-3AD203B41FA5}">
                      <a16:colId xmlns:a16="http://schemas.microsoft.com/office/drawing/2014/main" val="2634763796"/>
                    </a:ext>
                  </a:extLst>
                </a:gridCol>
                <a:gridCol w="1097277">
                  <a:extLst>
                    <a:ext uri="{9D8B030D-6E8A-4147-A177-3AD203B41FA5}">
                      <a16:colId xmlns:a16="http://schemas.microsoft.com/office/drawing/2014/main" val="3430091927"/>
                    </a:ext>
                  </a:extLst>
                </a:gridCol>
              </a:tblGrid>
              <a:tr h="46798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Base clock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Platforms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Data rate (up to)</a:t>
                      </a:r>
                    </a:p>
                    <a:p>
                      <a:pPr algn="ctr"/>
                      <a:r>
                        <a:rPr lang="en-US" sz="1300" dirty="0"/>
                        <a:t>(in each dir.)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Year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660039"/>
                  </a:ext>
                </a:extLst>
              </a:tr>
              <a:tr h="27786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3.2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Nehalem (server/desktop)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12.8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2008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66590260"/>
                  </a:ext>
                </a:extLst>
              </a:tr>
              <a:tr h="70685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1.1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4.0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Sandy Bridge EN/EP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Ivy Bridge-EN/EP/EX</a:t>
                      </a:r>
                    </a:p>
                    <a:p>
                      <a:pPr algn="ctr"/>
                      <a:r>
                        <a:rPr lang="en-US" sz="1300" dirty="0" err="1"/>
                        <a:t>Westmere</a:t>
                      </a:r>
                      <a:r>
                        <a:rPr lang="en-US" sz="1300" dirty="0"/>
                        <a:t> EN/EP/EX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16.0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2010-14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86706846"/>
                  </a:ext>
                </a:extLst>
              </a:tr>
              <a:tr h="4923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1.1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4.8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err="1"/>
                        <a:t>Haswell</a:t>
                      </a:r>
                      <a:r>
                        <a:rPr lang="en-US" sz="1300" dirty="0"/>
                        <a:t> EN/EP</a:t>
                      </a:r>
                    </a:p>
                    <a:p>
                      <a:pPr algn="ctr"/>
                      <a:r>
                        <a:rPr lang="en-US" sz="1300" dirty="0" err="1"/>
                        <a:t>Broadwell</a:t>
                      </a:r>
                      <a:r>
                        <a:rPr lang="en-US" sz="1300" dirty="0"/>
                        <a:t> EN/EP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15.2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2014-16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00964236"/>
                  </a:ext>
                </a:extLst>
              </a:tr>
            </a:tbl>
          </a:graphicData>
        </a:graphic>
      </p:graphicFrame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394636" y="4235114"/>
          <a:ext cx="8651505" cy="777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1824">
                  <a:extLst>
                    <a:ext uri="{9D8B030D-6E8A-4147-A177-3AD203B41FA5}">
                      <a16:colId xmlns:a16="http://schemas.microsoft.com/office/drawing/2014/main" val="1250421114"/>
                    </a:ext>
                  </a:extLst>
                </a:gridCol>
                <a:gridCol w="1232254">
                  <a:extLst>
                    <a:ext uri="{9D8B030D-6E8A-4147-A177-3AD203B41FA5}">
                      <a16:colId xmlns:a16="http://schemas.microsoft.com/office/drawing/2014/main" val="3407766773"/>
                    </a:ext>
                  </a:extLst>
                </a:gridCol>
                <a:gridCol w="3283703">
                  <a:extLst>
                    <a:ext uri="{9D8B030D-6E8A-4147-A177-3AD203B41FA5}">
                      <a16:colId xmlns:a16="http://schemas.microsoft.com/office/drawing/2014/main" val="2908140967"/>
                    </a:ext>
                  </a:extLst>
                </a:gridCol>
                <a:gridCol w="1848050">
                  <a:extLst>
                    <a:ext uri="{9D8B030D-6E8A-4147-A177-3AD203B41FA5}">
                      <a16:colId xmlns:a16="http://schemas.microsoft.com/office/drawing/2014/main" val="2634763796"/>
                    </a:ext>
                  </a:extLst>
                </a:gridCol>
                <a:gridCol w="1095674">
                  <a:extLst>
                    <a:ext uri="{9D8B030D-6E8A-4147-A177-3AD203B41FA5}">
                      <a16:colId xmlns:a16="http://schemas.microsoft.com/office/drawing/2014/main" val="3430091927"/>
                    </a:ext>
                  </a:extLst>
                </a:gridCol>
              </a:tblGrid>
              <a:tr h="40244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UPI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Base clock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Platforms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Data rate (up to)</a:t>
                      </a:r>
                    </a:p>
                    <a:p>
                      <a:pPr algn="ctr"/>
                      <a:r>
                        <a:rPr lang="en-US" sz="1300" dirty="0"/>
                        <a:t>(in each dir.)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Year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660039"/>
                  </a:ext>
                </a:extLst>
              </a:tr>
              <a:tr h="238952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UPI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5.2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/>
                        <a:t>Skylake</a:t>
                      </a:r>
                      <a:r>
                        <a:rPr lang="en-US" sz="1300" dirty="0"/>
                        <a:t>-SP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20.8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66590260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77400" y="1453414"/>
            <a:ext cx="86450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Serial links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Unidirectional point-to-point links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, 2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Byte data width, DDR data rate, differential signaling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7400" y="924027"/>
            <a:ext cx="9481763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Fastest FSB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Parallel, 8 Byte data width, QDR, up to 400 MHz clock, voltage ref. signaling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12.8 GB/s data rate </a:t>
            </a:r>
          </a:p>
        </p:txBody>
      </p:sp>
      <p:sp>
        <p:nvSpPr>
          <p:cNvPr id="8" name="Right Arrow 7"/>
          <p:cNvSpPr/>
          <p:nvPr/>
        </p:nvSpPr>
        <p:spPr bwMode="auto">
          <a:xfrm>
            <a:off x="7048742" y="1299796"/>
            <a:ext cx="180000" cy="72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4702" y="479734"/>
            <a:ext cx="86213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/>
              </a:rPr>
              <a:t>Contrasting k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ey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specifications of FSB and widely used fast serial buses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768680356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4"/>
          <p:cNvSpPr>
            <a:spLocks noChangeArrowheads="1"/>
          </p:cNvSpPr>
          <p:nvPr/>
        </p:nvSpPr>
        <p:spPr bwMode="auto">
          <a:xfrm>
            <a:off x="1130300" y="3344963"/>
            <a:ext cx="7897813" cy="201600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594" name="Text Box 10"/>
          <p:cNvSpPr txBox="1">
            <a:spLocks noChangeArrowheads="1"/>
          </p:cNvSpPr>
          <p:nvPr/>
        </p:nvSpPr>
        <p:spPr bwMode="auto">
          <a:xfrm>
            <a:off x="1270000" y="5688933"/>
            <a:ext cx="7366000" cy="11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LVDS:       Low Voltage Differential Signaling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LVTTL:    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Low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Voltage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TTL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(D)RSL:    (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Differential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)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Rambus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Level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SSTL: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Stub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Series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Terminated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Logic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CM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Common Mode Voltage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REF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Reference Voltage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VMSE:       Voltage Mode Single Ended                     FB-DIMM: Fully Buffered DIMM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FSB:          Front Side Bus                                       SMI:        Scalable Memory Interface                               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347618" name="Text Box 34"/>
          <p:cNvSpPr txBox="1">
            <a:spLocks noChangeArrowheads="1"/>
          </p:cNvSpPr>
          <p:nvPr/>
        </p:nvSpPr>
        <p:spPr bwMode="auto">
          <a:xfrm>
            <a:off x="1633538" y="4024701"/>
            <a:ext cx="1246187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LVTTL (3.3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SDRAM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HI 1.5</a:t>
            </a: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19" name="Text Box 35"/>
          <p:cNvSpPr txBox="1">
            <a:spLocks noChangeArrowheads="1"/>
          </p:cNvSpPr>
          <p:nvPr/>
        </p:nvSpPr>
        <p:spPr bwMode="auto">
          <a:xfrm>
            <a:off x="1633538" y="3580201"/>
            <a:ext cx="1112837" cy="538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TTL (5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0" name="Text Box 36"/>
          <p:cNvSpPr txBox="1">
            <a:spLocks noChangeArrowheads="1"/>
          </p:cNvSpPr>
          <p:nvPr/>
        </p:nvSpPr>
        <p:spPr bwMode="auto">
          <a:xfrm>
            <a:off x="4078288" y="3581788"/>
            <a:ext cx="1431802" cy="200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SSTL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SSTL2 (DDR)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SSTL1.8 (DDR2)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SSTL1.5 (DDR3)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SSTL1.2 (DDR4)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RSL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(RDRAM)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FSB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VMSE (SMI2)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2" name="Text Box 38"/>
          <p:cNvSpPr txBox="1">
            <a:spLocks noChangeArrowheads="1"/>
          </p:cNvSpPr>
          <p:nvPr/>
        </p:nvSpPr>
        <p:spPr bwMode="auto">
          <a:xfrm>
            <a:off x="6951663" y="3580201"/>
            <a:ext cx="1624012" cy="11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LVDS 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PCIe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QPI, UPI, DMI, ESI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200" dirty="0">
                <a:solidFill>
                  <a:srgbClr val="000000"/>
                </a:solidFill>
                <a:cs typeface="Arial" charset="0"/>
              </a:rPr>
              <a:t>   HT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FB-DIMMs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1347650" name="Group 66"/>
          <p:cNvGrpSpPr>
            <a:grpSpLocks/>
          </p:cNvGrpSpPr>
          <p:nvPr/>
        </p:nvGrpSpPr>
        <p:grpSpPr bwMode="auto">
          <a:xfrm>
            <a:off x="1201738" y="5466737"/>
            <a:ext cx="7532687" cy="117475"/>
            <a:chOff x="718" y="3352"/>
            <a:chExt cx="4776" cy="92"/>
          </a:xfrm>
        </p:grpSpPr>
        <p:sp>
          <p:nvSpPr>
            <p:cNvPr id="147529" name="Freeform 67"/>
            <p:cNvSpPr>
              <a:spLocks/>
            </p:cNvSpPr>
            <p:nvPr/>
          </p:nvSpPr>
          <p:spPr bwMode="auto">
            <a:xfrm>
              <a:off x="718" y="3370"/>
              <a:ext cx="4776" cy="59"/>
            </a:xfrm>
            <a:custGeom>
              <a:avLst/>
              <a:gdLst>
                <a:gd name="T0" fmla="*/ 0 w 2994"/>
                <a:gd name="T1" fmla="*/ 2 h 90"/>
                <a:gd name="T2" fmla="*/ 114120 w 2994"/>
                <a:gd name="T3" fmla="*/ 3 h 90"/>
                <a:gd name="T4" fmla="*/ 125541 w 2994"/>
                <a:gd name="T5" fmla="*/ 2 h 90"/>
                <a:gd name="T6" fmla="*/ 114120 w 2994"/>
                <a:gd name="T7" fmla="*/ 0 h 90"/>
                <a:gd name="T8" fmla="*/ 0 w 2994"/>
                <a:gd name="T9" fmla="*/ 2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4" h="90">
                  <a:moveTo>
                    <a:pt x="0" y="45"/>
                  </a:moveTo>
                  <a:lnTo>
                    <a:pt x="2722" y="90"/>
                  </a:lnTo>
                  <a:lnTo>
                    <a:pt x="2994" y="45"/>
                  </a:lnTo>
                  <a:lnTo>
                    <a:pt x="2722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30" name="Line 68"/>
            <p:cNvSpPr>
              <a:spLocks noChangeShapeType="1"/>
            </p:cNvSpPr>
            <p:nvPr/>
          </p:nvSpPr>
          <p:spPr bwMode="auto">
            <a:xfrm flipH="1">
              <a:off x="4920" y="3396"/>
              <a:ext cx="544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31" name="Line 69"/>
            <p:cNvSpPr>
              <a:spLocks noChangeShapeType="1"/>
            </p:cNvSpPr>
            <p:nvPr/>
          </p:nvSpPr>
          <p:spPr bwMode="auto">
            <a:xfrm flipH="1" flipV="1">
              <a:off x="4911" y="3352"/>
              <a:ext cx="545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</p:grpSp>
      <p:sp>
        <p:nvSpPr>
          <p:cNvPr id="1347655" name="Text Box 71"/>
          <p:cNvSpPr txBox="1">
            <a:spLocks noChangeArrowheads="1"/>
          </p:cNvSpPr>
          <p:nvPr/>
        </p:nvSpPr>
        <p:spPr bwMode="auto">
          <a:xfrm>
            <a:off x="6959600" y="4646132"/>
            <a:ext cx="1168910" cy="729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DRSL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XDR (data)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, 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IMI, SMI</a:t>
            </a:r>
          </a:p>
        </p:txBody>
      </p:sp>
      <p:sp>
        <p:nvSpPr>
          <p:cNvPr id="1347659" name="Text Box 75"/>
          <p:cNvSpPr txBox="1">
            <a:spLocks noChangeArrowheads="1"/>
          </p:cNvSpPr>
          <p:nvPr/>
        </p:nvSpPr>
        <p:spPr bwMode="auto">
          <a:xfrm>
            <a:off x="79268" y="500063"/>
            <a:ext cx="395653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 systems used in buses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1115513" y="1001041"/>
            <a:ext cx="7864475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32111" name="Text Box 6"/>
          <p:cNvSpPr txBox="1">
            <a:spLocks noChangeArrowheads="1"/>
          </p:cNvSpPr>
          <p:nvPr/>
        </p:nvSpPr>
        <p:spPr bwMode="auto">
          <a:xfrm>
            <a:off x="4332288" y="1034679"/>
            <a:ext cx="8032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Signals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82" name="Text Box 7"/>
          <p:cNvSpPr txBox="1">
            <a:spLocks noChangeArrowheads="1"/>
          </p:cNvSpPr>
          <p:nvPr/>
        </p:nvSpPr>
        <p:spPr bwMode="auto">
          <a:xfrm>
            <a:off x="3805238" y="1726129"/>
            <a:ext cx="181492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oltage referenced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83" name="Text Box 8"/>
          <p:cNvSpPr txBox="1">
            <a:spLocks noChangeArrowheads="1"/>
          </p:cNvSpPr>
          <p:nvPr/>
        </p:nvSpPr>
        <p:spPr bwMode="auto">
          <a:xfrm>
            <a:off x="1312432" y="1742004"/>
            <a:ext cx="178927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ground referenced</a:t>
            </a:r>
          </a:p>
        </p:txBody>
      </p:sp>
      <p:sp>
        <p:nvSpPr>
          <p:cNvPr id="84" name="Text Box 9"/>
          <p:cNvSpPr txBox="1">
            <a:spLocks noChangeArrowheads="1"/>
          </p:cNvSpPr>
          <p:nvPr/>
        </p:nvSpPr>
        <p:spPr bwMode="auto">
          <a:xfrm>
            <a:off x="6815138" y="1726129"/>
            <a:ext cx="11572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Differential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grpSp>
        <p:nvGrpSpPr>
          <p:cNvPr id="85" name="Group 11"/>
          <p:cNvGrpSpPr>
            <a:grpSpLocks/>
          </p:cNvGrpSpPr>
          <p:nvPr/>
        </p:nvGrpSpPr>
        <p:grpSpPr bwMode="auto">
          <a:xfrm>
            <a:off x="1228725" y="2221042"/>
            <a:ext cx="2066925" cy="1068387"/>
            <a:chOff x="480" y="1277"/>
            <a:chExt cx="1296" cy="691"/>
          </a:xfrm>
        </p:grpSpPr>
        <p:sp>
          <p:nvSpPr>
            <p:cNvPr id="147520" name="AutoShape 12"/>
            <p:cNvSpPr>
              <a:spLocks noChangeAspect="1" noChangeArrowheads="1"/>
            </p:cNvSpPr>
            <p:nvPr/>
          </p:nvSpPr>
          <p:spPr bwMode="auto">
            <a:xfrm>
              <a:off x="480" y="1277"/>
              <a:ext cx="1296" cy="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21" name="Line 13"/>
            <p:cNvSpPr>
              <a:spLocks noChangeShapeType="1"/>
            </p:cNvSpPr>
            <p:nvPr/>
          </p:nvSpPr>
          <p:spPr bwMode="auto">
            <a:xfrm>
              <a:off x="610" y="1331"/>
              <a:ext cx="0" cy="62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2" name="Line 14"/>
            <p:cNvSpPr>
              <a:spLocks noChangeShapeType="1"/>
            </p:cNvSpPr>
            <p:nvPr/>
          </p:nvSpPr>
          <p:spPr bwMode="auto">
            <a:xfrm>
              <a:off x="566" y="1882"/>
              <a:ext cx="108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3" name="Line 15"/>
            <p:cNvSpPr>
              <a:spLocks noChangeShapeType="1"/>
            </p:cNvSpPr>
            <p:nvPr/>
          </p:nvSpPr>
          <p:spPr bwMode="auto">
            <a:xfrm>
              <a:off x="610" y="1882"/>
              <a:ext cx="17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4" name="Line 16"/>
            <p:cNvSpPr>
              <a:spLocks noChangeShapeType="1"/>
            </p:cNvSpPr>
            <p:nvPr/>
          </p:nvSpPr>
          <p:spPr bwMode="auto">
            <a:xfrm>
              <a:off x="955" y="1407"/>
              <a:ext cx="30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5" name="Line 17"/>
            <p:cNvSpPr>
              <a:spLocks noChangeShapeType="1"/>
            </p:cNvSpPr>
            <p:nvPr/>
          </p:nvSpPr>
          <p:spPr bwMode="auto">
            <a:xfrm>
              <a:off x="1430" y="1882"/>
              <a:ext cx="17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6" name="Line 18"/>
            <p:cNvSpPr>
              <a:spLocks noChangeShapeType="1"/>
            </p:cNvSpPr>
            <p:nvPr/>
          </p:nvSpPr>
          <p:spPr bwMode="auto">
            <a:xfrm flipV="1">
              <a:off x="782" y="1407"/>
              <a:ext cx="173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7" name="Line 19"/>
            <p:cNvSpPr>
              <a:spLocks noChangeShapeType="1"/>
            </p:cNvSpPr>
            <p:nvPr/>
          </p:nvSpPr>
          <p:spPr bwMode="auto">
            <a:xfrm>
              <a:off x="1258" y="1407"/>
              <a:ext cx="172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8" name="Text Box 20"/>
            <p:cNvSpPr txBox="1">
              <a:spLocks noChangeArrowheads="1"/>
            </p:cNvSpPr>
            <p:nvPr/>
          </p:nvSpPr>
          <p:spPr bwMode="auto">
            <a:xfrm>
              <a:off x="1646" y="1838"/>
              <a:ext cx="13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95" name="AutoShape 21"/>
          <p:cNvSpPr>
            <a:spLocks noChangeAspect="1" noChangeArrowheads="1"/>
          </p:cNvSpPr>
          <p:nvPr/>
        </p:nvSpPr>
        <p:spPr bwMode="auto">
          <a:xfrm>
            <a:off x="3721100" y="2176592"/>
            <a:ext cx="2449513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96" name="Group 22"/>
          <p:cNvGrpSpPr>
            <a:grpSpLocks/>
          </p:cNvGrpSpPr>
          <p:nvPr/>
        </p:nvGrpSpPr>
        <p:grpSpPr bwMode="auto">
          <a:xfrm>
            <a:off x="3873500" y="2324976"/>
            <a:ext cx="2144713" cy="966041"/>
            <a:chOff x="2208" y="1344"/>
            <a:chExt cx="1344" cy="625"/>
          </a:xfrm>
        </p:grpSpPr>
        <p:sp>
          <p:nvSpPr>
            <p:cNvPr id="147510" name="Line 23"/>
            <p:cNvSpPr>
              <a:spLocks noChangeShapeType="1"/>
            </p:cNvSpPr>
            <p:nvPr/>
          </p:nvSpPr>
          <p:spPr bwMode="auto">
            <a:xfrm>
              <a:off x="2256" y="1344"/>
              <a:ext cx="1" cy="6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1" name="Line 24"/>
            <p:cNvSpPr>
              <a:spLocks noChangeShapeType="1"/>
            </p:cNvSpPr>
            <p:nvPr/>
          </p:nvSpPr>
          <p:spPr bwMode="auto">
            <a:xfrm>
              <a:off x="2208" y="1879"/>
              <a:ext cx="12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2" name="Line 25"/>
            <p:cNvSpPr>
              <a:spLocks noChangeShapeType="1"/>
            </p:cNvSpPr>
            <p:nvPr/>
          </p:nvSpPr>
          <p:spPr bwMode="auto">
            <a:xfrm flipV="1">
              <a:off x="2256" y="1632"/>
              <a:ext cx="98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3" name="Line 26"/>
            <p:cNvSpPr>
              <a:spLocks noChangeShapeType="1"/>
            </p:cNvSpPr>
            <p:nvPr/>
          </p:nvSpPr>
          <p:spPr bwMode="auto">
            <a:xfrm>
              <a:off x="2256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4" name="Line 27"/>
            <p:cNvSpPr>
              <a:spLocks noChangeShapeType="1"/>
            </p:cNvSpPr>
            <p:nvPr/>
          </p:nvSpPr>
          <p:spPr bwMode="auto">
            <a:xfrm>
              <a:off x="2640" y="1473"/>
              <a:ext cx="336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5" name="Line 28"/>
            <p:cNvSpPr>
              <a:spLocks noChangeShapeType="1"/>
            </p:cNvSpPr>
            <p:nvPr/>
          </p:nvSpPr>
          <p:spPr bwMode="auto">
            <a:xfrm>
              <a:off x="3168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6" name="Line 29"/>
            <p:cNvSpPr>
              <a:spLocks noChangeShapeType="1"/>
            </p:cNvSpPr>
            <p:nvPr/>
          </p:nvSpPr>
          <p:spPr bwMode="auto">
            <a:xfrm flipV="1">
              <a:off x="2448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7" name="Line 30"/>
            <p:cNvSpPr>
              <a:spLocks noChangeShapeType="1"/>
            </p:cNvSpPr>
            <p:nvPr/>
          </p:nvSpPr>
          <p:spPr bwMode="auto">
            <a:xfrm>
              <a:off x="2976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8" name="Text Box 31"/>
            <p:cNvSpPr txBox="1">
              <a:spLocks noChangeArrowheads="1"/>
            </p:cNvSpPr>
            <p:nvPr/>
          </p:nvSpPr>
          <p:spPr bwMode="auto">
            <a:xfrm>
              <a:off x="3408" y="1834"/>
              <a:ext cx="144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19" name="Text Box 32"/>
            <p:cNvSpPr txBox="1">
              <a:spLocks noChangeArrowheads="1"/>
            </p:cNvSpPr>
            <p:nvPr/>
          </p:nvSpPr>
          <p:spPr bwMode="auto">
            <a:xfrm>
              <a:off x="3168" y="1563"/>
              <a:ext cx="30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RE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F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107" name="Text Box 33"/>
          <p:cNvSpPr txBox="1">
            <a:spLocks noChangeArrowheads="1"/>
          </p:cNvSpPr>
          <p:nvPr/>
        </p:nvSpPr>
        <p:spPr bwMode="auto">
          <a:xfrm>
            <a:off x="1617663" y="3545276"/>
            <a:ext cx="184150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08" name="Text Box 37"/>
          <p:cNvSpPr txBox="1">
            <a:spLocks noChangeArrowheads="1"/>
          </p:cNvSpPr>
          <p:nvPr/>
        </p:nvSpPr>
        <p:spPr bwMode="auto">
          <a:xfrm>
            <a:off x="6494463" y="3619888"/>
            <a:ext cx="1841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109" name="Group 39"/>
          <p:cNvGrpSpPr>
            <a:grpSpLocks/>
          </p:cNvGrpSpPr>
          <p:nvPr/>
        </p:nvGrpSpPr>
        <p:grpSpPr bwMode="auto">
          <a:xfrm>
            <a:off x="6294438" y="2101987"/>
            <a:ext cx="2733675" cy="1263966"/>
            <a:chOff x="3792" y="1200"/>
            <a:chExt cx="1714" cy="817"/>
          </a:xfrm>
        </p:grpSpPr>
        <p:sp>
          <p:nvSpPr>
            <p:cNvPr id="147492" name="AutoShape 40"/>
            <p:cNvSpPr>
              <a:spLocks noChangeAspect="1" noChangeArrowheads="1"/>
            </p:cNvSpPr>
            <p:nvPr/>
          </p:nvSpPr>
          <p:spPr bwMode="auto">
            <a:xfrm>
              <a:off x="3840" y="1200"/>
              <a:ext cx="1632" cy="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493" name="Line 41"/>
            <p:cNvSpPr>
              <a:spLocks noChangeShapeType="1"/>
            </p:cNvSpPr>
            <p:nvPr/>
          </p:nvSpPr>
          <p:spPr bwMode="auto">
            <a:xfrm flipH="1">
              <a:off x="3984" y="1248"/>
              <a:ext cx="0" cy="67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4" name="Line 42"/>
            <p:cNvSpPr>
              <a:spLocks noChangeShapeType="1"/>
            </p:cNvSpPr>
            <p:nvPr/>
          </p:nvSpPr>
          <p:spPr bwMode="auto">
            <a:xfrm>
              <a:off x="3942" y="1871"/>
              <a:ext cx="12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5" name="Line 43"/>
            <p:cNvSpPr>
              <a:spLocks noChangeShapeType="1"/>
            </p:cNvSpPr>
            <p:nvPr/>
          </p:nvSpPr>
          <p:spPr bwMode="auto">
            <a:xfrm flipV="1">
              <a:off x="3920" y="1621"/>
              <a:ext cx="122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6" name="Line 44"/>
            <p:cNvSpPr>
              <a:spLocks noChangeShapeType="1"/>
            </p:cNvSpPr>
            <p:nvPr/>
          </p:nvSpPr>
          <p:spPr bwMode="auto">
            <a:xfrm>
              <a:off x="3993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7" name="Line 45"/>
            <p:cNvSpPr>
              <a:spLocks noChangeShapeType="1"/>
            </p:cNvSpPr>
            <p:nvPr/>
          </p:nvSpPr>
          <p:spPr bwMode="auto">
            <a:xfrm>
              <a:off x="4401" y="1487"/>
              <a:ext cx="357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8" name="Line 46"/>
            <p:cNvSpPr>
              <a:spLocks noChangeShapeType="1"/>
            </p:cNvSpPr>
            <p:nvPr/>
          </p:nvSpPr>
          <p:spPr bwMode="auto">
            <a:xfrm>
              <a:off x="4962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9" name="Line 47"/>
            <p:cNvSpPr>
              <a:spLocks noChangeShapeType="1"/>
            </p:cNvSpPr>
            <p:nvPr/>
          </p:nvSpPr>
          <p:spPr bwMode="auto">
            <a:xfrm flipV="1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0" name="Line 48"/>
            <p:cNvSpPr>
              <a:spLocks noChangeShapeType="1"/>
            </p:cNvSpPr>
            <p:nvPr/>
          </p:nvSpPr>
          <p:spPr bwMode="auto">
            <a:xfrm>
              <a:off x="4752" y="1488"/>
              <a:ext cx="192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1" name="Text Box 49"/>
            <p:cNvSpPr txBox="1">
              <a:spLocks noChangeArrowheads="1"/>
            </p:cNvSpPr>
            <p:nvPr/>
          </p:nvSpPr>
          <p:spPr bwMode="auto">
            <a:xfrm>
              <a:off x="5217" y="1810"/>
              <a:ext cx="140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2" name="Text Box 50"/>
            <p:cNvSpPr txBox="1">
              <a:spLocks noChangeArrowheads="1"/>
            </p:cNvSpPr>
            <p:nvPr/>
          </p:nvSpPr>
          <p:spPr bwMode="auto">
            <a:xfrm>
              <a:off x="3806" y="1355"/>
              <a:ext cx="322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S+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3" name="Line 51"/>
            <p:cNvSpPr>
              <a:spLocks noChangeShapeType="1"/>
            </p:cNvSpPr>
            <p:nvPr/>
          </p:nvSpPr>
          <p:spPr bwMode="auto">
            <a:xfrm rot="10800000">
              <a:off x="3984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4" name="Line 52"/>
            <p:cNvSpPr>
              <a:spLocks noChangeShapeType="1"/>
            </p:cNvSpPr>
            <p:nvPr/>
          </p:nvSpPr>
          <p:spPr bwMode="auto">
            <a:xfrm rot="10800000">
              <a:off x="4401" y="1728"/>
              <a:ext cx="357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5" name="Line 53"/>
            <p:cNvSpPr>
              <a:spLocks noChangeShapeType="1"/>
            </p:cNvSpPr>
            <p:nvPr/>
          </p:nvSpPr>
          <p:spPr bwMode="auto">
            <a:xfrm rot="10800000">
              <a:off x="4962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6" name="Line 54"/>
            <p:cNvSpPr>
              <a:spLocks noChangeShapeType="1"/>
            </p:cNvSpPr>
            <p:nvPr/>
          </p:nvSpPr>
          <p:spPr bwMode="auto">
            <a:xfrm rot="10800000" flipV="1">
              <a:off x="4752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7" name="Line 55"/>
            <p:cNvSpPr>
              <a:spLocks noChangeShapeType="1"/>
            </p:cNvSpPr>
            <p:nvPr/>
          </p:nvSpPr>
          <p:spPr bwMode="auto">
            <a:xfrm rot="10800000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8" name="Text Box 56"/>
            <p:cNvSpPr txBox="1">
              <a:spLocks noChangeArrowheads="1"/>
            </p:cNvSpPr>
            <p:nvPr/>
          </p:nvSpPr>
          <p:spPr bwMode="auto">
            <a:xfrm>
              <a:off x="3792" y="1622"/>
              <a:ext cx="3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S-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9" name="Text Box 57"/>
            <p:cNvSpPr txBox="1">
              <a:spLocks noChangeArrowheads="1"/>
            </p:cNvSpPr>
            <p:nvPr/>
          </p:nvSpPr>
          <p:spPr bwMode="auto">
            <a:xfrm>
              <a:off x="5222" y="1555"/>
              <a:ext cx="284" cy="1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CM</a:t>
              </a:r>
              <a:endParaRPr kumimoji="0" lang="en-US" altLang="en-US" sz="1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32121" name="Line 59"/>
          <p:cNvSpPr>
            <a:spLocks noChangeShapeType="1"/>
          </p:cNvSpPr>
          <p:nvPr/>
        </p:nvSpPr>
        <p:spPr bwMode="auto">
          <a:xfrm>
            <a:off x="4738688" y="1280442"/>
            <a:ext cx="0" cy="39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2" name="Line 60"/>
          <p:cNvSpPr>
            <a:spLocks noChangeShapeType="1"/>
          </p:cNvSpPr>
          <p:nvPr/>
        </p:nvSpPr>
        <p:spPr bwMode="auto">
          <a:xfrm flipH="1">
            <a:off x="2211386" y="1425680"/>
            <a:ext cx="2517929" cy="259174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3" name="Line 61"/>
          <p:cNvSpPr>
            <a:spLocks noChangeShapeType="1"/>
          </p:cNvSpPr>
          <p:nvPr/>
        </p:nvSpPr>
        <p:spPr bwMode="auto">
          <a:xfrm>
            <a:off x="4716463" y="1425779"/>
            <a:ext cx="2644775" cy="22414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4" name="Oval 62"/>
          <p:cNvSpPr>
            <a:spLocks noChangeArrowheads="1"/>
          </p:cNvSpPr>
          <p:nvPr/>
        </p:nvSpPr>
        <p:spPr bwMode="auto">
          <a:xfrm>
            <a:off x="2189163" y="1649929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5" name="Oval 63"/>
          <p:cNvSpPr>
            <a:spLocks noChangeArrowheads="1"/>
          </p:cNvSpPr>
          <p:nvPr/>
        </p:nvSpPr>
        <p:spPr bwMode="auto">
          <a:xfrm>
            <a:off x="4711700" y="1653104"/>
            <a:ext cx="55563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6" name="Oval 64"/>
          <p:cNvSpPr>
            <a:spLocks noChangeArrowheads="1"/>
          </p:cNvSpPr>
          <p:nvPr/>
        </p:nvSpPr>
        <p:spPr bwMode="auto">
          <a:xfrm>
            <a:off x="7367588" y="1643579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" name="Text Box 65"/>
          <p:cNvSpPr txBox="1">
            <a:spLocks noChangeArrowheads="1"/>
          </p:cNvSpPr>
          <p:nvPr/>
        </p:nvSpPr>
        <p:spPr bwMode="auto">
          <a:xfrm>
            <a:off x="57150" y="2149604"/>
            <a:ext cx="107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Typ.voltage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swings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35" name="Text Box 70"/>
          <p:cNvSpPr txBox="1">
            <a:spLocks noChangeArrowheads="1"/>
          </p:cNvSpPr>
          <p:nvPr/>
        </p:nvSpPr>
        <p:spPr bwMode="auto">
          <a:xfrm>
            <a:off x="4100513" y="3334638"/>
            <a:ext cx="11414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600-800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6" name="Text Box 72"/>
          <p:cNvSpPr txBox="1">
            <a:spLocks noChangeArrowheads="1"/>
          </p:cNvSpPr>
          <p:nvPr/>
        </p:nvSpPr>
        <p:spPr bwMode="auto">
          <a:xfrm>
            <a:off x="6792913" y="3331463"/>
            <a:ext cx="15097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200-300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7" name="Text Box 73"/>
          <p:cNvSpPr txBox="1">
            <a:spLocks noChangeArrowheads="1"/>
          </p:cNvSpPr>
          <p:nvPr/>
        </p:nvSpPr>
        <p:spPr bwMode="auto">
          <a:xfrm>
            <a:off x="1776413" y="3309238"/>
            <a:ext cx="9207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3.3-5 V 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8" name="Text Box 74"/>
          <p:cNvSpPr txBox="1">
            <a:spLocks noChangeArrowheads="1"/>
          </p:cNvSpPr>
          <p:nvPr/>
        </p:nvSpPr>
        <p:spPr bwMode="auto">
          <a:xfrm>
            <a:off x="112713" y="3586551"/>
            <a:ext cx="895350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system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used in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833588" y="6493988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4" name="Oval 3"/>
          <p:cNvSpPr/>
          <p:nvPr/>
        </p:nvSpPr>
        <p:spPr bwMode="auto">
          <a:xfrm>
            <a:off x="4078288" y="4851133"/>
            <a:ext cx="482599" cy="283798"/>
          </a:xfrm>
          <a:prstGeom prst="ellipse">
            <a:avLst/>
          </a:prstGeom>
          <a:noFill/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Oval 4"/>
          <p:cNvSpPr/>
          <p:nvPr/>
        </p:nvSpPr>
        <p:spPr bwMode="auto">
          <a:xfrm>
            <a:off x="7036068" y="3995825"/>
            <a:ext cx="864000" cy="504000"/>
          </a:xfrm>
          <a:prstGeom prst="ellipse">
            <a:avLst/>
          </a:prstGeom>
          <a:noFill/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7" name="Title 1">
            <a:extLst>
              <a:ext uri="{FF2B5EF4-FFF2-40B4-BE49-F238E27FC236}">
                <a16:creationId xmlns:a16="http://schemas.microsoft.com/office/drawing/2014/main" id="{1AA50166-768E-4522-B01B-ABE2F92A63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(3)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1997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7594" grpId="0"/>
      <p:bldP spid="1347618" grpId="0"/>
      <p:bldP spid="1347619" grpId="0"/>
      <p:bldP spid="1347620" grpId="0"/>
      <p:bldP spid="1347622" grpId="0"/>
      <p:bldP spid="1347655" grpId="0"/>
      <p:bldP spid="3" grpId="0" animBg="1"/>
      <p:bldP spid="132111" grpId="0"/>
      <p:bldP spid="82" grpId="0"/>
      <p:bldP spid="83" grpId="0"/>
      <p:bldP spid="84" grpId="0"/>
      <p:bldP spid="95" grpId="0"/>
      <p:bldP spid="107" grpId="0"/>
      <p:bldP spid="108" grpId="0"/>
      <p:bldP spid="132121" grpId="0" animBg="1"/>
      <p:bldP spid="132122" grpId="0" animBg="1"/>
      <p:bldP spid="132123" grpId="0" animBg="1"/>
      <p:bldP spid="132124" grpId="0" animBg="1"/>
      <p:bldP spid="132125" grpId="0" animBg="1"/>
      <p:bldP spid="132126" grpId="0" animBg="1"/>
      <p:bldP spid="134" grpId="0"/>
      <p:bldP spid="135" grpId="0"/>
      <p:bldP spid="136" grpId="0"/>
      <p:bldP spid="137" grpId="0"/>
      <p:bldP spid="138" grpId="0"/>
      <p:bldP spid="4" grpId="0" animBg="1"/>
      <p:bldP spid="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4"/>
          <p:cNvSpPr txBox="1">
            <a:spLocks noChangeArrowheads="1"/>
          </p:cNvSpPr>
          <p:nvPr/>
        </p:nvSpPr>
        <p:spPr bwMode="auto">
          <a:xfrm>
            <a:off x="369168" y="2057064"/>
            <a:ext cx="3115176" cy="47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SMPs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ymmetrical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ulti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rocessor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1" name="Line 8"/>
          <p:cNvSpPr>
            <a:spLocks noChangeShapeType="1"/>
          </p:cNvSpPr>
          <p:nvPr/>
        </p:nvSpPr>
        <p:spPr bwMode="auto">
          <a:xfrm>
            <a:off x="4584700" y="153318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2" name="Line 10"/>
          <p:cNvSpPr>
            <a:spLocks noChangeShapeType="1"/>
          </p:cNvSpPr>
          <p:nvPr/>
        </p:nvSpPr>
        <p:spPr bwMode="auto">
          <a:xfrm flipV="1">
            <a:off x="1949450" y="1768139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3" name="Oval 12"/>
          <p:cNvSpPr>
            <a:spLocks noChangeArrowheads="1"/>
          </p:cNvSpPr>
          <p:nvPr/>
        </p:nvSpPr>
        <p:spPr bwMode="auto">
          <a:xfrm>
            <a:off x="1905000" y="196181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4" name="Line 13"/>
          <p:cNvSpPr>
            <a:spLocks noChangeShapeType="1"/>
          </p:cNvSpPr>
          <p:nvPr/>
        </p:nvSpPr>
        <p:spPr bwMode="auto">
          <a:xfrm>
            <a:off x="1938338" y="176178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5" name="Text Box 4"/>
          <p:cNvSpPr txBox="1">
            <a:spLocks noChangeArrowheads="1"/>
          </p:cNvSpPr>
          <p:nvPr/>
        </p:nvSpPr>
        <p:spPr bwMode="auto">
          <a:xfrm>
            <a:off x="6091238" y="2058652"/>
            <a:ext cx="1144587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NUMAs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6" name="Oval 12"/>
          <p:cNvSpPr>
            <a:spLocks noChangeArrowheads="1"/>
          </p:cNvSpPr>
          <p:nvPr/>
        </p:nvSpPr>
        <p:spPr bwMode="auto">
          <a:xfrm>
            <a:off x="6643688" y="196340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7" name="Line 13"/>
          <p:cNvSpPr>
            <a:spLocks noChangeShapeType="1"/>
          </p:cNvSpPr>
          <p:nvPr/>
        </p:nvSpPr>
        <p:spPr bwMode="auto">
          <a:xfrm>
            <a:off x="6677025" y="176337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8" name="Text Box 11"/>
          <p:cNvSpPr txBox="1">
            <a:spLocks noChangeArrowheads="1"/>
          </p:cNvSpPr>
          <p:nvPr/>
        </p:nvSpPr>
        <p:spPr bwMode="auto">
          <a:xfrm>
            <a:off x="230168" y="2747627"/>
            <a:ext cx="4276812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 processors share the same memory space.    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33CC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9" name="Text Box 12"/>
          <p:cNvSpPr txBox="1">
            <a:spLocks noChangeArrowheads="1"/>
          </p:cNvSpPr>
          <p:nvPr/>
        </p:nvSpPr>
        <p:spPr bwMode="auto">
          <a:xfrm>
            <a:off x="4370388" y="2749214"/>
            <a:ext cx="4098879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Verdana" panose="020B0604030504040204" pitchFamily="34" charset="0"/>
              <a:buChar char="•"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All processors share the same memory space.</a:t>
            </a:r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500" name="AutoShape 38"/>
          <p:cNvSpPr>
            <a:spLocks noChangeArrowheads="1"/>
          </p:cNvSpPr>
          <p:nvPr/>
        </p:nvSpPr>
        <p:spPr bwMode="auto">
          <a:xfrm>
            <a:off x="4130675" y="2199939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501" name="Text Box 4"/>
          <p:cNvSpPr txBox="1">
            <a:spLocks noChangeArrowheads="1"/>
          </p:cNvSpPr>
          <p:nvPr/>
        </p:nvSpPr>
        <p:spPr bwMode="auto">
          <a:xfrm>
            <a:off x="1389114" y="1239418"/>
            <a:ext cx="638810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server platforms according to their topology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502" name="Text Box 15"/>
          <p:cNvSpPr txBox="1">
            <a:spLocks noChangeArrowheads="1"/>
          </p:cNvSpPr>
          <p:nvPr/>
        </p:nvSpPr>
        <p:spPr bwMode="auto">
          <a:xfrm>
            <a:off x="123018" y="490600"/>
            <a:ext cx="702557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Main features of SMP-type and NUMA-type server platforms </a:t>
            </a:r>
          </a:p>
        </p:txBody>
      </p:sp>
      <p:sp>
        <p:nvSpPr>
          <p:cNvPr id="63503" name="Rectangle 20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(3)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34945" y="3002166"/>
            <a:ext cx="410137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Verdana" panose="020B060403050404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Consequently,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 processors access memory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basically with 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same latency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275388" y="3016179"/>
            <a:ext cx="4798237" cy="21841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Verdana" panose="020B0604030504040204" pitchFamily="34" charset="0"/>
              <a:buChar char="•"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local part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main memory can be accessed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by each processor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immediately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 e.g. via their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private on-die memory controller,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whereas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remote parts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main memory will be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accessed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via the processor owing the requested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memory part.</a:t>
            </a:r>
          </a:p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Verdana" panose="020B0604030504040204" pitchFamily="34" charset="0"/>
              <a:buChar char="•"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 access their local memory space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with a significantly shorter latency than their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remote memory space, consequently, processors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access main memory with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different latencies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838717" y="6494896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041092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8" grpId="0"/>
      <p:bldP spid="2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E1885C-EBEC-4545-84D5-B30AEF3E8F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(3b)</a:t>
            </a:r>
            <a:endParaRPr lang="hu-H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574F353-B394-49B4-B820-ACAFAD6E4959}"/>
              </a:ext>
            </a:extLst>
          </p:cNvPr>
          <p:cNvSpPr txBox="1"/>
          <p:nvPr/>
        </p:nvSpPr>
        <p:spPr>
          <a:xfrm>
            <a:off x="107950" y="487680"/>
            <a:ext cx="51246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a) Using FSBs in 2S SMP server platforms </a:t>
            </a:r>
          </a:p>
        </p:txBody>
      </p:sp>
    </p:spTree>
    <p:extLst>
      <p:ext uri="{BB962C8B-B14F-4D97-AF65-F5344CB8AC3E}">
        <p14:creationId xmlns:p14="http://schemas.microsoft.com/office/powerpoint/2010/main" val="1960196541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7" name="Egyenes összekötő 56"/>
          <p:cNvCxnSpPr>
            <a:stCxn id="90" idx="3"/>
          </p:cNvCxnSpPr>
          <p:nvPr/>
        </p:nvCxnSpPr>
        <p:spPr>
          <a:xfrm flipH="1" flipV="1">
            <a:off x="2822575" y="4575327"/>
            <a:ext cx="91916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gyenes összekötő 50"/>
          <p:cNvCxnSpPr/>
          <p:nvPr/>
        </p:nvCxnSpPr>
        <p:spPr>
          <a:xfrm flipH="1">
            <a:off x="2779713" y="4149877"/>
            <a:ext cx="9556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40"/>
          <p:cNvSpPr>
            <a:spLocks noChangeArrowheads="1"/>
          </p:cNvSpPr>
          <p:nvPr/>
        </p:nvSpPr>
        <p:spPr bwMode="auto">
          <a:xfrm>
            <a:off x="260350" y="2517927"/>
            <a:ext cx="1585913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(2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</a:t>
            </a:r>
          </a:p>
        </p:txBody>
      </p:sp>
      <p:sp>
        <p:nvSpPr>
          <p:cNvPr id="47" name="Téglalap 46"/>
          <p:cNvSpPr/>
          <p:nvPr/>
        </p:nvSpPr>
        <p:spPr>
          <a:xfrm>
            <a:off x="1271588" y="3986363"/>
            <a:ext cx="1585912" cy="684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7520 MCH</a:t>
            </a:r>
          </a:p>
        </p:txBody>
      </p:sp>
      <p:cxnSp>
        <p:nvCxnSpPr>
          <p:cNvPr id="48" name="Egyenes összekötő 47"/>
          <p:cNvCxnSpPr>
            <a:stCxn id="47" idx="0"/>
          </p:cNvCxnSpPr>
          <p:nvPr/>
        </p:nvCxnSpPr>
        <p:spPr>
          <a:xfrm flipH="1" flipV="1">
            <a:off x="2063751" y="3546628"/>
            <a:ext cx="793" cy="4397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>
            <a:stCxn id="70" idx="0"/>
            <a:endCxn id="47" idx="2"/>
          </p:cNvCxnSpPr>
          <p:nvPr/>
        </p:nvCxnSpPr>
        <p:spPr>
          <a:xfrm flipV="1">
            <a:off x="2064544" y="4670363"/>
            <a:ext cx="0" cy="4574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1271588" y="5127777"/>
            <a:ext cx="1585912" cy="68400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ICH5R/</a:t>
            </a:r>
            <a:b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</a:b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6300ESB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IOH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43468" name="Szövegdoboz 70"/>
          <p:cNvSpPr txBox="1">
            <a:spLocks noChangeArrowheads="1"/>
          </p:cNvSpPr>
          <p:nvPr/>
        </p:nvSpPr>
        <p:spPr bwMode="auto">
          <a:xfrm>
            <a:off x="2099473" y="3605364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sp>
        <p:nvSpPr>
          <p:cNvPr id="1043469" name="Szövegdoboz 71"/>
          <p:cNvSpPr txBox="1">
            <a:spLocks noChangeArrowheads="1"/>
          </p:cNvSpPr>
          <p:nvPr/>
        </p:nvSpPr>
        <p:spPr bwMode="auto">
          <a:xfrm>
            <a:off x="2079594" y="4751539"/>
            <a:ext cx="63030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 1.5</a:t>
            </a:r>
          </a:p>
        </p:txBody>
      </p:sp>
      <p:sp>
        <p:nvSpPr>
          <p:cNvPr id="111" name="Téglalap 110"/>
          <p:cNvSpPr/>
          <p:nvPr/>
        </p:nvSpPr>
        <p:spPr>
          <a:xfrm>
            <a:off x="3297238" y="3794277"/>
            <a:ext cx="93662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Téglalap 111"/>
          <p:cNvSpPr/>
          <p:nvPr/>
        </p:nvSpPr>
        <p:spPr>
          <a:xfrm>
            <a:off x="3127375" y="3794277"/>
            <a:ext cx="96838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églalap 114"/>
          <p:cNvSpPr/>
          <p:nvPr/>
        </p:nvSpPr>
        <p:spPr>
          <a:xfrm>
            <a:off x="3302000" y="4353077"/>
            <a:ext cx="95250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Téglalap 115"/>
          <p:cNvSpPr/>
          <p:nvPr/>
        </p:nvSpPr>
        <p:spPr>
          <a:xfrm>
            <a:off x="3132138" y="4353077"/>
            <a:ext cx="96837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églalap 49"/>
          <p:cNvSpPr>
            <a:spLocks noChangeArrowheads="1"/>
          </p:cNvSpPr>
          <p:nvPr/>
        </p:nvSpPr>
        <p:spPr bwMode="auto">
          <a:xfrm>
            <a:off x="2244725" y="2517927"/>
            <a:ext cx="1585913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DP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</a:t>
            </a:r>
          </a:p>
        </p:txBody>
      </p:sp>
      <p:sp>
        <p:nvSpPr>
          <p:cNvPr id="81" name="Téglalap 80"/>
          <p:cNvSpPr/>
          <p:nvPr/>
        </p:nvSpPr>
        <p:spPr>
          <a:xfrm>
            <a:off x="3641725" y="3792689"/>
            <a:ext cx="93663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Téglalap 81"/>
          <p:cNvSpPr/>
          <p:nvPr/>
        </p:nvSpPr>
        <p:spPr>
          <a:xfrm>
            <a:off x="3471863" y="3792689"/>
            <a:ext cx="96837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Téglalap 89"/>
          <p:cNvSpPr/>
          <p:nvPr/>
        </p:nvSpPr>
        <p:spPr>
          <a:xfrm>
            <a:off x="3646488" y="4351489"/>
            <a:ext cx="95250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Téglalap 91"/>
          <p:cNvSpPr/>
          <p:nvPr/>
        </p:nvSpPr>
        <p:spPr>
          <a:xfrm>
            <a:off x="3476625" y="4351489"/>
            <a:ext cx="96838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3479" name="Szövegdoboz 70"/>
          <p:cNvSpPr txBox="1">
            <a:spLocks noChangeArrowheads="1"/>
          </p:cNvSpPr>
          <p:nvPr/>
        </p:nvSpPr>
        <p:spPr bwMode="auto">
          <a:xfrm>
            <a:off x="2099473" y="3605364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cxnSp>
        <p:nvCxnSpPr>
          <p:cNvPr id="103" name="Egyenes összekötő 102"/>
          <p:cNvCxnSpPr/>
          <p:nvPr/>
        </p:nvCxnSpPr>
        <p:spPr>
          <a:xfrm rot="5400000" flipH="1" flipV="1">
            <a:off x="2771775" y="3356127"/>
            <a:ext cx="376238" cy="4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Egyenes összekötő 103"/>
          <p:cNvCxnSpPr/>
          <p:nvPr/>
        </p:nvCxnSpPr>
        <p:spPr>
          <a:xfrm rot="5400000" flipH="1" flipV="1">
            <a:off x="899319" y="3358508"/>
            <a:ext cx="3762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Egyenes összekötő 104"/>
          <p:cNvCxnSpPr/>
          <p:nvPr/>
        </p:nvCxnSpPr>
        <p:spPr>
          <a:xfrm rot="10800000">
            <a:off x="1052513" y="3545039"/>
            <a:ext cx="1905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3483" name="Text Box 27"/>
          <p:cNvSpPr txBox="1">
            <a:spLocks noChangeArrowheads="1"/>
          </p:cNvSpPr>
          <p:nvPr/>
        </p:nvSpPr>
        <p:spPr bwMode="auto">
          <a:xfrm>
            <a:off x="2904084" y="4956327"/>
            <a:ext cx="116730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DDR-266/333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DDR2-400</a:t>
            </a:r>
          </a:p>
        </p:txBody>
      </p:sp>
      <p:sp>
        <p:nvSpPr>
          <p:cNvPr id="2" name="Téglalap 40"/>
          <p:cNvSpPr>
            <a:spLocks noChangeArrowheads="1"/>
          </p:cNvSpPr>
          <p:nvPr/>
        </p:nvSpPr>
        <p:spPr bwMode="auto">
          <a:xfrm>
            <a:off x="4665662" y="2525963"/>
            <a:ext cx="1584000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 (2C/2*2C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Penryn (2C/2x2C)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5" name="Egyenes összekötő 48"/>
          <p:cNvCxnSpPr>
            <a:stCxn id="70" idx="0"/>
            <a:endCxn id="47" idx="2"/>
          </p:cNvCxnSpPr>
          <p:nvPr/>
        </p:nvCxnSpPr>
        <p:spPr>
          <a:xfrm flipV="1">
            <a:off x="2064544" y="4670363"/>
            <a:ext cx="0" cy="4574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69"/>
          <p:cNvSpPr/>
          <p:nvPr/>
        </p:nvSpPr>
        <p:spPr>
          <a:xfrm>
            <a:off x="5629274" y="5142063"/>
            <a:ext cx="1584000" cy="68400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631*ESB/</a:t>
            </a:r>
            <a:b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</a:b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632*ESB IOH</a:t>
            </a:r>
          </a:p>
        </p:txBody>
      </p:sp>
      <p:sp>
        <p:nvSpPr>
          <p:cNvPr id="1043489" name="Szövegdoboz 70"/>
          <p:cNvSpPr txBox="1">
            <a:spLocks noChangeArrowheads="1"/>
          </p:cNvSpPr>
          <p:nvPr/>
        </p:nvSpPr>
        <p:spPr bwMode="auto">
          <a:xfrm>
            <a:off x="6160910" y="3541303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sp>
        <p:nvSpPr>
          <p:cNvPr id="7" name="Téglalap 49"/>
          <p:cNvSpPr>
            <a:spLocks noChangeArrowheads="1"/>
          </p:cNvSpPr>
          <p:nvPr/>
        </p:nvSpPr>
        <p:spPr bwMode="auto">
          <a:xfrm>
            <a:off x="6557962" y="2516338"/>
            <a:ext cx="1620000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 (2C/2*2C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Penryn (2C/C)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2" name="Egyenes összekötő 61"/>
          <p:cNvCxnSpPr/>
          <p:nvPr/>
        </p:nvCxnSpPr>
        <p:spPr>
          <a:xfrm rot="5400000" flipH="1" flipV="1">
            <a:off x="7064375" y="3360889"/>
            <a:ext cx="374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rot="5400000" flipH="1" flipV="1">
            <a:off x="5234782" y="3360095"/>
            <a:ext cx="37465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>
            <a:stCxn id="1043521" idx="1"/>
          </p:cNvCxnSpPr>
          <p:nvPr/>
        </p:nvCxnSpPr>
        <p:spPr>
          <a:xfrm flipH="1" flipV="1">
            <a:off x="5421314" y="3548214"/>
            <a:ext cx="50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>
            <a:cxnSpLocks noChangeShapeType="1"/>
          </p:cNvCxnSpPr>
          <p:nvPr/>
        </p:nvCxnSpPr>
        <p:spPr bwMode="auto">
          <a:xfrm flipH="1">
            <a:off x="7187140" y="4222088"/>
            <a:ext cx="252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24"/>
          <p:cNvCxnSpPr>
            <a:cxnSpLocks noChangeShapeType="1"/>
          </p:cNvCxnSpPr>
          <p:nvPr/>
        </p:nvCxnSpPr>
        <p:spPr bwMode="auto">
          <a:xfrm flipH="1" flipV="1">
            <a:off x="7380288" y="3573614"/>
            <a:ext cx="608012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25"/>
          <p:cNvCxnSpPr>
            <a:cxnSpLocks noChangeShapeType="1"/>
          </p:cNvCxnSpPr>
          <p:nvPr/>
        </p:nvCxnSpPr>
        <p:spPr bwMode="auto">
          <a:xfrm rot="10800000" flipV="1">
            <a:off x="7143750" y="4049864"/>
            <a:ext cx="227013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Egyenes összekötő 26"/>
          <p:cNvCxnSpPr>
            <a:cxnSpLocks noChangeShapeType="1"/>
          </p:cNvCxnSpPr>
          <p:nvPr/>
        </p:nvCxnSpPr>
        <p:spPr bwMode="auto">
          <a:xfrm flipH="1">
            <a:off x="7187140" y="4437680"/>
            <a:ext cx="252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>
            <a:spLocks noChangeArrowheads="1"/>
          </p:cNvSpPr>
          <p:nvPr/>
        </p:nvSpPr>
        <p:spPr bwMode="auto">
          <a:xfrm flipV="1">
            <a:off x="7659688" y="3849026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9" name="Téglalap 28"/>
          <p:cNvSpPr>
            <a:spLocks noChangeArrowheads="1"/>
          </p:cNvSpPr>
          <p:nvPr/>
        </p:nvSpPr>
        <p:spPr bwMode="auto">
          <a:xfrm flipV="1">
            <a:off x="7497763" y="3849026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0" name="Téglalap 29"/>
          <p:cNvSpPr>
            <a:spLocks noChangeArrowheads="1"/>
          </p:cNvSpPr>
          <p:nvPr/>
        </p:nvSpPr>
        <p:spPr bwMode="auto">
          <a:xfrm flipV="1">
            <a:off x="7662863" y="3348189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1" name="Téglalap 30"/>
          <p:cNvSpPr>
            <a:spLocks noChangeArrowheads="1"/>
          </p:cNvSpPr>
          <p:nvPr/>
        </p:nvSpPr>
        <p:spPr bwMode="auto">
          <a:xfrm flipV="1">
            <a:off x="7500938" y="3348189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2" name="Egyenes összekötő 31"/>
          <p:cNvCxnSpPr>
            <a:cxnSpLocks noChangeShapeType="1"/>
          </p:cNvCxnSpPr>
          <p:nvPr/>
        </p:nvCxnSpPr>
        <p:spPr bwMode="auto">
          <a:xfrm flipH="1" flipV="1">
            <a:off x="7383463" y="5093215"/>
            <a:ext cx="6096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" name="Téglalap 32"/>
          <p:cNvSpPr>
            <a:spLocks noChangeArrowheads="1"/>
          </p:cNvSpPr>
          <p:nvPr/>
        </p:nvSpPr>
        <p:spPr bwMode="auto">
          <a:xfrm flipV="1">
            <a:off x="7659688" y="4881714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4" name="Téglalap 33"/>
          <p:cNvSpPr>
            <a:spLocks noChangeArrowheads="1"/>
          </p:cNvSpPr>
          <p:nvPr/>
        </p:nvSpPr>
        <p:spPr bwMode="auto">
          <a:xfrm flipV="1">
            <a:off x="7497763" y="4881714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5" name="Egyenes összekötő 34"/>
          <p:cNvCxnSpPr>
            <a:cxnSpLocks noChangeShapeType="1"/>
          </p:cNvCxnSpPr>
          <p:nvPr/>
        </p:nvCxnSpPr>
        <p:spPr bwMode="auto">
          <a:xfrm rot="16200000" flipV="1">
            <a:off x="7131307" y="4839865"/>
            <a:ext cx="493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Egyenes összekötő 35"/>
          <p:cNvCxnSpPr>
            <a:cxnSpLocks noChangeShapeType="1"/>
          </p:cNvCxnSpPr>
          <p:nvPr/>
        </p:nvCxnSpPr>
        <p:spPr bwMode="auto">
          <a:xfrm rot="10800000" flipV="1">
            <a:off x="7151688" y="4586439"/>
            <a:ext cx="22701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" name="Egyenes összekötő 36"/>
          <p:cNvCxnSpPr>
            <a:cxnSpLocks noChangeShapeType="1"/>
          </p:cNvCxnSpPr>
          <p:nvPr/>
        </p:nvCxnSpPr>
        <p:spPr bwMode="auto">
          <a:xfrm rot="5400000" flipH="1" flipV="1">
            <a:off x="7136124" y="3812770"/>
            <a:ext cx="4788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" name="Téglalap 37"/>
          <p:cNvSpPr>
            <a:spLocks noChangeArrowheads="1"/>
          </p:cNvSpPr>
          <p:nvPr/>
        </p:nvSpPr>
        <p:spPr bwMode="auto">
          <a:xfrm flipV="1">
            <a:off x="7821613" y="3852201"/>
            <a:ext cx="88900" cy="44926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9" name="Téglalap 38"/>
          <p:cNvSpPr>
            <a:spLocks noChangeArrowheads="1"/>
          </p:cNvSpPr>
          <p:nvPr/>
        </p:nvSpPr>
        <p:spPr bwMode="auto">
          <a:xfrm flipV="1">
            <a:off x="7823200" y="3349777"/>
            <a:ext cx="90488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0" name="Téglalap 39"/>
          <p:cNvSpPr>
            <a:spLocks noChangeArrowheads="1"/>
          </p:cNvSpPr>
          <p:nvPr/>
        </p:nvSpPr>
        <p:spPr bwMode="auto">
          <a:xfrm flipV="1">
            <a:off x="7821613" y="4883302"/>
            <a:ext cx="88900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2" name="Téglalap 41"/>
          <p:cNvSpPr>
            <a:spLocks noChangeArrowheads="1"/>
          </p:cNvSpPr>
          <p:nvPr/>
        </p:nvSpPr>
        <p:spPr bwMode="auto">
          <a:xfrm flipV="1">
            <a:off x="7659688" y="4360161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3" name="Téglalap 42"/>
          <p:cNvSpPr>
            <a:spLocks noChangeArrowheads="1"/>
          </p:cNvSpPr>
          <p:nvPr/>
        </p:nvSpPr>
        <p:spPr bwMode="auto">
          <a:xfrm flipV="1">
            <a:off x="7497763" y="4360161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4" name="Téglalap 43"/>
          <p:cNvSpPr>
            <a:spLocks noChangeArrowheads="1"/>
          </p:cNvSpPr>
          <p:nvPr/>
        </p:nvSpPr>
        <p:spPr bwMode="auto">
          <a:xfrm flipV="1">
            <a:off x="7821613" y="4363336"/>
            <a:ext cx="88900" cy="449263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" name="Téglalap 37"/>
          <p:cNvSpPr>
            <a:spLocks noChangeArrowheads="1"/>
          </p:cNvSpPr>
          <p:nvPr/>
        </p:nvSpPr>
        <p:spPr bwMode="auto">
          <a:xfrm flipV="1">
            <a:off x="7981950" y="3853788"/>
            <a:ext cx="88900" cy="449263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9" name="Téglalap 38"/>
          <p:cNvSpPr>
            <a:spLocks noChangeArrowheads="1"/>
          </p:cNvSpPr>
          <p:nvPr/>
        </p:nvSpPr>
        <p:spPr bwMode="auto">
          <a:xfrm flipV="1">
            <a:off x="7983538" y="3351364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" name="Téglalap 39"/>
          <p:cNvSpPr>
            <a:spLocks noChangeArrowheads="1"/>
          </p:cNvSpPr>
          <p:nvPr/>
        </p:nvSpPr>
        <p:spPr bwMode="auto">
          <a:xfrm flipV="1">
            <a:off x="7981950" y="4884889"/>
            <a:ext cx="88900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" name="Téglalap 43"/>
          <p:cNvSpPr>
            <a:spLocks noChangeArrowheads="1"/>
          </p:cNvSpPr>
          <p:nvPr/>
        </p:nvSpPr>
        <p:spPr bwMode="auto">
          <a:xfrm flipV="1">
            <a:off x="7981950" y="4364924"/>
            <a:ext cx="88900" cy="44926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43521" name="Line 65"/>
          <p:cNvSpPr>
            <a:spLocks noChangeShapeType="1"/>
          </p:cNvSpPr>
          <p:nvPr/>
        </p:nvSpPr>
        <p:spPr bwMode="auto">
          <a:xfrm>
            <a:off x="6769100" y="3548214"/>
            <a:ext cx="482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23" name="Text Box 67"/>
          <p:cNvSpPr txBox="1">
            <a:spLocks noChangeArrowheads="1"/>
          </p:cNvSpPr>
          <p:nvPr/>
        </p:nvSpPr>
        <p:spPr bwMode="auto">
          <a:xfrm>
            <a:off x="7279779" y="5379189"/>
            <a:ext cx="110318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FBDIMM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w/DDR2-533</a:t>
            </a:r>
          </a:p>
        </p:txBody>
      </p:sp>
      <p:sp>
        <p:nvSpPr>
          <p:cNvPr id="1043524" name="Text Box 68"/>
          <p:cNvSpPr txBox="1">
            <a:spLocks noChangeArrowheads="1"/>
          </p:cNvSpPr>
          <p:nvPr/>
        </p:nvSpPr>
        <p:spPr bwMode="auto">
          <a:xfrm>
            <a:off x="126535" y="476250"/>
            <a:ext cx="9059863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Using first a single, then dual independent</a:t>
            </a:r>
            <a:r>
              <a:rPr kumimoji="0" lang="en-US" altLang="en-US" sz="1800" b="0" i="0" u="none" strike="noStrike" kern="1200" cap="none" spc="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FSB buses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2S SMP server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platforms </a:t>
            </a: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(2004 then 2005-2007)   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27" name="Text Box 71"/>
          <p:cNvSpPr txBox="1">
            <a:spLocks noChangeArrowheads="1"/>
          </p:cNvSpPr>
          <p:nvPr/>
        </p:nvSpPr>
        <p:spPr bwMode="auto">
          <a:xfrm>
            <a:off x="1497691" y="1878164"/>
            <a:ext cx="114005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DP 2.8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Paxville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DP) </a:t>
            </a:r>
          </a:p>
        </p:txBody>
      </p:sp>
      <p:sp>
        <p:nvSpPr>
          <p:cNvPr id="1043540" name="Rectangle 84"/>
          <p:cNvSpPr>
            <a:spLocks noChangeArrowheads="1"/>
          </p:cNvSpPr>
          <p:nvPr/>
        </p:nvSpPr>
        <p:spPr bwMode="auto">
          <a:xfrm>
            <a:off x="4040118" y="1884514"/>
            <a:ext cx="835165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5000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(Dempsey) 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2x1</a:t>
            </a: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1" name="Rectangle 85"/>
          <p:cNvSpPr>
            <a:spLocks noChangeArrowheads="1"/>
          </p:cNvSpPr>
          <p:nvPr/>
        </p:nvSpPr>
        <p:spPr bwMode="auto">
          <a:xfrm>
            <a:off x="4910676" y="1884514"/>
            <a:ext cx="87363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5100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(Woodcrest)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2" name="Rectangle 86"/>
          <p:cNvSpPr>
            <a:spLocks noChangeArrowheads="1"/>
          </p:cNvSpPr>
          <p:nvPr/>
        </p:nvSpPr>
        <p:spPr bwMode="auto">
          <a:xfrm>
            <a:off x="5895479" y="1884514"/>
            <a:ext cx="923331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5300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(Clo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3" name="Text Box 87"/>
          <p:cNvSpPr txBox="1">
            <a:spLocks noChangeArrowheads="1"/>
          </p:cNvSpPr>
          <p:nvPr/>
        </p:nvSpPr>
        <p:spPr bwMode="auto">
          <a:xfrm>
            <a:off x="4766695" y="1906739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44" name="Text Box 88"/>
          <p:cNvSpPr txBox="1">
            <a:spLocks noChangeArrowheads="1"/>
          </p:cNvSpPr>
          <p:nvPr/>
        </p:nvSpPr>
        <p:spPr bwMode="auto">
          <a:xfrm>
            <a:off x="5720782" y="1908327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47" name="Text Box 91"/>
          <p:cNvSpPr txBox="1">
            <a:spLocks noChangeArrowheads="1"/>
          </p:cNvSpPr>
          <p:nvPr/>
        </p:nvSpPr>
        <p:spPr bwMode="auto">
          <a:xfrm>
            <a:off x="6403325" y="4776939"/>
            <a:ext cx="42992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1043548" name="Text Box 92"/>
          <p:cNvSpPr txBox="1">
            <a:spLocks noChangeArrowheads="1"/>
          </p:cNvSpPr>
          <p:nvPr/>
        </p:nvSpPr>
        <p:spPr bwMode="auto">
          <a:xfrm>
            <a:off x="4535488" y="6154020"/>
            <a:ext cx="416718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ESI: Enterprise System Interface (aka DMI).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 </a:t>
            </a: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lanes, 0.25 GB/s per lane (like the DMI interface,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providing 1 GB/s transfer rate in each direction)</a:t>
            </a:r>
          </a:p>
        </p:txBody>
      </p:sp>
      <p:sp>
        <p:nvSpPr>
          <p:cNvPr id="1043549" name="Text Box 93"/>
          <p:cNvSpPr txBox="1">
            <a:spLocks noChangeArrowheads="1"/>
          </p:cNvSpPr>
          <p:nvPr/>
        </p:nvSpPr>
        <p:spPr bwMode="auto">
          <a:xfrm>
            <a:off x="835025" y="6193708"/>
            <a:ext cx="24114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 1.5 (Hub Interface 1.5)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 bit wide, 66 MHz clock, QDR,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66 MB/s peak transfer rate</a:t>
            </a:r>
          </a:p>
        </p:txBody>
      </p:sp>
      <p:sp>
        <p:nvSpPr>
          <p:cNvPr id="1043559" name="Rectangle 103"/>
          <p:cNvSpPr>
            <a:spLocks noChangeArrowheads="1"/>
          </p:cNvSpPr>
          <p:nvPr/>
        </p:nvSpPr>
        <p:spPr bwMode="auto">
          <a:xfrm>
            <a:off x="8059071" y="1873402"/>
            <a:ext cx="95859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5400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(Harpertown)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60" name="Rectangle 104"/>
          <p:cNvSpPr>
            <a:spLocks noChangeArrowheads="1"/>
          </p:cNvSpPr>
          <p:nvPr/>
        </p:nvSpPr>
        <p:spPr bwMode="auto">
          <a:xfrm>
            <a:off x="6968458" y="1881339"/>
            <a:ext cx="95859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5200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(Harpertown)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61" name="Text Box 105"/>
          <p:cNvSpPr txBox="1">
            <a:spLocks noChangeArrowheads="1"/>
          </p:cNvSpPr>
          <p:nvPr/>
        </p:nvSpPr>
        <p:spPr bwMode="auto">
          <a:xfrm>
            <a:off x="7165975" y="1898802"/>
            <a:ext cx="184150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2" name="Text Box 106"/>
          <p:cNvSpPr txBox="1">
            <a:spLocks noChangeArrowheads="1"/>
          </p:cNvSpPr>
          <p:nvPr/>
        </p:nvSpPr>
        <p:spPr bwMode="auto">
          <a:xfrm>
            <a:off x="6789170" y="1909914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3" name="Text Box 107"/>
          <p:cNvSpPr txBox="1">
            <a:spLocks noChangeArrowheads="1"/>
          </p:cNvSpPr>
          <p:nvPr/>
        </p:nvSpPr>
        <p:spPr bwMode="auto">
          <a:xfrm>
            <a:off x="7855970" y="1909914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5" name="Text Box 109"/>
          <p:cNvSpPr txBox="1">
            <a:spLocks noChangeArrowheads="1"/>
          </p:cNvSpPr>
          <p:nvPr/>
        </p:nvSpPr>
        <p:spPr bwMode="auto">
          <a:xfrm>
            <a:off x="5854700" y="3327852"/>
            <a:ext cx="1175002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1333/1067 MT/s</a:t>
            </a:r>
          </a:p>
        </p:txBody>
      </p:sp>
      <p:sp>
        <p:nvSpPr>
          <p:cNvPr id="1043566" name="Text Box 110"/>
          <p:cNvSpPr txBox="1">
            <a:spLocks noChangeArrowheads="1"/>
          </p:cNvSpPr>
          <p:nvPr/>
        </p:nvSpPr>
        <p:spPr bwMode="auto">
          <a:xfrm>
            <a:off x="1765300" y="3327852"/>
            <a:ext cx="662041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800 MT/s</a:t>
            </a:r>
          </a:p>
        </p:txBody>
      </p:sp>
      <p:cxnSp>
        <p:nvCxnSpPr>
          <p:cNvPr id="15" name="Straight Connector 14"/>
          <p:cNvCxnSpPr/>
          <p:nvPr/>
        </p:nvCxnSpPr>
        <p:spPr bwMode="auto">
          <a:xfrm>
            <a:off x="6796039" y="3545039"/>
            <a:ext cx="0" cy="46355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" name="Straight Connector 17"/>
          <p:cNvCxnSpPr>
            <a:endCxn id="6" idx="0"/>
          </p:cNvCxnSpPr>
          <p:nvPr/>
        </p:nvCxnSpPr>
        <p:spPr bwMode="auto">
          <a:xfrm>
            <a:off x="6421274" y="4678301"/>
            <a:ext cx="0" cy="463762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" name="Rounded Rectangle 3"/>
          <p:cNvSpPr/>
          <p:nvPr/>
        </p:nvSpPr>
        <p:spPr bwMode="auto">
          <a:xfrm>
            <a:off x="5219700" y="3298977"/>
            <a:ext cx="2045493" cy="55086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6336507" y="4776939"/>
            <a:ext cx="554831" cy="24447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7" name="Title 10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86" name="Right Arrow 85"/>
          <p:cNvSpPr/>
          <p:nvPr/>
        </p:nvSpPr>
        <p:spPr bwMode="auto">
          <a:xfrm>
            <a:off x="4179841" y="4257453"/>
            <a:ext cx="288000" cy="72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17975" y="1261808"/>
            <a:ext cx="355257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Pentium 4 Prescott DP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 for 2x1 cores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541254" y="1263589"/>
            <a:ext cx="362471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Prescott DP/Core 2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 for up to 2x2 cores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015431" y="5370896"/>
            <a:ext cx="100059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2x240 lines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354833" y="5908309"/>
            <a:ext cx="102624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Times New Roman" pitchFamily="18" charset="0"/>
              </a:rPr>
              <a:t>~4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x70 lines</a:t>
            </a:r>
          </a:p>
        </p:txBody>
      </p:sp>
      <p:sp>
        <p:nvSpPr>
          <p:cNvPr id="91" name="Rectangle 90"/>
          <p:cNvSpPr/>
          <p:nvPr/>
        </p:nvSpPr>
        <p:spPr bwMode="auto">
          <a:xfrm>
            <a:off x="7503150" y="3545494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Rectangle 92"/>
          <p:cNvSpPr/>
          <p:nvPr/>
        </p:nvSpPr>
        <p:spPr bwMode="auto">
          <a:xfrm>
            <a:off x="7665075" y="3542319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4" name="Rectangle 93"/>
          <p:cNvSpPr/>
          <p:nvPr/>
        </p:nvSpPr>
        <p:spPr bwMode="auto">
          <a:xfrm>
            <a:off x="7827000" y="3545494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5" name="Rectangle 94"/>
          <p:cNvSpPr/>
          <p:nvPr/>
        </p:nvSpPr>
        <p:spPr bwMode="auto">
          <a:xfrm>
            <a:off x="7985750" y="3548669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6" name="Rectangle 95"/>
          <p:cNvSpPr/>
          <p:nvPr/>
        </p:nvSpPr>
        <p:spPr bwMode="auto">
          <a:xfrm>
            <a:off x="7499431" y="404581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7" name="Rectangle 96"/>
          <p:cNvSpPr/>
          <p:nvPr/>
        </p:nvSpPr>
        <p:spPr bwMode="auto">
          <a:xfrm>
            <a:off x="7661356" y="404263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Rectangle 97"/>
          <p:cNvSpPr/>
          <p:nvPr/>
        </p:nvSpPr>
        <p:spPr bwMode="auto">
          <a:xfrm>
            <a:off x="7823281" y="404581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Rectangle 98"/>
          <p:cNvSpPr/>
          <p:nvPr/>
        </p:nvSpPr>
        <p:spPr bwMode="auto">
          <a:xfrm>
            <a:off x="7982031" y="404898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0" name="Rectangle 99"/>
          <p:cNvSpPr/>
          <p:nvPr/>
        </p:nvSpPr>
        <p:spPr bwMode="auto">
          <a:xfrm>
            <a:off x="7499431" y="4552430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1" name="Rectangle 100"/>
          <p:cNvSpPr/>
          <p:nvPr/>
        </p:nvSpPr>
        <p:spPr bwMode="auto">
          <a:xfrm>
            <a:off x="7661356" y="4549255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2" name="Rectangle 101"/>
          <p:cNvSpPr/>
          <p:nvPr/>
        </p:nvSpPr>
        <p:spPr bwMode="auto">
          <a:xfrm>
            <a:off x="7823281" y="4552430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6" name="Rectangle 105"/>
          <p:cNvSpPr/>
          <p:nvPr/>
        </p:nvSpPr>
        <p:spPr bwMode="auto">
          <a:xfrm>
            <a:off x="7982031" y="4555605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7" name="Rectangle 106"/>
          <p:cNvSpPr/>
          <p:nvPr/>
        </p:nvSpPr>
        <p:spPr bwMode="auto">
          <a:xfrm>
            <a:off x="7498500" y="506699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8" name="Rectangle 107"/>
          <p:cNvSpPr/>
          <p:nvPr/>
        </p:nvSpPr>
        <p:spPr bwMode="auto">
          <a:xfrm>
            <a:off x="7660425" y="506381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" name="Rectangle 108"/>
          <p:cNvSpPr/>
          <p:nvPr/>
        </p:nvSpPr>
        <p:spPr bwMode="auto">
          <a:xfrm>
            <a:off x="7822350" y="506699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" name="Rectangle 109"/>
          <p:cNvSpPr/>
          <p:nvPr/>
        </p:nvSpPr>
        <p:spPr bwMode="auto">
          <a:xfrm>
            <a:off x="7981100" y="507016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3" name="Téglalap 46"/>
          <p:cNvSpPr/>
          <p:nvPr/>
        </p:nvSpPr>
        <p:spPr>
          <a:xfrm>
            <a:off x="5629274" y="3994301"/>
            <a:ext cx="1584000" cy="684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5000 MCH</a:t>
            </a:r>
            <a:endParaRPr kumimoji="0" lang="en-US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(Enhanced)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7445808" y="4071815"/>
            <a:ext cx="0" cy="15287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6" name="Straight Connector 45"/>
          <p:cNvCxnSpPr/>
          <p:nvPr/>
        </p:nvCxnSpPr>
        <p:spPr bwMode="auto">
          <a:xfrm flipV="1">
            <a:off x="7443203" y="4069210"/>
            <a:ext cx="639575" cy="5211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4" name="Straight Connector 113"/>
          <p:cNvCxnSpPr/>
          <p:nvPr/>
        </p:nvCxnSpPr>
        <p:spPr bwMode="auto">
          <a:xfrm>
            <a:off x="7441907" y="4437834"/>
            <a:ext cx="0" cy="15287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7" name="Straight Connector 116"/>
          <p:cNvCxnSpPr/>
          <p:nvPr/>
        </p:nvCxnSpPr>
        <p:spPr bwMode="auto">
          <a:xfrm flipV="1">
            <a:off x="7439299" y="4578513"/>
            <a:ext cx="622800" cy="5211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" name="TextBox 51"/>
          <p:cNvSpPr txBox="1"/>
          <p:nvPr/>
        </p:nvSpPr>
        <p:spPr>
          <a:xfrm>
            <a:off x="4265580" y="5702711"/>
            <a:ext cx="118430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Bensley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 platform)</a:t>
            </a:r>
          </a:p>
        </p:txBody>
      </p:sp>
      <p:cxnSp>
        <p:nvCxnSpPr>
          <p:cNvPr id="118" name="Straight Connector 117"/>
          <p:cNvCxnSpPr/>
          <p:nvPr/>
        </p:nvCxnSpPr>
        <p:spPr bwMode="auto">
          <a:xfrm>
            <a:off x="5945543" y="3549956"/>
            <a:ext cx="0" cy="46355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9" name="Rounded Rectangle 118"/>
          <p:cNvSpPr/>
          <p:nvPr/>
        </p:nvSpPr>
        <p:spPr bwMode="auto">
          <a:xfrm>
            <a:off x="925217" y="3297372"/>
            <a:ext cx="2298996" cy="55086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7047018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9492" name="Text Box 4"/>
          <p:cNvSpPr txBox="1">
            <a:spLocks noChangeArrowheads="1"/>
          </p:cNvSpPr>
          <p:nvPr/>
        </p:nvSpPr>
        <p:spPr bwMode="auto">
          <a:xfrm>
            <a:off x="89768" y="477305"/>
            <a:ext cx="8221931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Intel’s presentation of introducing dual independent FSB buses </a:t>
            </a: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in their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Core 2 aimed Bensley 2S platform </a:t>
            </a:r>
            <a:r>
              <a:rPr lang="en-US" altLang="en-US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[49]</a:t>
            </a: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</a:t>
            </a:r>
          </a:p>
        </p:txBody>
      </p:sp>
      <p:sp>
        <p:nvSpPr>
          <p:cNvPr id="1599500" name="Text Box 12"/>
          <p:cNvSpPr txBox="1">
            <a:spLocks noChangeArrowheads="1"/>
          </p:cNvSpPr>
          <p:nvPr/>
        </p:nvSpPr>
        <p:spPr bwMode="auto">
          <a:xfrm>
            <a:off x="323850" y="6011781"/>
            <a:ext cx="8188139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Higher bus speed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was </a:t>
            </a:r>
            <a:r>
              <a:rPr lang="en-US" altLang="en-US" sz="1600" dirty="0">
                <a:solidFill>
                  <a:srgbClr val="0066CC"/>
                </a:solidFill>
                <a:latin typeface="Verdana" pitchFamily="34" charset="0"/>
                <a:cs typeface="Times New Roman" pitchFamily="18" charset="0"/>
              </a:rPr>
              <a:t>dictated by the higher performance of the Core 2 cores,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 dirty="0">
                <a:solidFill>
                  <a:srgbClr val="0066CC"/>
                </a:solidFill>
                <a:latin typeface="Verdana" pitchFamily="34" charset="0"/>
                <a:cs typeface="Times New Roman" pitchFamily="18" charset="0"/>
              </a:rPr>
              <a:t>  but higher bus speed did not allow sharing two cores on the same bus.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06450" y="1458916"/>
            <a:ext cx="7088188" cy="4158164"/>
            <a:chOff x="806450" y="1780674"/>
            <a:chExt cx="7088188" cy="4158164"/>
          </a:xfrm>
        </p:grpSpPr>
        <p:pic>
          <p:nvPicPr>
            <p:cNvPr id="1599494" name="Picture 6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2525" t="23367" r="-1"/>
            <a:stretch/>
          </p:blipFill>
          <p:spPr bwMode="auto">
            <a:xfrm>
              <a:off x="806450" y="1780674"/>
              <a:ext cx="7088188" cy="4158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599495" name="Text Box 7"/>
            <p:cNvSpPr txBox="1">
              <a:spLocks noChangeArrowheads="1"/>
            </p:cNvSpPr>
            <p:nvPr/>
          </p:nvSpPr>
          <p:spPr bwMode="auto">
            <a:xfrm>
              <a:off x="1138238" y="2122488"/>
              <a:ext cx="1489075" cy="5540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Previous Pentium 4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Prescott DP aimed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DP platform</a:t>
              </a:r>
            </a:p>
          </p:txBody>
        </p:sp>
        <p:sp>
          <p:nvSpPr>
            <p:cNvPr id="1599496" name="Text Box 8"/>
            <p:cNvSpPr txBox="1">
              <a:spLocks noChangeArrowheads="1"/>
            </p:cNvSpPr>
            <p:nvPr/>
          </p:nvSpPr>
          <p:spPr bwMode="auto">
            <a:xfrm>
              <a:off x="4297363" y="4344988"/>
              <a:ext cx="812800" cy="508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Xeon 5000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(Dempsey)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cores</a:t>
              </a:r>
            </a:p>
          </p:txBody>
        </p:sp>
        <p:sp>
          <p:nvSpPr>
            <p:cNvPr id="1599497" name="Text Box 9"/>
            <p:cNvSpPr txBox="1">
              <a:spLocks noChangeArrowheads="1"/>
            </p:cNvSpPr>
            <p:nvPr/>
          </p:nvSpPr>
          <p:spPr bwMode="auto">
            <a:xfrm>
              <a:off x="5880100" y="2119313"/>
              <a:ext cx="1006475" cy="508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</a:t>
              </a:r>
              <a:r>
                <a:rPr lang="en-US" altLang="en-US" sz="1100" dirty="0" err="1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Paxville</a:t>
              </a: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DP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(Xeon DP 2.8)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cores</a:t>
              </a:r>
            </a:p>
          </p:txBody>
        </p:sp>
        <p:sp>
          <p:nvSpPr>
            <p:cNvPr id="1599498" name="Text Box 10"/>
            <p:cNvSpPr txBox="1">
              <a:spLocks noChangeArrowheads="1"/>
            </p:cNvSpPr>
            <p:nvPr/>
          </p:nvSpPr>
          <p:spPr bwMode="auto">
            <a:xfrm>
              <a:off x="1249363" y="3228976"/>
              <a:ext cx="1035050" cy="5540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Core 2 aimed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 dirty="0" err="1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Bensley</a:t>
              </a:r>
              <a:endParaRPr lang="en-US" altLang="en-US" sz="12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DP platform</a:t>
              </a:r>
            </a:p>
          </p:txBody>
        </p:sp>
        <p:sp>
          <p:nvSpPr>
            <p:cNvPr id="1599499" name="AutoShape 11"/>
            <p:cNvSpPr>
              <a:spLocks noChangeArrowheads="1"/>
            </p:cNvSpPr>
            <p:nvPr/>
          </p:nvSpPr>
          <p:spPr bwMode="auto">
            <a:xfrm>
              <a:off x="4622800" y="3568701"/>
              <a:ext cx="114300" cy="558800"/>
            </a:xfrm>
            <a:prstGeom prst="downArrow">
              <a:avLst>
                <a:gd name="adj1" fmla="val 50000"/>
                <a:gd name="adj2" fmla="val 122222"/>
              </a:avLst>
            </a:prstGeom>
            <a:solidFill>
              <a:srgbClr val="FF0000"/>
            </a:solidFill>
            <a:ln w="9525" algn="ctr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599502" name="Text Box 14"/>
            <p:cNvSpPr txBox="1">
              <a:spLocks noChangeArrowheads="1"/>
            </p:cNvSpPr>
            <p:nvPr/>
          </p:nvSpPr>
          <p:spPr bwMode="auto">
            <a:xfrm>
              <a:off x="3911600" y="3036888"/>
              <a:ext cx="595313" cy="152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800 MT/s</a:t>
              </a:r>
            </a:p>
          </p:txBody>
        </p:sp>
        <p:sp>
          <p:nvSpPr>
            <p:cNvPr id="1599503" name="Text Box 15"/>
            <p:cNvSpPr txBox="1">
              <a:spLocks noChangeArrowheads="1"/>
            </p:cNvSpPr>
            <p:nvPr/>
          </p:nvSpPr>
          <p:spPr bwMode="auto">
            <a:xfrm>
              <a:off x="2820988" y="5629275"/>
              <a:ext cx="1057275" cy="152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1333/1067 MT/s</a:t>
              </a:r>
            </a:p>
          </p:txBody>
        </p:sp>
        <p:sp>
          <p:nvSpPr>
            <p:cNvPr id="1599504" name="Text Box 16"/>
            <p:cNvSpPr txBox="1">
              <a:spLocks noChangeArrowheads="1"/>
            </p:cNvSpPr>
            <p:nvPr/>
          </p:nvSpPr>
          <p:spPr bwMode="auto">
            <a:xfrm>
              <a:off x="5730875" y="5630863"/>
              <a:ext cx="1057275" cy="152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1333/1067 MT/s</a:t>
              </a:r>
            </a:p>
          </p:txBody>
        </p:sp>
      </p:grpSp>
      <p:sp>
        <p:nvSpPr>
          <p:cNvPr id="16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(5)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6053676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6E7AA5-436B-4D44-9218-467B1CA2D7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(5)</a:t>
            </a:r>
            <a:endParaRPr lang="hu-HU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8CBCF8A-65CC-4DB8-95E1-3AC486CEABB2}"/>
              </a:ext>
            </a:extLst>
          </p:cNvPr>
          <p:cNvSpPr txBox="1"/>
          <p:nvPr/>
        </p:nvSpPr>
        <p:spPr>
          <a:xfrm>
            <a:off x="107950" y="487680"/>
            <a:ext cx="65673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b) Using fast serial buses in 2S NUMA server platforms</a:t>
            </a:r>
          </a:p>
        </p:txBody>
      </p:sp>
    </p:spTree>
    <p:extLst>
      <p:ext uri="{BB962C8B-B14F-4D97-AF65-F5344CB8AC3E}">
        <p14:creationId xmlns:p14="http://schemas.microsoft.com/office/powerpoint/2010/main" val="569120870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Egyenes összekötő 121"/>
          <p:cNvCxnSpPr/>
          <p:nvPr/>
        </p:nvCxnSpPr>
        <p:spPr>
          <a:xfrm rot="5400000" flipH="1" flipV="1">
            <a:off x="4649787" y="3217122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zövegdoboz 70"/>
          <p:cNvSpPr txBox="1">
            <a:spLocks noChangeArrowheads="1"/>
          </p:cNvSpPr>
          <p:nvPr/>
        </p:nvSpPr>
        <p:spPr bwMode="auto">
          <a:xfrm>
            <a:off x="4270472" y="2423372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QPI</a:t>
            </a:r>
          </a:p>
        </p:txBody>
      </p:sp>
      <p:sp>
        <p:nvSpPr>
          <p:cNvPr id="6" name="Szövegdoboz 70"/>
          <p:cNvSpPr txBox="1">
            <a:spLocks noChangeArrowheads="1"/>
          </p:cNvSpPr>
          <p:nvPr/>
        </p:nvSpPr>
        <p:spPr bwMode="auto">
          <a:xfrm>
            <a:off x="3535460" y="3004397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QPI</a:t>
            </a:r>
          </a:p>
        </p:txBody>
      </p:sp>
      <p:sp>
        <p:nvSpPr>
          <p:cNvPr id="7" name="Szövegdoboz 31"/>
          <p:cNvSpPr txBox="1">
            <a:spLocks noChangeArrowheads="1"/>
          </p:cNvSpPr>
          <p:nvPr/>
        </p:nvSpPr>
        <p:spPr bwMode="auto">
          <a:xfrm>
            <a:off x="140575" y="3456834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3-1067 for Xeon 6500/7500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DDR3-1333 for Xeon E7-2800 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8" name="Egyenes összekötő 130"/>
          <p:cNvCxnSpPr/>
          <p:nvPr/>
        </p:nvCxnSpPr>
        <p:spPr>
          <a:xfrm rot="10800000" flipH="1" flipV="1">
            <a:off x="2401188" y="2715472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gyenes összekötő 131"/>
          <p:cNvCxnSpPr/>
          <p:nvPr/>
        </p:nvCxnSpPr>
        <p:spPr>
          <a:xfrm rot="10800000" flipH="1" flipV="1">
            <a:off x="2401188" y="2216997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145"/>
          <p:cNvCxnSpPr/>
          <p:nvPr/>
        </p:nvCxnSpPr>
        <p:spPr>
          <a:xfrm rot="10800000" flipH="1">
            <a:off x="1561400" y="213603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églalap 146"/>
          <p:cNvSpPr/>
          <p:nvPr/>
        </p:nvSpPr>
        <p:spPr>
          <a:xfrm flipH="1">
            <a:off x="1640775" y="195188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2" name="Téglalap 147"/>
          <p:cNvSpPr/>
          <p:nvPr/>
        </p:nvSpPr>
        <p:spPr>
          <a:xfrm flipH="1">
            <a:off x="1553463" y="195188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3" name="Egyenes összekötő 150"/>
          <p:cNvCxnSpPr/>
          <p:nvPr/>
        </p:nvCxnSpPr>
        <p:spPr>
          <a:xfrm rot="10800000" flipH="1">
            <a:off x="1561400" y="2305897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églalap 151"/>
          <p:cNvSpPr/>
          <p:nvPr/>
        </p:nvSpPr>
        <p:spPr>
          <a:xfrm flipH="1">
            <a:off x="1640775" y="219953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" name="Téglalap 152"/>
          <p:cNvSpPr/>
          <p:nvPr/>
        </p:nvSpPr>
        <p:spPr>
          <a:xfrm flipH="1">
            <a:off x="1553463" y="219953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" name="Téglalap 155"/>
          <p:cNvSpPr/>
          <p:nvPr/>
        </p:nvSpPr>
        <p:spPr>
          <a:xfrm flipH="1">
            <a:off x="1888425" y="207253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7" name="Egyenes összekötő 156"/>
          <p:cNvCxnSpPr/>
          <p:nvPr/>
        </p:nvCxnSpPr>
        <p:spPr>
          <a:xfrm rot="10800000" flipH="1">
            <a:off x="1561400" y="2644034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églalap 157"/>
          <p:cNvSpPr/>
          <p:nvPr/>
        </p:nvSpPr>
        <p:spPr>
          <a:xfrm flipH="1">
            <a:off x="1640775" y="253767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" name="Téglalap 158"/>
          <p:cNvSpPr/>
          <p:nvPr/>
        </p:nvSpPr>
        <p:spPr>
          <a:xfrm flipH="1">
            <a:off x="1553463" y="253767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20" name="Egyenes összekötő 161"/>
          <p:cNvCxnSpPr/>
          <p:nvPr/>
        </p:nvCxnSpPr>
        <p:spPr>
          <a:xfrm rot="10800000" flipH="1">
            <a:off x="1561400" y="2817072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églalap 162"/>
          <p:cNvSpPr/>
          <p:nvPr/>
        </p:nvSpPr>
        <p:spPr>
          <a:xfrm flipH="1">
            <a:off x="1640775" y="278849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2" name="Téglalap 163"/>
          <p:cNvSpPr/>
          <p:nvPr/>
        </p:nvSpPr>
        <p:spPr>
          <a:xfrm flipH="1">
            <a:off x="1553463" y="278849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3" name="Téglalap 166"/>
          <p:cNvSpPr/>
          <p:nvPr/>
        </p:nvSpPr>
        <p:spPr>
          <a:xfrm flipH="1">
            <a:off x="1888425" y="2572597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2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42813" y="2732934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171"/>
          <p:cNvCxnSpPr>
            <a:cxnSpLocks noChangeShapeType="1"/>
          </p:cNvCxnSpPr>
          <p:nvPr/>
        </p:nvCxnSpPr>
        <p:spPr bwMode="auto">
          <a:xfrm rot="10800000" flipV="1">
            <a:off x="6365050" y="2220172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172"/>
          <p:cNvCxnSpPr>
            <a:cxnSpLocks noChangeShapeType="1"/>
          </p:cNvCxnSpPr>
          <p:nvPr/>
        </p:nvCxnSpPr>
        <p:spPr bwMode="auto">
          <a:xfrm rot="10800000">
            <a:off x="6961950" y="2139209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Téglalap 173"/>
          <p:cNvSpPr>
            <a:spLocks noChangeArrowheads="1"/>
          </p:cNvSpPr>
          <p:nvPr/>
        </p:nvSpPr>
        <p:spPr bwMode="auto">
          <a:xfrm>
            <a:off x="7308025" y="195505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8" name="Téglalap 174"/>
          <p:cNvSpPr>
            <a:spLocks noChangeArrowheads="1"/>
          </p:cNvSpPr>
          <p:nvPr/>
        </p:nvSpPr>
        <p:spPr bwMode="auto">
          <a:xfrm>
            <a:off x="7393750" y="195505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29" name="Egyenes összekötő 177"/>
          <p:cNvCxnSpPr>
            <a:cxnSpLocks noChangeShapeType="1"/>
          </p:cNvCxnSpPr>
          <p:nvPr/>
        </p:nvCxnSpPr>
        <p:spPr bwMode="auto">
          <a:xfrm rot="10800000">
            <a:off x="6961950" y="2309072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" name="Téglalap 178"/>
          <p:cNvSpPr>
            <a:spLocks noChangeArrowheads="1"/>
          </p:cNvSpPr>
          <p:nvPr/>
        </p:nvSpPr>
        <p:spPr bwMode="auto">
          <a:xfrm>
            <a:off x="7308025" y="220270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1" name="Téglalap 179"/>
          <p:cNvSpPr>
            <a:spLocks noChangeArrowheads="1"/>
          </p:cNvSpPr>
          <p:nvPr/>
        </p:nvSpPr>
        <p:spPr bwMode="auto">
          <a:xfrm>
            <a:off x="7393750" y="220270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2" name="Téglalap 182"/>
          <p:cNvSpPr>
            <a:spLocks noChangeArrowheads="1"/>
          </p:cNvSpPr>
          <p:nvPr/>
        </p:nvSpPr>
        <p:spPr bwMode="auto">
          <a:xfrm>
            <a:off x="6458713" y="207729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33" name="Egyenes összekötő 183"/>
          <p:cNvCxnSpPr>
            <a:cxnSpLocks noChangeShapeType="1"/>
          </p:cNvCxnSpPr>
          <p:nvPr/>
        </p:nvCxnSpPr>
        <p:spPr bwMode="auto">
          <a:xfrm rot="10800000">
            <a:off x="6977825" y="2659909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184"/>
          <p:cNvSpPr>
            <a:spLocks noChangeArrowheads="1"/>
          </p:cNvSpPr>
          <p:nvPr/>
        </p:nvSpPr>
        <p:spPr bwMode="auto">
          <a:xfrm>
            <a:off x="7308025" y="255354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5" name="Téglalap 185"/>
          <p:cNvSpPr>
            <a:spLocks noChangeArrowheads="1"/>
          </p:cNvSpPr>
          <p:nvPr/>
        </p:nvSpPr>
        <p:spPr bwMode="auto">
          <a:xfrm>
            <a:off x="7393750" y="2553547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36" name="Egyenes összekötő 188"/>
          <p:cNvCxnSpPr>
            <a:cxnSpLocks noChangeShapeType="1"/>
          </p:cNvCxnSpPr>
          <p:nvPr/>
        </p:nvCxnSpPr>
        <p:spPr bwMode="auto">
          <a:xfrm rot="10800000">
            <a:off x="6961950" y="2832947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Téglalap 189"/>
          <p:cNvSpPr>
            <a:spLocks noChangeArrowheads="1"/>
          </p:cNvSpPr>
          <p:nvPr/>
        </p:nvSpPr>
        <p:spPr bwMode="auto">
          <a:xfrm>
            <a:off x="7308025" y="280437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8" name="Téglalap 190"/>
          <p:cNvSpPr>
            <a:spLocks noChangeArrowheads="1"/>
          </p:cNvSpPr>
          <p:nvPr/>
        </p:nvSpPr>
        <p:spPr bwMode="auto">
          <a:xfrm>
            <a:off x="7393750" y="280437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9" name="Téglalap 193"/>
          <p:cNvSpPr>
            <a:spLocks noChangeArrowheads="1"/>
          </p:cNvSpPr>
          <p:nvPr/>
        </p:nvSpPr>
        <p:spPr bwMode="auto">
          <a:xfrm>
            <a:off x="6458713" y="258847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0" name="Line 42"/>
          <p:cNvSpPr>
            <a:spLocks noChangeShapeType="1"/>
          </p:cNvSpPr>
          <p:nvPr/>
        </p:nvSpPr>
        <p:spPr bwMode="auto">
          <a:xfrm>
            <a:off x="4054475" y="2952009"/>
            <a:ext cx="0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1" name="Téglalap 60"/>
          <p:cNvSpPr/>
          <p:nvPr/>
        </p:nvSpPr>
        <p:spPr>
          <a:xfrm>
            <a:off x="3713163" y="4193434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ICH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10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2" name="Line 44"/>
          <p:cNvSpPr>
            <a:spLocks noChangeShapeType="1"/>
          </p:cNvSpPr>
          <p:nvPr/>
        </p:nvSpPr>
        <p:spPr bwMode="auto">
          <a:xfrm>
            <a:off x="4486275" y="3879109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3" name="Szövegdoboz 70"/>
          <p:cNvSpPr txBox="1">
            <a:spLocks noChangeArrowheads="1"/>
          </p:cNvSpPr>
          <p:nvPr/>
        </p:nvSpPr>
        <p:spPr bwMode="auto">
          <a:xfrm>
            <a:off x="4493562" y="3915622"/>
            <a:ext cx="42992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ESI</a:t>
            </a:r>
            <a:endParaRPr lang="hu-HU" altLang="en-US" sz="10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45" name="Egyenes összekötő 130"/>
          <p:cNvCxnSpPr/>
          <p:nvPr/>
        </p:nvCxnSpPr>
        <p:spPr>
          <a:xfrm flipV="1">
            <a:off x="1158875" y="3059959"/>
            <a:ext cx="1478850" cy="117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131"/>
          <p:cNvCxnSpPr/>
          <p:nvPr/>
        </p:nvCxnSpPr>
        <p:spPr>
          <a:xfrm rot="10800000" flipH="1" flipV="1">
            <a:off x="1186750" y="2485284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145"/>
          <p:cNvCxnSpPr/>
          <p:nvPr/>
        </p:nvCxnSpPr>
        <p:spPr>
          <a:xfrm rot="10800000" flipH="1">
            <a:off x="318388" y="2404322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46"/>
          <p:cNvSpPr/>
          <p:nvPr/>
        </p:nvSpPr>
        <p:spPr>
          <a:xfrm flipH="1">
            <a:off x="397763" y="222017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9" name="Téglalap 147"/>
          <p:cNvSpPr/>
          <p:nvPr/>
        </p:nvSpPr>
        <p:spPr>
          <a:xfrm flipH="1">
            <a:off x="310450" y="222017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50" name="Egyenes összekötő 150"/>
          <p:cNvCxnSpPr/>
          <p:nvPr/>
        </p:nvCxnSpPr>
        <p:spPr>
          <a:xfrm rot="10800000" flipH="1">
            <a:off x="318388" y="2574184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églalap 151"/>
          <p:cNvSpPr/>
          <p:nvPr/>
        </p:nvSpPr>
        <p:spPr>
          <a:xfrm flipH="1">
            <a:off x="397763" y="246782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2" name="Téglalap 152"/>
          <p:cNvSpPr/>
          <p:nvPr/>
        </p:nvSpPr>
        <p:spPr>
          <a:xfrm flipH="1">
            <a:off x="310450" y="246782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3" name="Téglalap 155"/>
          <p:cNvSpPr/>
          <p:nvPr/>
        </p:nvSpPr>
        <p:spPr>
          <a:xfrm flipH="1">
            <a:off x="645413" y="2340822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54" name="Egyenes összekötő 156"/>
          <p:cNvCxnSpPr/>
          <p:nvPr/>
        </p:nvCxnSpPr>
        <p:spPr>
          <a:xfrm rot="10800000" flipH="1">
            <a:off x="318388" y="2988522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57"/>
          <p:cNvSpPr/>
          <p:nvPr/>
        </p:nvSpPr>
        <p:spPr>
          <a:xfrm flipH="1">
            <a:off x="397763" y="288215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6" name="Téglalap 158"/>
          <p:cNvSpPr/>
          <p:nvPr/>
        </p:nvSpPr>
        <p:spPr>
          <a:xfrm flipH="1">
            <a:off x="310450" y="288215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57" name="Egyenes összekötő 161"/>
          <p:cNvCxnSpPr/>
          <p:nvPr/>
        </p:nvCxnSpPr>
        <p:spPr>
          <a:xfrm rot="10800000" flipH="1">
            <a:off x="318388" y="3161559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62"/>
          <p:cNvSpPr/>
          <p:nvPr/>
        </p:nvSpPr>
        <p:spPr>
          <a:xfrm flipH="1">
            <a:off x="397763" y="313298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9" name="Téglalap 163"/>
          <p:cNvSpPr/>
          <p:nvPr/>
        </p:nvSpPr>
        <p:spPr>
          <a:xfrm flipH="1">
            <a:off x="310450" y="313298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60" name="Téglalap 166"/>
          <p:cNvSpPr/>
          <p:nvPr/>
        </p:nvSpPr>
        <p:spPr>
          <a:xfrm flipH="1">
            <a:off x="645413" y="2917084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61" name="Line 65"/>
          <p:cNvSpPr>
            <a:spLocks noChangeShapeType="1"/>
          </p:cNvSpPr>
          <p:nvPr/>
        </p:nvSpPr>
        <p:spPr bwMode="auto">
          <a:xfrm flipV="1">
            <a:off x="2631375" y="2891684"/>
            <a:ext cx="0" cy="180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2" name="Line 66"/>
          <p:cNvSpPr>
            <a:spLocks noChangeShapeType="1"/>
          </p:cNvSpPr>
          <p:nvPr/>
        </p:nvSpPr>
        <p:spPr bwMode="auto">
          <a:xfrm>
            <a:off x="2656775" y="2882159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2656775" y="2882159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4" name="Line 68"/>
          <p:cNvSpPr>
            <a:spLocks noChangeShapeType="1"/>
          </p:cNvSpPr>
          <p:nvPr/>
        </p:nvSpPr>
        <p:spPr bwMode="auto">
          <a:xfrm>
            <a:off x="2637725" y="2882159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5" name="Line 69"/>
          <p:cNvSpPr>
            <a:spLocks noChangeShapeType="1"/>
          </p:cNvSpPr>
          <p:nvPr/>
        </p:nvSpPr>
        <p:spPr bwMode="auto">
          <a:xfrm>
            <a:off x="2637725" y="2221759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6" name="Line 70"/>
          <p:cNvSpPr>
            <a:spLocks noChangeShapeType="1"/>
          </p:cNvSpPr>
          <p:nvPr/>
        </p:nvSpPr>
        <p:spPr bwMode="auto">
          <a:xfrm>
            <a:off x="2637725" y="2437659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67" name="Egyenes összekötő 170"/>
          <p:cNvCxnSpPr>
            <a:cxnSpLocks noChangeShapeType="1"/>
          </p:cNvCxnSpPr>
          <p:nvPr/>
        </p:nvCxnSpPr>
        <p:spPr bwMode="auto">
          <a:xfrm rot="10800000" flipV="1">
            <a:off x="6365050" y="3047259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Egyenes összekötő 171"/>
          <p:cNvCxnSpPr>
            <a:cxnSpLocks noChangeShapeType="1"/>
          </p:cNvCxnSpPr>
          <p:nvPr/>
        </p:nvCxnSpPr>
        <p:spPr bwMode="auto">
          <a:xfrm rot="10800000" flipV="1">
            <a:off x="6231700" y="2501159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" name="Egyenes összekötő 172"/>
          <p:cNvCxnSpPr>
            <a:cxnSpLocks noChangeShapeType="1"/>
          </p:cNvCxnSpPr>
          <p:nvPr/>
        </p:nvCxnSpPr>
        <p:spPr bwMode="auto">
          <a:xfrm rot="10800000">
            <a:off x="8309738" y="2420197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0" name="Téglalap 173"/>
          <p:cNvSpPr>
            <a:spLocks noChangeArrowheads="1"/>
          </p:cNvSpPr>
          <p:nvPr/>
        </p:nvSpPr>
        <p:spPr bwMode="auto">
          <a:xfrm>
            <a:off x="8655813" y="223604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1" name="Téglalap 174"/>
          <p:cNvSpPr>
            <a:spLocks noChangeArrowheads="1"/>
          </p:cNvSpPr>
          <p:nvPr/>
        </p:nvSpPr>
        <p:spPr bwMode="auto">
          <a:xfrm>
            <a:off x="8741538" y="223604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72" name="Egyenes összekötő 177"/>
          <p:cNvCxnSpPr>
            <a:cxnSpLocks noChangeShapeType="1"/>
          </p:cNvCxnSpPr>
          <p:nvPr/>
        </p:nvCxnSpPr>
        <p:spPr bwMode="auto">
          <a:xfrm rot="10800000">
            <a:off x="8309738" y="2551959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3" name="Téglalap 178"/>
          <p:cNvSpPr>
            <a:spLocks noChangeArrowheads="1"/>
          </p:cNvSpPr>
          <p:nvPr/>
        </p:nvSpPr>
        <p:spPr bwMode="auto">
          <a:xfrm>
            <a:off x="8655813" y="248369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4" name="Téglalap 179"/>
          <p:cNvSpPr>
            <a:spLocks noChangeArrowheads="1"/>
          </p:cNvSpPr>
          <p:nvPr/>
        </p:nvSpPr>
        <p:spPr bwMode="auto">
          <a:xfrm>
            <a:off x="8741538" y="248369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5" name="Téglalap 182"/>
          <p:cNvSpPr>
            <a:spLocks noChangeArrowheads="1"/>
          </p:cNvSpPr>
          <p:nvPr/>
        </p:nvSpPr>
        <p:spPr bwMode="auto">
          <a:xfrm>
            <a:off x="7806500" y="235828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76" name="Egyenes összekötő 183"/>
          <p:cNvCxnSpPr>
            <a:cxnSpLocks noChangeShapeType="1"/>
          </p:cNvCxnSpPr>
          <p:nvPr/>
        </p:nvCxnSpPr>
        <p:spPr bwMode="auto">
          <a:xfrm rot="10800000">
            <a:off x="8325613" y="2978997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7" name="Téglalap 184"/>
          <p:cNvSpPr>
            <a:spLocks noChangeArrowheads="1"/>
          </p:cNvSpPr>
          <p:nvPr/>
        </p:nvSpPr>
        <p:spPr bwMode="auto">
          <a:xfrm>
            <a:off x="8655813" y="287263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8" name="Téglalap 185"/>
          <p:cNvSpPr>
            <a:spLocks noChangeArrowheads="1"/>
          </p:cNvSpPr>
          <p:nvPr/>
        </p:nvSpPr>
        <p:spPr bwMode="auto">
          <a:xfrm>
            <a:off x="8741538" y="287263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79" name="Egyenes összekötő 188"/>
          <p:cNvCxnSpPr>
            <a:cxnSpLocks noChangeShapeType="1"/>
          </p:cNvCxnSpPr>
          <p:nvPr/>
        </p:nvCxnSpPr>
        <p:spPr bwMode="auto">
          <a:xfrm rot="10800000">
            <a:off x="8309738" y="3152034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Téglalap 189"/>
          <p:cNvSpPr>
            <a:spLocks noChangeArrowheads="1"/>
          </p:cNvSpPr>
          <p:nvPr/>
        </p:nvSpPr>
        <p:spPr bwMode="auto">
          <a:xfrm>
            <a:off x="8655813" y="312345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81" name="Téglalap 190"/>
          <p:cNvSpPr>
            <a:spLocks noChangeArrowheads="1"/>
          </p:cNvSpPr>
          <p:nvPr/>
        </p:nvSpPr>
        <p:spPr bwMode="auto">
          <a:xfrm>
            <a:off x="8741538" y="3123459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82" name="Téglalap 193"/>
          <p:cNvSpPr>
            <a:spLocks noChangeArrowheads="1"/>
          </p:cNvSpPr>
          <p:nvPr/>
        </p:nvSpPr>
        <p:spPr bwMode="auto">
          <a:xfrm>
            <a:off x="7806500" y="290755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3" name="Line 87"/>
          <p:cNvSpPr>
            <a:spLocks noChangeShapeType="1"/>
          </p:cNvSpPr>
          <p:nvPr/>
        </p:nvSpPr>
        <p:spPr bwMode="auto">
          <a:xfrm flipV="1">
            <a:off x="6365050" y="2863109"/>
            <a:ext cx="0" cy="19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4" name="Line 88"/>
          <p:cNvSpPr>
            <a:spLocks noChangeShapeType="1"/>
          </p:cNvSpPr>
          <p:nvPr/>
        </p:nvSpPr>
        <p:spPr bwMode="auto">
          <a:xfrm flipH="1">
            <a:off x="6247575" y="2863109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Line 89"/>
          <p:cNvSpPr>
            <a:spLocks noChangeShapeType="1"/>
          </p:cNvSpPr>
          <p:nvPr/>
        </p:nvSpPr>
        <p:spPr bwMode="auto">
          <a:xfrm>
            <a:off x="6365050" y="2215409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Line 90"/>
          <p:cNvSpPr>
            <a:spLocks noChangeShapeType="1"/>
          </p:cNvSpPr>
          <p:nvPr/>
        </p:nvSpPr>
        <p:spPr bwMode="auto">
          <a:xfrm flipH="1">
            <a:off x="6241225" y="2437659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Téglalap 53"/>
          <p:cNvSpPr>
            <a:spLocks noChangeArrowheads="1"/>
          </p:cNvSpPr>
          <p:nvPr/>
        </p:nvSpPr>
        <p:spPr bwMode="auto">
          <a:xfrm>
            <a:off x="3721100" y="3301259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7500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IOH</a:t>
            </a:r>
          </a:p>
        </p:txBody>
      </p:sp>
      <p:sp>
        <p:nvSpPr>
          <p:cNvPr id="88" name="Szövegdoboz 70"/>
          <p:cNvSpPr txBox="1">
            <a:spLocks noChangeArrowheads="1"/>
          </p:cNvSpPr>
          <p:nvPr/>
        </p:nvSpPr>
        <p:spPr bwMode="auto">
          <a:xfrm>
            <a:off x="4883247" y="2980584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QPI</a:t>
            </a:r>
          </a:p>
        </p:txBody>
      </p:sp>
      <p:sp>
        <p:nvSpPr>
          <p:cNvPr id="89" name="Text Box 97"/>
          <p:cNvSpPr txBox="1">
            <a:spLocks noChangeArrowheads="1"/>
          </p:cNvSpPr>
          <p:nvPr/>
        </p:nvSpPr>
        <p:spPr bwMode="auto">
          <a:xfrm>
            <a:off x="4375150" y="1866159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</a:t>
            </a:r>
          </a:p>
        </p:txBody>
      </p:sp>
      <p:sp>
        <p:nvSpPr>
          <p:cNvPr id="90" name="Rectangle 104"/>
          <p:cNvSpPr>
            <a:spLocks noChangeArrowheads="1"/>
          </p:cNvSpPr>
          <p:nvPr/>
        </p:nvSpPr>
        <p:spPr bwMode="auto">
          <a:xfrm>
            <a:off x="2946300" y="1706309"/>
            <a:ext cx="1119188" cy="575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Xeon E6500/7500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Nehalem-EX</a:t>
            </a: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(Becton)</a:t>
            </a:r>
          </a:p>
        </p:txBody>
      </p:sp>
      <p:sp>
        <p:nvSpPr>
          <p:cNvPr id="91" name="Rectangle 105"/>
          <p:cNvSpPr>
            <a:spLocks noChangeArrowheads="1"/>
          </p:cNvSpPr>
          <p:nvPr/>
        </p:nvSpPr>
        <p:spPr bwMode="auto">
          <a:xfrm>
            <a:off x="4842337" y="1821709"/>
            <a:ext cx="138179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Xeon E7-2800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-EX) 2S </a:t>
            </a:r>
          </a:p>
        </p:txBody>
      </p:sp>
      <p:sp>
        <p:nvSpPr>
          <p:cNvPr id="92" name="Téglalap 3"/>
          <p:cNvSpPr>
            <a:spLocks noChangeArrowheads="1"/>
          </p:cNvSpPr>
          <p:nvPr/>
        </p:nvSpPr>
        <p:spPr bwMode="auto">
          <a:xfrm>
            <a:off x="2768600" y="2367809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Nehalem-EX (8C)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-EX (10C)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3" name="Téglalap 3"/>
          <p:cNvSpPr>
            <a:spLocks noChangeArrowheads="1"/>
          </p:cNvSpPr>
          <p:nvPr/>
        </p:nvSpPr>
        <p:spPr bwMode="auto">
          <a:xfrm>
            <a:off x="4775200" y="2367809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Nehalem-EX (8C)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-EX (10C)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5" name="Text Box 146"/>
          <p:cNvSpPr txBox="1">
            <a:spLocks noChangeArrowheads="1"/>
          </p:cNvSpPr>
          <p:nvPr/>
        </p:nvSpPr>
        <p:spPr bwMode="auto">
          <a:xfrm>
            <a:off x="111811" y="478425"/>
            <a:ext cx="904716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Using a single fast, serial bus (QPI) between Nehalem-EX/</a:t>
            </a:r>
            <a:r>
              <a:rPr lang="en-US" altLang="en-US" dirty="0" err="1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Westmere</a:t>
            </a: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-EX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processors in 2S NUMA servers (2010/2011)</a:t>
            </a:r>
          </a:p>
        </p:txBody>
      </p:sp>
      <p:sp>
        <p:nvSpPr>
          <p:cNvPr id="221" name="TextBox 220"/>
          <p:cNvSpPr txBox="1"/>
          <p:nvPr/>
        </p:nvSpPr>
        <p:spPr>
          <a:xfrm>
            <a:off x="169288" y="1284500"/>
            <a:ext cx="788228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b="1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Nehalem-EX/</a:t>
            </a:r>
            <a:r>
              <a:rPr lang="en-US" sz="1300" b="1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Westmere</a:t>
            </a:r>
            <a:r>
              <a:rPr lang="en-US" sz="1300" b="1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-EX based NUMA platform (Boxboro-EX) for up to 10 cores</a:t>
            </a:r>
          </a:p>
        </p:txBody>
      </p:sp>
      <p:sp>
        <p:nvSpPr>
          <p:cNvPr id="223" name="Szövegdoboz 31"/>
          <p:cNvSpPr txBox="1">
            <a:spLocks noChangeArrowheads="1"/>
          </p:cNvSpPr>
          <p:nvPr/>
        </p:nvSpPr>
        <p:spPr bwMode="auto">
          <a:xfrm>
            <a:off x="5893675" y="3456834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3-1067 for Xeon 6500/7500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DDR3-1333 for Xeon E7-2800 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26496" y="3123459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SMI</a:t>
            </a:r>
            <a:endParaRPr lang="en-US" sz="14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6160296" y="3123459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SMI</a:t>
            </a:r>
            <a:endParaRPr lang="en-US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12" name="Title 27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(6)</a:t>
            </a:r>
            <a:endParaRPr lang="en-US" kern="1200" dirty="0">
              <a:latin typeface="Verdana" pitchFamily="34" charset="0"/>
            </a:endParaRPr>
          </a:p>
        </p:txBody>
      </p:sp>
      <p:cxnSp>
        <p:nvCxnSpPr>
          <p:cNvPr id="213" name="Straight Connector 212"/>
          <p:cNvCxnSpPr/>
          <p:nvPr/>
        </p:nvCxnSpPr>
        <p:spPr bwMode="auto">
          <a:xfrm flipV="1">
            <a:off x="4228373" y="2677201"/>
            <a:ext cx="540000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4" name="Rounded Rectangle 213"/>
          <p:cNvSpPr/>
          <p:nvPr/>
        </p:nvSpPr>
        <p:spPr bwMode="auto">
          <a:xfrm>
            <a:off x="4159594" y="2177309"/>
            <a:ext cx="686709" cy="9842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178416" y="3636893"/>
            <a:ext cx="599844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/>
              <a:t>PCIe2</a:t>
            </a:r>
          </a:p>
          <a:p>
            <a:pPr algn="ctr"/>
            <a:r>
              <a:rPr lang="en-US" sz="1100" dirty="0"/>
              <a:t>x36</a:t>
            </a:r>
          </a:p>
        </p:txBody>
      </p:sp>
      <p:sp>
        <p:nvSpPr>
          <p:cNvPr id="101" name="Left-Right Arrow 100"/>
          <p:cNvSpPr/>
          <p:nvPr/>
        </p:nvSpPr>
        <p:spPr bwMode="auto">
          <a:xfrm>
            <a:off x="5184936" y="3520789"/>
            <a:ext cx="432000" cy="108000"/>
          </a:xfrm>
          <a:prstGeom prst="leftRight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48433" y="5139894"/>
            <a:ext cx="44566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/>
              <a:t>ESI (Enterprise Southbridge Interface) (aka DMI): PCIe2 x4</a:t>
            </a:r>
          </a:p>
        </p:txBody>
      </p:sp>
    </p:spTree>
    <p:extLst>
      <p:ext uri="{BB962C8B-B14F-4D97-AF65-F5344CB8AC3E}">
        <p14:creationId xmlns:p14="http://schemas.microsoft.com/office/powerpoint/2010/main" val="694866573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6" name="Egyenes összekötő 121"/>
          <p:cNvCxnSpPr/>
          <p:nvPr/>
        </p:nvCxnSpPr>
        <p:spPr>
          <a:xfrm rot="5400000" flipH="1" flipV="1">
            <a:off x="4649787" y="3206824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Szövegdoboz 70"/>
          <p:cNvSpPr txBox="1">
            <a:spLocks noChangeArrowheads="1"/>
          </p:cNvSpPr>
          <p:nvPr/>
        </p:nvSpPr>
        <p:spPr bwMode="auto">
          <a:xfrm>
            <a:off x="4183774" y="2105099"/>
            <a:ext cx="72006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QPI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1.1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8" name="Szövegdoboz 70"/>
          <p:cNvSpPr txBox="1">
            <a:spLocks noChangeArrowheads="1"/>
          </p:cNvSpPr>
          <p:nvPr/>
        </p:nvSpPr>
        <p:spPr bwMode="auto">
          <a:xfrm>
            <a:off x="3474548" y="3035674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DMI2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9" name="Szövegdoboz 31"/>
          <p:cNvSpPr txBox="1">
            <a:spLocks noChangeArrowheads="1"/>
          </p:cNvSpPr>
          <p:nvPr/>
        </p:nvSpPr>
        <p:spPr bwMode="auto">
          <a:xfrm>
            <a:off x="808276" y="3408436"/>
            <a:ext cx="156004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3-1600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00" name="Egyenes összekötő 130"/>
          <p:cNvCxnSpPr/>
          <p:nvPr/>
        </p:nvCxnSpPr>
        <p:spPr>
          <a:xfrm rot="10800000" flipH="1" flipV="1">
            <a:off x="2413063" y="2705174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Egyenes összekötő 131"/>
          <p:cNvCxnSpPr/>
          <p:nvPr/>
        </p:nvCxnSpPr>
        <p:spPr>
          <a:xfrm rot="10800000" flipH="1" flipV="1">
            <a:off x="2413063" y="2161013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Egyenes összekötő 145"/>
          <p:cNvCxnSpPr/>
          <p:nvPr/>
        </p:nvCxnSpPr>
        <p:spPr>
          <a:xfrm rot="10800000" flipH="1">
            <a:off x="1460458" y="2125736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églalap 146"/>
          <p:cNvSpPr/>
          <p:nvPr/>
        </p:nvSpPr>
        <p:spPr>
          <a:xfrm flipH="1">
            <a:off x="1593275" y="194158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4" name="Téglalap 147"/>
          <p:cNvSpPr/>
          <p:nvPr/>
        </p:nvSpPr>
        <p:spPr>
          <a:xfrm flipH="1">
            <a:off x="1505963" y="194158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05" name="Egyenes összekötő 150"/>
          <p:cNvCxnSpPr/>
          <p:nvPr/>
        </p:nvCxnSpPr>
        <p:spPr>
          <a:xfrm rot="10800000" flipH="1">
            <a:off x="1442644" y="2295599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églalap 151"/>
          <p:cNvSpPr/>
          <p:nvPr/>
        </p:nvSpPr>
        <p:spPr>
          <a:xfrm flipH="1">
            <a:off x="1593275" y="218923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7" name="Téglalap 152"/>
          <p:cNvSpPr/>
          <p:nvPr/>
        </p:nvSpPr>
        <p:spPr>
          <a:xfrm flipH="1">
            <a:off x="1505963" y="218923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8" name="Téglalap 155"/>
          <p:cNvSpPr/>
          <p:nvPr/>
        </p:nvSpPr>
        <p:spPr>
          <a:xfrm flipH="1">
            <a:off x="1840925" y="206223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2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09" name="Egyenes összekötő 156"/>
          <p:cNvCxnSpPr/>
          <p:nvPr/>
        </p:nvCxnSpPr>
        <p:spPr>
          <a:xfrm rot="10800000" flipH="1">
            <a:off x="1448582" y="2633736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églalap 157"/>
          <p:cNvSpPr/>
          <p:nvPr/>
        </p:nvSpPr>
        <p:spPr>
          <a:xfrm flipH="1">
            <a:off x="1593275" y="252737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1" name="Téglalap 158"/>
          <p:cNvSpPr/>
          <p:nvPr/>
        </p:nvSpPr>
        <p:spPr>
          <a:xfrm flipH="1">
            <a:off x="1505963" y="252737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12" name="Egyenes összekötő 161"/>
          <p:cNvCxnSpPr/>
          <p:nvPr/>
        </p:nvCxnSpPr>
        <p:spPr>
          <a:xfrm rot="10800000" flipH="1">
            <a:off x="1442644" y="2806774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églalap 162"/>
          <p:cNvSpPr/>
          <p:nvPr/>
        </p:nvSpPr>
        <p:spPr>
          <a:xfrm flipH="1">
            <a:off x="1593275" y="277819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4" name="Téglalap 163"/>
          <p:cNvSpPr/>
          <p:nvPr/>
        </p:nvSpPr>
        <p:spPr>
          <a:xfrm flipH="1">
            <a:off x="1505963" y="277819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5" name="Téglalap 166"/>
          <p:cNvSpPr/>
          <p:nvPr/>
        </p:nvSpPr>
        <p:spPr>
          <a:xfrm flipH="1">
            <a:off x="1840925" y="2562299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 dirty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200" dirty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16" name="Egyenes összekötő 170"/>
          <p:cNvCxnSpPr>
            <a:cxnSpLocks noChangeShapeType="1"/>
          </p:cNvCxnSpPr>
          <p:nvPr/>
        </p:nvCxnSpPr>
        <p:spPr bwMode="auto">
          <a:xfrm rot="10800000" flipV="1">
            <a:off x="6314063" y="2722636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" name="Egyenes összekötő 171"/>
          <p:cNvCxnSpPr>
            <a:cxnSpLocks noChangeShapeType="1"/>
          </p:cNvCxnSpPr>
          <p:nvPr/>
        </p:nvCxnSpPr>
        <p:spPr bwMode="auto">
          <a:xfrm rot="10800000" flipV="1">
            <a:off x="6436300" y="2209874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" name="Egyenes összekötő 172"/>
          <p:cNvCxnSpPr>
            <a:cxnSpLocks noChangeShapeType="1"/>
          </p:cNvCxnSpPr>
          <p:nvPr/>
        </p:nvCxnSpPr>
        <p:spPr bwMode="auto">
          <a:xfrm flipH="1" flipV="1">
            <a:off x="7108675" y="2122326"/>
            <a:ext cx="487725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" name="Téglalap 173"/>
          <p:cNvSpPr>
            <a:spLocks noChangeArrowheads="1"/>
          </p:cNvSpPr>
          <p:nvPr/>
        </p:nvSpPr>
        <p:spPr bwMode="auto">
          <a:xfrm>
            <a:off x="7379275" y="194476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20" name="Téglalap 174"/>
          <p:cNvSpPr>
            <a:spLocks noChangeArrowheads="1"/>
          </p:cNvSpPr>
          <p:nvPr/>
        </p:nvSpPr>
        <p:spPr bwMode="auto">
          <a:xfrm>
            <a:off x="7474078" y="194476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21" name="Egyenes összekötő 177"/>
          <p:cNvCxnSpPr>
            <a:cxnSpLocks noChangeShapeType="1"/>
          </p:cNvCxnSpPr>
          <p:nvPr/>
        </p:nvCxnSpPr>
        <p:spPr bwMode="auto">
          <a:xfrm rot="10800000">
            <a:off x="7124973" y="2298774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" name="Téglalap 178"/>
          <p:cNvSpPr>
            <a:spLocks noChangeArrowheads="1"/>
          </p:cNvSpPr>
          <p:nvPr/>
        </p:nvSpPr>
        <p:spPr bwMode="auto">
          <a:xfrm>
            <a:off x="7379275" y="219241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23" name="Téglalap 179"/>
          <p:cNvSpPr>
            <a:spLocks noChangeArrowheads="1"/>
          </p:cNvSpPr>
          <p:nvPr/>
        </p:nvSpPr>
        <p:spPr bwMode="auto">
          <a:xfrm>
            <a:off x="7474078" y="219241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24" name="Téglalap 182"/>
          <p:cNvSpPr>
            <a:spLocks noChangeArrowheads="1"/>
          </p:cNvSpPr>
          <p:nvPr/>
        </p:nvSpPr>
        <p:spPr bwMode="auto">
          <a:xfrm>
            <a:off x="6529963" y="2066999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2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25" name="Egyenes összekötő 183"/>
          <p:cNvCxnSpPr>
            <a:cxnSpLocks noChangeShapeType="1"/>
          </p:cNvCxnSpPr>
          <p:nvPr/>
        </p:nvCxnSpPr>
        <p:spPr bwMode="auto">
          <a:xfrm rot="10800000">
            <a:off x="7147646" y="2649611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" name="Téglalap 184"/>
          <p:cNvSpPr>
            <a:spLocks noChangeArrowheads="1"/>
          </p:cNvSpPr>
          <p:nvPr/>
        </p:nvSpPr>
        <p:spPr bwMode="auto">
          <a:xfrm>
            <a:off x="7379275" y="254324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27" name="Téglalap 185"/>
          <p:cNvSpPr>
            <a:spLocks noChangeArrowheads="1"/>
          </p:cNvSpPr>
          <p:nvPr/>
        </p:nvSpPr>
        <p:spPr bwMode="auto">
          <a:xfrm>
            <a:off x="7474078" y="254324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28" name="Egyenes összekötő 188"/>
          <p:cNvCxnSpPr>
            <a:cxnSpLocks noChangeShapeType="1"/>
          </p:cNvCxnSpPr>
          <p:nvPr/>
        </p:nvCxnSpPr>
        <p:spPr bwMode="auto">
          <a:xfrm rot="10800000">
            <a:off x="7128372" y="2822649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Téglalap 189"/>
          <p:cNvSpPr>
            <a:spLocks noChangeArrowheads="1"/>
          </p:cNvSpPr>
          <p:nvPr/>
        </p:nvSpPr>
        <p:spPr bwMode="auto">
          <a:xfrm>
            <a:off x="7379275" y="279407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0" name="Téglalap 190"/>
          <p:cNvSpPr>
            <a:spLocks noChangeArrowheads="1"/>
          </p:cNvSpPr>
          <p:nvPr/>
        </p:nvSpPr>
        <p:spPr bwMode="auto">
          <a:xfrm>
            <a:off x="7474078" y="279407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1" name="Téglalap 193"/>
          <p:cNvSpPr>
            <a:spLocks noChangeArrowheads="1"/>
          </p:cNvSpPr>
          <p:nvPr/>
        </p:nvSpPr>
        <p:spPr bwMode="auto">
          <a:xfrm>
            <a:off x="6529963" y="2578174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2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32" name="Line 42"/>
          <p:cNvSpPr>
            <a:spLocks noChangeShapeType="1"/>
          </p:cNvSpPr>
          <p:nvPr/>
        </p:nvSpPr>
        <p:spPr bwMode="auto">
          <a:xfrm>
            <a:off x="4054475" y="2941711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36" name="Szövegdoboz 31"/>
          <p:cNvSpPr txBox="1">
            <a:spLocks noChangeArrowheads="1"/>
          </p:cNvSpPr>
          <p:nvPr/>
        </p:nvSpPr>
        <p:spPr bwMode="auto">
          <a:xfrm>
            <a:off x="6677263" y="3422724"/>
            <a:ext cx="156004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3-1600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37" name="Egyenes összekötő 130"/>
          <p:cNvCxnSpPr/>
          <p:nvPr/>
        </p:nvCxnSpPr>
        <p:spPr>
          <a:xfrm flipV="1">
            <a:off x="1293113" y="3049662"/>
            <a:ext cx="1344612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Egyenes összekötő 131"/>
          <p:cNvCxnSpPr/>
          <p:nvPr/>
        </p:nvCxnSpPr>
        <p:spPr>
          <a:xfrm rot="10800000" flipH="1" flipV="1">
            <a:off x="1170050" y="2492801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45"/>
          <p:cNvCxnSpPr/>
          <p:nvPr/>
        </p:nvCxnSpPr>
        <p:spPr>
          <a:xfrm rot="10800000" flipH="1">
            <a:off x="199632" y="239402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églalap 146"/>
          <p:cNvSpPr/>
          <p:nvPr/>
        </p:nvSpPr>
        <p:spPr>
          <a:xfrm flipH="1">
            <a:off x="350263" y="220987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1" name="Téglalap 147"/>
          <p:cNvSpPr/>
          <p:nvPr/>
        </p:nvSpPr>
        <p:spPr>
          <a:xfrm flipH="1">
            <a:off x="262950" y="220987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42" name="Egyenes összekötő 150"/>
          <p:cNvCxnSpPr/>
          <p:nvPr/>
        </p:nvCxnSpPr>
        <p:spPr>
          <a:xfrm rot="10800000" flipH="1">
            <a:off x="199632" y="2563886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églalap 151"/>
          <p:cNvSpPr/>
          <p:nvPr/>
        </p:nvSpPr>
        <p:spPr>
          <a:xfrm flipH="1">
            <a:off x="350263" y="245752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4" name="Téglalap 152"/>
          <p:cNvSpPr/>
          <p:nvPr/>
        </p:nvSpPr>
        <p:spPr>
          <a:xfrm flipH="1">
            <a:off x="262950" y="245752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5" name="Téglalap 155"/>
          <p:cNvSpPr/>
          <p:nvPr/>
        </p:nvSpPr>
        <p:spPr>
          <a:xfrm flipH="1">
            <a:off x="597913" y="233052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 dirty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200" dirty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46" name="Egyenes összekötő 156"/>
          <p:cNvCxnSpPr/>
          <p:nvPr/>
        </p:nvCxnSpPr>
        <p:spPr>
          <a:xfrm rot="10800000" flipH="1">
            <a:off x="199632" y="2978224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57"/>
          <p:cNvSpPr/>
          <p:nvPr/>
        </p:nvSpPr>
        <p:spPr>
          <a:xfrm flipH="1">
            <a:off x="350263" y="287186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58"/>
          <p:cNvSpPr/>
          <p:nvPr/>
        </p:nvSpPr>
        <p:spPr>
          <a:xfrm flipH="1">
            <a:off x="262950" y="287186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49" name="Egyenes összekötő 161"/>
          <p:cNvCxnSpPr/>
          <p:nvPr/>
        </p:nvCxnSpPr>
        <p:spPr>
          <a:xfrm rot="10800000" flipH="1">
            <a:off x="193694" y="3151261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Téglalap 162"/>
          <p:cNvSpPr/>
          <p:nvPr/>
        </p:nvSpPr>
        <p:spPr>
          <a:xfrm flipH="1">
            <a:off x="350263" y="312268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1" name="Téglalap 163"/>
          <p:cNvSpPr/>
          <p:nvPr/>
        </p:nvSpPr>
        <p:spPr>
          <a:xfrm flipH="1">
            <a:off x="262950" y="312268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2" name="Téglalap 166"/>
          <p:cNvSpPr/>
          <p:nvPr/>
        </p:nvSpPr>
        <p:spPr>
          <a:xfrm flipH="1">
            <a:off x="597913" y="2906786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 dirty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2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53" name="Line 65"/>
          <p:cNvSpPr>
            <a:spLocks noChangeShapeType="1"/>
          </p:cNvSpPr>
          <p:nvPr/>
        </p:nvSpPr>
        <p:spPr bwMode="auto">
          <a:xfrm flipV="1">
            <a:off x="2643250" y="2888436"/>
            <a:ext cx="0" cy="1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4" name="Line 66"/>
          <p:cNvSpPr>
            <a:spLocks noChangeShapeType="1"/>
          </p:cNvSpPr>
          <p:nvPr/>
        </p:nvSpPr>
        <p:spPr bwMode="auto">
          <a:xfrm>
            <a:off x="2668650" y="2871861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5" name="Line 67"/>
          <p:cNvSpPr>
            <a:spLocks noChangeShapeType="1"/>
          </p:cNvSpPr>
          <p:nvPr/>
        </p:nvSpPr>
        <p:spPr bwMode="auto">
          <a:xfrm>
            <a:off x="2668650" y="2871861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6" name="Line 68"/>
          <p:cNvSpPr>
            <a:spLocks noChangeShapeType="1"/>
          </p:cNvSpPr>
          <p:nvPr/>
        </p:nvSpPr>
        <p:spPr bwMode="auto">
          <a:xfrm>
            <a:off x="2649600" y="2871861"/>
            <a:ext cx="9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7" name="Line 69"/>
          <p:cNvSpPr>
            <a:spLocks noChangeShapeType="1"/>
          </p:cNvSpPr>
          <p:nvPr/>
        </p:nvSpPr>
        <p:spPr bwMode="auto">
          <a:xfrm>
            <a:off x="2649600" y="2211461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8" name="Line 70"/>
          <p:cNvSpPr>
            <a:spLocks noChangeShapeType="1"/>
          </p:cNvSpPr>
          <p:nvPr/>
        </p:nvSpPr>
        <p:spPr bwMode="auto">
          <a:xfrm>
            <a:off x="2649600" y="2427361"/>
            <a:ext cx="82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59" name="Egyenes összekötő 170"/>
          <p:cNvCxnSpPr>
            <a:cxnSpLocks noChangeShapeType="1"/>
          </p:cNvCxnSpPr>
          <p:nvPr/>
        </p:nvCxnSpPr>
        <p:spPr bwMode="auto">
          <a:xfrm rot="10800000" flipV="1">
            <a:off x="6436300" y="3036961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0" name="Egyenes összekötő 171"/>
          <p:cNvCxnSpPr>
            <a:cxnSpLocks noChangeShapeType="1"/>
          </p:cNvCxnSpPr>
          <p:nvPr/>
        </p:nvCxnSpPr>
        <p:spPr bwMode="auto">
          <a:xfrm rot="10800000" flipV="1">
            <a:off x="6322000" y="2490861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1" name="Egyenes összekötő 172"/>
          <p:cNvCxnSpPr>
            <a:cxnSpLocks noChangeShapeType="1"/>
          </p:cNvCxnSpPr>
          <p:nvPr/>
        </p:nvCxnSpPr>
        <p:spPr bwMode="auto">
          <a:xfrm rot="10800000">
            <a:off x="8472761" y="2409899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2" name="Téglalap 173"/>
          <p:cNvSpPr>
            <a:spLocks noChangeArrowheads="1"/>
          </p:cNvSpPr>
          <p:nvPr/>
        </p:nvSpPr>
        <p:spPr bwMode="auto">
          <a:xfrm>
            <a:off x="8727063" y="222574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3" name="Téglalap 174"/>
          <p:cNvSpPr>
            <a:spLocks noChangeArrowheads="1"/>
          </p:cNvSpPr>
          <p:nvPr/>
        </p:nvSpPr>
        <p:spPr bwMode="auto">
          <a:xfrm>
            <a:off x="8816696" y="2225749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4" name="Egyenes összekötő 177"/>
          <p:cNvCxnSpPr>
            <a:cxnSpLocks noChangeShapeType="1"/>
          </p:cNvCxnSpPr>
          <p:nvPr/>
        </p:nvCxnSpPr>
        <p:spPr bwMode="auto">
          <a:xfrm rot="10800000">
            <a:off x="8472761" y="2541661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" name="Téglalap 178"/>
          <p:cNvSpPr>
            <a:spLocks noChangeArrowheads="1"/>
          </p:cNvSpPr>
          <p:nvPr/>
        </p:nvSpPr>
        <p:spPr bwMode="auto">
          <a:xfrm>
            <a:off x="8727063" y="247339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6" name="Téglalap 179"/>
          <p:cNvSpPr>
            <a:spLocks noChangeArrowheads="1"/>
          </p:cNvSpPr>
          <p:nvPr/>
        </p:nvSpPr>
        <p:spPr bwMode="auto">
          <a:xfrm>
            <a:off x="8816696" y="2473399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82"/>
          <p:cNvSpPr>
            <a:spLocks noChangeArrowheads="1"/>
          </p:cNvSpPr>
          <p:nvPr/>
        </p:nvSpPr>
        <p:spPr bwMode="auto">
          <a:xfrm>
            <a:off x="7877750" y="2347986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2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68" name="Egyenes összekötő 183"/>
          <p:cNvCxnSpPr>
            <a:cxnSpLocks noChangeShapeType="1"/>
          </p:cNvCxnSpPr>
          <p:nvPr/>
        </p:nvCxnSpPr>
        <p:spPr bwMode="auto">
          <a:xfrm rot="10800000">
            <a:off x="8488636" y="2968699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9" name="Téglalap 184"/>
          <p:cNvSpPr>
            <a:spLocks noChangeArrowheads="1"/>
          </p:cNvSpPr>
          <p:nvPr/>
        </p:nvSpPr>
        <p:spPr bwMode="auto">
          <a:xfrm>
            <a:off x="8727063" y="286233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0" name="Téglalap 185"/>
          <p:cNvSpPr>
            <a:spLocks noChangeArrowheads="1"/>
          </p:cNvSpPr>
          <p:nvPr/>
        </p:nvSpPr>
        <p:spPr bwMode="auto">
          <a:xfrm>
            <a:off x="8816696" y="286233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71" name="Egyenes összekötő 188"/>
          <p:cNvCxnSpPr>
            <a:cxnSpLocks noChangeShapeType="1"/>
          </p:cNvCxnSpPr>
          <p:nvPr/>
        </p:nvCxnSpPr>
        <p:spPr bwMode="auto">
          <a:xfrm rot="10800000">
            <a:off x="8465963" y="3141736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2" name="Téglalap 189"/>
          <p:cNvSpPr>
            <a:spLocks noChangeArrowheads="1"/>
          </p:cNvSpPr>
          <p:nvPr/>
        </p:nvSpPr>
        <p:spPr bwMode="auto">
          <a:xfrm>
            <a:off x="8727063" y="311316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3" name="Téglalap 190"/>
          <p:cNvSpPr>
            <a:spLocks noChangeArrowheads="1"/>
          </p:cNvSpPr>
          <p:nvPr/>
        </p:nvSpPr>
        <p:spPr bwMode="auto">
          <a:xfrm>
            <a:off x="8816696" y="3117069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4" name="Téglalap 193"/>
          <p:cNvSpPr>
            <a:spLocks noChangeArrowheads="1"/>
          </p:cNvSpPr>
          <p:nvPr/>
        </p:nvSpPr>
        <p:spPr bwMode="auto">
          <a:xfrm>
            <a:off x="7877750" y="2897261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2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75" name="Line 87"/>
          <p:cNvSpPr>
            <a:spLocks noChangeShapeType="1"/>
          </p:cNvSpPr>
          <p:nvPr/>
        </p:nvSpPr>
        <p:spPr bwMode="auto">
          <a:xfrm flipV="1">
            <a:off x="6436300" y="2852811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76" name="Line 88"/>
          <p:cNvSpPr>
            <a:spLocks noChangeShapeType="1"/>
          </p:cNvSpPr>
          <p:nvPr/>
        </p:nvSpPr>
        <p:spPr bwMode="auto">
          <a:xfrm flipH="1">
            <a:off x="6318825" y="2852811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77" name="Line 89"/>
          <p:cNvSpPr>
            <a:spLocks noChangeShapeType="1"/>
          </p:cNvSpPr>
          <p:nvPr/>
        </p:nvSpPr>
        <p:spPr bwMode="auto">
          <a:xfrm>
            <a:off x="6436300" y="2205111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78" name="Line 90"/>
          <p:cNvSpPr>
            <a:spLocks noChangeShapeType="1"/>
          </p:cNvSpPr>
          <p:nvPr/>
        </p:nvSpPr>
        <p:spPr bwMode="auto">
          <a:xfrm flipH="1">
            <a:off x="6312475" y="2427361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79" name="Téglalap 53"/>
          <p:cNvSpPr>
            <a:spLocks noChangeArrowheads="1"/>
          </p:cNvSpPr>
          <p:nvPr/>
        </p:nvSpPr>
        <p:spPr bwMode="auto">
          <a:xfrm>
            <a:off x="3721100" y="3377586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7500 P</a:t>
            </a:r>
            <a:r>
              <a:rPr lang="hu-HU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OH</a:t>
            </a:r>
          </a:p>
        </p:txBody>
      </p:sp>
      <p:sp>
        <p:nvSpPr>
          <p:cNvPr id="180" name="Szövegdoboz 70"/>
          <p:cNvSpPr txBox="1">
            <a:spLocks noChangeArrowheads="1"/>
          </p:cNvSpPr>
          <p:nvPr/>
        </p:nvSpPr>
        <p:spPr bwMode="auto">
          <a:xfrm>
            <a:off x="4899334" y="3021486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DMI2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81" name="Text Box 97"/>
          <p:cNvSpPr txBox="1">
            <a:spLocks noChangeArrowheads="1"/>
          </p:cNvSpPr>
          <p:nvPr/>
        </p:nvSpPr>
        <p:spPr bwMode="auto">
          <a:xfrm>
            <a:off x="4371376" y="1878988"/>
            <a:ext cx="25519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</a:t>
            </a:r>
          </a:p>
        </p:txBody>
      </p:sp>
      <p:sp>
        <p:nvSpPr>
          <p:cNvPr id="182" name="Rectangle 104"/>
          <p:cNvSpPr>
            <a:spLocks noChangeArrowheads="1"/>
          </p:cNvSpPr>
          <p:nvPr/>
        </p:nvSpPr>
        <p:spPr bwMode="auto">
          <a:xfrm>
            <a:off x="2766217" y="1711098"/>
            <a:ext cx="1429815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Xeon E7-2800 v2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Ivy Bridge-EX)</a:t>
            </a:r>
          </a:p>
        </p:txBody>
      </p:sp>
      <p:sp>
        <p:nvSpPr>
          <p:cNvPr id="183" name="Rectangle 105"/>
          <p:cNvSpPr>
            <a:spLocks noChangeArrowheads="1"/>
          </p:cNvSpPr>
          <p:nvPr/>
        </p:nvSpPr>
        <p:spPr bwMode="auto">
          <a:xfrm>
            <a:off x="5094403" y="1732138"/>
            <a:ext cx="1229503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Xeon E7-2800 v2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Ivy Bridge-EX)</a:t>
            </a:r>
          </a:p>
        </p:txBody>
      </p:sp>
      <p:sp>
        <p:nvSpPr>
          <p:cNvPr id="184" name="Téglalap 3"/>
          <p:cNvSpPr>
            <a:spLocks noChangeArrowheads="1"/>
          </p:cNvSpPr>
          <p:nvPr/>
        </p:nvSpPr>
        <p:spPr bwMode="auto">
          <a:xfrm>
            <a:off x="2768599" y="2357510"/>
            <a:ext cx="1548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Ivy Bridge -EX (15C)</a:t>
            </a:r>
          </a:p>
        </p:txBody>
      </p:sp>
      <p:sp>
        <p:nvSpPr>
          <p:cNvPr id="185" name="Téglalap 3"/>
          <p:cNvSpPr>
            <a:spLocks noChangeArrowheads="1"/>
          </p:cNvSpPr>
          <p:nvPr/>
        </p:nvSpPr>
        <p:spPr bwMode="auto">
          <a:xfrm>
            <a:off x="4775199" y="2357511"/>
            <a:ext cx="15480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Ivy Bridge -EX (15C)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90" name="Straight Connector 189"/>
          <p:cNvCxnSpPr/>
          <p:nvPr/>
        </p:nvCxnSpPr>
        <p:spPr bwMode="auto">
          <a:xfrm flipV="1">
            <a:off x="4316599" y="2467049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1" name="Straight Connector 190"/>
          <p:cNvCxnSpPr/>
          <p:nvPr/>
        </p:nvCxnSpPr>
        <p:spPr bwMode="auto">
          <a:xfrm flipV="1">
            <a:off x="4326124" y="2762324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2" name="Szövegdoboz 70"/>
          <p:cNvSpPr txBox="1">
            <a:spLocks noChangeArrowheads="1"/>
          </p:cNvSpPr>
          <p:nvPr/>
        </p:nvSpPr>
        <p:spPr bwMode="auto">
          <a:xfrm>
            <a:off x="4193299" y="2908374"/>
            <a:ext cx="72006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QPI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1.1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5" name="Text Box 146"/>
          <p:cNvSpPr txBox="1">
            <a:spLocks noChangeArrowheads="1"/>
          </p:cNvSpPr>
          <p:nvPr/>
        </p:nvSpPr>
        <p:spPr bwMode="auto">
          <a:xfrm>
            <a:off x="121437" y="478425"/>
            <a:ext cx="904716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Using dual higher speed serial buses (QPI 1.1) between Ivy Bridge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processors in 2S NUMA servers (2014)</a:t>
            </a:r>
          </a:p>
        </p:txBody>
      </p:sp>
      <p:sp>
        <p:nvSpPr>
          <p:cNvPr id="197" name="Téglalap 147"/>
          <p:cNvSpPr/>
          <p:nvPr/>
        </p:nvSpPr>
        <p:spPr>
          <a:xfrm flipH="1">
            <a:off x="1414905" y="193959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8" name="Téglalap 152"/>
          <p:cNvSpPr/>
          <p:nvPr/>
        </p:nvSpPr>
        <p:spPr>
          <a:xfrm flipH="1">
            <a:off x="1414905" y="218724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9" name="Téglalap 158"/>
          <p:cNvSpPr/>
          <p:nvPr/>
        </p:nvSpPr>
        <p:spPr>
          <a:xfrm flipH="1">
            <a:off x="1414905" y="252538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0" name="Téglalap 163"/>
          <p:cNvSpPr/>
          <p:nvPr/>
        </p:nvSpPr>
        <p:spPr>
          <a:xfrm flipH="1">
            <a:off x="1414905" y="278214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1" name="Téglalap 147"/>
          <p:cNvSpPr/>
          <p:nvPr/>
        </p:nvSpPr>
        <p:spPr>
          <a:xfrm flipH="1">
            <a:off x="165954" y="221382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2" name="Téglalap 152"/>
          <p:cNvSpPr/>
          <p:nvPr/>
        </p:nvSpPr>
        <p:spPr>
          <a:xfrm flipH="1">
            <a:off x="165954" y="246147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3" name="Téglalap 158"/>
          <p:cNvSpPr/>
          <p:nvPr/>
        </p:nvSpPr>
        <p:spPr>
          <a:xfrm flipH="1">
            <a:off x="165954" y="287581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4" name="Téglalap 163"/>
          <p:cNvSpPr/>
          <p:nvPr/>
        </p:nvSpPr>
        <p:spPr>
          <a:xfrm flipH="1">
            <a:off x="165954" y="312663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5" name="Téglalap 174"/>
          <p:cNvSpPr>
            <a:spLocks noChangeArrowheads="1"/>
          </p:cNvSpPr>
          <p:nvPr/>
        </p:nvSpPr>
        <p:spPr bwMode="auto">
          <a:xfrm>
            <a:off x="7563958" y="194277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6" name="Téglalap 179"/>
          <p:cNvSpPr>
            <a:spLocks noChangeArrowheads="1"/>
          </p:cNvSpPr>
          <p:nvPr/>
        </p:nvSpPr>
        <p:spPr bwMode="auto">
          <a:xfrm>
            <a:off x="7563958" y="219042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7" name="Téglalap 185"/>
          <p:cNvSpPr>
            <a:spLocks noChangeArrowheads="1"/>
          </p:cNvSpPr>
          <p:nvPr/>
        </p:nvSpPr>
        <p:spPr bwMode="auto">
          <a:xfrm>
            <a:off x="7563958" y="254126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8" name="Téglalap 190"/>
          <p:cNvSpPr>
            <a:spLocks noChangeArrowheads="1"/>
          </p:cNvSpPr>
          <p:nvPr/>
        </p:nvSpPr>
        <p:spPr bwMode="auto">
          <a:xfrm>
            <a:off x="7563958" y="279208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17" name="Téglalap 174"/>
          <p:cNvSpPr>
            <a:spLocks noChangeArrowheads="1"/>
          </p:cNvSpPr>
          <p:nvPr/>
        </p:nvSpPr>
        <p:spPr bwMode="auto">
          <a:xfrm>
            <a:off x="8910804" y="222754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18" name="Téglalap 179"/>
          <p:cNvSpPr>
            <a:spLocks noChangeArrowheads="1"/>
          </p:cNvSpPr>
          <p:nvPr/>
        </p:nvSpPr>
        <p:spPr bwMode="auto">
          <a:xfrm>
            <a:off x="8910804" y="247519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19" name="Téglalap 185"/>
          <p:cNvSpPr>
            <a:spLocks noChangeArrowheads="1"/>
          </p:cNvSpPr>
          <p:nvPr/>
        </p:nvSpPr>
        <p:spPr bwMode="auto">
          <a:xfrm>
            <a:off x="8910804" y="286022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20" name="Téglalap 190"/>
          <p:cNvSpPr>
            <a:spLocks noChangeArrowheads="1"/>
          </p:cNvSpPr>
          <p:nvPr/>
        </p:nvSpPr>
        <p:spPr bwMode="auto">
          <a:xfrm>
            <a:off x="8910804" y="311886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186750" y="1231984"/>
            <a:ext cx="612860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b="1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Ivy Bridge-based NUMA platform (</a:t>
            </a:r>
            <a:r>
              <a:rPr lang="en-US" sz="1300" b="1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Brickland</a:t>
            </a:r>
            <a:r>
              <a:rPr lang="en-US" sz="1300" b="1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) for up to 15 cores</a:t>
            </a:r>
          </a:p>
        </p:txBody>
      </p:sp>
      <p:sp>
        <p:nvSpPr>
          <p:cNvPr id="210" name="TextBox 209"/>
          <p:cNvSpPr txBox="1"/>
          <p:nvPr/>
        </p:nvSpPr>
        <p:spPr>
          <a:xfrm>
            <a:off x="2439196" y="3202061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SMI2</a:t>
            </a:r>
          </a:p>
        </p:txBody>
      </p:sp>
      <p:sp>
        <p:nvSpPr>
          <p:cNvPr id="211" name="TextBox 210"/>
          <p:cNvSpPr txBox="1"/>
          <p:nvPr/>
        </p:nvSpPr>
        <p:spPr>
          <a:xfrm>
            <a:off x="6198396" y="3202061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SMI2</a:t>
            </a:r>
          </a:p>
        </p:txBody>
      </p:sp>
      <p:sp>
        <p:nvSpPr>
          <p:cNvPr id="212" name="Title 27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14" name="Rounded Rectangle 213"/>
          <p:cNvSpPr/>
          <p:nvPr/>
        </p:nvSpPr>
        <p:spPr bwMode="auto">
          <a:xfrm>
            <a:off x="4169218" y="2027354"/>
            <a:ext cx="720000" cy="11880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2979015" y="3356536"/>
            <a:ext cx="59984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/>
              <a:t>PCIe3</a:t>
            </a:r>
          </a:p>
          <a:p>
            <a:pPr algn="ctr"/>
            <a:r>
              <a:rPr lang="en-US" sz="1100" dirty="0"/>
              <a:t>x32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5470359" y="3354933"/>
            <a:ext cx="59984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/>
              <a:t>PCIe3</a:t>
            </a:r>
          </a:p>
          <a:p>
            <a:pPr algn="ctr"/>
            <a:r>
              <a:rPr lang="en-US" sz="1100" dirty="0"/>
              <a:t>x32</a:t>
            </a:r>
          </a:p>
        </p:txBody>
      </p:sp>
      <p:sp>
        <p:nvSpPr>
          <p:cNvPr id="133" name="Up-Down Arrow 132"/>
          <p:cNvSpPr/>
          <p:nvPr/>
        </p:nvSpPr>
        <p:spPr bwMode="auto">
          <a:xfrm>
            <a:off x="3268735" y="2962062"/>
            <a:ext cx="72000" cy="360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34" name="Up-Down Arrow 133"/>
          <p:cNvSpPr/>
          <p:nvPr/>
        </p:nvSpPr>
        <p:spPr bwMode="auto">
          <a:xfrm>
            <a:off x="5742436" y="2962061"/>
            <a:ext cx="72000" cy="360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66585" y="4312120"/>
            <a:ext cx="31758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rgbClr val="000000"/>
                </a:solidFill>
              </a:rPr>
              <a:t>DMI2 </a:t>
            </a:r>
            <a:r>
              <a:rPr lang="en-US" sz="1100" dirty="0"/>
              <a:t>(Direct Media Interface2): </a:t>
            </a:r>
            <a:r>
              <a:rPr lang="en-US" sz="1100" dirty="0">
                <a:solidFill>
                  <a:srgbClr val="000000"/>
                </a:solidFill>
              </a:rPr>
              <a:t>PCIe3 x4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1092874816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7950" y="481264"/>
            <a:ext cx="19229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Remark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65701" y="885524"/>
            <a:ext cx="9126216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 Ivy Bridge-EX processor Intel connected the </a:t>
            </a:r>
            <a:r>
              <a:rPr lang="en-US" sz="1600" dirty="0" err="1"/>
              <a:t>PCIe</a:t>
            </a:r>
            <a:r>
              <a:rPr lang="en-US" sz="1600" dirty="0"/>
              <a:t> directly to the processors, </a:t>
            </a:r>
          </a:p>
          <a:p>
            <a:r>
              <a:rPr lang="en-US" sz="1600" dirty="0"/>
              <a:t>      this reduces the bandwidth needed between the processors and the chipset and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</a:t>
            </a:r>
            <a:r>
              <a:rPr lang="hu-HU" sz="1600" dirty="0"/>
              <a:t>this is why </a:t>
            </a:r>
            <a:r>
              <a:rPr lang="en-US" sz="1600" dirty="0"/>
              <a:t>a lower bandwidth connection to the chipset can be used (DMI2).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DMI2 interface is the 2. generation DMI (Direct Media Interface) link that is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in fact a PCIe3 x4 link.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DMI2 provides  4 x 8.0 Gb/s = 32 Gb/s = 4 GB/s in each direction.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Previously, the DMI (aka ESI) link (PCIe2 4x provided</a:t>
            </a:r>
          </a:p>
          <a:p>
            <a:pPr>
              <a:spcAft>
                <a:spcPts val="600"/>
              </a:spcAft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4 x 5 Gb/s x8/10 encoding = 16 Gb/s = 2 GB/s in each direction.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Compared to the QPI link the </a:t>
            </a:r>
            <a:r>
              <a:rPr lang="en-US" altLang="en-US" sz="1600" dirty="0">
                <a:latin typeface="Verdana" pitchFamily="34" charset="0"/>
                <a:cs typeface="Times New Roman" pitchFamily="18" charset="0"/>
              </a:rPr>
              <a:t>DMI2 link is a lower pin count link with reduced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 dirty="0">
                <a:latin typeface="Verdana" pitchFamily="34" charset="0"/>
                <a:cs typeface="Times New Roman" pitchFamily="18" charset="0"/>
              </a:rPr>
              <a:t>       transfer rate, as seen in the Table below.</a:t>
            </a:r>
            <a:endParaRPr lang="en-US" sz="1600" dirty="0"/>
          </a:p>
        </p:txBody>
      </p:sp>
      <p:graphicFrame>
        <p:nvGraphicFramePr>
          <p:cNvPr id="8" name="Group 5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9007640"/>
              </p:ext>
            </p:extLst>
          </p:nvPr>
        </p:nvGraphicFramePr>
        <p:xfrm>
          <a:off x="2048476" y="3961331"/>
          <a:ext cx="4654550" cy="1331913"/>
        </p:xfrm>
        <a:graphic>
          <a:graphicData uri="http://schemas.openxmlformats.org/drawingml/2006/table">
            <a:tbl>
              <a:tblPr/>
              <a:tblGrid>
                <a:gridCol w="1031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9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129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334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No. of lines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Transfer rate in each direction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QPI link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CCCA2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Up to 12.8 GB/s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005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DMI2 link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CCCA2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 GB/s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924025" y="5659654"/>
            <a:ext cx="77772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Table: Pin counts and transfer rates of the QPI and DMI2 links</a:t>
            </a:r>
          </a:p>
        </p:txBody>
      </p:sp>
    </p:spTree>
    <p:extLst>
      <p:ext uri="{BB962C8B-B14F-4D97-AF65-F5344CB8AC3E}">
        <p14:creationId xmlns:p14="http://schemas.microsoft.com/office/powerpoint/2010/main" val="1141452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(9)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8525" y="1295572"/>
            <a:ext cx="709521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-SP/Cascade Lake-SP based 2S platform (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Purley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for up to 28C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306832" y="1826047"/>
            <a:ext cx="6448377" cy="2144713"/>
            <a:chOff x="1306832" y="4069474"/>
            <a:chExt cx="6448377" cy="2144713"/>
          </a:xfrm>
        </p:grpSpPr>
        <p:cxnSp>
          <p:nvCxnSpPr>
            <p:cNvPr id="6" name="Egyenes összekötő 121"/>
            <p:cNvCxnSpPr/>
            <p:nvPr/>
          </p:nvCxnSpPr>
          <p:spPr>
            <a:xfrm rot="5400000" flipH="1" flipV="1">
              <a:off x="4648187" y="5553787"/>
              <a:ext cx="48577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Szövegdoboz 70"/>
            <p:cNvSpPr txBox="1">
              <a:spLocks noChangeArrowheads="1"/>
            </p:cNvSpPr>
            <p:nvPr/>
          </p:nvSpPr>
          <p:spPr bwMode="auto">
            <a:xfrm>
              <a:off x="4289575" y="4481730"/>
              <a:ext cx="50526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PI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8" name="Szövegdoboz 70"/>
            <p:cNvSpPr txBox="1">
              <a:spLocks noChangeArrowheads="1"/>
            </p:cNvSpPr>
            <p:nvPr/>
          </p:nvSpPr>
          <p:spPr bwMode="auto">
            <a:xfrm>
              <a:off x="3472948" y="5334512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" name="Szövegdoboz 31"/>
            <p:cNvSpPr txBox="1">
              <a:spLocks noChangeArrowheads="1"/>
            </p:cNvSpPr>
            <p:nvPr/>
          </p:nvSpPr>
          <p:spPr bwMode="auto">
            <a:xfrm>
              <a:off x="1306832" y="5761710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4-2400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" name="Line 42"/>
            <p:cNvSpPr>
              <a:spLocks noChangeShapeType="1"/>
            </p:cNvSpPr>
            <p:nvPr/>
          </p:nvSpPr>
          <p:spPr bwMode="auto">
            <a:xfrm>
              <a:off x="4052875" y="5288674"/>
              <a:ext cx="0" cy="5207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" name="Szövegdoboz 31"/>
            <p:cNvSpPr txBox="1">
              <a:spLocks noChangeArrowheads="1"/>
            </p:cNvSpPr>
            <p:nvPr/>
          </p:nvSpPr>
          <p:spPr bwMode="auto">
            <a:xfrm>
              <a:off x="6310583" y="5621994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4-2400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2" name="Egyenes összekötő 131"/>
            <p:cNvCxnSpPr/>
            <p:nvPr/>
          </p:nvCxnSpPr>
          <p:spPr>
            <a:xfrm rot="10800000" flipH="1" flipV="1">
              <a:off x="2050948" y="4817739"/>
              <a:ext cx="936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églalap 53"/>
            <p:cNvSpPr>
              <a:spLocks noChangeArrowheads="1"/>
            </p:cNvSpPr>
            <p:nvPr/>
          </p:nvSpPr>
          <p:spPr bwMode="auto">
            <a:xfrm>
              <a:off x="3719500" y="5637924"/>
              <a:ext cx="1439863" cy="576263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C621/C622 PC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</a:p>
          </p:txBody>
        </p:sp>
        <p:sp>
          <p:nvSpPr>
            <p:cNvPr id="14" name="Szövegdoboz 70"/>
            <p:cNvSpPr txBox="1">
              <a:spLocks noChangeArrowheads="1"/>
            </p:cNvSpPr>
            <p:nvPr/>
          </p:nvSpPr>
          <p:spPr bwMode="auto">
            <a:xfrm>
              <a:off x="4820734" y="5329949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" name="Text Box 97"/>
            <p:cNvSpPr txBox="1">
              <a:spLocks noChangeArrowheads="1"/>
            </p:cNvSpPr>
            <p:nvPr/>
          </p:nvSpPr>
          <p:spPr bwMode="auto">
            <a:xfrm>
              <a:off x="4373550" y="4139324"/>
              <a:ext cx="247650" cy="260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</a:t>
              </a:r>
            </a:p>
          </p:txBody>
        </p:sp>
        <p:sp>
          <p:nvSpPr>
            <p:cNvPr id="16" name="Rectangle 104"/>
            <p:cNvSpPr>
              <a:spLocks noChangeArrowheads="1"/>
            </p:cNvSpPr>
            <p:nvPr/>
          </p:nvSpPr>
          <p:spPr bwMode="auto">
            <a:xfrm>
              <a:off x="2707939" y="4075824"/>
              <a:ext cx="1648125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Silver 41xx/42xx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2S)</a:t>
              </a:r>
            </a:p>
          </p:txBody>
        </p:sp>
        <p:sp>
          <p:nvSpPr>
            <p:cNvPr id="17" name="Rectangle 105"/>
            <p:cNvSpPr>
              <a:spLocks noChangeArrowheads="1"/>
            </p:cNvSpPr>
            <p:nvPr/>
          </p:nvSpPr>
          <p:spPr bwMode="auto">
            <a:xfrm>
              <a:off x="4763673" y="4069474"/>
              <a:ext cx="1611018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Silver 41xx/42xx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2S)</a:t>
              </a:r>
            </a:p>
          </p:txBody>
        </p:sp>
        <p:cxnSp>
          <p:nvCxnSpPr>
            <p:cNvPr id="18" name="Straight Connector 17"/>
            <p:cNvCxnSpPr/>
            <p:nvPr/>
          </p:nvCxnSpPr>
          <p:spPr bwMode="auto">
            <a:xfrm flipV="1">
              <a:off x="4314999" y="4972284"/>
              <a:ext cx="458601" cy="79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" name="Straight Connector 18"/>
            <p:cNvCxnSpPr/>
            <p:nvPr/>
          </p:nvCxnSpPr>
          <p:spPr bwMode="auto">
            <a:xfrm flipV="1">
              <a:off x="4324524" y="5162121"/>
              <a:ext cx="458601" cy="50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0" name="Szövegdoboz 70"/>
            <p:cNvSpPr txBox="1">
              <a:spLocks noChangeArrowheads="1"/>
            </p:cNvSpPr>
            <p:nvPr/>
          </p:nvSpPr>
          <p:spPr bwMode="auto">
            <a:xfrm>
              <a:off x="4222157" y="5228736"/>
              <a:ext cx="6591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 or 3 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2" name="Egyenes összekötő 131"/>
            <p:cNvCxnSpPr/>
            <p:nvPr/>
          </p:nvCxnSpPr>
          <p:spPr>
            <a:xfrm rot="10800000" flipH="1" flipV="1">
              <a:off x="2048561" y="5126719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3" name="Group 22"/>
            <p:cNvGrpSpPr/>
            <p:nvPr/>
          </p:nvGrpSpPr>
          <p:grpSpPr>
            <a:xfrm>
              <a:off x="1693300" y="4446347"/>
              <a:ext cx="1172998" cy="1078455"/>
              <a:chOff x="1693300" y="2848552"/>
              <a:chExt cx="1172998" cy="1078455"/>
            </a:xfrm>
          </p:grpSpPr>
          <p:cxnSp>
            <p:nvCxnSpPr>
              <p:cNvPr id="59" name="Egyenes összekötő 156"/>
              <p:cNvCxnSpPr/>
              <p:nvPr/>
            </p:nvCxnSpPr>
            <p:spPr>
              <a:xfrm>
                <a:off x="2376258" y="3817069"/>
                <a:ext cx="288000" cy="40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Téglalap 157"/>
              <p:cNvSpPr/>
              <p:nvPr/>
            </p:nvSpPr>
            <p:spPr>
              <a:xfrm flipH="1">
                <a:off x="2514941" y="3711107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1" name="Téglalap 158"/>
              <p:cNvSpPr/>
              <p:nvPr/>
            </p:nvSpPr>
            <p:spPr>
              <a:xfrm flipH="1">
                <a:off x="2427629" y="3711107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2" name="Téglalap 146"/>
              <p:cNvSpPr/>
              <p:nvPr/>
            </p:nvSpPr>
            <p:spPr>
              <a:xfrm flipH="1">
                <a:off x="2217334" y="3030650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3" name="Téglalap 147"/>
              <p:cNvSpPr/>
              <p:nvPr/>
            </p:nvSpPr>
            <p:spPr>
              <a:xfrm flipH="1">
                <a:off x="2130021" y="303065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4" name="Line 65"/>
              <p:cNvSpPr>
                <a:spLocks noChangeShapeType="1"/>
              </p:cNvSpPr>
              <p:nvPr/>
            </p:nvSpPr>
            <p:spPr bwMode="auto">
              <a:xfrm flipV="1">
                <a:off x="2667908" y="3631629"/>
                <a:ext cx="0" cy="18000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65" name="Line 66"/>
              <p:cNvSpPr>
                <a:spLocks noChangeShapeType="1"/>
              </p:cNvSpPr>
              <p:nvPr/>
            </p:nvSpPr>
            <p:spPr bwMode="auto">
              <a:xfrm>
                <a:off x="2667050" y="3570229"/>
                <a:ext cx="0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66" name="Line 67"/>
              <p:cNvSpPr>
                <a:spLocks noChangeShapeType="1"/>
              </p:cNvSpPr>
              <p:nvPr/>
            </p:nvSpPr>
            <p:spPr bwMode="auto">
              <a:xfrm>
                <a:off x="2667050" y="3570229"/>
                <a:ext cx="0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67" name="Line 68"/>
              <p:cNvSpPr>
                <a:spLocks noChangeShapeType="1"/>
              </p:cNvSpPr>
              <p:nvPr/>
            </p:nvSpPr>
            <p:spPr bwMode="auto">
              <a:xfrm>
                <a:off x="2679000" y="3636904"/>
                <a:ext cx="95250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68" name="Line 69"/>
              <p:cNvSpPr>
                <a:spLocks noChangeShapeType="1"/>
              </p:cNvSpPr>
              <p:nvPr/>
            </p:nvSpPr>
            <p:spPr bwMode="auto">
              <a:xfrm>
                <a:off x="2662632" y="2969729"/>
                <a:ext cx="0" cy="18000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69" name="Line 70"/>
              <p:cNvSpPr>
                <a:spLocks noChangeShapeType="1"/>
              </p:cNvSpPr>
              <p:nvPr/>
            </p:nvSpPr>
            <p:spPr bwMode="auto">
              <a:xfrm>
                <a:off x="2671250" y="3144979"/>
                <a:ext cx="82550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70" name="Téglalap 158"/>
              <p:cNvSpPr/>
              <p:nvPr/>
            </p:nvSpPr>
            <p:spPr>
              <a:xfrm flipH="1">
                <a:off x="2336571" y="3709119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Téglalap 147"/>
              <p:cNvSpPr/>
              <p:nvPr/>
            </p:nvSpPr>
            <p:spPr>
              <a:xfrm flipH="1">
                <a:off x="2033025" y="303460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72" name="Egyenes összekötő 150"/>
              <p:cNvCxnSpPr/>
              <p:nvPr/>
            </p:nvCxnSpPr>
            <p:spPr>
              <a:xfrm rot="10800000" flipH="1">
                <a:off x="2376729" y="2959366"/>
                <a:ext cx="2880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3" name="Téglalap 151"/>
              <p:cNvSpPr/>
              <p:nvPr/>
            </p:nvSpPr>
            <p:spPr>
              <a:xfrm flipH="1">
                <a:off x="2507231" y="2853003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4" name="Téglalap 152"/>
              <p:cNvSpPr/>
              <p:nvPr/>
            </p:nvSpPr>
            <p:spPr>
              <a:xfrm flipH="1">
                <a:off x="2420236" y="2848552"/>
                <a:ext cx="45719" cy="220351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5" name="Téglalap 152"/>
              <p:cNvSpPr/>
              <p:nvPr/>
            </p:nvSpPr>
            <p:spPr>
              <a:xfrm flipH="1">
                <a:off x="2328861" y="2851015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76" name="Egyenes összekötő 131"/>
              <p:cNvCxnSpPr/>
              <p:nvPr/>
            </p:nvCxnSpPr>
            <p:spPr>
              <a:xfrm rot="10800000" flipH="1" flipV="1">
                <a:off x="1714298" y="3321544"/>
                <a:ext cx="115200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" name="Téglalap 146"/>
              <p:cNvSpPr/>
              <p:nvPr/>
            </p:nvSpPr>
            <p:spPr>
              <a:xfrm flipH="1">
                <a:off x="1877609" y="3129075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8" name="Téglalap 147"/>
              <p:cNvSpPr/>
              <p:nvPr/>
            </p:nvSpPr>
            <p:spPr>
              <a:xfrm flipH="1">
                <a:off x="1790296" y="3129075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9" name="Téglalap 147"/>
              <p:cNvSpPr/>
              <p:nvPr/>
            </p:nvSpPr>
            <p:spPr>
              <a:xfrm flipH="1">
                <a:off x="1693300" y="3133025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80" name="Egyenes összekötő 131"/>
              <p:cNvCxnSpPr/>
              <p:nvPr/>
            </p:nvCxnSpPr>
            <p:spPr>
              <a:xfrm rot="10800000" flipH="1" flipV="1">
                <a:off x="1714298" y="3419969"/>
                <a:ext cx="115200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Téglalap 162"/>
              <p:cNvSpPr/>
              <p:nvPr/>
            </p:nvSpPr>
            <p:spPr>
              <a:xfrm flipH="1">
                <a:off x="1877152" y="3390994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2" name="Téglalap 163"/>
              <p:cNvSpPr/>
              <p:nvPr/>
            </p:nvSpPr>
            <p:spPr>
              <a:xfrm flipH="1">
                <a:off x="1789840" y="3390994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3" name="Téglalap 163"/>
              <p:cNvSpPr/>
              <p:nvPr/>
            </p:nvSpPr>
            <p:spPr>
              <a:xfrm flipH="1">
                <a:off x="1698782" y="3394944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4" name="Téglalap 146"/>
              <p:cNvSpPr/>
              <p:nvPr/>
            </p:nvSpPr>
            <p:spPr>
              <a:xfrm flipH="1">
                <a:off x="2217334" y="3494200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5" name="Téglalap 147"/>
              <p:cNvSpPr/>
              <p:nvPr/>
            </p:nvSpPr>
            <p:spPr>
              <a:xfrm flipH="1">
                <a:off x="2130021" y="349420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6" name="Téglalap 147"/>
              <p:cNvSpPr/>
              <p:nvPr/>
            </p:nvSpPr>
            <p:spPr>
              <a:xfrm flipH="1">
                <a:off x="2033025" y="349815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cxnSp>
          <p:nvCxnSpPr>
            <p:cNvPr id="24" name="Egyenes összekötő 131"/>
            <p:cNvCxnSpPr/>
            <p:nvPr/>
          </p:nvCxnSpPr>
          <p:spPr>
            <a:xfrm flipH="1" flipV="1">
              <a:off x="6101595" y="4816136"/>
              <a:ext cx="936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Egyenes összekötő 131"/>
            <p:cNvCxnSpPr/>
            <p:nvPr/>
          </p:nvCxnSpPr>
          <p:spPr>
            <a:xfrm flipH="1" flipV="1">
              <a:off x="5903971" y="5173396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Egyenes összekötő 156"/>
            <p:cNvCxnSpPr/>
            <p:nvPr/>
          </p:nvCxnSpPr>
          <p:spPr>
            <a:xfrm rot="10800000">
              <a:off x="6446502" y="4554281"/>
              <a:ext cx="288000" cy="401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églalap 157"/>
            <p:cNvSpPr/>
            <p:nvPr/>
          </p:nvSpPr>
          <p:spPr>
            <a:xfrm rot="10800000" flipH="1">
              <a:off x="6551369" y="444474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Téglalap 158"/>
            <p:cNvSpPr/>
            <p:nvPr/>
          </p:nvSpPr>
          <p:spPr>
            <a:xfrm rot="10800000" flipH="1">
              <a:off x="6637094" y="444474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églalap 146"/>
            <p:cNvSpPr/>
            <p:nvPr/>
          </p:nvSpPr>
          <p:spPr>
            <a:xfrm rot="10800000" flipH="1">
              <a:off x="6848976" y="5125201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Téglalap 147"/>
            <p:cNvSpPr/>
            <p:nvPr/>
          </p:nvSpPr>
          <p:spPr>
            <a:xfrm rot="10800000" flipH="1">
              <a:off x="6934701" y="512520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Line 65"/>
            <p:cNvSpPr>
              <a:spLocks noChangeShapeType="1"/>
            </p:cNvSpPr>
            <p:nvPr/>
          </p:nvSpPr>
          <p:spPr bwMode="auto">
            <a:xfrm rot="10800000" flipV="1">
              <a:off x="6442852" y="4560122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2" name="Line 66"/>
            <p:cNvSpPr>
              <a:spLocks noChangeShapeType="1"/>
            </p:cNvSpPr>
            <p:nvPr/>
          </p:nvSpPr>
          <p:spPr bwMode="auto">
            <a:xfrm rot="10800000">
              <a:off x="6443710" y="4801522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3" name="Line 67"/>
            <p:cNvSpPr>
              <a:spLocks noChangeShapeType="1"/>
            </p:cNvSpPr>
            <p:nvPr/>
          </p:nvSpPr>
          <p:spPr bwMode="auto">
            <a:xfrm rot="10800000">
              <a:off x="6443710" y="4801522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4" name="Line 68"/>
            <p:cNvSpPr>
              <a:spLocks noChangeShapeType="1"/>
            </p:cNvSpPr>
            <p:nvPr/>
          </p:nvSpPr>
          <p:spPr bwMode="auto">
            <a:xfrm rot="10800000">
              <a:off x="6342190" y="4734847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5" name="Line 69"/>
            <p:cNvSpPr>
              <a:spLocks noChangeShapeType="1"/>
            </p:cNvSpPr>
            <p:nvPr/>
          </p:nvSpPr>
          <p:spPr bwMode="auto">
            <a:xfrm rot="10800000">
              <a:off x="6442448" y="5241902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6" name="Line 70"/>
            <p:cNvSpPr>
              <a:spLocks noChangeShapeType="1"/>
            </p:cNvSpPr>
            <p:nvPr/>
          </p:nvSpPr>
          <p:spPr bwMode="auto">
            <a:xfrm rot="10800000">
              <a:off x="6298350" y="5243812"/>
              <a:ext cx="14400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Téglalap 158"/>
            <p:cNvSpPr/>
            <p:nvPr/>
          </p:nvSpPr>
          <p:spPr>
            <a:xfrm rot="10800000" flipH="1">
              <a:off x="6728152" y="444673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Téglalap 147"/>
            <p:cNvSpPr/>
            <p:nvPr/>
          </p:nvSpPr>
          <p:spPr>
            <a:xfrm rot="10800000" flipH="1">
              <a:off x="7031697" y="512125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39" name="Egyenes összekötő 150"/>
            <p:cNvCxnSpPr/>
            <p:nvPr/>
          </p:nvCxnSpPr>
          <p:spPr>
            <a:xfrm flipH="1">
              <a:off x="6440351" y="5418983"/>
              <a:ext cx="2880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églalap 151"/>
            <p:cNvSpPr/>
            <p:nvPr/>
          </p:nvSpPr>
          <p:spPr>
            <a:xfrm rot="10800000" flipH="1">
              <a:off x="6553399" y="531420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Téglalap 152"/>
            <p:cNvSpPr/>
            <p:nvPr/>
          </p:nvSpPr>
          <p:spPr>
            <a:xfrm rot="10800000" flipH="1">
              <a:off x="6639125" y="5314208"/>
              <a:ext cx="45719" cy="220351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Téglalap 152"/>
            <p:cNvSpPr/>
            <p:nvPr/>
          </p:nvSpPr>
          <p:spPr>
            <a:xfrm rot="10800000" flipH="1">
              <a:off x="6730182" y="5316196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3" name="Egyenes összekötő 131"/>
            <p:cNvCxnSpPr/>
            <p:nvPr/>
          </p:nvCxnSpPr>
          <p:spPr>
            <a:xfrm flipH="1" flipV="1">
              <a:off x="6244462" y="5047032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églalap 146"/>
            <p:cNvSpPr/>
            <p:nvPr/>
          </p:nvSpPr>
          <p:spPr>
            <a:xfrm rot="10800000" flipH="1">
              <a:off x="7188701" y="5026776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" name="Téglalap 147"/>
            <p:cNvSpPr/>
            <p:nvPr/>
          </p:nvSpPr>
          <p:spPr>
            <a:xfrm rot="10800000" flipH="1">
              <a:off x="7274426" y="502677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Téglalap 147"/>
            <p:cNvSpPr/>
            <p:nvPr/>
          </p:nvSpPr>
          <p:spPr>
            <a:xfrm rot="10800000" flipH="1">
              <a:off x="7371422" y="502282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7" name="Egyenes összekötő 131"/>
            <p:cNvCxnSpPr/>
            <p:nvPr/>
          </p:nvCxnSpPr>
          <p:spPr>
            <a:xfrm flipH="1" flipV="1">
              <a:off x="6244462" y="4948607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églalap 162"/>
            <p:cNvSpPr/>
            <p:nvPr/>
          </p:nvSpPr>
          <p:spPr>
            <a:xfrm rot="10800000" flipH="1">
              <a:off x="7189158" y="476485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Téglalap 163"/>
            <p:cNvSpPr/>
            <p:nvPr/>
          </p:nvSpPr>
          <p:spPr>
            <a:xfrm rot="10800000" flipH="1">
              <a:off x="7274883" y="476485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Téglalap 163"/>
            <p:cNvSpPr/>
            <p:nvPr/>
          </p:nvSpPr>
          <p:spPr>
            <a:xfrm rot="10800000" flipH="1">
              <a:off x="7365941" y="4765101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Téglalap 146"/>
            <p:cNvSpPr/>
            <p:nvPr/>
          </p:nvSpPr>
          <p:spPr>
            <a:xfrm rot="10800000" flipH="1">
              <a:off x="6848976" y="4661651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Téglalap 147"/>
            <p:cNvSpPr/>
            <p:nvPr/>
          </p:nvSpPr>
          <p:spPr>
            <a:xfrm rot="10800000" flipH="1">
              <a:off x="6934701" y="466165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Téglalap 147"/>
            <p:cNvSpPr/>
            <p:nvPr/>
          </p:nvSpPr>
          <p:spPr>
            <a:xfrm rot="10800000" flipH="1">
              <a:off x="7031697" y="465770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" name="Téglalap 3"/>
            <p:cNvSpPr>
              <a:spLocks noChangeArrowheads="1"/>
            </p:cNvSpPr>
            <p:nvPr/>
          </p:nvSpPr>
          <p:spPr bwMode="auto">
            <a:xfrm>
              <a:off x="4773599" y="4704474"/>
              <a:ext cx="15480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 (28C)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(28C)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55" name="Téglalap 3"/>
            <p:cNvSpPr>
              <a:spLocks noChangeArrowheads="1"/>
            </p:cNvSpPr>
            <p:nvPr/>
          </p:nvSpPr>
          <p:spPr bwMode="auto">
            <a:xfrm>
              <a:off x="2766999" y="4704473"/>
              <a:ext cx="1548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 (28C)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(28C)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274802" y="5910701"/>
              <a:ext cx="12490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UPI: 10.4 GT/s</a:t>
              </a:r>
            </a:p>
          </p:txBody>
        </p:sp>
        <p:sp>
          <p:nvSpPr>
            <p:cNvPr id="58" name="Rounded Rectangle 57"/>
            <p:cNvSpPr/>
            <p:nvPr/>
          </p:nvSpPr>
          <p:spPr bwMode="auto">
            <a:xfrm>
              <a:off x="4217344" y="4467520"/>
              <a:ext cx="686709" cy="1044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87" name="TextBox 86"/>
          <p:cNvSpPr txBox="1"/>
          <p:nvPr/>
        </p:nvSpPr>
        <p:spPr>
          <a:xfrm>
            <a:off x="5272780" y="3862207"/>
            <a:ext cx="130676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DMI3:   8 GB/s 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820079" y="2430429"/>
            <a:ext cx="9092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Purley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platform)</a:t>
            </a:r>
          </a:p>
        </p:txBody>
      </p:sp>
      <p:sp>
        <p:nvSpPr>
          <p:cNvPr id="89" name="Text Box 146"/>
          <p:cNvSpPr txBox="1">
            <a:spLocks noChangeArrowheads="1"/>
          </p:cNvSpPr>
          <p:nvPr/>
        </p:nvSpPr>
        <p:spPr bwMode="auto">
          <a:xfrm>
            <a:off x="121437" y="478425"/>
            <a:ext cx="904716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Using dual higher speed serial buses (UPI) between </a:t>
            </a:r>
            <a:r>
              <a:rPr lang="en-US" altLang="en-US" dirty="0" err="1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-SP/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Cascade Lake-SP NUMA server processors (2017/2019)</a:t>
            </a:r>
          </a:p>
        </p:txBody>
      </p:sp>
      <p:cxnSp>
        <p:nvCxnSpPr>
          <p:cNvPr id="90" name="Straight Connector 89"/>
          <p:cNvCxnSpPr/>
          <p:nvPr/>
        </p:nvCxnSpPr>
        <p:spPr bwMode="auto">
          <a:xfrm flipV="1">
            <a:off x="4323022" y="255935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978933505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(10)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415516"/>
            <a:ext cx="9144000" cy="5143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07950" y="481264"/>
            <a:ext cx="69858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Processor interconnects in AMD’s EPYC 2S systems </a:t>
            </a:r>
            <a:r>
              <a:rPr lang="en-US" dirty="0"/>
              <a:t>[</a:t>
            </a:r>
            <a:r>
              <a:rPr lang="hu-HU" dirty="0"/>
              <a:t>21</a:t>
            </a:r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669074307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(11)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7950" y="481267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Remark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79134" y="818155"/>
            <a:ext cx="8835992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AMD’s </a:t>
            </a:r>
            <a:r>
              <a:rPr lang="en-US" sz="1600" dirty="0">
                <a:solidFill>
                  <a:srgbClr val="FF0000"/>
                </a:solidFill>
              </a:rPr>
              <a:t>1. gen. Infinity Fabric </a:t>
            </a:r>
            <a:r>
              <a:rPr lang="en-US" sz="1600" dirty="0" err="1">
                <a:solidFill>
                  <a:srgbClr val="FF0000"/>
                </a:solidFill>
              </a:rPr>
              <a:t>interprocessor</a:t>
            </a:r>
            <a:r>
              <a:rPr lang="en-US" sz="1600" dirty="0">
                <a:solidFill>
                  <a:srgbClr val="FF0000"/>
                </a:solidFill>
              </a:rPr>
              <a:t> interface </a:t>
            </a:r>
            <a:r>
              <a:rPr lang="en-US" sz="1600" dirty="0"/>
              <a:t>provides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~</a:t>
            </a:r>
            <a:r>
              <a:rPr lang="en-US" sz="1600" dirty="0">
                <a:solidFill>
                  <a:srgbClr val="0070C0"/>
                </a:solidFill>
              </a:rPr>
              <a:t>19 MB/s transfer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rates per direction per link</a:t>
            </a:r>
            <a:r>
              <a:rPr lang="en-US" sz="1600" dirty="0"/>
              <a:t>, this is a bit less than the transfer rate of </a:t>
            </a:r>
            <a:r>
              <a:rPr lang="en-US" sz="1600" dirty="0">
                <a:solidFill>
                  <a:srgbClr val="FF0000"/>
                </a:solidFill>
              </a:rPr>
              <a:t>Intel’s UPI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(</a:t>
            </a:r>
            <a:r>
              <a:rPr lang="en-US" sz="1600" dirty="0">
                <a:solidFill>
                  <a:srgbClr val="0070C0"/>
                </a:solidFill>
              </a:rPr>
              <a:t>20.8 GB/s per direction per link</a:t>
            </a:r>
            <a:r>
              <a:rPr lang="en-US" sz="1600" dirty="0"/>
              <a:t>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On the other hand </a:t>
            </a:r>
            <a:r>
              <a:rPr lang="en-US" sz="1600" dirty="0">
                <a:solidFill>
                  <a:srgbClr val="0070C0"/>
                </a:solidFill>
              </a:rPr>
              <a:t>AMD has four links between two processors whereas Intel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only two or three </a:t>
            </a:r>
            <a:r>
              <a:rPr lang="en-US" sz="1600" dirty="0"/>
              <a:t>(depending on the actual implementation).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6704474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18"/>
          <p:cNvSpPr txBox="1">
            <a:spLocks noChangeArrowheads="1"/>
          </p:cNvSpPr>
          <p:nvPr/>
        </p:nvSpPr>
        <p:spPr bwMode="auto">
          <a:xfrm>
            <a:off x="76200" y="517259"/>
            <a:ext cx="763363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 of measured read latencies of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uncached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data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altLang="en-US" sz="1800" dirty="0">
                <a:latin typeface="Verdana" pitchFamily="34" charset="0"/>
                <a:cs typeface="Times New Roman" pitchFamily="18" charset="0"/>
              </a:rPr>
              <a:t>6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68611" name="Text Box 20"/>
          <p:cNvSpPr txBox="1">
            <a:spLocks noChangeArrowheads="1"/>
          </p:cNvSpPr>
          <p:nvPr/>
        </p:nvSpPr>
        <p:spPr bwMode="auto">
          <a:xfrm>
            <a:off x="304800" y="905996"/>
            <a:ext cx="882015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Read latencies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depend on whether referenced data is kept in the own or remote  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main memory space.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298700" y="1927711"/>
            <a:ext cx="5840413" cy="3948113"/>
            <a:chOff x="2298700" y="1930400"/>
            <a:chExt cx="5840413" cy="3948113"/>
          </a:xfrm>
        </p:grpSpPr>
        <p:pic>
          <p:nvPicPr>
            <p:cNvPr id="68612" name="Picture 2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6" b="13773"/>
            <a:stretch>
              <a:fillRect/>
            </a:stretch>
          </p:blipFill>
          <p:spPr bwMode="auto">
            <a:xfrm>
              <a:off x="2298700" y="1930400"/>
              <a:ext cx="5840413" cy="394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8613" name="Line 22"/>
            <p:cNvSpPr>
              <a:spLocks noChangeShapeType="1"/>
            </p:cNvSpPr>
            <p:nvPr/>
          </p:nvSpPr>
          <p:spPr bwMode="auto">
            <a:xfrm flipH="1">
              <a:off x="2768242" y="3174821"/>
              <a:ext cx="12700" cy="3048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8614" name="Line 23"/>
            <p:cNvSpPr>
              <a:spLocks noChangeShapeType="1"/>
            </p:cNvSpPr>
            <p:nvPr/>
          </p:nvSpPr>
          <p:spPr bwMode="auto">
            <a:xfrm>
              <a:off x="3739971" y="3892371"/>
              <a:ext cx="0" cy="17780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8615" name="Line 30"/>
            <p:cNvSpPr>
              <a:spLocks noChangeShapeType="1"/>
            </p:cNvSpPr>
            <p:nvPr/>
          </p:nvSpPr>
          <p:spPr bwMode="auto">
            <a:xfrm>
              <a:off x="2666821" y="4723863"/>
              <a:ext cx="0" cy="2857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8616" name="Line 31"/>
            <p:cNvSpPr>
              <a:spLocks noChangeShapeType="1"/>
            </p:cNvSpPr>
            <p:nvPr/>
          </p:nvSpPr>
          <p:spPr bwMode="auto">
            <a:xfrm>
              <a:off x="3098442" y="4102100"/>
              <a:ext cx="0" cy="190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8617" name="Line 32"/>
            <p:cNvSpPr>
              <a:spLocks noChangeShapeType="1"/>
            </p:cNvSpPr>
            <p:nvPr/>
          </p:nvSpPr>
          <p:spPr bwMode="auto">
            <a:xfrm>
              <a:off x="3098442" y="4082692"/>
              <a:ext cx="6286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68618" name="Text Box 36"/>
          <p:cNvSpPr txBox="1">
            <a:spLocks noChangeArrowheads="1"/>
          </p:cNvSpPr>
          <p:nvPr/>
        </p:nvSpPr>
        <p:spPr bwMode="auto">
          <a:xfrm>
            <a:off x="323850" y="1438009"/>
            <a:ext cx="862396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a) Read latency of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uncached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data if referenced data is in the own memory space</a:t>
            </a:r>
          </a:p>
        </p:txBody>
      </p:sp>
      <p:sp>
        <p:nvSpPr>
          <p:cNvPr id="68619" name="Text Box 37"/>
          <p:cNvSpPr txBox="1">
            <a:spLocks noChangeArrowheads="1"/>
          </p:cNvSpPr>
          <p:nvPr/>
        </p:nvSpPr>
        <p:spPr bwMode="auto">
          <a:xfrm>
            <a:off x="425450" y="3097699"/>
            <a:ext cx="16287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Read latency: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65.1 ns (190 cycles)</a:t>
            </a:r>
          </a:p>
        </p:txBody>
      </p:sp>
      <p:sp>
        <p:nvSpPr>
          <p:cNvPr id="68620" name="Rectangle 40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(4)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" name="Oval 1"/>
          <p:cNvSpPr/>
          <p:nvPr/>
        </p:nvSpPr>
        <p:spPr bwMode="auto">
          <a:xfrm>
            <a:off x="246063" y="2985210"/>
            <a:ext cx="2052637" cy="656822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80130" y="6400801"/>
            <a:ext cx="33682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IMC: Integrated Memory Controller</a:t>
            </a:r>
          </a:p>
        </p:txBody>
      </p:sp>
    </p:spTree>
    <p:extLst>
      <p:ext uri="{BB962C8B-B14F-4D97-AF65-F5344CB8AC3E}">
        <p14:creationId xmlns:p14="http://schemas.microsoft.com/office/powerpoint/2010/main" val="2374060345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624840" y="1514475"/>
            <a:ext cx="79200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6.3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of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PCIe lanes to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server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7144334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5C1DFF-E3C5-4665-8F76-9367B54BB9A6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(1)</a:t>
            </a:r>
            <a:endParaRPr lang="hu-HU" kern="1200" dirty="0">
              <a:latin typeface="Verdana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02675C3-7794-4FAB-BEFA-2EA3780902F6}"/>
              </a:ext>
            </a:extLst>
          </p:cNvPr>
          <p:cNvSpPr txBox="1"/>
          <p:nvPr/>
        </p:nvSpPr>
        <p:spPr>
          <a:xfrm>
            <a:off x="134754" y="489818"/>
            <a:ext cx="50910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>
              <a:spcAft>
                <a:spcPts val="300"/>
              </a:spcAft>
              <a:defRPr/>
            </a:pPr>
            <a:r>
              <a:rPr lang="hu-HU" dirty="0">
                <a:solidFill>
                  <a:schemeClr val="accent6"/>
                </a:solidFill>
              </a:rPr>
              <a:t>Connecting PCIe lanes to server platforms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09972E0-76C5-4556-8CC2-4D6E2ACE6B62}"/>
              </a:ext>
            </a:extLst>
          </p:cNvPr>
          <p:cNvSpPr txBox="1"/>
          <p:nvPr/>
        </p:nvSpPr>
        <p:spPr>
          <a:xfrm>
            <a:off x="192505" y="896752"/>
            <a:ext cx="91049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Let’s consider </a:t>
            </a:r>
            <a:r>
              <a:rPr lang="hu-HU" sz="1600" dirty="0">
                <a:solidFill>
                  <a:schemeClr val="accent4"/>
                </a:solidFill>
              </a:rPr>
              <a:t>two examples </a:t>
            </a:r>
            <a:r>
              <a:rPr lang="hu-HU" sz="1600" dirty="0"/>
              <a:t>for connecting PCIe lanes to server platforms in the next </a:t>
            </a:r>
          </a:p>
          <a:p>
            <a:r>
              <a:rPr lang="hu-HU" sz="1600" dirty="0"/>
              <a:t>  Figure.</a:t>
            </a:r>
          </a:p>
        </p:txBody>
      </p:sp>
      <p:pic>
        <p:nvPicPr>
          <p:cNvPr id="5" name="Picture 2" descr="Intel Romley Platform Schematic">
            <a:hlinkClick r:id="rId2"/>
            <a:extLst>
              <a:ext uri="{FF2B5EF4-FFF2-40B4-BE49-F238E27FC236}">
                <a16:creationId xmlns:a16="http://schemas.microsoft.com/office/drawing/2014/main" id="{56DAEF3D-3590-45AD-82BC-AA32F7D3624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831" t="15326"/>
          <a:stretch/>
        </p:blipFill>
        <p:spPr bwMode="auto">
          <a:xfrm>
            <a:off x="4918547" y="2505804"/>
            <a:ext cx="3553915" cy="3008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4BC842A9-2AC4-4132-85AB-0D4475FCC4D0}"/>
              </a:ext>
            </a:extLst>
          </p:cNvPr>
          <p:cNvSpPr txBox="1"/>
          <p:nvPr/>
        </p:nvSpPr>
        <p:spPr>
          <a:xfrm>
            <a:off x="235939" y="1676401"/>
            <a:ext cx="425629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400" b="1" dirty="0">
                <a:solidFill>
                  <a:schemeClr val="accent6"/>
                </a:solidFill>
              </a:rPr>
              <a:t>Attaching PCIe lanes in Intel’s </a:t>
            </a:r>
          </a:p>
          <a:p>
            <a:pPr algn="ctr"/>
            <a:r>
              <a:rPr lang="hu-HU" sz="1400" b="1" dirty="0">
                <a:solidFill>
                  <a:schemeClr val="accent6"/>
                </a:solidFill>
              </a:rPr>
              <a:t>Nehalem/Westmere-based 2S platforms</a:t>
            </a:r>
          </a:p>
          <a:p>
            <a:pPr algn="ctr"/>
            <a:r>
              <a:rPr lang="hu-HU" sz="1400" b="1" dirty="0">
                <a:solidFill>
                  <a:schemeClr val="accent6"/>
                </a:solidFill>
              </a:rPr>
              <a:t>(Tylersburg platform, 2009-2010) []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20841F4-75B0-4B1B-869C-0781623613BD}"/>
              </a:ext>
            </a:extLst>
          </p:cNvPr>
          <p:cNvSpPr txBox="1"/>
          <p:nvPr/>
        </p:nvSpPr>
        <p:spPr>
          <a:xfrm>
            <a:off x="4830935" y="1674795"/>
            <a:ext cx="355257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400" b="1" dirty="0">
                <a:solidFill>
                  <a:schemeClr val="accent6"/>
                </a:solidFill>
              </a:rPr>
              <a:t>Attaching PCIe lanes in Intel’s </a:t>
            </a:r>
          </a:p>
          <a:p>
            <a:pPr algn="ctr"/>
            <a:r>
              <a:rPr lang="hu-HU" sz="1400" b="1" dirty="0">
                <a:solidFill>
                  <a:schemeClr val="accent6"/>
                </a:solidFill>
              </a:rPr>
              <a:t>Sandy Bridge-based 2S platforms</a:t>
            </a:r>
          </a:p>
          <a:p>
            <a:pPr algn="ctr"/>
            <a:r>
              <a:rPr lang="hu-HU" sz="1400" b="1" dirty="0">
                <a:solidFill>
                  <a:schemeClr val="accent6"/>
                </a:solidFill>
              </a:rPr>
              <a:t>(</a:t>
            </a:r>
            <a:r>
              <a:rPr lang="en-US" sz="1400" b="1" dirty="0" err="1">
                <a:solidFill>
                  <a:schemeClr val="accent6"/>
                </a:solidFill>
              </a:rPr>
              <a:t>Romley</a:t>
            </a:r>
            <a:r>
              <a:rPr lang="en-US" sz="1400" b="1" dirty="0">
                <a:solidFill>
                  <a:schemeClr val="accent6"/>
                </a:solidFill>
              </a:rPr>
              <a:t>-EP</a:t>
            </a:r>
            <a:r>
              <a:rPr lang="hu-HU" sz="1400" b="1" dirty="0">
                <a:solidFill>
                  <a:schemeClr val="accent6"/>
                </a:solidFill>
              </a:rPr>
              <a:t> platform, 20</a:t>
            </a:r>
            <a:r>
              <a:rPr lang="en-US" sz="1400" b="1" dirty="0">
                <a:solidFill>
                  <a:schemeClr val="accent6"/>
                </a:solidFill>
              </a:rPr>
              <a:t>12</a:t>
            </a:r>
            <a:r>
              <a:rPr lang="hu-HU" sz="1400" b="1" dirty="0">
                <a:solidFill>
                  <a:schemeClr val="accent6"/>
                </a:solidFill>
              </a:rPr>
              <a:t>) [] </a:t>
            </a:r>
          </a:p>
        </p:txBody>
      </p:sp>
      <p:pic>
        <p:nvPicPr>
          <p:cNvPr id="11" name="Picture 10" descr="Intel Romley Platform Schematic">
            <a:hlinkClick r:id="rId2"/>
            <a:extLst>
              <a:ext uri="{FF2B5EF4-FFF2-40B4-BE49-F238E27FC236}">
                <a16:creationId xmlns:a16="http://schemas.microsoft.com/office/drawing/2014/main" id="{72A45A31-D4BB-4A61-BA66-106EB05077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26" r="51701"/>
          <a:stretch/>
        </p:blipFill>
        <p:spPr bwMode="auto">
          <a:xfrm>
            <a:off x="556037" y="2476931"/>
            <a:ext cx="3563575" cy="3008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ounded Rectangle 9">
            <a:extLst>
              <a:ext uri="{FF2B5EF4-FFF2-40B4-BE49-F238E27FC236}">
                <a16:creationId xmlns:a16="http://schemas.microsoft.com/office/drawing/2014/main" id="{9A95ECDD-2DE4-4752-8891-1E3830869B8F}"/>
              </a:ext>
            </a:extLst>
          </p:cNvPr>
          <p:cNvSpPr/>
          <p:nvPr/>
        </p:nvSpPr>
        <p:spPr bwMode="auto">
          <a:xfrm>
            <a:off x="2848809" y="4074874"/>
            <a:ext cx="1193800" cy="8382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9A629151-98DF-4CB3-9A9C-95D4B78DC60B}"/>
              </a:ext>
            </a:extLst>
          </p:cNvPr>
          <p:cNvSpPr/>
          <p:nvPr/>
        </p:nvSpPr>
        <p:spPr bwMode="auto">
          <a:xfrm>
            <a:off x="5335200" y="3586480"/>
            <a:ext cx="2565400" cy="9525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DFE8B04-8B03-48DC-AFCD-8F0B96633CEE}"/>
              </a:ext>
            </a:extLst>
          </p:cNvPr>
          <p:cNvSpPr txBox="1"/>
          <p:nvPr/>
        </p:nvSpPr>
        <p:spPr>
          <a:xfrm>
            <a:off x="192505" y="5959642"/>
            <a:ext cx="92933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Next, we discuss the point, how attaching PCIe lanes to 2S servwe platforms evolved. </a:t>
            </a:r>
          </a:p>
        </p:txBody>
      </p:sp>
    </p:spTree>
    <p:extLst>
      <p:ext uri="{BB962C8B-B14F-4D97-AF65-F5344CB8AC3E}">
        <p14:creationId xmlns:p14="http://schemas.microsoft.com/office/powerpoint/2010/main" val="2995836792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4511936"/>
              </p:ext>
            </p:extLst>
          </p:nvPr>
        </p:nvGraphicFramePr>
        <p:xfrm>
          <a:off x="67376" y="1607419"/>
          <a:ext cx="9076622" cy="30130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0957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17600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9734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354666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78934">
                  <a:extLst>
                    <a:ext uri="{9D8B030D-6E8A-4147-A177-3AD203B41FA5}">
                      <a16:colId xmlns:a16="http://schemas.microsoft.com/office/drawing/2014/main" val="1770097900"/>
                    </a:ext>
                  </a:extLst>
                </a:gridCol>
                <a:gridCol w="1134533">
                  <a:extLst>
                    <a:ext uri="{9D8B030D-6E8A-4147-A177-3AD203B41FA5}">
                      <a16:colId xmlns:a16="http://schemas.microsoft.com/office/drawing/2014/main" val="3120012443"/>
                    </a:ext>
                  </a:extLst>
                </a:gridCol>
                <a:gridCol w="1032933">
                  <a:extLst>
                    <a:ext uri="{9D8B030D-6E8A-4147-A177-3AD203B41FA5}">
                      <a16:colId xmlns:a16="http://schemas.microsoft.com/office/drawing/2014/main" val="1424777703"/>
                    </a:ext>
                  </a:extLst>
                </a:gridCol>
                <a:gridCol w="1024465">
                  <a:extLst>
                    <a:ext uri="{9D8B030D-6E8A-4147-A177-3AD203B41FA5}">
                      <a16:colId xmlns:a16="http://schemas.microsoft.com/office/drawing/2014/main" val="68888311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</a:t>
                      </a: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count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FSB/QPI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IF to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chipset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 rowSpan="2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800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HI1.5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(266 MB/s)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Presc.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800MT/s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HI1.5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(266 MB/s)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Presc.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ESI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(4xPCIe)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on MCH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2xFSB1033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6200" y="484764"/>
            <a:ext cx="9356558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Connecting PCIe lanes to server platforms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Interconnection links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Intel’s high-end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multicore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2S SMP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rocessors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5940425" y="1607419"/>
            <a:ext cx="3203573" cy="301303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8610725-FCC0-47AD-8DC6-C66B20E3B1A0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(2)</a:t>
            </a:r>
            <a:endParaRPr lang="hu-HU" kern="1200" dirty="0">
              <a:latin typeface="Verdana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A729093-1693-4F75-8EE5-0E0AE2D2734A}"/>
              </a:ext>
            </a:extLst>
          </p:cNvPr>
          <p:cNvSpPr txBox="1"/>
          <p:nvPr/>
        </p:nvSpPr>
        <p:spPr>
          <a:xfrm>
            <a:off x="102038" y="6360159"/>
            <a:ext cx="9001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Remark: Intel’s </a:t>
            </a:r>
            <a:r>
              <a:rPr lang="hu-HU" sz="1600" dirty="0">
                <a:solidFill>
                  <a:srgbClr val="0066CC"/>
                </a:solidFill>
              </a:rPr>
              <a:t>client processors </a:t>
            </a:r>
            <a:r>
              <a:rPr lang="hu-HU" sz="1600" dirty="0"/>
              <a:t>provide typically </a:t>
            </a:r>
            <a:r>
              <a:rPr lang="hu-HU" sz="1600" dirty="0">
                <a:solidFill>
                  <a:srgbClr val="0066CC"/>
                </a:solidFill>
              </a:rPr>
              <a:t>16 PCIe lanes of the actual gen.</a:t>
            </a:r>
            <a:endParaRPr lang="en-US" sz="1600" dirty="0">
              <a:solidFill>
                <a:srgbClr val="0066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1146405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6734538"/>
              </p:ext>
            </p:extLst>
          </p:nvPr>
        </p:nvGraphicFramePr>
        <p:xfrm>
          <a:off x="67373" y="1262233"/>
          <a:ext cx="9008893" cy="55893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9427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09133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728134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464733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36600">
                  <a:extLst>
                    <a:ext uri="{9D8B030D-6E8A-4147-A177-3AD203B41FA5}">
                      <a16:colId xmlns:a16="http://schemas.microsoft.com/office/drawing/2014/main" val="3617748306"/>
                    </a:ext>
                  </a:extLst>
                </a:gridCol>
                <a:gridCol w="1159933">
                  <a:extLst>
                    <a:ext uri="{9D8B030D-6E8A-4147-A177-3AD203B41FA5}">
                      <a16:colId xmlns:a16="http://schemas.microsoft.com/office/drawing/2014/main" val="2769958668"/>
                    </a:ext>
                  </a:extLst>
                </a:gridCol>
                <a:gridCol w="1032934">
                  <a:extLst>
                    <a:ext uri="{9D8B030D-6E8A-4147-A177-3AD203B41FA5}">
                      <a16:colId xmlns:a16="http://schemas.microsoft.com/office/drawing/2014/main" val="338424289"/>
                    </a:ext>
                  </a:extLst>
                </a:gridCol>
                <a:gridCol w="939799">
                  <a:extLst>
                    <a:ext uri="{9D8B030D-6E8A-4147-A177-3AD203B41FA5}">
                      <a16:colId xmlns:a16="http://schemas.microsoft.com/office/drawing/2014/main" val="2402434607"/>
                    </a:ext>
                  </a:extLst>
                </a:gridCol>
              </a:tblGrid>
              <a:tr h="513908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count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FSB/QPI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IF to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chipset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513908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(6.3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63162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56xx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-EP)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2205531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63162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961208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3xQPI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1.1</a:t>
                      </a:r>
                    </a:p>
                    <a:p>
                      <a:pPr algn="ctr"/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(8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DMI2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2.0)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(2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dir.)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(8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DMI2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2.0)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(2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dir.)</a:t>
                      </a:r>
                      <a:endParaRPr kumimoji="0" lang="en-US" altLang="en-US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5310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UPI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(9.6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DMI3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3.0)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 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dir.)</a:t>
                      </a:r>
                      <a:endParaRPr kumimoji="0" lang="en-US" altLang="en-US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44/48x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531005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UPI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(10.4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63162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-20051" y="485875"/>
            <a:ext cx="9395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hu-HU" dirty="0">
                <a:solidFill>
                  <a:schemeClr val="accent6"/>
                </a:solidFill>
                <a:latin typeface="+mj-lt"/>
              </a:rPr>
              <a:t>Interconnection links of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Intel’s high-end 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multicore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2S 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NUMA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server p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rocessors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5207267" y="1240210"/>
            <a:ext cx="3868999" cy="561779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32B26F1F-C702-4784-93FF-C837F4D093A0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(3)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5296456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/>
          <p:cNvSpPr txBox="1"/>
          <p:nvPr/>
        </p:nvSpPr>
        <p:spPr>
          <a:xfrm>
            <a:off x="107950" y="525519"/>
            <a:ext cx="91975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Evolution of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connecting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PCIe lanes in Intel’s high-end 2S servers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latforms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9" name="Text Box 8"/>
          <p:cNvSpPr txBox="1">
            <a:spLocks noChangeArrowheads="1"/>
          </p:cNvSpPr>
          <p:nvPr/>
        </p:nvSpPr>
        <p:spPr bwMode="auto">
          <a:xfrm rot="16200000">
            <a:off x="144435" y="4383911"/>
            <a:ext cx="28039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Implemented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generation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3" name="Line 17"/>
          <p:cNvSpPr>
            <a:spLocks noChangeShapeType="1"/>
          </p:cNvSpPr>
          <p:nvPr/>
        </p:nvSpPr>
        <p:spPr bwMode="auto">
          <a:xfrm>
            <a:off x="3900330" y="2978081"/>
            <a:ext cx="0" cy="313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4" name="Line 24"/>
          <p:cNvSpPr>
            <a:spLocks noChangeShapeType="1"/>
          </p:cNvSpPr>
          <p:nvPr/>
        </p:nvSpPr>
        <p:spPr bwMode="auto">
          <a:xfrm flipV="1">
            <a:off x="2862647" y="2033751"/>
            <a:ext cx="1044574" cy="222996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5" name="Rectangle 26"/>
          <p:cNvSpPr>
            <a:spLocks noChangeArrowheads="1"/>
          </p:cNvSpPr>
          <p:nvPr/>
        </p:nvSpPr>
        <p:spPr bwMode="auto">
          <a:xfrm>
            <a:off x="2502719" y="1770839"/>
            <a:ext cx="277479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1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Where to connect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6" name="Text Box 31"/>
          <p:cNvSpPr txBox="1">
            <a:spLocks noChangeArrowheads="1"/>
          </p:cNvSpPr>
          <p:nvPr/>
        </p:nvSpPr>
        <p:spPr bwMode="auto">
          <a:xfrm>
            <a:off x="1977311" y="2363168"/>
            <a:ext cx="1763624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 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MCH (NB)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7" name="Text Box 32"/>
          <p:cNvSpPr txBox="1">
            <a:spLocks noChangeArrowheads="1"/>
          </p:cNvSpPr>
          <p:nvPr/>
        </p:nvSpPr>
        <p:spPr bwMode="auto">
          <a:xfrm>
            <a:off x="4167477" y="2363168"/>
            <a:ext cx="175561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processor</a:t>
            </a:r>
          </a:p>
        </p:txBody>
      </p:sp>
      <p:sp>
        <p:nvSpPr>
          <p:cNvPr id="49" name="Line 36"/>
          <p:cNvSpPr>
            <a:spLocks noChangeShapeType="1"/>
          </p:cNvSpPr>
          <p:nvPr/>
        </p:nvSpPr>
        <p:spPr bwMode="auto">
          <a:xfrm>
            <a:off x="6196481" y="2978080"/>
            <a:ext cx="0" cy="313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51" name="Oval 12"/>
          <p:cNvSpPr>
            <a:spLocks noChangeArrowheads="1"/>
          </p:cNvSpPr>
          <p:nvPr/>
        </p:nvSpPr>
        <p:spPr bwMode="auto">
          <a:xfrm>
            <a:off x="2829368" y="222609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2" name="Line 35"/>
          <p:cNvSpPr>
            <a:spLocks noChangeShapeType="1"/>
          </p:cNvSpPr>
          <p:nvPr/>
        </p:nvSpPr>
        <p:spPr bwMode="auto">
          <a:xfrm>
            <a:off x="3900330" y="2033750"/>
            <a:ext cx="1157829" cy="215901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54" name="Down Arrow 53"/>
          <p:cNvSpPr/>
          <p:nvPr/>
        </p:nvSpPr>
        <p:spPr bwMode="auto">
          <a:xfrm>
            <a:off x="2817860" y="3420498"/>
            <a:ext cx="108000" cy="32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957628" y="3056182"/>
            <a:ext cx="183415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24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1.0 lanes</a:t>
            </a:r>
          </a:p>
        </p:txBody>
      </p:sp>
      <p:sp>
        <p:nvSpPr>
          <p:cNvPr id="56" name="Down Arrow 55"/>
          <p:cNvSpPr/>
          <p:nvPr/>
        </p:nvSpPr>
        <p:spPr bwMode="auto">
          <a:xfrm>
            <a:off x="5022745" y="3933618"/>
            <a:ext cx="108000" cy="32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7" name="Down Arrow 56"/>
          <p:cNvSpPr/>
          <p:nvPr/>
        </p:nvSpPr>
        <p:spPr bwMode="auto">
          <a:xfrm rot="16200000">
            <a:off x="4366497" y="3316090"/>
            <a:ext cx="108000" cy="1260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952187" y="3784837"/>
            <a:ext cx="183415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36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2.0 lanes</a:t>
            </a:r>
          </a:p>
        </p:txBody>
      </p:sp>
      <p:sp>
        <p:nvSpPr>
          <p:cNvPr id="61" name="Text Box 14"/>
          <p:cNvSpPr txBox="1">
            <a:spLocks noChangeArrowheads="1"/>
          </p:cNvSpPr>
          <p:nvPr/>
        </p:nvSpPr>
        <p:spPr bwMode="auto">
          <a:xfrm>
            <a:off x="4149969" y="4301749"/>
            <a:ext cx="183415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32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3.0 lanes</a:t>
            </a:r>
          </a:p>
        </p:txBody>
      </p:sp>
      <p:sp>
        <p:nvSpPr>
          <p:cNvPr id="62" name="Text Box 14"/>
          <p:cNvSpPr txBox="1">
            <a:spLocks noChangeArrowheads="1"/>
          </p:cNvSpPr>
          <p:nvPr/>
        </p:nvSpPr>
        <p:spPr bwMode="auto">
          <a:xfrm>
            <a:off x="3978253" y="5705281"/>
            <a:ext cx="218681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44/48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3.0 lanes</a:t>
            </a:r>
          </a:p>
        </p:txBody>
      </p:sp>
      <p:sp>
        <p:nvSpPr>
          <p:cNvPr id="63" name="Down Arrow 62"/>
          <p:cNvSpPr/>
          <p:nvPr/>
        </p:nvSpPr>
        <p:spPr bwMode="auto">
          <a:xfrm>
            <a:off x="5022806" y="5303205"/>
            <a:ext cx="108000" cy="32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7" name="Down Arrow 76"/>
          <p:cNvSpPr/>
          <p:nvPr/>
        </p:nvSpPr>
        <p:spPr bwMode="auto">
          <a:xfrm>
            <a:off x="1740559" y="3119729"/>
            <a:ext cx="108000" cy="2772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8" name="Line 17"/>
          <p:cNvSpPr>
            <a:spLocks noChangeShapeType="1"/>
          </p:cNvSpPr>
          <p:nvPr/>
        </p:nvSpPr>
        <p:spPr bwMode="auto">
          <a:xfrm>
            <a:off x="2034747" y="3004358"/>
            <a:ext cx="0" cy="313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79" name="Oval 12"/>
          <p:cNvSpPr>
            <a:spLocks noChangeArrowheads="1"/>
          </p:cNvSpPr>
          <p:nvPr/>
        </p:nvSpPr>
        <p:spPr bwMode="auto">
          <a:xfrm>
            <a:off x="5025266" y="2220754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380779" y="3080067"/>
            <a:ext cx="11063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2004-2007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6402716" y="3806516"/>
            <a:ext cx="11063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2009-2010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6615665" y="4288598"/>
            <a:ext cx="71365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20014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6676434" y="5692763"/>
            <a:ext cx="60785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2017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23121" y="902014"/>
            <a:ext cx="8475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next Figure summmarizes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overall evolution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implementing PCIe lanes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a client platform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*</a:t>
            </a:r>
          </a:p>
        </p:txBody>
      </p:sp>
      <p:sp>
        <p:nvSpPr>
          <p:cNvPr id="34" name="Text Box 14"/>
          <p:cNvSpPr txBox="1">
            <a:spLocks noChangeArrowheads="1"/>
          </p:cNvSpPr>
          <p:nvPr/>
        </p:nvSpPr>
        <p:spPr bwMode="auto">
          <a:xfrm>
            <a:off x="4175962" y="4981064"/>
            <a:ext cx="183415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40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3.0 lanes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359213" y="4968472"/>
            <a:ext cx="121219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20014-2016</a:t>
            </a:r>
          </a:p>
        </p:txBody>
      </p:sp>
      <p:sp>
        <p:nvSpPr>
          <p:cNvPr id="36" name="Down Arrow 35"/>
          <p:cNvSpPr/>
          <p:nvPr/>
        </p:nvSpPr>
        <p:spPr bwMode="auto">
          <a:xfrm>
            <a:off x="5026060" y="4622728"/>
            <a:ext cx="108000" cy="32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53BDDB4-1BC1-42EA-84FB-EAD26130898C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(4)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8531475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0372130"/>
              </p:ext>
            </p:extLst>
          </p:nvPr>
        </p:nvGraphicFramePr>
        <p:xfrm>
          <a:off x="9628" y="1212783"/>
          <a:ext cx="9134373" cy="3254433"/>
        </p:xfrm>
        <a:graphic>
          <a:graphicData uri="http://schemas.openxmlformats.org/drawingml/2006/table">
            <a:tbl>
              <a:tblPr/>
              <a:tblGrid>
                <a:gridCol w="811554">
                  <a:extLst>
                    <a:ext uri="{9D8B030D-6E8A-4147-A177-3AD203B41FA5}">
                      <a16:colId xmlns:a16="http://schemas.microsoft.com/office/drawing/2014/main" val="2587379175"/>
                    </a:ext>
                  </a:extLst>
                </a:gridCol>
                <a:gridCol w="686215">
                  <a:extLst>
                    <a:ext uri="{9D8B030D-6E8A-4147-A177-3AD203B41FA5}">
                      <a16:colId xmlns:a16="http://schemas.microsoft.com/office/drawing/2014/main" val="103625700"/>
                    </a:ext>
                  </a:extLst>
                </a:gridCol>
                <a:gridCol w="1068537">
                  <a:extLst>
                    <a:ext uri="{9D8B030D-6E8A-4147-A177-3AD203B41FA5}">
                      <a16:colId xmlns:a16="http://schemas.microsoft.com/office/drawing/2014/main" val="2617308788"/>
                    </a:ext>
                  </a:extLst>
                </a:gridCol>
                <a:gridCol w="1068537">
                  <a:extLst>
                    <a:ext uri="{9D8B030D-6E8A-4147-A177-3AD203B41FA5}">
                      <a16:colId xmlns:a16="http://schemas.microsoft.com/office/drawing/2014/main" val="2183301501"/>
                    </a:ext>
                  </a:extLst>
                </a:gridCol>
                <a:gridCol w="1081533">
                  <a:extLst>
                    <a:ext uri="{9D8B030D-6E8A-4147-A177-3AD203B41FA5}">
                      <a16:colId xmlns:a16="http://schemas.microsoft.com/office/drawing/2014/main" val="228300100"/>
                    </a:ext>
                  </a:extLst>
                </a:gridCol>
                <a:gridCol w="1116531">
                  <a:extLst>
                    <a:ext uri="{9D8B030D-6E8A-4147-A177-3AD203B41FA5}">
                      <a16:colId xmlns:a16="http://schemas.microsoft.com/office/drawing/2014/main" val="3094545641"/>
                    </a:ext>
                  </a:extLst>
                </a:gridCol>
                <a:gridCol w="1203158">
                  <a:extLst>
                    <a:ext uri="{9D8B030D-6E8A-4147-A177-3AD203B41FA5}">
                      <a16:colId xmlns:a16="http://schemas.microsoft.com/office/drawing/2014/main" val="837403933"/>
                    </a:ext>
                  </a:extLst>
                </a:gridCol>
                <a:gridCol w="1058738">
                  <a:extLst>
                    <a:ext uri="{9D8B030D-6E8A-4147-A177-3AD203B41FA5}">
                      <a16:colId xmlns:a16="http://schemas.microsoft.com/office/drawing/2014/main" val="3796516069"/>
                    </a:ext>
                  </a:extLst>
                </a:gridCol>
                <a:gridCol w="1039570">
                  <a:extLst>
                    <a:ext uri="{9D8B030D-6E8A-4147-A177-3AD203B41FA5}">
                      <a16:colId xmlns:a16="http://schemas.microsoft.com/office/drawing/2014/main" val="1566365398"/>
                    </a:ext>
                  </a:extLst>
                </a:gridCol>
              </a:tblGrid>
              <a:tr h="272106">
                <a:tc rowSpan="2"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PCI Express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version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Intro-</a:t>
                      </a:r>
                    </a:p>
                    <a:p>
                      <a:pPr algn="ctr"/>
                      <a:r>
                        <a:rPr lang="en-US" sz="1200" dirty="0" err="1">
                          <a:solidFill>
                            <a:schemeClr val="bg1"/>
                          </a:solidFill>
                          <a:latin typeface="+mj-lt"/>
                        </a:rPr>
                        <a:t>duced</a:t>
                      </a:r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Line 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code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Transfer 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rate</a:t>
                      </a:r>
                    </a:p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in each direction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hu-HU" sz="1200" dirty="0">
                          <a:solidFill>
                            <a:schemeClr val="bg1"/>
                          </a:solidFill>
                          <a:latin typeface="+mj-lt"/>
                        </a:rPr>
                        <a:t>Data rate in each direction</a:t>
                      </a:r>
                      <a:endParaRPr lang="en-US" sz="120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41670539"/>
                  </a:ext>
                </a:extLst>
              </a:tr>
              <a:tr h="74602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×1</a:t>
                      </a: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×2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×4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×8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×16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9338899"/>
                  </a:ext>
                </a:extLst>
              </a:tr>
              <a:tr h="435183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1.0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2003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effectLst/>
                          <a:latin typeface="+mj-lt"/>
                        </a:rPr>
                        <a:t>8b/10b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2.5 GT/s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defTabSz="981075">
                        <a:tabLst/>
                      </a:pPr>
                      <a:r>
                        <a:rPr lang="en-US" sz="1200" dirty="0">
                          <a:latin typeface="+mj-lt"/>
                        </a:rPr>
                        <a:t>250 MB/s</a:t>
                      </a: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/>
                      <a:r>
                        <a:rPr lang="en-US" sz="1200" dirty="0">
                          <a:latin typeface="+mj-lt"/>
                        </a:rPr>
                        <a:t>0.50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4.0 GB/s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48192000"/>
                  </a:ext>
                </a:extLst>
              </a:tr>
              <a:tr h="435183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2.0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2007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effectLst/>
                          <a:latin typeface="+mj-lt"/>
                        </a:rPr>
                        <a:t>8b/10b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5.0 GT/s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500 MB/s</a:t>
                      </a: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/>
                      <a:r>
                        <a:rPr lang="en-US" sz="1200" dirty="0">
                          <a:latin typeface="+mj-lt"/>
                        </a:rPr>
                        <a:t>1.0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4.0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8.0 GB/s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96945029"/>
                  </a:ext>
                </a:extLst>
              </a:tr>
              <a:tr h="455311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3.0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2010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effectLst/>
                          <a:latin typeface="+mj-lt"/>
                        </a:rPr>
                        <a:t>128b/130b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8.0 GT/s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984.6 MB/s</a:t>
                      </a: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1.97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3.94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7.88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15.8 GB/s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156185683"/>
                  </a:ext>
                </a:extLst>
              </a:tr>
              <a:tr h="455311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4.0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2017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128b/130b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16.0 GT/s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1969 MB/s</a:t>
                      </a: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3.94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7.88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15.75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31.5 GB/s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66493110"/>
                  </a:ext>
                </a:extLst>
              </a:tr>
              <a:tr h="455311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effectLst/>
                          <a:latin typeface="+mj-lt"/>
                        </a:rPr>
                        <a:t>5.0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2019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128b/130b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32.0 GT/s</a:t>
                      </a:r>
                      <a:r>
                        <a:rPr lang="en-US" sz="1200" baseline="30000" dirty="0">
                          <a:latin typeface="+mj-lt"/>
                        </a:rPr>
                        <a:t>[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3938 MB/s</a:t>
                      </a: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7.88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15.75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31.51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63.0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362371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07950" y="525516"/>
            <a:ext cx="59738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base"/>
            <a:r>
              <a:rPr lang="en-US" dirty="0">
                <a:solidFill>
                  <a:srgbClr val="2D2D8A"/>
                </a:solidFill>
                <a:latin typeface="Verdana"/>
              </a:rPr>
              <a:t>Main features of subsequent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PCIe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generations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[]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05D005A-7B59-4B88-A298-834B5B3A8D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27151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(5)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1613430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 rot="-5400000">
            <a:off x="616744" y="4894218"/>
            <a:ext cx="728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3.0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 rot="-5400000">
            <a:off x="579438" y="3780913"/>
            <a:ext cx="7810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2.0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lanes 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" name="Line 4"/>
          <p:cNvSpPr>
            <a:spLocks noChangeShapeType="1"/>
          </p:cNvSpPr>
          <p:nvPr/>
        </p:nvSpPr>
        <p:spPr bwMode="auto">
          <a:xfrm rot="16200000" flipV="1">
            <a:off x="-48418" y="4935491"/>
            <a:ext cx="1296987" cy="168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7" name="Line 5"/>
          <p:cNvSpPr>
            <a:spLocks noChangeShapeType="1"/>
          </p:cNvSpPr>
          <p:nvPr/>
        </p:nvSpPr>
        <p:spPr bwMode="auto">
          <a:xfrm rot="-5400000" flipH="1" flipV="1">
            <a:off x="-11112" y="3675810"/>
            <a:ext cx="1222375" cy="168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8" name="Oval 7"/>
          <p:cNvSpPr>
            <a:spLocks noChangeArrowheads="1"/>
          </p:cNvSpPr>
          <p:nvPr/>
        </p:nvSpPr>
        <p:spPr bwMode="auto">
          <a:xfrm rot="-5400000">
            <a:off x="636588" y="308843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 rot="-5400000">
            <a:off x="647700" y="561732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0" name="Text Box 8"/>
          <p:cNvSpPr txBox="1">
            <a:spLocks noChangeArrowheads="1"/>
          </p:cNvSpPr>
          <p:nvPr/>
        </p:nvSpPr>
        <p:spPr bwMode="auto">
          <a:xfrm rot="-5400000">
            <a:off x="-1157415" y="4224698"/>
            <a:ext cx="294824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Implemented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PCIe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generation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1" name="Rectangle 9"/>
          <p:cNvSpPr>
            <a:spLocks noChangeArrowheads="1"/>
          </p:cNvSpPr>
          <p:nvPr/>
        </p:nvSpPr>
        <p:spPr bwMode="auto">
          <a:xfrm rot="-5400000">
            <a:off x="600077" y="2646125"/>
            <a:ext cx="7810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1.0 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 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2" name="Line 10"/>
          <p:cNvSpPr>
            <a:spLocks noChangeShapeType="1"/>
          </p:cNvSpPr>
          <p:nvPr/>
        </p:nvSpPr>
        <p:spPr bwMode="auto">
          <a:xfrm>
            <a:off x="525463" y="4372722"/>
            <a:ext cx="1428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 rot="-5400000">
            <a:off x="627063" y="433938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4" name="Line 12"/>
          <p:cNvSpPr>
            <a:spLocks noChangeShapeType="1"/>
          </p:cNvSpPr>
          <p:nvPr/>
        </p:nvSpPr>
        <p:spPr bwMode="auto">
          <a:xfrm>
            <a:off x="1331913" y="2499472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5" name="Line 13"/>
          <p:cNvSpPr>
            <a:spLocks noChangeShapeType="1"/>
          </p:cNvSpPr>
          <p:nvPr/>
        </p:nvSpPr>
        <p:spPr bwMode="auto">
          <a:xfrm flipV="1">
            <a:off x="1331913" y="4655994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6" name="Line 14"/>
          <p:cNvSpPr>
            <a:spLocks noChangeShapeType="1"/>
          </p:cNvSpPr>
          <p:nvPr/>
        </p:nvSpPr>
        <p:spPr bwMode="auto">
          <a:xfrm>
            <a:off x="1301750" y="6672623"/>
            <a:ext cx="7740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7" name="Line 16"/>
          <p:cNvSpPr>
            <a:spLocks noChangeShapeType="1"/>
          </p:cNvSpPr>
          <p:nvPr/>
        </p:nvSpPr>
        <p:spPr bwMode="auto">
          <a:xfrm>
            <a:off x="1331913" y="3484579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3296807" y="2499472"/>
            <a:ext cx="0" cy="417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9" name="Line 18"/>
          <p:cNvSpPr>
            <a:spLocks noChangeShapeType="1"/>
          </p:cNvSpPr>
          <p:nvPr/>
        </p:nvSpPr>
        <p:spPr bwMode="auto">
          <a:xfrm>
            <a:off x="9036050" y="2501060"/>
            <a:ext cx="0" cy="417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20" name="Line 19"/>
          <p:cNvSpPr>
            <a:spLocks noChangeShapeType="1"/>
          </p:cNvSpPr>
          <p:nvPr/>
        </p:nvSpPr>
        <p:spPr bwMode="auto">
          <a:xfrm flipH="1">
            <a:off x="7088188" y="2493622"/>
            <a:ext cx="17462" cy="417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21" name="Line 23"/>
          <p:cNvSpPr>
            <a:spLocks noChangeShapeType="1"/>
          </p:cNvSpPr>
          <p:nvPr/>
        </p:nvSpPr>
        <p:spPr bwMode="auto">
          <a:xfrm flipH="1">
            <a:off x="6227761" y="1412873"/>
            <a:ext cx="871972" cy="222999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22" name="Line 24"/>
          <p:cNvSpPr>
            <a:spLocks noChangeShapeType="1"/>
          </p:cNvSpPr>
          <p:nvPr/>
        </p:nvSpPr>
        <p:spPr bwMode="auto">
          <a:xfrm flipV="1">
            <a:off x="2484438" y="1412874"/>
            <a:ext cx="935037" cy="22299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23" name="Line 25"/>
          <p:cNvSpPr>
            <a:spLocks noChangeShapeType="1"/>
          </p:cNvSpPr>
          <p:nvPr/>
        </p:nvSpPr>
        <p:spPr bwMode="auto">
          <a:xfrm flipH="1" flipV="1">
            <a:off x="7092949" y="1412872"/>
            <a:ext cx="1008062" cy="222999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2438567" y="1159345"/>
            <a:ext cx="189635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1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Intel’s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2S server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lines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5" name="Oval 12"/>
          <p:cNvSpPr>
            <a:spLocks noChangeArrowheads="1"/>
          </p:cNvSpPr>
          <p:nvPr/>
        </p:nvSpPr>
        <p:spPr bwMode="auto">
          <a:xfrm>
            <a:off x="8029575" y="160888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6" name="Oval 12"/>
          <p:cNvSpPr>
            <a:spLocks noChangeArrowheads="1"/>
          </p:cNvSpPr>
          <p:nvPr/>
        </p:nvSpPr>
        <p:spPr bwMode="auto">
          <a:xfrm>
            <a:off x="6189663" y="161206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7" name="Text Box 31"/>
          <p:cNvSpPr txBox="1">
            <a:spLocks noChangeArrowheads="1"/>
          </p:cNvSpPr>
          <p:nvPr/>
        </p:nvSpPr>
        <p:spPr bwMode="auto">
          <a:xfrm>
            <a:off x="1854315" y="1826372"/>
            <a:ext cx="11477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 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NB</a:t>
            </a:r>
          </a:p>
        </p:txBody>
      </p:sp>
      <p:sp>
        <p:nvSpPr>
          <p:cNvPr id="28" name="Text Box 32"/>
          <p:cNvSpPr txBox="1">
            <a:spLocks noChangeArrowheads="1"/>
          </p:cNvSpPr>
          <p:nvPr/>
        </p:nvSpPr>
        <p:spPr bwMode="auto">
          <a:xfrm>
            <a:off x="3541177" y="1826372"/>
            <a:ext cx="16208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processor</a:t>
            </a:r>
          </a:p>
        </p:txBody>
      </p:sp>
      <p:sp>
        <p:nvSpPr>
          <p:cNvPr id="29" name="Text Box 33"/>
          <p:cNvSpPr txBox="1">
            <a:spLocks noChangeArrowheads="1"/>
          </p:cNvSpPr>
          <p:nvPr/>
        </p:nvSpPr>
        <p:spPr bwMode="auto">
          <a:xfrm>
            <a:off x="5721920" y="1826372"/>
            <a:ext cx="116249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 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NB</a:t>
            </a:r>
          </a:p>
        </p:txBody>
      </p:sp>
      <p:sp>
        <p:nvSpPr>
          <p:cNvPr id="30" name="Oval 12"/>
          <p:cNvSpPr>
            <a:spLocks noChangeArrowheads="1"/>
          </p:cNvSpPr>
          <p:nvPr/>
        </p:nvSpPr>
        <p:spPr bwMode="auto">
          <a:xfrm>
            <a:off x="4381500" y="161047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1" name="Line 36"/>
          <p:cNvSpPr>
            <a:spLocks noChangeShapeType="1"/>
          </p:cNvSpPr>
          <p:nvPr/>
        </p:nvSpPr>
        <p:spPr bwMode="auto">
          <a:xfrm>
            <a:off x="5185053" y="2499472"/>
            <a:ext cx="0" cy="417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1273688" y="2504130"/>
            <a:ext cx="0" cy="417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39" name="Text Box 32"/>
          <p:cNvSpPr txBox="1">
            <a:spLocks noChangeArrowheads="1"/>
          </p:cNvSpPr>
          <p:nvPr/>
        </p:nvSpPr>
        <p:spPr bwMode="auto">
          <a:xfrm>
            <a:off x="7277594" y="1821117"/>
            <a:ext cx="16208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processor</a:t>
            </a: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463365" y="160521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1" name="Line 35"/>
          <p:cNvSpPr>
            <a:spLocks noChangeShapeType="1"/>
          </p:cNvSpPr>
          <p:nvPr/>
        </p:nvSpPr>
        <p:spPr bwMode="auto">
          <a:xfrm>
            <a:off x="3418638" y="1412874"/>
            <a:ext cx="1008900" cy="222998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2" name="Line 14"/>
          <p:cNvSpPr>
            <a:spLocks noChangeShapeType="1"/>
          </p:cNvSpPr>
          <p:nvPr/>
        </p:nvSpPr>
        <p:spPr bwMode="auto">
          <a:xfrm>
            <a:off x="1349047" y="5668889"/>
            <a:ext cx="7740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3" name="Rectangle 2"/>
          <p:cNvSpPr>
            <a:spLocks noChangeArrowheads="1"/>
          </p:cNvSpPr>
          <p:nvPr/>
        </p:nvSpPr>
        <p:spPr bwMode="auto">
          <a:xfrm rot="-5400000">
            <a:off x="628952" y="5916872"/>
            <a:ext cx="73577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4.0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</a:p>
        </p:txBody>
      </p:sp>
      <p:sp>
        <p:nvSpPr>
          <p:cNvPr id="50" name="Rectangle 26"/>
          <p:cNvSpPr>
            <a:spLocks noChangeArrowheads="1"/>
          </p:cNvSpPr>
          <p:nvPr/>
        </p:nvSpPr>
        <p:spPr bwMode="auto">
          <a:xfrm>
            <a:off x="6171068" y="1154090"/>
            <a:ext cx="192520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1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AMD’s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2S server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lines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2" name="Down Arrow 51"/>
          <p:cNvSpPr/>
          <p:nvPr/>
        </p:nvSpPr>
        <p:spPr bwMode="auto">
          <a:xfrm>
            <a:off x="2250301" y="3451142"/>
            <a:ext cx="108000" cy="252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244194" y="2528673"/>
            <a:ext cx="2125903" cy="9643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 nm Nocona (2004)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Xeon DP 2.8 (2005)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E7520 NB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</a:rPr>
              <a:t>Xeon 50xx-54xx (2006-07)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5000 MCH</a:t>
            </a:r>
          </a:p>
        </p:txBody>
      </p:sp>
      <p:sp>
        <p:nvSpPr>
          <p:cNvPr id="59" name="Down Arrow 58"/>
          <p:cNvSpPr/>
          <p:nvPr/>
        </p:nvSpPr>
        <p:spPr bwMode="auto">
          <a:xfrm>
            <a:off x="6144372" y="3329670"/>
            <a:ext cx="108000" cy="252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0" name="Down Arrow 59"/>
          <p:cNvSpPr/>
          <p:nvPr/>
        </p:nvSpPr>
        <p:spPr bwMode="auto">
          <a:xfrm>
            <a:off x="4165058" y="4098031"/>
            <a:ext cx="108000" cy="1152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Down Arrow 60"/>
          <p:cNvSpPr/>
          <p:nvPr/>
        </p:nvSpPr>
        <p:spPr bwMode="auto">
          <a:xfrm>
            <a:off x="7983676" y="4082266"/>
            <a:ext cx="108000" cy="1980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2" name="Down Arrow 61"/>
          <p:cNvSpPr/>
          <p:nvPr/>
        </p:nvSpPr>
        <p:spPr bwMode="auto">
          <a:xfrm rot="16200000">
            <a:off x="3540969" y="3456235"/>
            <a:ext cx="108000" cy="122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3" name="Down Arrow 62"/>
          <p:cNvSpPr/>
          <p:nvPr/>
        </p:nvSpPr>
        <p:spPr bwMode="auto">
          <a:xfrm rot="16200000">
            <a:off x="7467623" y="3551490"/>
            <a:ext cx="108000" cy="104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565766" y="3675533"/>
            <a:ext cx="147187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Xeon 55xx (2009)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</a:rPr>
              <a:t>(Nehalem-EP)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Xeon 56xx (2010)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55xx NB</a:t>
            </a:r>
          </a:p>
        </p:txBody>
      </p:sp>
      <p:sp>
        <p:nvSpPr>
          <p:cNvPr id="67" name="Text Box 14"/>
          <p:cNvSpPr txBox="1">
            <a:spLocks noChangeArrowheads="1"/>
          </p:cNvSpPr>
          <p:nvPr/>
        </p:nvSpPr>
        <p:spPr bwMode="auto">
          <a:xfrm>
            <a:off x="3463587" y="4700824"/>
            <a:ext cx="1547218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E7-2800</a:t>
            </a:r>
            <a:r>
              <a:rPr kumimoji="0" lang="en-US" altLang="en-US" sz="11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v2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(2014)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(Ivy Bridge-EX)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Silver 42xx (2019)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(Cascade Lake-SP)</a:t>
            </a:r>
            <a:endParaRPr kumimoji="0" lang="en-US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229880" y="3503026"/>
            <a:ext cx="1851789" cy="11849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K10.5 Shanghai (2008)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with SR5690 NB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Fam. 15h (Bulldozer)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(2011) </a:t>
            </a: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with RX980 NB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Fam. 15h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Piledriver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(2012) with SR5690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161089" y="4960663"/>
            <a:ext cx="1846979" cy="4437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Zen-based lines (2017)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Zen+-based (2018)</a:t>
            </a:r>
          </a:p>
        </p:txBody>
      </p:sp>
      <p:sp>
        <p:nvSpPr>
          <p:cNvPr id="72" name="TextBox 71"/>
          <p:cNvSpPr txBox="1"/>
          <p:nvPr/>
        </p:nvSpPr>
        <p:spPr>
          <a:xfrm flipH="1">
            <a:off x="7103407" y="6036791"/>
            <a:ext cx="202903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Zen 2-based lines (2019)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07950" y="525519"/>
            <a:ext cx="89284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Evolution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PCIe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lanes in Intel’s and AMD’s server processors – the facts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177181" y="2546528"/>
            <a:ext cx="1923924" cy="10028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K8 Hammer (2005)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with </a:t>
            </a:r>
            <a:r>
              <a:rPr lang="en-US" sz="1100" dirty="0" err="1">
                <a:solidFill>
                  <a:srgbClr val="000000"/>
                </a:solidFill>
                <a:latin typeface="Verdana"/>
                <a:cs typeface="Times New Roman" pitchFamily="18" charset="0"/>
              </a:rPr>
              <a:t>nVIdia</a:t>
            </a: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100" dirty="0" err="1">
                <a:solidFill>
                  <a:srgbClr val="000000"/>
                </a:solidFill>
                <a:latin typeface="Verdana"/>
                <a:cs typeface="Times New Roman" pitchFamily="18" charset="0"/>
              </a:rPr>
              <a:t>nForce</a:t>
            </a: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2200</a:t>
            </a:r>
          </a:p>
          <a:p>
            <a:pPr lvl="0" algn="ctr" defTabSz="914400"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K10 with (2008)</a:t>
            </a:r>
          </a:p>
          <a:p>
            <a:pPr lvl="0" algn="ctr" defTabSz="914400">
              <a:spcAft>
                <a:spcPts val="200"/>
              </a:spcAft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with </a:t>
            </a:r>
            <a:r>
              <a:rPr lang="en-US" sz="1100" dirty="0" err="1">
                <a:solidFill>
                  <a:srgbClr val="000000"/>
                </a:solidFill>
                <a:latin typeface="Verdana"/>
                <a:cs typeface="Times New Roman" pitchFamily="18" charset="0"/>
              </a:rPr>
              <a:t>nVidia</a:t>
            </a: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100" dirty="0" err="1">
                <a:solidFill>
                  <a:srgbClr val="000000"/>
                </a:solidFill>
                <a:latin typeface="Verdana"/>
                <a:cs typeface="Times New Roman" pitchFamily="18" charset="0"/>
              </a:rPr>
              <a:t>nForce</a:t>
            </a: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3600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9FCA18CE-1855-4C86-8DD7-11B24788F991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(6)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0279251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8460" y="470716"/>
            <a:ext cx="80890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base">
              <a:spcBef>
                <a:spcPct val="0"/>
              </a:spcBef>
            </a:pPr>
            <a:r>
              <a:rPr lang="en-US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Consequences of attaching </a:t>
            </a:r>
            <a:r>
              <a:rPr lang="en-US" altLang="en-US" dirty="0" err="1">
                <a:solidFill>
                  <a:srgbClr val="2D2D8A"/>
                </a:solidFill>
                <a:latin typeface="Verdana" pitchFamily="34" charset="0"/>
                <a:cs typeface="Arial" charset="0"/>
              </a:rPr>
              <a:t>PCIe</a:t>
            </a:r>
            <a:r>
              <a:rPr lang="en-US" altLang="en-US" dirty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 lanes immediately to the processor</a:t>
            </a:r>
          </a:p>
          <a:p>
            <a:pPr defTabSz="457200" fontAlgn="base">
              <a:spcBef>
                <a:spcPct val="0"/>
              </a:spcBef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  rather than to the NB</a:t>
            </a:r>
            <a:r>
              <a:rPr lang="hu-HU" altLang="en-US" dirty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dirty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-1  </a:t>
            </a:r>
            <a:endParaRPr lang="en-US" dirty="0">
              <a:solidFill>
                <a:srgbClr val="2D2D8A"/>
              </a:solidFill>
              <a:latin typeface="Verdan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5614" y="1118598"/>
            <a:ext cx="4969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There are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two main consequences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, as follows: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04800" y="1454294"/>
            <a:ext cx="888753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spcAft>
                <a:spcPts val="600"/>
              </a:spcAft>
            </a:pPr>
            <a:r>
              <a:rPr lang="hu-HU" sz="1600" dirty="0">
                <a:latin typeface="Verdana"/>
              </a:rPr>
              <a:t>a)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Three-chip platforms </a:t>
            </a:r>
            <a:r>
              <a:rPr lang="en-US" sz="1600" dirty="0">
                <a:latin typeface="Verdana"/>
              </a:rPr>
              <a:t>can now be replaced by two chip platforms</a:t>
            </a:r>
            <a:r>
              <a:rPr lang="hu-HU" sz="1600" dirty="0">
                <a:latin typeface="Verdana"/>
              </a:rPr>
              <a:t> and 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hu-HU" altLang="en-US" sz="1600" dirty="0">
                <a:latin typeface="Verdana" pitchFamily="34" charset="0"/>
                <a:cs typeface="Arial" charset="0"/>
              </a:rPr>
              <a:t>b) </a:t>
            </a:r>
            <a:r>
              <a:rPr lang="en-US" altLang="en-US" sz="1600" dirty="0">
                <a:latin typeface="Verdana" pitchFamily="34" charset="0"/>
                <a:cs typeface="Arial" charset="0"/>
              </a:rPr>
              <a:t>The previous high BW processor-NB link can be replaced by a </a:t>
            </a:r>
            <a:r>
              <a:rPr lang="hu-HU" altLang="en-US" sz="1600" dirty="0">
                <a:latin typeface="Verdana" pitchFamily="34" charset="0"/>
                <a:cs typeface="Arial" charset="0"/>
              </a:rPr>
              <a:t>significantly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hu-HU" altLang="en-US" sz="1600" dirty="0">
                <a:latin typeface="Verdana" pitchFamily="34" charset="0"/>
                <a:cs typeface="Arial" charset="0"/>
              </a:rPr>
              <a:t>       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lower bandwidth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processor-PCH/FCH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link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.</a:t>
            </a:r>
            <a:endParaRPr lang="en-US" altLang="en-US" sz="1600" dirty="0">
              <a:solidFill>
                <a:srgbClr val="0070C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824D40F-DB77-4C18-90A6-FA275EE4EB68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(7)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2571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8460" y="470716"/>
            <a:ext cx="66786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</a:pPr>
            <a:r>
              <a:rPr lang="hu-HU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a) Replacing t</a:t>
            </a:r>
            <a:r>
              <a:rPr lang="en-US" dirty="0" err="1">
                <a:solidFill>
                  <a:schemeClr val="accent6"/>
                </a:solidFill>
                <a:latin typeface="Verdana"/>
              </a:rPr>
              <a:t>hree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-chip platforms by two chip platforms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21918" y="867153"/>
            <a:ext cx="8887535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spcAft>
                <a:spcPts val="600"/>
              </a:spcAft>
            </a:pPr>
            <a:r>
              <a:rPr lang="hu-HU" sz="1600" dirty="0">
                <a:solidFill>
                  <a:srgbClr val="000000"/>
                </a:solidFill>
                <a:latin typeface="Verdana"/>
              </a:rPr>
              <a:t>   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When connecting PCIe lanes directly to the processor, the NB has less tasks</a:t>
            </a:r>
          </a:p>
          <a:p>
            <a:pPr defTabSz="457200"/>
            <a:r>
              <a:rPr lang="en-US" sz="1600" dirty="0">
                <a:solidFill>
                  <a:srgbClr val="000000"/>
                </a:solidFill>
                <a:latin typeface="Verdana"/>
              </a:rPr>
              <a:t>       to perform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than before,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 thus the “reduced-function”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NB and the SB can now</a:t>
            </a:r>
          </a:p>
          <a:p>
            <a:pPr defTabSz="45720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easily be integrated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into 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a single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chip.</a:t>
            </a:r>
          </a:p>
          <a:p>
            <a:pPr defTabSz="457200"/>
            <a:r>
              <a:rPr lang="en-US" sz="1600" dirty="0">
                <a:solidFill>
                  <a:srgbClr val="000000"/>
                </a:solidFill>
                <a:latin typeface="Verdana"/>
              </a:rPr>
              <a:t>    The integrated chip is called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PCH (P</a:t>
            </a:r>
            <a:r>
              <a:rPr lang="hu-HU" sz="1600" dirty="0">
                <a:solidFill>
                  <a:srgbClr val="FF0000"/>
                </a:solidFill>
                <a:latin typeface="Verdana"/>
              </a:rPr>
              <a:t>latform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Control Hub)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by Intel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or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FCH </a:t>
            </a:r>
          </a:p>
          <a:p>
            <a:pPr defTabSz="457200"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(Fusion Control Hub)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by AMD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as shown next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 for Intel’s 2S server processors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 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0D64BCE-6295-4F30-BDF5-34B75E3B9A36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(8)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1579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Egyenes összekötő 121"/>
          <p:cNvCxnSpPr/>
          <p:nvPr/>
        </p:nvCxnSpPr>
        <p:spPr>
          <a:xfrm rot="5400000" flipH="1" flipV="1">
            <a:off x="4649787" y="2835425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zövegdoboz 70"/>
          <p:cNvSpPr txBox="1">
            <a:spLocks noChangeArrowheads="1"/>
          </p:cNvSpPr>
          <p:nvPr/>
        </p:nvSpPr>
        <p:spPr bwMode="auto">
          <a:xfrm>
            <a:off x="4270472" y="2022011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Szövegdoboz 70"/>
          <p:cNvSpPr txBox="1">
            <a:spLocks noChangeArrowheads="1"/>
          </p:cNvSpPr>
          <p:nvPr/>
        </p:nvSpPr>
        <p:spPr bwMode="auto">
          <a:xfrm>
            <a:off x="3535460" y="2593204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7" name="Szövegdoboz 31"/>
          <p:cNvSpPr txBox="1">
            <a:spLocks noChangeArrowheads="1"/>
          </p:cNvSpPr>
          <p:nvPr/>
        </p:nvSpPr>
        <p:spPr bwMode="auto">
          <a:xfrm>
            <a:off x="1405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8" name="Egyenes összekötő 130"/>
          <p:cNvCxnSpPr/>
          <p:nvPr/>
        </p:nvCxnSpPr>
        <p:spPr>
          <a:xfrm rot="10800000" flipH="1" flipV="1">
            <a:off x="2401188" y="2333775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gyenes összekötő 131"/>
          <p:cNvCxnSpPr/>
          <p:nvPr/>
        </p:nvCxnSpPr>
        <p:spPr>
          <a:xfrm rot="10800000" flipH="1" flipV="1">
            <a:off x="2401188" y="1835300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145"/>
          <p:cNvCxnSpPr/>
          <p:nvPr/>
        </p:nvCxnSpPr>
        <p:spPr>
          <a:xfrm rot="10800000" flipH="1">
            <a:off x="1561400" y="175433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églalap 146"/>
          <p:cNvSpPr/>
          <p:nvPr/>
        </p:nvSpPr>
        <p:spPr>
          <a:xfrm flipH="1">
            <a:off x="1640775" y="15701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églalap 147"/>
          <p:cNvSpPr/>
          <p:nvPr/>
        </p:nvSpPr>
        <p:spPr>
          <a:xfrm flipH="1">
            <a:off x="1553463" y="157018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3" name="Egyenes összekötő 150"/>
          <p:cNvCxnSpPr/>
          <p:nvPr/>
        </p:nvCxnSpPr>
        <p:spPr>
          <a:xfrm rot="10800000" flipH="1">
            <a:off x="1561400" y="1924200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églalap 151"/>
          <p:cNvSpPr/>
          <p:nvPr/>
        </p:nvSpPr>
        <p:spPr>
          <a:xfrm flipH="1">
            <a:off x="1640775" y="181783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églalap 152"/>
          <p:cNvSpPr/>
          <p:nvPr/>
        </p:nvSpPr>
        <p:spPr>
          <a:xfrm flipH="1">
            <a:off x="1553463" y="181783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Téglalap 155"/>
          <p:cNvSpPr/>
          <p:nvPr/>
        </p:nvSpPr>
        <p:spPr>
          <a:xfrm flipH="1">
            <a:off x="1888425" y="169083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7" name="Egyenes összekötő 156"/>
          <p:cNvCxnSpPr/>
          <p:nvPr/>
        </p:nvCxnSpPr>
        <p:spPr>
          <a:xfrm rot="10800000" flipH="1">
            <a:off x="1561400" y="2262337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églalap 157"/>
          <p:cNvSpPr/>
          <p:nvPr/>
        </p:nvSpPr>
        <p:spPr>
          <a:xfrm flipH="1">
            <a:off x="1640775" y="21559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églalap 158"/>
          <p:cNvSpPr/>
          <p:nvPr/>
        </p:nvSpPr>
        <p:spPr>
          <a:xfrm flipH="1">
            <a:off x="1553463" y="21559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0" name="Egyenes összekötő 161"/>
          <p:cNvCxnSpPr/>
          <p:nvPr/>
        </p:nvCxnSpPr>
        <p:spPr>
          <a:xfrm rot="10800000" flipH="1">
            <a:off x="1561400" y="2435375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églalap 162"/>
          <p:cNvSpPr/>
          <p:nvPr/>
        </p:nvSpPr>
        <p:spPr>
          <a:xfrm flipH="1">
            <a:off x="1640775" y="240680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Téglalap 163"/>
          <p:cNvSpPr/>
          <p:nvPr/>
        </p:nvSpPr>
        <p:spPr>
          <a:xfrm flipH="1">
            <a:off x="1553463" y="24068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églalap 166"/>
          <p:cNvSpPr/>
          <p:nvPr/>
        </p:nvSpPr>
        <p:spPr>
          <a:xfrm flipH="1">
            <a:off x="1888425" y="2190900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42813" y="2351237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171"/>
          <p:cNvCxnSpPr>
            <a:cxnSpLocks noChangeShapeType="1"/>
          </p:cNvCxnSpPr>
          <p:nvPr/>
        </p:nvCxnSpPr>
        <p:spPr bwMode="auto">
          <a:xfrm>
            <a:off x="6325348" y="1838475"/>
            <a:ext cx="3970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172"/>
          <p:cNvCxnSpPr>
            <a:cxnSpLocks noChangeShapeType="1"/>
          </p:cNvCxnSpPr>
          <p:nvPr/>
        </p:nvCxnSpPr>
        <p:spPr bwMode="auto">
          <a:xfrm rot="10800000">
            <a:off x="6961950" y="175751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Téglalap 173"/>
          <p:cNvSpPr>
            <a:spLocks noChangeArrowheads="1"/>
          </p:cNvSpPr>
          <p:nvPr/>
        </p:nvSpPr>
        <p:spPr bwMode="auto">
          <a:xfrm>
            <a:off x="7308025" y="15733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8" name="Téglalap 174"/>
          <p:cNvSpPr>
            <a:spLocks noChangeArrowheads="1"/>
          </p:cNvSpPr>
          <p:nvPr/>
        </p:nvSpPr>
        <p:spPr bwMode="auto">
          <a:xfrm>
            <a:off x="7393750" y="157336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29" name="Egyenes összekötő 177"/>
          <p:cNvCxnSpPr>
            <a:cxnSpLocks noChangeShapeType="1"/>
          </p:cNvCxnSpPr>
          <p:nvPr/>
        </p:nvCxnSpPr>
        <p:spPr bwMode="auto">
          <a:xfrm rot="10800000">
            <a:off x="6961950" y="1927375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" name="Téglalap 178"/>
          <p:cNvSpPr>
            <a:spLocks noChangeArrowheads="1"/>
          </p:cNvSpPr>
          <p:nvPr/>
        </p:nvSpPr>
        <p:spPr bwMode="auto">
          <a:xfrm>
            <a:off x="7308025" y="182101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1" name="Téglalap 179"/>
          <p:cNvSpPr>
            <a:spLocks noChangeArrowheads="1"/>
          </p:cNvSpPr>
          <p:nvPr/>
        </p:nvSpPr>
        <p:spPr bwMode="auto">
          <a:xfrm>
            <a:off x="7393750" y="182101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2" name="Téglalap 182"/>
          <p:cNvSpPr>
            <a:spLocks noChangeArrowheads="1"/>
          </p:cNvSpPr>
          <p:nvPr/>
        </p:nvSpPr>
        <p:spPr bwMode="auto">
          <a:xfrm>
            <a:off x="6458713" y="1695600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3" name="Egyenes összekötő 183"/>
          <p:cNvCxnSpPr>
            <a:cxnSpLocks noChangeShapeType="1"/>
          </p:cNvCxnSpPr>
          <p:nvPr/>
        </p:nvCxnSpPr>
        <p:spPr bwMode="auto">
          <a:xfrm rot="10800000">
            <a:off x="6977825" y="227821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184"/>
          <p:cNvSpPr>
            <a:spLocks noChangeArrowheads="1"/>
          </p:cNvSpPr>
          <p:nvPr/>
        </p:nvSpPr>
        <p:spPr bwMode="auto">
          <a:xfrm>
            <a:off x="7308025" y="21718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5" name="Téglalap 185"/>
          <p:cNvSpPr>
            <a:spLocks noChangeArrowheads="1"/>
          </p:cNvSpPr>
          <p:nvPr/>
        </p:nvSpPr>
        <p:spPr bwMode="auto">
          <a:xfrm>
            <a:off x="7393750" y="21718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6" name="Egyenes összekötő 188"/>
          <p:cNvCxnSpPr>
            <a:cxnSpLocks noChangeShapeType="1"/>
          </p:cNvCxnSpPr>
          <p:nvPr/>
        </p:nvCxnSpPr>
        <p:spPr bwMode="auto">
          <a:xfrm rot="10800000">
            <a:off x="6961950" y="2451250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Téglalap 189"/>
          <p:cNvSpPr>
            <a:spLocks noChangeArrowheads="1"/>
          </p:cNvSpPr>
          <p:nvPr/>
        </p:nvSpPr>
        <p:spPr bwMode="auto">
          <a:xfrm>
            <a:off x="7308025" y="242267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8" name="Téglalap 190"/>
          <p:cNvSpPr>
            <a:spLocks noChangeArrowheads="1"/>
          </p:cNvSpPr>
          <p:nvPr/>
        </p:nvSpPr>
        <p:spPr bwMode="auto">
          <a:xfrm>
            <a:off x="7393750" y="24226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9" name="Téglalap 193"/>
          <p:cNvSpPr>
            <a:spLocks noChangeArrowheads="1"/>
          </p:cNvSpPr>
          <p:nvPr/>
        </p:nvSpPr>
        <p:spPr bwMode="auto">
          <a:xfrm>
            <a:off x="6458713" y="2206775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" name="Line 42"/>
          <p:cNvSpPr>
            <a:spLocks noChangeShapeType="1"/>
          </p:cNvSpPr>
          <p:nvPr/>
        </p:nvSpPr>
        <p:spPr bwMode="auto">
          <a:xfrm>
            <a:off x="4054475" y="2570312"/>
            <a:ext cx="0" cy="520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" name="Téglalap 60"/>
          <p:cNvSpPr/>
          <p:nvPr/>
        </p:nvSpPr>
        <p:spPr>
          <a:xfrm>
            <a:off x="3713163" y="3733081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2" name="Line 44"/>
          <p:cNvSpPr>
            <a:spLocks noChangeShapeType="1"/>
          </p:cNvSpPr>
          <p:nvPr/>
        </p:nvSpPr>
        <p:spPr bwMode="auto">
          <a:xfrm>
            <a:off x="4486275" y="3458084"/>
            <a:ext cx="0" cy="381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" name="Szövegdoboz 70"/>
          <p:cNvSpPr txBox="1">
            <a:spLocks noChangeArrowheads="1"/>
          </p:cNvSpPr>
          <p:nvPr/>
        </p:nvSpPr>
        <p:spPr bwMode="auto">
          <a:xfrm>
            <a:off x="4505325" y="3475347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" name="Egyenes összekötő 130"/>
          <p:cNvCxnSpPr/>
          <p:nvPr/>
        </p:nvCxnSpPr>
        <p:spPr>
          <a:xfrm flipV="1">
            <a:off x="1158875" y="2678262"/>
            <a:ext cx="1478850" cy="117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131"/>
          <p:cNvCxnSpPr/>
          <p:nvPr/>
        </p:nvCxnSpPr>
        <p:spPr>
          <a:xfrm rot="10800000" flipH="1" flipV="1">
            <a:off x="1186750" y="2103587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145"/>
          <p:cNvCxnSpPr/>
          <p:nvPr/>
        </p:nvCxnSpPr>
        <p:spPr>
          <a:xfrm rot="10800000" flipH="1">
            <a:off x="318388" y="2022625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46"/>
          <p:cNvSpPr/>
          <p:nvPr/>
        </p:nvSpPr>
        <p:spPr>
          <a:xfrm flipH="1">
            <a:off x="397763" y="18384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églalap 147"/>
          <p:cNvSpPr/>
          <p:nvPr/>
        </p:nvSpPr>
        <p:spPr>
          <a:xfrm flipH="1">
            <a:off x="310450" y="18384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0" name="Egyenes összekötő 150"/>
          <p:cNvCxnSpPr/>
          <p:nvPr/>
        </p:nvCxnSpPr>
        <p:spPr>
          <a:xfrm rot="10800000" flipH="1">
            <a:off x="318388" y="2192487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églalap 151"/>
          <p:cNvSpPr/>
          <p:nvPr/>
        </p:nvSpPr>
        <p:spPr>
          <a:xfrm flipH="1">
            <a:off x="397763" y="20861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Téglalap 152"/>
          <p:cNvSpPr/>
          <p:nvPr/>
        </p:nvSpPr>
        <p:spPr>
          <a:xfrm flipH="1">
            <a:off x="310450" y="20861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églalap 155"/>
          <p:cNvSpPr/>
          <p:nvPr/>
        </p:nvSpPr>
        <p:spPr>
          <a:xfrm flipH="1">
            <a:off x="645413" y="1959125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4" name="Egyenes összekötő 156"/>
          <p:cNvCxnSpPr/>
          <p:nvPr/>
        </p:nvCxnSpPr>
        <p:spPr>
          <a:xfrm rot="10800000" flipH="1">
            <a:off x="318388" y="2606825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57"/>
          <p:cNvSpPr/>
          <p:nvPr/>
        </p:nvSpPr>
        <p:spPr>
          <a:xfrm flipH="1">
            <a:off x="397763" y="2500462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Téglalap 158"/>
          <p:cNvSpPr/>
          <p:nvPr/>
        </p:nvSpPr>
        <p:spPr>
          <a:xfrm flipH="1">
            <a:off x="310450" y="2500462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7" name="Egyenes összekötő 161"/>
          <p:cNvCxnSpPr/>
          <p:nvPr/>
        </p:nvCxnSpPr>
        <p:spPr>
          <a:xfrm rot="10800000" flipH="1">
            <a:off x="318388" y="2779862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62"/>
          <p:cNvSpPr/>
          <p:nvPr/>
        </p:nvSpPr>
        <p:spPr>
          <a:xfrm flipH="1">
            <a:off x="397763" y="27512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Téglalap 163"/>
          <p:cNvSpPr/>
          <p:nvPr/>
        </p:nvSpPr>
        <p:spPr>
          <a:xfrm flipH="1">
            <a:off x="310450" y="2751287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églalap 166"/>
          <p:cNvSpPr/>
          <p:nvPr/>
        </p:nvSpPr>
        <p:spPr>
          <a:xfrm flipH="1">
            <a:off x="645413" y="2535387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Line 65"/>
          <p:cNvSpPr>
            <a:spLocks noChangeShapeType="1"/>
          </p:cNvSpPr>
          <p:nvPr/>
        </p:nvSpPr>
        <p:spPr bwMode="auto">
          <a:xfrm flipV="1">
            <a:off x="2631375" y="2509987"/>
            <a:ext cx="0" cy="15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2" name="Line 66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4" name="Line 68"/>
          <p:cNvSpPr>
            <a:spLocks noChangeShapeType="1"/>
          </p:cNvSpPr>
          <p:nvPr/>
        </p:nvSpPr>
        <p:spPr bwMode="auto">
          <a:xfrm>
            <a:off x="2637725" y="25004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5" name="Line 69"/>
          <p:cNvSpPr>
            <a:spLocks noChangeShapeType="1"/>
          </p:cNvSpPr>
          <p:nvPr/>
        </p:nvSpPr>
        <p:spPr bwMode="auto">
          <a:xfrm>
            <a:off x="2637725" y="1840062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6" name="Line 70"/>
          <p:cNvSpPr>
            <a:spLocks noChangeShapeType="1"/>
          </p:cNvSpPr>
          <p:nvPr/>
        </p:nvSpPr>
        <p:spPr bwMode="auto">
          <a:xfrm>
            <a:off x="2637725" y="20559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7" name="Egyenes összekötő 170"/>
          <p:cNvCxnSpPr>
            <a:cxnSpLocks noChangeShapeType="1"/>
          </p:cNvCxnSpPr>
          <p:nvPr/>
        </p:nvCxnSpPr>
        <p:spPr bwMode="auto">
          <a:xfrm rot="10800000" flipV="1">
            <a:off x="6365050" y="2665562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Egyenes összekötő 171"/>
          <p:cNvCxnSpPr>
            <a:cxnSpLocks noChangeShapeType="1"/>
          </p:cNvCxnSpPr>
          <p:nvPr/>
        </p:nvCxnSpPr>
        <p:spPr bwMode="auto">
          <a:xfrm rot="10800000" flipV="1">
            <a:off x="6231700" y="2119462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" name="Egyenes összekötő 172"/>
          <p:cNvCxnSpPr>
            <a:cxnSpLocks noChangeShapeType="1"/>
          </p:cNvCxnSpPr>
          <p:nvPr/>
        </p:nvCxnSpPr>
        <p:spPr bwMode="auto">
          <a:xfrm rot="10800000">
            <a:off x="8309738" y="2038500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0" name="Téglalap 173"/>
          <p:cNvSpPr>
            <a:spLocks noChangeArrowheads="1"/>
          </p:cNvSpPr>
          <p:nvPr/>
        </p:nvSpPr>
        <p:spPr bwMode="auto">
          <a:xfrm>
            <a:off x="8655813" y="18543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1" name="Téglalap 174"/>
          <p:cNvSpPr>
            <a:spLocks noChangeArrowheads="1"/>
          </p:cNvSpPr>
          <p:nvPr/>
        </p:nvSpPr>
        <p:spPr bwMode="auto">
          <a:xfrm>
            <a:off x="8741538" y="185435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2" name="Egyenes összekötő 177"/>
          <p:cNvCxnSpPr>
            <a:cxnSpLocks noChangeShapeType="1"/>
          </p:cNvCxnSpPr>
          <p:nvPr/>
        </p:nvCxnSpPr>
        <p:spPr bwMode="auto">
          <a:xfrm rot="10800000">
            <a:off x="8309738" y="2170262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3" name="Téglalap 178"/>
          <p:cNvSpPr>
            <a:spLocks noChangeArrowheads="1"/>
          </p:cNvSpPr>
          <p:nvPr/>
        </p:nvSpPr>
        <p:spPr bwMode="auto">
          <a:xfrm>
            <a:off x="8655813" y="21020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4" name="Téglalap 179"/>
          <p:cNvSpPr>
            <a:spLocks noChangeArrowheads="1"/>
          </p:cNvSpPr>
          <p:nvPr/>
        </p:nvSpPr>
        <p:spPr bwMode="auto">
          <a:xfrm>
            <a:off x="8741538" y="210200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5" name="Téglalap 182"/>
          <p:cNvSpPr>
            <a:spLocks noChangeArrowheads="1"/>
          </p:cNvSpPr>
          <p:nvPr/>
        </p:nvSpPr>
        <p:spPr bwMode="auto">
          <a:xfrm>
            <a:off x="7806500" y="1976587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6" name="Egyenes összekötő 183"/>
          <p:cNvCxnSpPr>
            <a:cxnSpLocks noChangeShapeType="1"/>
          </p:cNvCxnSpPr>
          <p:nvPr/>
        </p:nvCxnSpPr>
        <p:spPr bwMode="auto">
          <a:xfrm rot="10800000">
            <a:off x="8325613" y="2597300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7" name="Téglalap 184"/>
          <p:cNvSpPr>
            <a:spLocks noChangeArrowheads="1"/>
          </p:cNvSpPr>
          <p:nvPr/>
        </p:nvSpPr>
        <p:spPr bwMode="auto">
          <a:xfrm>
            <a:off x="8655813" y="249093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8" name="Téglalap 185"/>
          <p:cNvSpPr>
            <a:spLocks noChangeArrowheads="1"/>
          </p:cNvSpPr>
          <p:nvPr/>
        </p:nvSpPr>
        <p:spPr bwMode="auto">
          <a:xfrm>
            <a:off x="8741538" y="249093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9" name="Egyenes összekötő 188"/>
          <p:cNvCxnSpPr>
            <a:cxnSpLocks noChangeShapeType="1"/>
          </p:cNvCxnSpPr>
          <p:nvPr/>
        </p:nvCxnSpPr>
        <p:spPr bwMode="auto">
          <a:xfrm rot="10800000">
            <a:off x="8309738" y="2770337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Téglalap 189"/>
          <p:cNvSpPr>
            <a:spLocks noChangeArrowheads="1"/>
          </p:cNvSpPr>
          <p:nvPr/>
        </p:nvSpPr>
        <p:spPr bwMode="auto">
          <a:xfrm>
            <a:off x="8655813" y="27417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1" name="Téglalap 190"/>
          <p:cNvSpPr>
            <a:spLocks noChangeArrowheads="1"/>
          </p:cNvSpPr>
          <p:nvPr/>
        </p:nvSpPr>
        <p:spPr bwMode="auto">
          <a:xfrm>
            <a:off x="8741538" y="274176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2" name="Téglalap 193"/>
          <p:cNvSpPr>
            <a:spLocks noChangeArrowheads="1"/>
          </p:cNvSpPr>
          <p:nvPr/>
        </p:nvSpPr>
        <p:spPr bwMode="auto">
          <a:xfrm>
            <a:off x="7806500" y="2525862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3" name="Line 87"/>
          <p:cNvSpPr>
            <a:spLocks noChangeShapeType="1"/>
          </p:cNvSpPr>
          <p:nvPr/>
        </p:nvSpPr>
        <p:spPr bwMode="auto">
          <a:xfrm flipV="1">
            <a:off x="6365050" y="2481412"/>
            <a:ext cx="0" cy="19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4" name="Line 88"/>
          <p:cNvSpPr>
            <a:spLocks noChangeShapeType="1"/>
          </p:cNvSpPr>
          <p:nvPr/>
        </p:nvSpPr>
        <p:spPr bwMode="auto">
          <a:xfrm flipH="1">
            <a:off x="6247575" y="2481412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5" name="Line 89"/>
          <p:cNvSpPr>
            <a:spLocks noChangeShapeType="1"/>
          </p:cNvSpPr>
          <p:nvPr/>
        </p:nvSpPr>
        <p:spPr bwMode="auto">
          <a:xfrm>
            <a:off x="6365050" y="1833712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6" name="Line 90"/>
          <p:cNvSpPr>
            <a:spLocks noChangeShapeType="1"/>
          </p:cNvSpPr>
          <p:nvPr/>
        </p:nvSpPr>
        <p:spPr bwMode="auto">
          <a:xfrm flipH="1">
            <a:off x="6241225" y="2055962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7" name="Téglalap 53"/>
          <p:cNvSpPr>
            <a:spLocks noChangeArrowheads="1"/>
          </p:cNvSpPr>
          <p:nvPr/>
        </p:nvSpPr>
        <p:spPr bwMode="auto">
          <a:xfrm>
            <a:off x="3721100" y="288023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sp>
        <p:nvSpPr>
          <p:cNvPr id="88" name="Szövegdoboz 70"/>
          <p:cNvSpPr txBox="1">
            <a:spLocks noChangeArrowheads="1"/>
          </p:cNvSpPr>
          <p:nvPr/>
        </p:nvSpPr>
        <p:spPr bwMode="auto">
          <a:xfrm>
            <a:off x="4894263" y="2598887"/>
            <a:ext cx="50165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89" name="Text Box 97"/>
          <p:cNvSpPr txBox="1">
            <a:spLocks noChangeArrowheads="1"/>
          </p:cNvSpPr>
          <p:nvPr/>
        </p:nvSpPr>
        <p:spPr bwMode="auto">
          <a:xfrm>
            <a:off x="4332139" y="1513958"/>
            <a:ext cx="290661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90" name="Rectangle 104"/>
          <p:cNvSpPr>
            <a:spLocks noChangeArrowheads="1"/>
          </p:cNvSpPr>
          <p:nvPr/>
        </p:nvSpPr>
        <p:spPr bwMode="auto">
          <a:xfrm>
            <a:off x="2840208" y="1459983"/>
            <a:ext cx="1313563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6500/7500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</a:t>
            </a:r>
          </a:p>
        </p:txBody>
      </p:sp>
      <p:sp>
        <p:nvSpPr>
          <p:cNvPr id="91" name="Rectangle 105"/>
          <p:cNvSpPr>
            <a:spLocks noChangeArrowheads="1"/>
          </p:cNvSpPr>
          <p:nvPr/>
        </p:nvSpPr>
        <p:spPr bwMode="auto">
          <a:xfrm>
            <a:off x="4602355" y="1469508"/>
            <a:ext cx="16217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2S </a:t>
            </a:r>
          </a:p>
        </p:txBody>
      </p:sp>
      <p:sp>
        <p:nvSpPr>
          <p:cNvPr id="92" name="Téglalap 3"/>
          <p:cNvSpPr>
            <a:spLocks noChangeArrowheads="1"/>
          </p:cNvSpPr>
          <p:nvPr/>
        </p:nvSpPr>
        <p:spPr bwMode="auto">
          <a:xfrm>
            <a:off x="2768600" y="1986112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(10C)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Téglalap 3"/>
          <p:cNvSpPr>
            <a:spLocks noChangeArrowheads="1"/>
          </p:cNvSpPr>
          <p:nvPr/>
        </p:nvSpPr>
        <p:spPr bwMode="auto">
          <a:xfrm>
            <a:off x="4775200" y="1986112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Westmere-EX (10C)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96" name="Egyenes összekötő 121"/>
          <p:cNvCxnSpPr/>
          <p:nvPr/>
        </p:nvCxnSpPr>
        <p:spPr>
          <a:xfrm rot="5400000" flipH="1" flipV="1">
            <a:off x="4717162" y="6094413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Szövegdoboz 70"/>
          <p:cNvSpPr txBox="1">
            <a:spLocks noChangeArrowheads="1"/>
          </p:cNvSpPr>
          <p:nvPr/>
        </p:nvSpPr>
        <p:spPr bwMode="auto">
          <a:xfrm>
            <a:off x="4183774" y="4983270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Szövegdoboz 70"/>
          <p:cNvSpPr txBox="1">
            <a:spLocks noChangeArrowheads="1"/>
          </p:cNvSpPr>
          <p:nvPr/>
        </p:nvSpPr>
        <p:spPr bwMode="auto">
          <a:xfrm>
            <a:off x="3571419" y="5835396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Szövegdoboz 31"/>
          <p:cNvSpPr txBox="1">
            <a:spLocks noChangeArrowheads="1"/>
          </p:cNvSpPr>
          <p:nvPr/>
        </p:nvSpPr>
        <p:spPr bwMode="auto">
          <a:xfrm>
            <a:off x="867780" y="6161393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0" name="Egyenes összekötő 130"/>
          <p:cNvCxnSpPr/>
          <p:nvPr/>
        </p:nvCxnSpPr>
        <p:spPr>
          <a:xfrm rot="10800000" flipH="1" flipV="1">
            <a:off x="2413063" y="5592763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Egyenes összekötő 131"/>
          <p:cNvCxnSpPr/>
          <p:nvPr/>
        </p:nvCxnSpPr>
        <p:spPr>
          <a:xfrm rot="10800000" flipH="1" flipV="1">
            <a:off x="2413063" y="504860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Egyenes összekötő 145"/>
          <p:cNvCxnSpPr/>
          <p:nvPr/>
        </p:nvCxnSpPr>
        <p:spPr>
          <a:xfrm rot="10800000" flipH="1">
            <a:off x="1460458" y="5013325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églalap 146"/>
          <p:cNvSpPr/>
          <p:nvPr/>
        </p:nvSpPr>
        <p:spPr>
          <a:xfrm flipH="1">
            <a:off x="1593275" y="48291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Téglalap 147"/>
          <p:cNvSpPr/>
          <p:nvPr/>
        </p:nvSpPr>
        <p:spPr>
          <a:xfrm flipH="1">
            <a:off x="1505963" y="48291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05" name="Egyenes összekötő 150"/>
          <p:cNvCxnSpPr/>
          <p:nvPr/>
        </p:nvCxnSpPr>
        <p:spPr>
          <a:xfrm rot="10800000" flipH="1">
            <a:off x="1442644" y="5183188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églalap 151"/>
          <p:cNvSpPr/>
          <p:nvPr/>
        </p:nvSpPr>
        <p:spPr>
          <a:xfrm flipH="1">
            <a:off x="1593275" y="50768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Téglalap 152"/>
          <p:cNvSpPr/>
          <p:nvPr/>
        </p:nvSpPr>
        <p:spPr>
          <a:xfrm flipH="1">
            <a:off x="1505963" y="507682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Téglalap 155"/>
          <p:cNvSpPr/>
          <p:nvPr/>
        </p:nvSpPr>
        <p:spPr>
          <a:xfrm flipH="1">
            <a:off x="1840925" y="4949825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09" name="Egyenes összekötő 156"/>
          <p:cNvCxnSpPr/>
          <p:nvPr/>
        </p:nvCxnSpPr>
        <p:spPr>
          <a:xfrm rot="10800000" flipH="1">
            <a:off x="1448582" y="5521325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églalap 157"/>
          <p:cNvSpPr/>
          <p:nvPr/>
        </p:nvSpPr>
        <p:spPr>
          <a:xfrm flipH="1">
            <a:off x="1593275" y="541496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églalap 158"/>
          <p:cNvSpPr/>
          <p:nvPr/>
        </p:nvSpPr>
        <p:spPr>
          <a:xfrm flipH="1">
            <a:off x="1505963" y="5414963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2" name="Egyenes összekötő 161"/>
          <p:cNvCxnSpPr/>
          <p:nvPr/>
        </p:nvCxnSpPr>
        <p:spPr>
          <a:xfrm rot="10800000" flipH="1">
            <a:off x="1442644" y="5694363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églalap 162"/>
          <p:cNvSpPr/>
          <p:nvPr/>
        </p:nvSpPr>
        <p:spPr>
          <a:xfrm flipH="1">
            <a:off x="1593275" y="566578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Téglalap 163"/>
          <p:cNvSpPr/>
          <p:nvPr/>
        </p:nvSpPr>
        <p:spPr>
          <a:xfrm flipH="1">
            <a:off x="1505963" y="566578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églalap 166"/>
          <p:cNvSpPr/>
          <p:nvPr/>
        </p:nvSpPr>
        <p:spPr>
          <a:xfrm flipH="1">
            <a:off x="1840925" y="5449888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16" name="Egyenes összekötő 170"/>
          <p:cNvCxnSpPr>
            <a:cxnSpLocks noChangeShapeType="1"/>
          </p:cNvCxnSpPr>
          <p:nvPr/>
        </p:nvCxnSpPr>
        <p:spPr bwMode="auto">
          <a:xfrm rot="10800000" flipV="1">
            <a:off x="6314063" y="5610225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" name="Egyenes összekötő 171"/>
          <p:cNvCxnSpPr>
            <a:cxnSpLocks noChangeShapeType="1"/>
          </p:cNvCxnSpPr>
          <p:nvPr/>
        </p:nvCxnSpPr>
        <p:spPr bwMode="auto">
          <a:xfrm rot="10800000" flipV="1">
            <a:off x="6436300" y="5146623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" name="Egyenes összekötő 172"/>
          <p:cNvCxnSpPr>
            <a:cxnSpLocks noChangeShapeType="1"/>
          </p:cNvCxnSpPr>
          <p:nvPr/>
        </p:nvCxnSpPr>
        <p:spPr bwMode="auto">
          <a:xfrm flipH="1" flipV="1">
            <a:off x="7108675" y="5009915"/>
            <a:ext cx="487725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" name="Téglalap 173"/>
          <p:cNvSpPr>
            <a:spLocks noChangeArrowheads="1"/>
          </p:cNvSpPr>
          <p:nvPr/>
        </p:nvSpPr>
        <p:spPr bwMode="auto">
          <a:xfrm>
            <a:off x="7379275" y="48323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0" name="Téglalap 174"/>
          <p:cNvSpPr>
            <a:spLocks noChangeArrowheads="1"/>
          </p:cNvSpPr>
          <p:nvPr/>
        </p:nvSpPr>
        <p:spPr bwMode="auto">
          <a:xfrm>
            <a:off x="7474078" y="48323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1" name="Egyenes összekötő 177"/>
          <p:cNvCxnSpPr>
            <a:cxnSpLocks noChangeShapeType="1"/>
          </p:cNvCxnSpPr>
          <p:nvPr/>
        </p:nvCxnSpPr>
        <p:spPr bwMode="auto">
          <a:xfrm rot="10800000">
            <a:off x="7124973" y="5186363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" name="Téglalap 178"/>
          <p:cNvSpPr>
            <a:spLocks noChangeArrowheads="1"/>
          </p:cNvSpPr>
          <p:nvPr/>
        </p:nvSpPr>
        <p:spPr bwMode="auto">
          <a:xfrm>
            <a:off x="7379275" y="50800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3" name="Téglalap 179"/>
          <p:cNvSpPr>
            <a:spLocks noChangeArrowheads="1"/>
          </p:cNvSpPr>
          <p:nvPr/>
        </p:nvSpPr>
        <p:spPr bwMode="auto">
          <a:xfrm>
            <a:off x="7474078" y="508000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4" name="Téglalap 182"/>
          <p:cNvSpPr>
            <a:spLocks noChangeArrowheads="1"/>
          </p:cNvSpPr>
          <p:nvPr/>
        </p:nvSpPr>
        <p:spPr bwMode="auto">
          <a:xfrm>
            <a:off x="6529963" y="4954588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5" name="Egyenes összekötő 183"/>
          <p:cNvCxnSpPr>
            <a:cxnSpLocks noChangeShapeType="1"/>
          </p:cNvCxnSpPr>
          <p:nvPr/>
        </p:nvCxnSpPr>
        <p:spPr bwMode="auto">
          <a:xfrm rot="10800000">
            <a:off x="7147646" y="5537200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" name="Téglalap 184"/>
          <p:cNvSpPr>
            <a:spLocks noChangeArrowheads="1"/>
          </p:cNvSpPr>
          <p:nvPr/>
        </p:nvSpPr>
        <p:spPr bwMode="auto">
          <a:xfrm>
            <a:off x="7379275" y="54308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7" name="Téglalap 185"/>
          <p:cNvSpPr>
            <a:spLocks noChangeArrowheads="1"/>
          </p:cNvSpPr>
          <p:nvPr/>
        </p:nvSpPr>
        <p:spPr bwMode="auto">
          <a:xfrm>
            <a:off x="7474078" y="543083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8" name="Egyenes összekötő 188"/>
          <p:cNvCxnSpPr>
            <a:cxnSpLocks noChangeShapeType="1"/>
          </p:cNvCxnSpPr>
          <p:nvPr/>
        </p:nvCxnSpPr>
        <p:spPr bwMode="auto">
          <a:xfrm rot="10800000">
            <a:off x="7128372" y="5710238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Téglalap 189"/>
          <p:cNvSpPr>
            <a:spLocks noChangeArrowheads="1"/>
          </p:cNvSpPr>
          <p:nvPr/>
        </p:nvSpPr>
        <p:spPr bwMode="auto">
          <a:xfrm>
            <a:off x="7379275" y="56816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0" name="Téglalap 190"/>
          <p:cNvSpPr>
            <a:spLocks noChangeArrowheads="1"/>
          </p:cNvSpPr>
          <p:nvPr/>
        </p:nvSpPr>
        <p:spPr bwMode="auto">
          <a:xfrm>
            <a:off x="7474078" y="56816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1" name="Téglalap 193"/>
          <p:cNvSpPr>
            <a:spLocks noChangeArrowheads="1"/>
          </p:cNvSpPr>
          <p:nvPr/>
        </p:nvSpPr>
        <p:spPr bwMode="auto">
          <a:xfrm>
            <a:off x="6529963" y="5465763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2" name="Line 42"/>
          <p:cNvSpPr>
            <a:spLocks noChangeShapeType="1"/>
          </p:cNvSpPr>
          <p:nvPr/>
        </p:nvSpPr>
        <p:spPr bwMode="auto">
          <a:xfrm>
            <a:off x="4121850" y="5829300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6" name="Szövegdoboz 31"/>
          <p:cNvSpPr txBox="1">
            <a:spLocks noChangeArrowheads="1"/>
          </p:cNvSpPr>
          <p:nvPr/>
        </p:nvSpPr>
        <p:spPr bwMode="auto">
          <a:xfrm>
            <a:off x="6793963" y="6172662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7" name="Egyenes összekötő 130"/>
          <p:cNvCxnSpPr/>
          <p:nvPr/>
        </p:nvCxnSpPr>
        <p:spPr>
          <a:xfrm flipV="1">
            <a:off x="1293113" y="5937251"/>
            <a:ext cx="1344612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Egyenes összekötő 131"/>
          <p:cNvCxnSpPr/>
          <p:nvPr/>
        </p:nvCxnSpPr>
        <p:spPr>
          <a:xfrm rot="10800000" flipH="1" flipV="1">
            <a:off x="1170050" y="5361140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45"/>
          <p:cNvCxnSpPr/>
          <p:nvPr/>
        </p:nvCxnSpPr>
        <p:spPr>
          <a:xfrm rot="10800000" flipH="1">
            <a:off x="199632" y="528161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églalap 146"/>
          <p:cNvSpPr/>
          <p:nvPr/>
        </p:nvSpPr>
        <p:spPr>
          <a:xfrm flipH="1">
            <a:off x="350263" y="509746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Téglalap 147"/>
          <p:cNvSpPr/>
          <p:nvPr/>
        </p:nvSpPr>
        <p:spPr>
          <a:xfrm flipH="1">
            <a:off x="262950" y="509746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2" name="Egyenes összekötő 150"/>
          <p:cNvCxnSpPr/>
          <p:nvPr/>
        </p:nvCxnSpPr>
        <p:spPr>
          <a:xfrm rot="10800000" flipH="1">
            <a:off x="199632" y="5451475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églalap 151"/>
          <p:cNvSpPr/>
          <p:nvPr/>
        </p:nvSpPr>
        <p:spPr>
          <a:xfrm flipH="1">
            <a:off x="350263" y="534511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églalap 152"/>
          <p:cNvSpPr/>
          <p:nvPr/>
        </p:nvSpPr>
        <p:spPr>
          <a:xfrm flipH="1">
            <a:off x="262950" y="534511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églalap 155"/>
          <p:cNvSpPr/>
          <p:nvPr/>
        </p:nvSpPr>
        <p:spPr>
          <a:xfrm flipH="1">
            <a:off x="597913" y="521811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46" name="Egyenes összekötő 156"/>
          <p:cNvCxnSpPr/>
          <p:nvPr/>
        </p:nvCxnSpPr>
        <p:spPr>
          <a:xfrm rot="10800000" flipH="1">
            <a:off x="199632" y="5865813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57"/>
          <p:cNvSpPr/>
          <p:nvPr/>
        </p:nvSpPr>
        <p:spPr>
          <a:xfrm flipH="1">
            <a:off x="350263" y="575945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" name="Téglalap 158"/>
          <p:cNvSpPr/>
          <p:nvPr/>
        </p:nvSpPr>
        <p:spPr>
          <a:xfrm flipH="1">
            <a:off x="262950" y="575945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9" name="Egyenes összekötő 161"/>
          <p:cNvCxnSpPr/>
          <p:nvPr/>
        </p:nvCxnSpPr>
        <p:spPr>
          <a:xfrm rot="10800000" flipH="1">
            <a:off x="193694" y="6038850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Téglalap 162"/>
          <p:cNvSpPr/>
          <p:nvPr/>
        </p:nvSpPr>
        <p:spPr>
          <a:xfrm flipH="1">
            <a:off x="350263" y="60102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" name="Téglalap 163"/>
          <p:cNvSpPr/>
          <p:nvPr/>
        </p:nvSpPr>
        <p:spPr>
          <a:xfrm flipH="1">
            <a:off x="262950" y="60102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" name="Téglalap 166"/>
          <p:cNvSpPr/>
          <p:nvPr/>
        </p:nvSpPr>
        <p:spPr>
          <a:xfrm flipH="1">
            <a:off x="597913" y="5794375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53" name="Line 65"/>
          <p:cNvSpPr>
            <a:spLocks noChangeShapeType="1"/>
          </p:cNvSpPr>
          <p:nvPr/>
        </p:nvSpPr>
        <p:spPr bwMode="auto">
          <a:xfrm flipV="1">
            <a:off x="2643250" y="5776025"/>
            <a:ext cx="0" cy="1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4" name="Line 66"/>
          <p:cNvSpPr>
            <a:spLocks noChangeShapeType="1"/>
          </p:cNvSpPr>
          <p:nvPr/>
        </p:nvSpPr>
        <p:spPr bwMode="auto">
          <a:xfrm>
            <a:off x="2668650" y="575945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5" name="Line 67"/>
          <p:cNvSpPr>
            <a:spLocks noChangeShapeType="1"/>
          </p:cNvSpPr>
          <p:nvPr/>
        </p:nvSpPr>
        <p:spPr bwMode="auto">
          <a:xfrm>
            <a:off x="2668650" y="575945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6" name="Line 68"/>
          <p:cNvSpPr>
            <a:spLocks noChangeShapeType="1"/>
          </p:cNvSpPr>
          <p:nvPr/>
        </p:nvSpPr>
        <p:spPr bwMode="auto">
          <a:xfrm>
            <a:off x="2649600" y="5759450"/>
            <a:ext cx="9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7" name="Line 69"/>
          <p:cNvSpPr>
            <a:spLocks noChangeShapeType="1"/>
          </p:cNvSpPr>
          <p:nvPr/>
        </p:nvSpPr>
        <p:spPr bwMode="auto">
          <a:xfrm>
            <a:off x="2649600" y="5058847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8" name="Line 70"/>
          <p:cNvSpPr>
            <a:spLocks noChangeShapeType="1"/>
          </p:cNvSpPr>
          <p:nvPr/>
        </p:nvSpPr>
        <p:spPr bwMode="auto">
          <a:xfrm>
            <a:off x="2656374" y="5289600"/>
            <a:ext cx="82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59" name="Egyenes összekötő 170"/>
          <p:cNvCxnSpPr>
            <a:cxnSpLocks noChangeShapeType="1"/>
          </p:cNvCxnSpPr>
          <p:nvPr/>
        </p:nvCxnSpPr>
        <p:spPr bwMode="auto">
          <a:xfrm rot="10800000" flipV="1">
            <a:off x="6436300" y="5924550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0" name="Egyenes összekötő 171"/>
          <p:cNvCxnSpPr>
            <a:cxnSpLocks noChangeShapeType="1"/>
          </p:cNvCxnSpPr>
          <p:nvPr/>
        </p:nvCxnSpPr>
        <p:spPr bwMode="auto">
          <a:xfrm rot="10800000" flipV="1">
            <a:off x="6322000" y="5378450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1" name="Egyenes összekötő 172"/>
          <p:cNvCxnSpPr>
            <a:cxnSpLocks noChangeShapeType="1"/>
          </p:cNvCxnSpPr>
          <p:nvPr/>
        </p:nvCxnSpPr>
        <p:spPr bwMode="auto">
          <a:xfrm rot="10800000">
            <a:off x="8472761" y="529748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2" name="Téglalap 173"/>
          <p:cNvSpPr>
            <a:spLocks noChangeArrowheads="1"/>
          </p:cNvSpPr>
          <p:nvPr/>
        </p:nvSpPr>
        <p:spPr bwMode="auto">
          <a:xfrm>
            <a:off x="8727063" y="51133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3" name="Téglalap 174"/>
          <p:cNvSpPr>
            <a:spLocks noChangeArrowheads="1"/>
          </p:cNvSpPr>
          <p:nvPr/>
        </p:nvSpPr>
        <p:spPr bwMode="auto">
          <a:xfrm>
            <a:off x="8816696" y="51133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64" name="Egyenes összekötő 177"/>
          <p:cNvCxnSpPr>
            <a:cxnSpLocks noChangeShapeType="1"/>
          </p:cNvCxnSpPr>
          <p:nvPr/>
        </p:nvCxnSpPr>
        <p:spPr bwMode="auto">
          <a:xfrm rot="10800000">
            <a:off x="8472761" y="5429250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" name="Téglalap 178"/>
          <p:cNvSpPr>
            <a:spLocks noChangeArrowheads="1"/>
          </p:cNvSpPr>
          <p:nvPr/>
        </p:nvSpPr>
        <p:spPr bwMode="auto">
          <a:xfrm>
            <a:off x="8727063" y="53609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6" name="Téglalap 179"/>
          <p:cNvSpPr>
            <a:spLocks noChangeArrowheads="1"/>
          </p:cNvSpPr>
          <p:nvPr/>
        </p:nvSpPr>
        <p:spPr bwMode="auto">
          <a:xfrm>
            <a:off x="8816696" y="53609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7" name="Téglalap 182"/>
          <p:cNvSpPr>
            <a:spLocks noChangeArrowheads="1"/>
          </p:cNvSpPr>
          <p:nvPr/>
        </p:nvSpPr>
        <p:spPr bwMode="auto">
          <a:xfrm>
            <a:off x="7877750" y="5235575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68" name="Egyenes összekötő 183"/>
          <p:cNvCxnSpPr>
            <a:cxnSpLocks noChangeShapeType="1"/>
          </p:cNvCxnSpPr>
          <p:nvPr/>
        </p:nvCxnSpPr>
        <p:spPr bwMode="auto">
          <a:xfrm rot="10800000">
            <a:off x="8488636" y="585628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9" name="Téglalap 184"/>
          <p:cNvSpPr>
            <a:spLocks noChangeArrowheads="1"/>
          </p:cNvSpPr>
          <p:nvPr/>
        </p:nvSpPr>
        <p:spPr bwMode="auto">
          <a:xfrm>
            <a:off x="8727063" y="574992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0" name="Téglalap 185"/>
          <p:cNvSpPr>
            <a:spLocks noChangeArrowheads="1"/>
          </p:cNvSpPr>
          <p:nvPr/>
        </p:nvSpPr>
        <p:spPr bwMode="auto">
          <a:xfrm>
            <a:off x="8816696" y="574992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71" name="Egyenes összekötő 188"/>
          <p:cNvCxnSpPr>
            <a:cxnSpLocks noChangeShapeType="1"/>
          </p:cNvCxnSpPr>
          <p:nvPr/>
        </p:nvCxnSpPr>
        <p:spPr bwMode="auto">
          <a:xfrm rot="10800000">
            <a:off x="8465963" y="6029325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2" name="Téglalap 189"/>
          <p:cNvSpPr>
            <a:spLocks noChangeArrowheads="1"/>
          </p:cNvSpPr>
          <p:nvPr/>
        </p:nvSpPr>
        <p:spPr bwMode="auto">
          <a:xfrm>
            <a:off x="8727063" y="60007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3" name="Téglalap 190"/>
          <p:cNvSpPr>
            <a:spLocks noChangeArrowheads="1"/>
          </p:cNvSpPr>
          <p:nvPr/>
        </p:nvSpPr>
        <p:spPr bwMode="auto">
          <a:xfrm>
            <a:off x="8816696" y="600465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4" name="Téglalap 193"/>
          <p:cNvSpPr>
            <a:spLocks noChangeArrowheads="1"/>
          </p:cNvSpPr>
          <p:nvPr/>
        </p:nvSpPr>
        <p:spPr bwMode="auto">
          <a:xfrm>
            <a:off x="7877750" y="5784850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5" name="Line 87"/>
          <p:cNvSpPr>
            <a:spLocks noChangeShapeType="1"/>
          </p:cNvSpPr>
          <p:nvPr/>
        </p:nvSpPr>
        <p:spPr bwMode="auto">
          <a:xfrm flipV="1">
            <a:off x="6436300" y="5740400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6" name="Line 88"/>
          <p:cNvSpPr>
            <a:spLocks noChangeShapeType="1"/>
          </p:cNvSpPr>
          <p:nvPr/>
        </p:nvSpPr>
        <p:spPr bwMode="auto">
          <a:xfrm flipH="1">
            <a:off x="6318825" y="5740400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7" name="Line 89"/>
          <p:cNvSpPr>
            <a:spLocks noChangeShapeType="1"/>
          </p:cNvSpPr>
          <p:nvPr/>
        </p:nvSpPr>
        <p:spPr bwMode="auto">
          <a:xfrm>
            <a:off x="6436300" y="5165569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8" name="Line 90"/>
          <p:cNvSpPr>
            <a:spLocks noChangeShapeType="1"/>
          </p:cNvSpPr>
          <p:nvPr/>
        </p:nvSpPr>
        <p:spPr bwMode="auto">
          <a:xfrm flipH="1">
            <a:off x="6312475" y="5316692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9" name="Téglalap 53"/>
          <p:cNvSpPr>
            <a:spLocks noChangeArrowheads="1"/>
          </p:cNvSpPr>
          <p:nvPr/>
        </p:nvSpPr>
        <p:spPr bwMode="auto">
          <a:xfrm>
            <a:off x="3788475" y="6178550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C602 PC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</a:p>
        </p:txBody>
      </p:sp>
      <p:sp>
        <p:nvSpPr>
          <p:cNvPr id="180" name="Szövegdoboz 70"/>
          <p:cNvSpPr txBox="1">
            <a:spLocks noChangeArrowheads="1"/>
          </p:cNvSpPr>
          <p:nvPr/>
        </p:nvSpPr>
        <p:spPr bwMode="auto">
          <a:xfrm>
            <a:off x="4939076" y="5831247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1" name="Text Box 97"/>
          <p:cNvSpPr txBox="1">
            <a:spLocks noChangeArrowheads="1"/>
          </p:cNvSpPr>
          <p:nvPr/>
        </p:nvSpPr>
        <p:spPr bwMode="auto">
          <a:xfrm>
            <a:off x="4375150" y="4710221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82" name="Rectangle 104"/>
          <p:cNvSpPr>
            <a:spLocks noChangeArrowheads="1"/>
          </p:cNvSpPr>
          <p:nvPr/>
        </p:nvSpPr>
        <p:spPr bwMode="auto">
          <a:xfrm>
            <a:off x="2514600" y="4724879"/>
            <a:ext cx="19605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2S)</a:t>
            </a:r>
          </a:p>
        </p:txBody>
      </p:sp>
      <p:sp>
        <p:nvSpPr>
          <p:cNvPr id="183" name="Rectangle 105"/>
          <p:cNvSpPr>
            <a:spLocks noChangeArrowheads="1"/>
          </p:cNvSpPr>
          <p:nvPr/>
        </p:nvSpPr>
        <p:spPr bwMode="auto">
          <a:xfrm>
            <a:off x="4943631" y="4710062"/>
            <a:ext cx="1280800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</a:t>
            </a:r>
          </a:p>
        </p:txBody>
      </p:sp>
      <p:sp>
        <p:nvSpPr>
          <p:cNvPr id="184" name="Téglalap 3"/>
          <p:cNvSpPr>
            <a:spLocks noChangeArrowheads="1"/>
          </p:cNvSpPr>
          <p:nvPr/>
        </p:nvSpPr>
        <p:spPr bwMode="auto">
          <a:xfrm>
            <a:off x="2768599" y="5245099"/>
            <a:ext cx="1548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sp>
        <p:nvSpPr>
          <p:cNvPr id="185" name="Téglalap 3"/>
          <p:cNvSpPr>
            <a:spLocks noChangeArrowheads="1"/>
          </p:cNvSpPr>
          <p:nvPr/>
        </p:nvSpPr>
        <p:spPr bwMode="auto">
          <a:xfrm>
            <a:off x="4775199" y="5245100"/>
            <a:ext cx="15480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cxnSp>
        <p:nvCxnSpPr>
          <p:cNvPr id="190" name="Straight Connector 189"/>
          <p:cNvCxnSpPr/>
          <p:nvPr/>
        </p:nvCxnSpPr>
        <p:spPr bwMode="auto">
          <a:xfrm flipV="1">
            <a:off x="4316599" y="5354638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1" name="Straight Connector 190"/>
          <p:cNvCxnSpPr/>
          <p:nvPr/>
        </p:nvCxnSpPr>
        <p:spPr bwMode="auto">
          <a:xfrm flipV="1">
            <a:off x="4326123" y="564991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2" name="Szövegdoboz 70"/>
          <p:cNvSpPr txBox="1">
            <a:spLocks noChangeArrowheads="1"/>
          </p:cNvSpPr>
          <p:nvPr/>
        </p:nvSpPr>
        <p:spPr bwMode="auto">
          <a:xfrm>
            <a:off x="4193299" y="5844088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7" name="Téglalap 147"/>
          <p:cNvSpPr/>
          <p:nvPr/>
        </p:nvSpPr>
        <p:spPr>
          <a:xfrm flipH="1">
            <a:off x="1414905" y="482718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8" name="Téglalap 152"/>
          <p:cNvSpPr/>
          <p:nvPr/>
        </p:nvSpPr>
        <p:spPr>
          <a:xfrm flipH="1">
            <a:off x="1414905" y="507483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9" name="Téglalap 158"/>
          <p:cNvSpPr/>
          <p:nvPr/>
        </p:nvSpPr>
        <p:spPr>
          <a:xfrm flipH="1">
            <a:off x="1414905" y="54129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0" name="Téglalap 163"/>
          <p:cNvSpPr/>
          <p:nvPr/>
        </p:nvSpPr>
        <p:spPr>
          <a:xfrm flipH="1">
            <a:off x="1414905" y="566973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1" name="Téglalap 147"/>
          <p:cNvSpPr/>
          <p:nvPr/>
        </p:nvSpPr>
        <p:spPr>
          <a:xfrm flipH="1">
            <a:off x="165954" y="510141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2" name="Téglalap 152"/>
          <p:cNvSpPr/>
          <p:nvPr/>
        </p:nvSpPr>
        <p:spPr>
          <a:xfrm flipH="1">
            <a:off x="165954" y="534906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3" name="Téglalap 158"/>
          <p:cNvSpPr/>
          <p:nvPr/>
        </p:nvSpPr>
        <p:spPr>
          <a:xfrm flipH="1">
            <a:off x="165954" y="576340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4" name="Téglalap 163"/>
          <p:cNvSpPr/>
          <p:nvPr/>
        </p:nvSpPr>
        <p:spPr>
          <a:xfrm flipH="1">
            <a:off x="165954" y="60142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5" name="Téglalap 174"/>
          <p:cNvSpPr>
            <a:spLocks noChangeArrowheads="1"/>
          </p:cNvSpPr>
          <p:nvPr/>
        </p:nvSpPr>
        <p:spPr bwMode="auto">
          <a:xfrm>
            <a:off x="7563958" y="483036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6" name="Téglalap 179"/>
          <p:cNvSpPr>
            <a:spLocks noChangeArrowheads="1"/>
          </p:cNvSpPr>
          <p:nvPr/>
        </p:nvSpPr>
        <p:spPr bwMode="auto">
          <a:xfrm>
            <a:off x="7563958" y="507801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7" name="Téglalap 185"/>
          <p:cNvSpPr>
            <a:spLocks noChangeArrowheads="1"/>
          </p:cNvSpPr>
          <p:nvPr/>
        </p:nvSpPr>
        <p:spPr bwMode="auto">
          <a:xfrm>
            <a:off x="7563958" y="54288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8" name="Téglalap 190"/>
          <p:cNvSpPr>
            <a:spLocks noChangeArrowheads="1"/>
          </p:cNvSpPr>
          <p:nvPr/>
        </p:nvSpPr>
        <p:spPr bwMode="auto">
          <a:xfrm>
            <a:off x="7563958" y="56796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7" name="Téglalap 174"/>
          <p:cNvSpPr>
            <a:spLocks noChangeArrowheads="1"/>
          </p:cNvSpPr>
          <p:nvPr/>
        </p:nvSpPr>
        <p:spPr bwMode="auto">
          <a:xfrm>
            <a:off x="8910804" y="511513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8" name="Téglalap 179"/>
          <p:cNvSpPr>
            <a:spLocks noChangeArrowheads="1"/>
          </p:cNvSpPr>
          <p:nvPr/>
        </p:nvSpPr>
        <p:spPr bwMode="auto">
          <a:xfrm>
            <a:off x="8910804" y="536278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9" name="Téglalap 185"/>
          <p:cNvSpPr>
            <a:spLocks noChangeArrowheads="1"/>
          </p:cNvSpPr>
          <p:nvPr/>
        </p:nvSpPr>
        <p:spPr bwMode="auto">
          <a:xfrm>
            <a:off x="8910804" y="574781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0" name="Téglalap 190"/>
          <p:cNvSpPr>
            <a:spLocks noChangeArrowheads="1"/>
          </p:cNvSpPr>
          <p:nvPr/>
        </p:nvSpPr>
        <p:spPr bwMode="auto">
          <a:xfrm>
            <a:off x="8910804" y="600645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92288" y="1113937"/>
            <a:ext cx="65437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based 2S platform for up to 10C (2010) 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90497" y="4391563"/>
            <a:ext cx="492955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based 2S platform for up to 15C (2014)</a:t>
            </a:r>
          </a:p>
        </p:txBody>
      </p:sp>
      <p:sp>
        <p:nvSpPr>
          <p:cNvPr id="223" name="Szövegdoboz 31"/>
          <p:cNvSpPr txBox="1">
            <a:spLocks noChangeArrowheads="1"/>
          </p:cNvSpPr>
          <p:nvPr/>
        </p:nvSpPr>
        <p:spPr bwMode="auto">
          <a:xfrm>
            <a:off x="59706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26496" y="2789887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6160296" y="2780262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2410321" y="6022275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6198396" y="6012650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2" name="Text Box 81"/>
          <p:cNvSpPr txBox="1">
            <a:spLocks noChangeArrowheads="1"/>
          </p:cNvSpPr>
          <p:nvPr/>
        </p:nvSpPr>
        <p:spPr bwMode="auto">
          <a:xfrm>
            <a:off x="71438" y="480552"/>
            <a:ext cx="88947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Connecting PCIe lanes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directly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the processors rather than to the IOH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 Intel’s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Bridge-EX-based 2S platform</a:t>
            </a:r>
          </a:p>
        </p:txBody>
      </p:sp>
      <p:cxnSp>
        <p:nvCxnSpPr>
          <p:cNvPr id="135" name="Straight Connector 134"/>
          <p:cNvCxnSpPr>
            <a:stCxn id="92" idx="3"/>
            <a:endCxn id="93" idx="1"/>
          </p:cNvCxnSpPr>
          <p:nvPr/>
        </p:nvCxnSpPr>
        <p:spPr bwMode="auto">
          <a:xfrm>
            <a:off x="4208463" y="2274244"/>
            <a:ext cx="566737" cy="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7" name="TextBox 186"/>
          <p:cNvSpPr txBox="1"/>
          <p:nvPr/>
        </p:nvSpPr>
        <p:spPr>
          <a:xfrm>
            <a:off x="6746943" y="3595431"/>
            <a:ext cx="19533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(Boxboro 2S platform)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6529963" y="6491038"/>
            <a:ext cx="23226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5160387" y="2880731"/>
            <a:ext cx="611065" cy="5642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800"/>
              </a:spcAft>
            </a:pPr>
            <a:r>
              <a:rPr lang="en-US" sz="1200" dirty="0"/>
              <a:t>32x</a:t>
            </a:r>
          </a:p>
          <a:p>
            <a:r>
              <a:rPr lang="en-US" sz="1200" dirty="0"/>
              <a:t>PCIe2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5310632" y="6194697"/>
            <a:ext cx="7825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32x</a:t>
            </a:r>
          </a:p>
          <a:p>
            <a:pPr algn="ctr"/>
            <a:r>
              <a:rPr lang="en-US" sz="1200" dirty="0" err="1"/>
              <a:t>PCIe</a:t>
            </a:r>
            <a:r>
              <a:rPr lang="en-US" sz="1200" dirty="0"/>
              <a:t> 3.0</a:t>
            </a:r>
          </a:p>
        </p:txBody>
      </p:sp>
      <p:sp>
        <p:nvSpPr>
          <p:cNvPr id="225" name="TextBox 224"/>
          <p:cNvSpPr txBox="1"/>
          <p:nvPr/>
        </p:nvSpPr>
        <p:spPr>
          <a:xfrm>
            <a:off x="2876265" y="6164074"/>
            <a:ext cx="7825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32x</a:t>
            </a:r>
          </a:p>
          <a:p>
            <a:pPr algn="ctr"/>
            <a:r>
              <a:rPr lang="en-US" sz="1200" dirty="0" err="1"/>
              <a:t>PCIe</a:t>
            </a:r>
            <a:r>
              <a:rPr lang="en-US" sz="1200" dirty="0"/>
              <a:t> 3.0</a:t>
            </a:r>
          </a:p>
        </p:txBody>
      </p:sp>
      <p:sp>
        <p:nvSpPr>
          <p:cNvPr id="226" name="Left-Right Arrow 225"/>
          <p:cNvSpPr/>
          <p:nvPr/>
        </p:nvSpPr>
        <p:spPr bwMode="auto">
          <a:xfrm>
            <a:off x="5175311" y="3108836"/>
            <a:ext cx="432000" cy="108000"/>
          </a:xfrm>
          <a:prstGeom prst="leftRight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7" name="Up-Down Arrow 226"/>
          <p:cNvSpPr/>
          <p:nvPr/>
        </p:nvSpPr>
        <p:spPr bwMode="auto">
          <a:xfrm>
            <a:off x="3239860" y="5859270"/>
            <a:ext cx="72000" cy="324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8" name="Up-Down Arrow 227"/>
          <p:cNvSpPr/>
          <p:nvPr/>
        </p:nvSpPr>
        <p:spPr bwMode="auto">
          <a:xfrm>
            <a:off x="5673450" y="5857669"/>
            <a:ext cx="72000" cy="324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3" name="Oval 192"/>
          <p:cNvSpPr/>
          <p:nvPr/>
        </p:nvSpPr>
        <p:spPr bwMode="auto">
          <a:xfrm>
            <a:off x="5145089" y="2803658"/>
            <a:ext cx="665134" cy="762160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9" name="Oval 228"/>
          <p:cNvSpPr/>
          <p:nvPr/>
        </p:nvSpPr>
        <p:spPr bwMode="auto">
          <a:xfrm>
            <a:off x="2871158" y="5794374"/>
            <a:ext cx="789434" cy="1031730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30" name="Oval 229"/>
          <p:cNvSpPr/>
          <p:nvPr/>
        </p:nvSpPr>
        <p:spPr bwMode="auto">
          <a:xfrm>
            <a:off x="5304683" y="5840899"/>
            <a:ext cx="789434" cy="1031730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92F85B2-6652-4019-A4AA-C85C2258B9DD}"/>
              </a:ext>
            </a:extLst>
          </p:cNvPr>
          <p:cNvSpPr txBox="1"/>
          <p:nvPr/>
        </p:nvSpPr>
        <p:spPr>
          <a:xfrm>
            <a:off x="1295159" y="6467521"/>
            <a:ext cx="12698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/>
              <a:t>DMI2: 4x PCIe2</a:t>
            </a:r>
          </a:p>
        </p:txBody>
      </p:sp>
      <p:sp>
        <p:nvSpPr>
          <p:cNvPr id="231" name="Title 230">
            <a:extLst>
              <a:ext uri="{FF2B5EF4-FFF2-40B4-BE49-F238E27FC236}">
                <a16:creationId xmlns:a16="http://schemas.microsoft.com/office/drawing/2014/main" id="{F38E31B8-3462-4B83-B909-97DB5E4E8851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(9)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645026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066800" y="1268352"/>
            <a:ext cx="5840413" cy="3948113"/>
            <a:chOff x="1066800" y="1206500"/>
            <a:chExt cx="5840413" cy="3948113"/>
          </a:xfrm>
        </p:grpSpPr>
        <p:pic>
          <p:nvPicPr>
            <p:cNvPr id="69634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6" b="13773"/>
            <a:stretch>
              <a:fillRect/>
            </a:stretch>
          </p:blipFill>
          <p:spPr bwMode="auto">
            <a:xfrm>
              <a:off x="1066800" y="1206500"/>
              <a:ext cx="5840413" cy="394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9635" name="Line 6"/>
            <p:cNvSpPr>
              <a:spLocks noChangeShapeType="1"/>
            </p:cNvSpPr>
            <p:nvPr/>
          </p:nvSpPr>
          <p:spPr bwMode="auto">
            <a:xfrm flipH="1">
              <a:off x="1549221" y="2463800"/>
              <a:ext cx="12700" cy="3048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36" name="Line 7"/>
            <p:cNvSpPr>
              <a:spLocks noChangeShapeType="1"/>
            </p:cNvSpPr>
            <p:nvPr/>
          </p:nvSpPr>
          <p:spPr bwMode="auto">
            <a:xfrm>
              <a:off x="2508071" y="3168471"/>
              <a:ext cx="0" cy="17780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37" name="Line 8"/>
            <p:cNvSpPr>
              <a:spLocks noChangeShapeType="1"/>
            </p:cNvSpPr>
            <p:nvPr/>
          </p:nvSpPr>
          <p:spPr bwMode="auto">
            <a:xfrm>
              <a:off x="2520950" y="3378200"/>
              <a:ext cx="6921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38" name="Line 10"/>
            <p:cNvSpPr>
              <a:spLocks noChangeShapeType="1"/>
            </p:cNvSpPr>
            <p:nvPr/>
          </p:nvSpPr>
          <p:spPr bwMode="auto">
            <a:xfrm flipH="1">
              <a:off x="4838700" y="3358792"/>
              <a:ext cx="6858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39" name="Line 11"/>
            <p:cNvSpPr>
              <a:spLocks noChangeShapeType="1"/>
            </p:cNvSpPr>
            <p:nvPr/>
          </p:nvSpPr>
          <p:spPr bwMode="auto">
            <a:xfrm>
              <a:off x="4825821" y="3384550"/>
              <a:ext cx="0" cy="1841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0" name="Line 12"/>
            <p:cNvSpPr>
              <a:spLocks noChangeShapeType="1"/>
            </p:cNvSpPr>
            <p:nvPr/>
          </p:nvSpPr>
          <p:spPr bwMode="auto">
            <a:xfrm>
              <a:off x="3727450" y="3790950"/>
              <a:ext cx="5842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1" name="Line 13"/>
            <p:cNvSpPr>
              <a:spLocks noChangeShapeType="1"/>
            </p:cNvSpPr>
            <p:nvPr/>
          </p:nvSpPr>
          <p:spPr bwMode="auto">
            <a:xfrm>
              <a:off x="3193871" y="3378200"/>
              <a:ext cx="0" cy="1968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2" name="Line 16"/>
            <p:cNvSpPr>
              <a:spLocks noChangeShapeType="1"/>
            </p:cNvSpPr>
            <p:nvPr/>
          </p:nvSpPr>
          <p:spPr bwMode="auto">
            <a:xfrm>
              <a:off x="1879421" y="3378200"/>
              <a:ext cx="0" cy="190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3" name="Line 17"/>
            <p:cNvSpPr>
              <a:spLocks noChangeShapeType="1"/>
            </p:cNvSpPr>
            <p:nvPr/>
          </p:nvSpPr>
          <p:spPr bwMode="auto">
            <a:xfrm>
              <a:off x="1892300" y="3358792"/>
              <a:ext cx="6286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4" name="Line 18"/>
            <p:cNvSpPr>
              <a:spLocks noChangeShapeType="1"/>
            </p:cNvSpPr>
            <p:nvPr/>
          </p:nvSpPr>
          <p:spPr bwMode="auto">
            <a:xfrm>
              <a:off x="5735638" y="4040188"/>
              <a:ext cx="0" cy="2857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5" name="Line 19"/>
            <p:cNvSpPr>
              <a:spLocks noChangeShapeType="1"/>
            </p:cNvSpPr>
            <p:nvPr/>
          </p:nvSpPr>
          <p:spPr bwMode="auto">
            <a:xfrm flipV="1">
              <a:off x="5507038" y="3366909"/>
              <a:ext cx="6477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6" name="Line 20"/>
            <p:cNvSpPr>
              <a:spLocks noChangeShapeType="1"/>
            </p:cNvSpPr>
            <p:nvPr/>
          </p:nvSpPr>
          <p:spPr bwMode="auto">
            <a:xfrm>
              <a:off x="6135330" y="3373438"/>
              <a:ext cx="0" cy="1968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69647" name="Text Box 21"/>
          <p:cNvSpPr txBox="1">
            <a:spLocks noChangeArrowheads="1"/>
          </p:cNvSpPr>
          <p:nvPr/>
        </p:nvSpPr>
        <p:spPr bwMode="auto">
          <a:xfrm>
            <a:off x="82550" y="499690"/>
            <a:ext cx="9025035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Read latency of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uncached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data when referenced data is kept in the remote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memory space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altLang="en-US" sz="1800" dirty="0">
                <a:latin typeface="Verdana" pitchFamily="34" charset="0"/>
                <a:cs typeface="Times New Roman" pitchFamily="18" charset="0"/>
              </a:rPr>
              <a:t>6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69648" name="Text Box 22"/>
          <p:cNvSpPr txBox="1">
            <a:spLocks noChangeArrowheads="1"/>
          </p:cNvSpPr>
          <p:nvPr/>
        </p:nvSpPr>
        <p:spPr bwMode="auto">
          <a:xfrm>
            <a:off x="7183438" y="3189227"/>
            <a:ext cx="169862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Read latency: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106 ns (~310 cycles)</a:t>
            </a:r>
          </a:p>
        </p:txBody>
      </p:sp>
      <p:sp>
        <p:nvSpPr>
          <p:cNvPr id="69649" name="Text Box 23"/>
          <p:cNvSpPr txBox="1">
            <a:spLocks noChangeArrowheads="1"/>
          </p:cNvSpPr>
          <p:nvPr/>
        </p:nvSpPr>
        <p:spPr bwMode="auto">
          <a:xfrm>
            <a:off x="323850" y="5397440"/>
            <a:ext cx="8610819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Read latency is now increased now by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inter-processor access penalty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41 ns.</a:t>
            </a:r>
          </a:p>
        </p:txBody>
      </p:sp>
      <p:sp>
        <p:nvSpPr>
          <p:cNvPr id="69650" name="Rectangle 26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(5)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7047271" y="3101267"/>
            <a:ext cx="2052637" cy="656822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1397230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19"/>
          <p:cNvSpPr txBox="1">
            <a:spLocks noChangeArrowheads="1"/>
          </p:cNvSpPr>
          <p:nvPr/>
        </p:nvSpPr>
        <p:spPr bwMode="auto">
          <a:xfrm>
            <a:off x="410593" y="1200720"/>
            <a:ext cx="8680390" cy="1969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When PCIe lanes are connected directly to the processor,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communication</a:t>
            </a:r>
            <a:endParaRPr kumimoji="0" lang="hu-HU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bypasses the new control hub (PCH/FCH)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consequently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less  bandwidth </a:t>
            </a:r>
            <a:endParaRPr kumimoji="0" lang="hu-HU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is needed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now between the processor and the new control hub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Consequently,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the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previously used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high bandwidth QPI/HT bus can be replaced</a:t>
            </a:r>
            <a:endParaRPr kumimoji="0" lang="hu-HU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by a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 interface with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smaller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bandwidth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.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endParaRPr kumimoji="0" lang="hu-HU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This interface usuallly consists of 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four 2nd or 3rd generation PCIe lanes </a:t>
            </a: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termed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e.g. by Intel as DMI or UMI,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as shown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subsequently.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*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00CF9E5-47C4-4074-8747-F3CB7040CE50}"/>
              </a:ext>
            </a:extLst>
          </p:cNvPr>
          <p:cNvSpPr txBox="1"/>
          <p:nvPr/>
        </p:nvSpPr>
        <p:spPr>
          <a:xfrm>
            <a:off x="99392" y="526776"/>
            <a:ext cx="90808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defRPr/>
            </a:pPr>
            <a:r>
              <a:rPr lang="en-US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b) </a:t>
            </a:r>
            <a:r>
              <a:rPr lang="hu-HU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Replacing t</a:t>
            </a:r>
            <a:r>
              <a:rPr lang="en-US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he previous high BW processor-NB link by a </a:t>
            </a:r>
            <a:r>
              <a:rPr lang="hu-HU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significantly lower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hu-HU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     bandwidth </a:t>
            </a:r>
            <a:r>
              <a:rPr lang="en-US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PCH/FCH</a:t>
            </a:r>
            <a:r>
              <a:rPr lang="hu-HU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link </a:t>
            </a:r>
            <a:endParaRPr lang="en-US" altLang="en-US" dirty="0">
              <a:solidFill>
                <a:schemeClr val="accent6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C3F52FD-D4AD-440E-A4B4-8535D6DA2EA1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(10)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2403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7024479"/>
              </p:ext>
            </p:extLst>
          </p:nvPr>
        </p:nvGraphicFramePr>
        <p:xfrm>
          <a:off x="250258" y="1246496"/>
          <a:ext cx="8643483" cy="2026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0718">
                  <a:extLst>
                    <a:ext uri="{9D8B030D-6E8A-4147-A177-3AD203B41FA5}">
                      <a16:colId xmlns:a16="http://schemas.microsoft.com/office/drawing/2014/main" val="1250421114"/>
                    </a:ext>
                  </a:extLst>
                </a:gridCol>
                <a:gridCol w="1213562">
                  <a:extLst>
                    <a:ext uri="{9D8B030D-6E8A-4147-A177-3AD203B41FA5}">
                      <a16:colId xmlns:a16="http://schemas.microsoft.com/office/drawing/2014/main" val="3407766773"/>
                    </a:ext>
                  </a:extLst>
                </a:gridCol>
                <a:gridCol w="3284250">
                  <a:extLst>
                    <a:ext uri="{9D8B030D-6E8A-4147-A177-3AD203B41FA5}">
                      <a16:colId xmlns:a16="http://schemas.microsoft.com/office/drawing/2014/main" val="2908140967"/>
                    </a:ext>
                  </a:extLst>
                </a:gridCol>
                <a:gridCol w="1857676">
                  <a:extLst>
                    <a:ext uri="{9D8B030D-6E8A-4147-A177-3AD203B41FA5}">
                      <a16:colId xmlns:a16="http://schemas.microsoft.com/office/drawing/2014/main" val="2634763796"/>
                    </a:ext>
                  </a:extLst>
                </a:gridCol>
                <a:gridCol w="1097277">
                  <a:extLst>
                    <a:ext uri="{9D8B030D-6E8A-4147-A177-3AD203B41FA5}">
                      <a16:colId xmlns:a16="http://schemas.microsoft.com/office/drawing/2014/main" val="3430091927"/>
                    </a:ext>
                  </a:extLst>
                </a:gridCol>
              </a:tblGrid>
              <a:tr h="46798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Base clock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Platforms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Data rate (up to)</a:t>
                      </a:r>
                    </a:p>
                    <a:p>
                      <a:pPr algn="ctr"/>
                      <a:r>
                        <a:rPr lang="en-US" sz="1300" dirty="0"/>
                        <a:t>(in each dir.)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Year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660039"/>
                  </a:ext>
                </a:extLst>
              </a:tr>
              <a:tr h="27786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3.2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Nehalem (server/desktop)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12.8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2008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66590260"/>
                  </a:ext>
                </a:extLst>
              </a:tr>
              <a:tr h="70685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1.1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4.0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Sandy Bridge EN/EP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Ivy Bridge-EN/EP/EX</a:t>
                      </a:r>
                    </a:p>
                    <a:p>
                      <a:pPr algn="ctr"/>
                      <a:r>
                        <a:rPr lang="en-US" sz="1300" dirty="0" err="1"/>
                        <a:t>Westmere</a:t>
                      </a:r>
                      <a:r>
                        <a:rPr lang="en-US" sz="1300" dirty="0"/>
                        <a:t> EN/EP/EX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16.0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2010-14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86706846"/>
                  </a:ext>
                </a:extLst>
              </a:tr>
              <a:tr h="4923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1.1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4.8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err="1"/>
                        <a:t>Haswell</a:t>
                      </a:r>
                      <a:r>
                        <a:rPr lang="en-US" sz="1300" dirty="0"/>
                        <a:t> EN/EP/EX</a:t>
                      </a:r>
                    </a:p>
                    <a:p>
                      <a:pPr algn="ctr"/>
                      <a:r>
                        <a:rPr lang="en-US" sz="1300" dirty="0" err="1"/>
                        <a:t>Broadwell</a:t>
                      </a:r>
                      <a:r>
                        <a:rPr lang="en-US" sz="1300" dirty="0"/>
                        <a:t> EN/EP/EX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15.2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2014-16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00964236"/>
                  </a:ext>
                </a:extLst>
              </a:tr>
            </a:tbl>
          </a:graphicData>
        </a:graphic>
      </p:graphicFrame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7584398"/>
              </p:ext>
            </p:extLst>
          </p:nvPr>
        </p:nvGraphicFramePr>
        <p:xfrm>
          <a:off x="250258" y="3388091"/>
          <a:ext cx="8651505" cy="777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1824">
                  <a:extLst>
                    <a:ext uri="{9D8B030D-6E8A-4147-A177-3AD203B41FA5}">
                      <a16:colId xmlns:a16="http://schemas.microsoft.com/office/drawing/2014/main" val="1250421114"/>
                    </a:ext>
                  </a:extLst>
                </a:gridCol>
                <a:gridCol w="1232254">
                  <a:extLst>
                    <a:ext uri="{9D8B030D-6E8A-4147-A177-3AD203B41FA5}">
                      <a16:colId xmlns:a16="http://schemas.microsoft.com/office/drawing/2014/main" val="3407766773"/>
                    </a:ext>
                  </a:extLst>
                </a:gridCol>
                <a:gridCol w="3283703">
                  <a:extLst>
                    <a:ext uri="{9D8B030D-6E8A-4147-A177-3AD203B41FA5}">
                      <a16:colId xmlns:a16="http://schemas.microsoft.com/office/drawing/2014/main" val="2908140967"/>
                    </a:ext>
                  </a:extLst>
                </a:gridCol>
                <a:gridCol w="1848050">
                  <a:extLst>
                    <a:ext uri="{9D8B030D-6E8A-4147-A177-3AD203B41FA5}">
                      <a16:colId xmlns:a16="http://schemas.microsoft.com/office/drawing/2014/main" val="2634763796"/>
                    </a:ext>
                  </a:extLst>
                </a:gridCol>
                <a:gridCol w="1095674">
                  <a:extLst>
                    <a:ext uri="{9D8B030D-6E8A-4147-A177-3AD203B41FA5}">
                      <a16:colId xmlns:a16="http://schemas.microsoft.com/office/drawing/2014/main" val="3430091927"/>
                    </a:ext>
                  </a:extLst>
                </a:gridCol>
              </a:tblGrid>
              <a:tr h="40244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UPI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Base clock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Platforms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Data rate (up to)</a:t>
                      </a:r>
                    </a:p>
                    <a:p>
                      <a:pPr algn="ctr"/>
                      <a:r>
                        <a:rPr lang="en-US" sz="1300" dirty="0"/>
                        <a:t>(in each dir.)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Year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660039"/>
                  </a:ext>
                </a:extLst>
              </a:tr>
              <a:tr h="238952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UPI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5.2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/>
                        <a:t>Skylake</a:t>
                      </a:r>
                      <a:r>
                        <a:rPr lang="en-US" sz="1300" dirty="0"/>
                        <a:t>-SP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20.8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66590260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74702" y="488824"/>
            <a:ext cx="57222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the BW of QPI, UPI and DMI/DMI2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AFEBFF98-93D3-45DA-A65C-55F6610EBB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7084685"/>
              </p:ext>
            </p:extLst>
          </p:nvPr>
        </p:nvGraphicFramePr>
        <p:xfrm>
          <a:off x="385240" y="4590516"/>
          <a:ext cx="8210121" cy="1256832"/>
        </p:xfrm>
        <a:graphic>
          <a:graphicData uri="http://schemas.openxmlformats.org/drawingml/2006/table">
            <a:tbl>
              <a:tblPr/>
              <a:tblGrid>
                <a:gridCol w="1289798">
                  <a:extLst>
                    <a:ext uri="{9D8B030D-6E8A-4147-A177-3AD203B41FA5}">
                      <a16:colId xmlns:a16="http://schemas.microsoft.com/office/drawing/2014/main" val="691819780"/>
                    </a:ext>
                  </a:extLst>
                </a:gridCol>
                <a:gridCol w="1222166">
                  <a:extLst>
                    <a:ext uri="{9D8B030D-6E8A-4147-A177-3AD203B41FA5}">
                      <a16:colId xmlns:a16="http://schemas.microsoft.com/office/drawing/2014/main" val="2587379175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103625700"/>
                    </a:ext>
                  </a:extLst>
                </a:gridCol>
                <a:gridCol w="1302548">
                  <a:extLst>
                    <a:ext uri="{9D8B030D-6E8A-4147-A177-3AD203B41FA5}">
                      <a16:colId xmlns:a16="http://schemas.microsoft.com/office/drawing/2014/main" val="2617308788"/>
                    </a:ext>
                  </a:extLst>
                </a:gridCol>
                <a:gridCol w="1579602">
                  <a:extLst>
                    <a:ext uri="{9D8B030D-6E8A-4147-A177-3AD203B41FA5}">
                      <a16:colId xmlns:a16="http://schemas.microsoft.com/office/drawing/2014/main" val="2183301501"/>
                    </a:ext>
                  </a:extLst>
                </a:gridCol>
                <a:gridCol w="1535847">
                  <a:extLst>
                    <a:ext uri="{9D8B030D-6E8A-4147-A177-3AD203B41FA5}">
                      <a16:colId xmlns:a16="http://schemas.microsoft.com/office/drawing/2014/main" val="2230864521"/>
                    </a:ext>
                  </a:extLst>
                </a:gridCol>
              </a:tblGrid>
              <a:tr h="395581">
                <a:tc>
                  <a:txBody>
                    <a:bodyPr/>
                    <a:lstStyle/>
                    <a:p>
                      <a:pPr algn="ctr"/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DMI/DMI2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PCI</a:t>
                      </a:r>
                      <a:r>
                        <a:rPr lang="hu-H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e generation</a:t>
                      </a:r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 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Introduced 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Line </a:t>
                      </a:r>
                      <a:r>
                        <a:rPr lang="hu-H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 </a:t>
                      </a:r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code 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Transfer rate</a:t>
                      </a:r>
                    </a:p>
                    <a:p>
                      <a:pPr algn="ctr"/>
                      <a:r>
                        <a:rPr lang="hu-H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In each direction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Data rate in each direction</a:t>
                      </a:r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 (x4)</a:t>
                      </a:r>
                      <a:endParaRPr lang="hu-HU" sz="1300" b="1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1670539"/>
                  </a:ext>
                </a:extLst>
              </a:tr>
              <a:tr h="23398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effectLst/>
                          <a:latin typeface="+mj-lt"/>
                        </a:rPr>
                        <a:t>DMI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effectLst/>
                          <a:latin typeface="+mj-lt"/>
                        </a:rPr>
                        <a:t>2.0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2007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effectLst/>
                          <a:latin typeface="+mj-lt"/>
                        </a:rPr>
                        <a:t>8b/10b 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5.0 GT/s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2.0 GB/s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96945029"/>
                  </a:ext>
                </a:extLst>
              </a:tr>
              <a:tr h="25669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effectLst/>
                          <a:latin typeface="+mj-lt"/>
                        </a:rPr>
                        <a:t>DMI2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effectLst/>
                          <a:latin typeface="+mj-lt"/>
                        </a:rPr>
                        <a:t>3.0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2010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effectLst/>
                          <a:latin typeface="+mj-lt"/>
                        </a:rPr>
                        <a:t>128b/130b 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solidFill>
                            <a:schemeClr val="tx1"/>
                          </a:solidFill>
                          <a:latin typeface="+mj-lt"/>
                        </a:rPr>
                        <a:t>8GT/s</a:t>
                      </a:r>
                      <a:r>
                        <a:rPr lang="en-US" sz="1300" dirty="0">
                          <a:solidFill>
                            <a:schemeClr val="bg1"/>
                          </a:solidFill>
                          <a:latin typeface="+mj-lt"/>
                        </a:rPr>
                        <a:t>r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3.94 GB/s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56185683"/>
                  </a:ext>
                </a:extLst>
              </a:tr>
            </a:tbl>
          </a:graphicData>
        </a:graphic>
      </p:graphicFrame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682D101E-AF28-456C-BF2C-95489D4DA9F1}"/>
              </a:ext>
            </a:extLst>
          </p:cNvPr>
          <p:cNvSpPr/>
          <p:nvPr/>
        </p:nvSpPr>
        <p:spPr bwMode="auto">
          <a:xfrm>
            <a:off x="5938787" y="1246496"/>
            <a:ext cx="1857676" cy="29188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72B47DC-CFF6-47CC-9C3C-0EC4525CA39D}"/>
              </a:ext>
            </a:extLst>
          </p:cNvPr>
          <p:cNvSpPr/>
          <p:nvPr/>
        </p:nvSpPr>
        <p:spPr bwMode="auto">
          <a:xfrm>
            <a:off x="7026441" y="4584863"/>
            <a:ext cx="1576941" cy="133467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3598769C-7197-4A2E-945F-57333460252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(11)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370843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Egyenes összekötő 121"/>
          <p:cNvCxnSpPr/>
          <p:nvPr/>
        </p:nvCxnSpPr>
        <p:spPr>
          <a:xfrm rot="5400000" flipH="1" flipV="1">
            <a:off x="4649787" y="2835425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zövegdoboz 70"/>
          <p:cNvSpPr txBox="1">
            <a:spLocks noChangeArrowheads="1"/>
          </p:cNvSpPr>
          <p:nvPr/>
        </p:nvSpPr>
        <p:spPr bwMode="auto">
          <a:xfrm>
            <a:off x="4270472" y="2022011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Szövegdoboz 70"/>
          <p:cNvSpPr txBox="1">
            <a:spLocks noChangeArrowheads="1"/>
          </p:cNvSpPr>
          <p:nvPr/>
        </p:nvSpPr>
        <p:spPr bwMode="auto">
          <a:xfrm>
            <a:off x="3679835" y="2593204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7" name="Szövegdoboz 31"/>
          <p:cNvSpPr txBox="1">
            <a:spLocks noChangeArrowheads="1"/>
          </p:cNvSpPr>
          <p:nvPr/>
        </p:nvSpPr>
        <p:spPr bwMode="auto">
          <a:xfrm>
            <a:off x="1405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8" name="Egyenes összekötő 130"/>
          <p:cNvCxnSpPr/>
          <p:nvPr/>
        </p:nvCxnSpPr>
        <p:spPr>
          <a:xfrm rot="10800000" flipH="1" flipV="1">
            <a:off x="2401188" y="2333775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gyenes összekötő 131"/>
          <p:cNvCxnSpPr/>
          <p:nvPr/>
        </p:nvCxnSpPr>
        <p:spPr>
          <a:xfrm rot="10800000" flipH="1" flipV="1">
            <a:off x="2401188" y="1835300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145"/>
          <p:cNvCxnSpPr/>
          <p:nvPr/>
        </p:nvCxnSpPr>
        <p:spPr>
          <a:xfrm rot="10800000" flipH="1">
            <a:off x="1561400" y="175433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églalap 146"/>
          <p:cNvSpPr/>
          <p:nvPr/>
        </p:nvSpPr>
        <p:spPr>
          <a:xfrm flipH="1">
            <a:off x="1640775" y="15701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églalap 147"/>
          <p:cNvSpPr/>
          <p:nvPr/>
        </p:nvSpPr>
        <p:spPr>
          <a:xfrm flipH="1">
            <a:off x="1553463" y="157018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3" name="Egyenes összekötő 150"/>
          <p:cNvCxnSpPr/>
          <p:nvPr/>
        </p:nvCxnSpPr>
        <p:spPr>
          <a:xfrm rot="10800000" flipH="1">
            <a:off x="1561400" y="1924200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églalap 151"/>
          <p:cNvSpPr/>
          <p:nvPr/>
        </p:nvSpPr>
        <p:spPr>
          <a:xfrm flipH="1">
            <a:off x="1640775" y="181783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églalap 152"/>
          <p:cNvSpPr/>
          <p:nvPr/>
        </p:nvSpPr>
        <p:spPr>
          <a:xfrm flipH="1">
            <a:off x="1553463" y="181783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Téglalap 155"/>
          <p:cNvSpPr/>
          <p:nvPr/>
        </p:nvSpPr>
        <p:spPr>
          <a:xfrm flipH="1">
            <a:off x="1888425" y="169083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7" name="Egyenes összekötő 156"/>
          <p:cNvCxnSpPr/>
          <p:nvPr/>
        </p:nvCxnSpPr>
        <p:spPr>
          <a:xfrm rot="10800000" flipH="1">
            <a:off x="1561400" y="2262337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églalap 157"/>
          <p:cNvSpPr/>
          <p:nvPr/>
        </p:nvSpPr>
        <p:spPr>
          <a:xfrm flipH="1">
            <a:off x="1640775" y="21559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églalap 158"/>
          <p:cNvSpPr/>
          <p:nvPr/>
        </p:nvSpPr>
        <p:spPr>
          <a:xfrm flipH="1">
            <a:off x="1553463" y="21559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0" name="Egyenes összekötő 161"/>
          <p:cNvCxnSpPr/>
          <p:nvPr/>
        </p:nvCxnSpPr>
        <p:spPr>
          <a:xfrm rot="10800000" flipH="1">
            <a:off x="1561400" y="2435375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églalap 162"/>
          <p:cNvSpPr/>
          <p:nvPr/>
        </p:nvSpPr>
        <p:spPr>
          <a:xfrm flipH="1">
            <a:off x="1640775" y="240680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Téglalap 163"/>
          <p:cNvSpPr/>
          <p:nvPr/>
        </p:nvSpPr>
        <p:spPr>
          <a:xfrm flipH="1">
            <a:off x="1553463" y="24068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églalap 166"/>
          <p:cNvSpPr/>
          <p:nvPr/>
        </p:nvSpPr>
        <p:spPr>
          <a:xfrm flipH="1">
            <a:off x="1888425" y="2190900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42813" y="2351237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171"/>
          <p:cNvCxnSpPr>
            <a:cxnSpLocks noChangeShapeType="1"/>
          </p:cNvCxnSpPr>
          <p:nvPr/>
        </p:nvCxnSpPr>
        <p:spPr bwMode="auto">
          <a:xfrm>
            <a:off x="6325348" y="1838475"/>
            <a:ext cx="3970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172"/>
          <p:cNvCxnSpPr>
            <a:cxnSpLocks noChangeShapeType="1"/>
          </p:cNvCxnSpPr>
          <p:nvPr/>
        </p:nvCxnSpPr>
        <p:spPr bwMode="auto">
          <a:xfrm rot="10800000">
            <a:off x="6961950" y="175751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Téglalap 173"/>
          <p:cNvSpPr>
            <a:spLocks noChangeArrowheads="1"/>
          </p:cNvSpPr>
          <p:nvPr/>
        </p:nvSpPr>
        <p:spPr bwMode="auto">
          <a:xfrm>
            <a:off x="7308025" y="15733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8" name="Téglalap 174"/>
          <p:cNvSpPr>
            <a:spLocks noChangeArrowheads="1"/>
          </p:cNvSpPr>
          <p:nvPr/>
        </p:nvSpPr>
        <p:spPr bwMode="auto">
          <a:xfrm>
            <a:off x="7393750" y="157336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29" name="Egyenes összekötő 177"/>
          <p:cNvCxnSpPr>
            <a:cxnSpLocks noChangeShapeType="1"/>
          </p:cNvCxnSpPr>
          <p:nvPr/>
        </p:nvCxnSpPr>
        <p:spPr bwMode="auto">
          <a:xfrm rot="10800000">
            <a:off x="6961950" y="1927375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" name="Téglalap 178"/>
          <p:cNvSpPr>
            <a:spLocks noChangeArrowheads="1"/>
          </p:cNvSpPr>
          <p:nvPr/>
        </p:nvSpPr>
        <p:spPr bwMode="auto">
          <a:xfrm>
            <a:off x="7308025" y="182101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1" name="Téglalap 179"/>
          <p:cNvSpPr>
            <a:spLocks noChangeArrowheads="1"/>
          </p:cNvSpPr>
          <p:nvPr/>
        </p:nvSpPr>
        <p:spPr bwMode="auto">
          <a:xfrm>
            <a:off x="7393750" y="182101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2" name="Téglalap 182"/>
          <p:cNvSpPr>
            <a:spLocks noChangeArrowheads="1"/>
          </p:cNvSpPr>
          <p:nvPr/>
        </p:nvSpPr>
        <p:spPr bwMode="auto">
          <a:xfrm>
            <a:off x="6458713" y="1695600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3" name="Egyenes összekötő 183"/>
          <p:cNvCxnSpPr>
            <a:cxnSpLocks noChangeShapeType="1"/>
          </p:cNvCxnSpPr>
          <p:nvPr/>
        </p:nvCxnSpPr>
        <p:spPr bwMode="auto">
          <a:xfrm rot="10800000">
            <a:off x="6977825" y="227821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184"/>
          <p:cNvSpPr>
            <a:spLocks noChangeArrowheads="1"/>
          </p:cNvSpPr>
          <p:nvPr/>
        </p:nvSpPr>
        <p:spPr bwMode="auto">
          <a:xfrm>
            <a:off x="7308025" y="21718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5" name="Téglalap 185"/>
          <p:cNvSpPr>
            <a:spLocks noChangeArrowheads="1"/>
          </p:cNvSpPr>
          <p:nvPr/>
        </p:nvSpPr>
        <p:spPr bwMode="auto">
          <a:xfrm>
            <a:off x="7393750" y="21718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6" name="Egyenes összekötő 188"/>
          <p:cNvCxnSpPr>
            <a:cxnSpLocks noChangeShapeType="1"/>
          </p:cNvCxnSpPr>
          <p:nvPr/>
        </p:nvCxnSpPr>
        <p:spPr bwMode="auto">
          <a:xfrm rot="10800000">
            <a:off x="6961950" y="2451250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Téglalap 189"/>
          <p:cNvSpPr>
            <a:spLocks noChangeArrowheads="1"/>
          </p:cNvSpPr>
          <p:nvPr/>
        </p:nvSpPr>
        <p:spPr bwMode="auto">
          <a:xfrm>
            <a:off x="7308025" y="242267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8" name="Téglalap 190"/>
          <p:cNvSpPr>
            <a:spLocks noChangeArrowheads="1"/>
          </p:cNvSpPr>
          <p:nvPr/>
        </p:nvSpPr>
        <p:spPr bwMode="auto">
          <a:xfrm>
            <a:off x="7393750" y="24226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9" name="Téglalap 193"/>
          <p:cNvSpPr>
            <a:spLocks noChangeArrowheads="1"/>
          </p:cNvSpPr>
          <p:nvPr/>
        </p:nvSpPr>
        <p:spPr bwMode="auto">
          <a:xfrm>
            <a:off x="6458713" y="2206775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" name="Line 42"/>
          <p:cNvSpPr>
            <a:spLocks noChangeShapeType="1"/>
          </p:cNvSpPr>
          <p:nvPr/>
        </p:nvSpPr>
        <p:spPr bwMode="auto">
          <a:xfrm>
            <a:off x="4054475" y="2570312"/>
            <a:ext cx="0" cy="520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" name="Téglalap 60"/>
          <p:cNvSpPr/>
          <p:nvPr/>
        </p:nvSpPr>
        <p:spPr>
          <a:xfrm>
            <a:off x="3713163" y="3733081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2" name="Line 44"/>
          <p:cNvSpPr>
            <a:spLocks noChangeShapeType="1"/>
          </p:cNvSpPr>
          <p:nvPr/>
        </p:nvSpPr>
        <p:spPr bwMode="auto">
          <a:xfrm>
            <a:off x="4486275" y="3458084"/>
            <a:ext cx="0" cy="381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" name="Szövegdoboz 70"/>
          <p:cNvSpPr txBox="1">
            <a:spLocks noChangeArrowheads="1"/>
          </p:cNvSpPr>
          <p:nvPr/>
        </p:nvSpPr>
        <p:spPr bwMode="auto">
          <a:xfrm>
            <a:off x="4505325" y="3475347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" name="Egyenes összekötő 130"/>
          <p:cNvCxnSpPr/>
          <p:nvPr/>
        </p:nvCxnSpPr>
        <p:spPr>
          <a:xfrm flipV="1">
            <a:off x="1158875" y="2678262"/>
            <a:ext cx="1478850" cy="117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131"/>
          <p:cNvCxnSpPr/>
          <p:nvPr/>
        </p:nvCxnSpPr>
        <p:spPr>
          <a:xfrm rot="10800000" flipH="1" flipV="1">
            <a:off x="1186750" y="2103587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145"/>
          <p:cNvCxnSpPr/>
          <p:nvPr/>
        </p:nvCxnSpPr>
        <p:spPr>
          <a:xfrm rot="10800000" flipH="1">
            <a:off x="318388" y="2022625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46"/>
          <p:cNvSpPr/>
          <p:nvPr/>
        </p:nvSpPr>
        <p:spPr>
          <a:xfrm flipH="1">
            <a:off x="397763" y="18384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églalap 147"/>
          <p:cNvSpPr/>
          <p:nvPr/>
        </p:nvSpPr>
        <p:spPr>
          <a:xfrm flipH="1">
            <a:off x="310450" y="18384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0" name="Egyenes összekötő 150"/>
          <p:cNvCxnSpPr/>
          <p:nvPr/>
        </p:nvCxnSpPr>
        <p:spPr>
          <a:xfrm rot="10800000" flipH="1">
            <a:off x="318388" y="2192487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églalap 151"/>
          <p:cNvSpPr/>
          <p:nvPr/>
        </p:nvSpPr>
        <p:spPr>
          <a:xfrm flipH="1">
            <a:off x="397763" y="20861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Téglalap 152"/>
          <p:cNvSpPr/>
          <p:nvPr/>
        </p:nvSpPr>
        <p:spPr>
          <a:xfrm flipH="1">
            <a:off x="310450" y="20861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églalap 155"/>
          <p:cNvSpPr/>
          <p:nvPr/>
        </p:nvSpPr>
        <p:spPr>
          <a:xfrm flipH="1">
            <a:off x="645413" y="1959125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4" name="Egyenes összekötő 156"/>
          <p:cNvCxnSpPr/>
          <p:nvPr/>
        </p:nvCxnSpPr>
        <p:spPr>
          <a:xfrm rot="10800000" flipH="1">
            <a:off x="318388" y="2606825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57"/>
          <p:cNvSpPr/>
          <p:nvPr/>
        </p:nvSpPr>
        <p:spPr>
          <a:xfrm flipH="1">
            <a:off x="397763" y="2500462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Téglalap 158"/>
          <p:cNvSpPr/>
          <p:nvPr/>
        </p:nvSpPr>
        <p:spPr>
          <a:xfrm flipH="1">
            <a:off x="310450" y="2500462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7" name="Egyenes összekötő 161"/>
          <p:cNvCxnSpPr/>
          <p:nvPr/>
        </p:nvCxnSpPr>
        <p:spPr>
          <a:xfrm rot="10800000" flipH="1">
            <a:off x="318388" y="2779862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62"/>
          <p:cNvSpPr/>
          <p:nvPr/>
        </p:nvSpPr>
        <p:spPr>
          <a:xfrm flipH="1">
            <a:off x="397763" y="27512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Téglalap 163"/>
          <p:cNvSpPr/>
          <p:nvPr/>
        </p:nvSpPr>
        <p:spPr>
          <a:xfrm flipH="1">
            <a:off x="310450" y="2751287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églalap 166"/>
          <p:cNvSpPr/>
          <p:nvPr/>
        </p:nvSpPr>
        <p:spPr>
          <a:xfrm flipH="1">
            <a:off x="645413" y="2535387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Line 65"/>
          <p:cNvSpPr>
            <a:spLocks noChangeShapeType="1"/>
          </p:cNvSpPr>
          <p:nvPr/>
        </p:nvSpPr>
        <p:spPr bwMode="auto">
          <a:xfrm flipV="1">
            <a:off x="2631375" y="2509987"/>
            <a:ext cx="0" cy="15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2" name="Line 66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4" name="Line 68"/>
          <p:cNvSpPr>
            <a:spLocks noChangeShapeType="1"/>
          </p:cNvSpPr>
          <p:nvPr/>
        </p:nvSpPr>
        <p:spPr bwMode="auto">
          <a:xfrm>
            <a:off x="2637725" y="25004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5" name="Line 69"/>
          <p:cNvSpPr>
            <a:spLocks noChangeShapeType="1"/>
          </p:cNvSpPr>
          <p:nvPr/>
        </p:nvSpPr>
        <p:spPr bwMode="auto">
          <a:xfrm>
            <a:off x="2637725" y="1840062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6" name="Line 70"/>
          <p:cNvSpPr>
            <a:spLocks noChangeShapeType="1"/>
          </p:cNvSpPr>
          <p:nvPr/>
        </p:nvSpPr>
        <p:spPr bwMode="auto">
          <a:xfrm>
            <a:off x="2637725" y="20559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7" name="Egyenes összekötő 170"/>
          <p:cNvCxnSpPr>
            <a:cxnSpLocks noChangeShapeType="1"/>
          </p:cNvCxnSpPr>
          <p:nvPr/>
        </p:nvCxnSpPr>
        <p:spPr bwMode="auto">
          <a:xfrm rot="10800000" flipV="1">
            <a:off x="6365050" y="2665562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Egyenes összekötő 171"/>
          <p:cNvCxnSpPr>
            <a:cxnSpLocks noChangeShapeType="1"/>
          </p:cNvCxnSpPr>
          <p:nvPr/>
        </p:nvCxnSpPr>
        <p:spPr bwMode="auto">
          <a:xfrm rot="10800000" flipV="1">
            <a:off x="6231700" y="2119462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" name="Egyenes összekötő 172"/>
          <p:cNvCxnSpPr>
            <a:cxnSpLocks noChangeShapeType="1"/>
          </p:cNvCxnSpPr>
          <p:nvPr/>
        </p:nvCxnSpPr>
        <p:spPr bwMode="auto">
          <a:xfrm rot="10800000">
            <a:off x="8309738" y="2038500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0" name="Téglalap 173"/>
          <p:cNvSpPr>
            <a:spLocks noChangeArrowheads="1"/>
          </p:cNvSpPr>
          <p:nvPr/>
        </p:nvSpPr>
        <p:spPr bwMode="auto">
          <a:xfrm>
            <a:off x="8655813" y="18543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1" name="Téglalap 174"/>
          <p:cNvSpPr>
            <a:spLocks noChangeArrowheads="1"/>
          </p:cNvSpPr>
          <p:nvPr/>
        </p:nvSpPr>
        <p:spPr bwMode="auto">
          <a:xfrm>
            <a:off x="8741538" y="185435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2" name="Egyenes összekötő 177"/>
          <p:cNvCxnSpPr>
            <a:cxnSpLocks noChangeShapeType="1"/>
          </p:cNvCxnSpPr>
          <p:nvPr/>
        </p:nvCxnSpPr>
        <p:spPr bwMode="auto">
          <a:xfrm rot="10800000">
            <a:off x="8309738" y="2170262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3" name="Téglalap 178"/>
          <p:cNvSpPr>
            <a:spLocks noChangeArrowheads="1"/>
          </p:cNvSpPr>
          <p:nvPr/>
        </p:nvSpPr>
        <p:spPr bwMode="auto">
          <a:xfrm>
            <a:off x="8655813" y="21020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4" name="Téglalap 179"/>
          <p:cNvSpPr>
            <a:spLocks noChangeArrowheads="1"/>
          </p:cNvSpPr>
          <p:nvPr/>
        </p:nvSpPr>
        <p:spPr bwMode="auto">
          <a:xfrm>
            <a:off x="8741538" y="210200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5" name="Téglalap 182"/>
          <p:cNvSpPr>
            <a:spLocks noChangeArrowheads="1"/>
          </p:cNvSpPr>
          <p:nvPr/>
        </p:nvSpPr>
        <p:spPr bwMode="auto">
          <a:xfrm>
            <a:off x="7806500" y="1976587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6" name="Egyenes összekötő 183"/>
          <p:cNvCxnSpPr>
            <a:cxnSpLocks noChangeShapeType="1"/>
          </p:cNvCxnSpPr>
          <p:nvPr/>
        </p:nvCxnSpPr>
        <p:spPr bwMode="auto">
          <a:xfrm rot="10800000">
            <a:off x="8325613" y="2597300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7" name="Téglalap 184"/>
          <p:cNvSpPr>
            <a:spLocks noChangeArrowheads="1"/>
          </p:cNvSpPr>
          <p:nvPr/>
        </p:nvSpPr>
        <p:spPr bwMode="auto">
          <a:xfrm>
            <a:off x="8655813" y="249093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8" name="Téglalap 185"/>
          <p:cNvSpPr>
            <a:spLocks noChangeArrowheads="1"/>
          </p:cNvSpPr>
          <p:nvPr/>
        </p:nvSpPr>
        <p:spPr bwMode="auto">
          <a:xfrm>
            <a:off x="8741538" y="249093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9" name="Egyenes összekötő 188"/>
          <p:cNvCxnSpPr>
            <a:cxnSpLocks noChangeShapeType="1"/>
          </p:cNvCxnSpPr>
          <p:nvPr/>
        </p:nvCxnSpPr>
        <p:spPr bwMode="auto">
          <a:xfrm rot="10800000">
            <a:off x="8309738" y="2770337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Téglalap 189"/>
          <p:cNvSpPr>
            <a:spLocks noChangeArrowheads="1"/>
          </p:cNvSpPr>
          <p:nvPr/>
        </p:nvSpPr>
        <p:spPr bwMode="auto">
          <a:xfrm>
            <a:off x="8655813" y="27417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1" name="Téglalap 190"/>
          <p:cNvSpPr>
            <a:spLocks noChangeArrowheads="1"/>
          </p:cNvSpPr>
          <p:nvPr/>
        </p:nvSpPr>
        <p:spPr bwMode="auto">
          <a:xfrm>
            <a:off x="8741538" y="274176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2" name="Téglalap 193"/>
          <p:cNvSpPr>
            <a:spLocks noChangeArrowheads="1"/>
          </p:cNvSpPr>
          <p:nvPr/>
        </p:nvSpPr>
        <p:spPr bwMode="auto">
          <a:xfrm>
            <a:off x="7806500" y="2525862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3" name="Line 87"/>
          <p:cNvSpPr>
            <a:spLocks noChangeShapeType="1"/>
          </p:cNvSpPr>
          <p:nvPr/>
        </p:nvSpPr>
        <p:spPr bwMode="auto">
          <a:xfrm flipV="1">
            <a:off x="6365050" y="2481412"/>
            <a:ext cx="0" cy="19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4" name="Line 88"/>
          <p:cNvSpPr>
            <a:spLocks noChangeShapeType="1"/>
          </p:cNvSpPr>
          <p:nvPr/>
        </p:nvSpPr>
        <p:spPr bwMode="auto">
          <a:xfrm flipH="1">
            <a:off x="6247575" y="2481412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5" name="Line 89"/>
          <p:cNvSpPr>
            <a:spLocks noChangeShapeType="1"/>
          </p:cNvSpPr>
          <p:nvPr/>
        </p:nvSpPr>
        <p:spPr bwMode="auto">
          <a:xfrm>
            <a:off x="6365050" y="1833712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6" name="Line 90"/>
          <p:cNvSpPr>
            <a:spLocks noChangeShapeType="1"/>
          </p:cNvSpPr>
          <p:nvPr/>
        </p:nvSpPr>
        <p:spPr bwMode="auto">
          <a:xfrm flipH="1">
            <a:off x="6241225" y="2055962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7" name="Téglalap 53"/>
          <p:cNvSpPr>
            <a:spLocks noChangeArrowheads="1"/>
          </p:cNvSpPr>
          <p:nvPr/>
        </p:nvSpPr>
        <p:spPr bwMode="auto">
          <a:xfrm>
            <a:off x="3721100" y="288023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sp>
        <p:nvSpPr>
          <p:cNvPr id="88" name="Szövegdoboz 70"/>
          <p:cNvSpPr txBox="1">
            <a:spLocks noChangeArrowheads="1"/>
          </p:cNvSpPr>
          <p:nvPr/>
        </p:nvSpPr>
        <p:spPr bwMode="auto">
          <a:xfrm>
            <a:off x="4836513" y="2598887"/>
            <a:ext cx="50165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89" name="Text Box 97"/>
          <p:cNvSpPr txBox="1">
            <a:spLocks noChangeArrowheads="1"/>
          </p:cNvSpPr>
          <p:nvPr/>
        </p:nvSpPr>
        <p:spPr bwMode="auto">
          <a:xfrm>
            <a:off x="4332139" y="1513958"/>
            <a:ext cx="290661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90" name="Rectangle 104"/>
          <p:cNvSpPr>
            <a:spLocks noChangeArrowheads="1"/>
          </p:cNvSpPr>
          <p:nvPr/>
        </p:nvSpPr>
        <p:spPr bwMode="auto">
          <a:xfrm>
            <a:off x="2840208" y="1459983"/>
            <a:ext cx="1313563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6500/7500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</a:t>
            </a:r>
          </a:p>
        </p:txBody>
      </p:sp>
      <p:sp>
        <p:nvSpPr>
          <p:cNvPr id="91" name="Rectangle 105"/>
          <p:cNvSpPr>
            <a:spLocks noChangeArrowheads="1"/>
          </p:cNvSpPr>
          <p:nvPr/>
        </p:nvSpPr>
        <p:spPr bwMode="auto">
          <a:xfrm>
            <a:off x="4602355" y="1469508"/>
            <a:ext cx="16217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2S </a:t>
            </a:r>
          </a:p>
        </p:txBody>
      </p:sp>
      <p:sp>
        <p:nvSpPr>
          <p:cNvPr id="92" name="Téglalap 3"/>
          <p:cNvSpPr>
            <a:spLocks noChangeArrowheads="1"/>
          </p:cNvSpPr>
          <p:nvPr/>
        </p:nvSpPr>
        <p:spPr bwMode="auto">
          <a:xfrm>
            <a:off x="2768600" y="1986112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(10C)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Téglalap 3"/>
          <p:cNvSpPr>
            <a:spLocks noChangeArrowheads="1"/>
          </p:cNvSpPr>
          <p:nvPr/>
        </p:nvSpPr>
        <p:spPr bwMode="auto">
          <a:xfrm>
            <a:off x="4775200" y="1986112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Westmere-EX (10C)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96" name="Egyenes összekötő 121"/>
          <p:cNvCxnSpPr/>
          <p:nvPr/>
        </p:nvCxnSpPr>
        <p:spPr>
          <a:xfrm rot="5400000" flipH="1" flipV="1">
            <a:off x="4717162" y="6123288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Szövegdoboz 70"/>
          <p:cNvSpPr txBox="1">
            <a:spLocks noChangeArrowheads="1"/>
          </p:cNvSpPr>
          <p:nvPr/>
        </p:nvSpPr>
        <p:spPr bwMode="auto">
          <a:xfrm>
            <a:off x="4183774" y="5012145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Szövegdoboz 70"/>
          <p:cNvSpPr txBox="1">
            <a:spLocks noChangeArrowheads="1"/>
          </p:cNvSpPr>
          <p:nvPr/>
        </p:nvSpPr>
        <p:spPr bwMode="auto">
          <a:xfrm>
            <a:off x="3571419" y="5912396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Szövegdoboz 31"/>
          <p:cNvSpPr txBox="1">
            <a:spLocks noChangeArrowheads="1"/>
          </p:cNvSpPr>
          <p:nvPr/>
        </p:nvSpPr>
        <p:spPr bwMode="auto">
          <a:xfrm>
            <a:off x="867780" y="6190268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0" name="Egyenes összekötő 130"/>
          <p:cNvCxnSpPr/>
          <p:nvPr/>
        </p:nvCxnSpPr>
        <p:spPr>
          <a:xfrm rot="10800000" flipH="1" flipV="1">
            <a:off x="2413063" y="5621638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Egyenes összekötő 131"/>
          <p:cNvCxnSpPr/>
          <p:nvPr/>
        </p:nvCxnSpPr>
        <p:spPr>
          <a:xfrm rot="10800000" flipH="1" flipV="1">
            <a:off x="2413063" y="5077477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Egyenes összekötő 145"/>
          <p:cNvCxnSpPr/>
          <p:nvPr/>
        </p:nvCxnSpPr>
        <p:spPr>
          <a:xfrm rot="10800000" flipH="1">
            <a:off x="1460458" y="5042200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églalap 146"/>
          <p:cNvSpPr/>
          <p:nvPr/>
        </p:nvSpPr>
        <p:spPr>
          <a:xfrm flipH="1">
            <a:off x="1593275" y="485805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Téglalap 147"/>
          <p:cNvSpPr/>
          <p:nvPr/>
        </p:nvSpPr>
        <p:spPr>
          <a:xfrm flipH="1">
            <a:off x="1505963" y="485805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05" name="Egyenes összekötő 150"/>
          <p:cNvCxnSpPr/>
          <p:nvPr/>
        </p:nvCxnSpPr>
        <p:spPr>
          <a:xfrm rot="10800000" flipH="1">
            <a:off x="1442644" y="5212063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églalap 151"/>
          <p:cNvSpPr/>
          <p:nvPr/>
        </p:nvSpPr>
        <p:spPr>
          <a:xfrm flipH="1">
            <a:off x="1593275" y="510570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Téglalap 152"/>
          <p:cNvSpPr/>
          <p:nvPr/>
        </p:nvSpPr>
        <p:spPr>
          <a:xfrm flipH="1">
            <a:off x="1505963" y="51057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Téglalap 155"/>
          <p:cNvSpPr/>
          <p:nvPr/>
        </p:nvSpPr>
        <p:spPr>
          <a:xfrm flipH="1">
            <a:off x="1840925" y="4978700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09" name="Egyenes összekötő 156"/>
          <p:cNvCxnSpPr/>
          <p:nvPr/>
        </p:nvCxnSpPr>
        <p:spPr>
          <a:xfrm rot="10800000" flipH="1">
            <a:off x="1448582" y="5550200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églalap 157"/>
          <p:cNvSpPr/>
          <p:nvPr/>
        </p:nvSpPr>
        <p:spPr>
          <a:xfrm flipH="1">
            <a:off x="1593275" y="544383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églalap 158"/>
          <p:cNvSpPr/>
          <p:nvPr/>
        </p:nvSpPr>
        <p:spPr>
          <a:xfrm flipH="1">
            <a:off x="1505963" y="544383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2" name="Egyenes összekötő 161"/>
          <p:cNvCxnSpPr/>
          <p:nvPr/>
        </p:nvCxnSpPr>
        <p:spPr>
          <a:xfrm rot="10800000" flipH="1">
            <a:off x="1442644" y="5723238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églalap 162"/>
          <p:cNvSpPr/>
          <p:nvPr/>
        </p:nvSpPr>
        <p:spPr>
          <a:xfrm flipH="1">
            <a:off x="1593275" y="569466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Téglalap 163"/>
          <p:cNvSpPr/>
          <p:nvPr/>
        </p:nvSpPr>
        <p:spPr>
          <a:xfrm flipH="1">
            <a:off x="1505963" y="5694663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églalap 166"/>
          <p:cNvSpPr/>
          <p:nvPr/>
        </p:nvSpPr>
        <p:spPr>
          <a:xfrm flipH="1">
            <a:off x="1840925" y="5478763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16" name="Egyenes összekötő 170"/>
          <p:cNvCxnSpPr>
            <a:cxnSpLocks noChangeShapeType="1"/>
          </p:cNvCxnSpPr>
          <p:nvPr/>
        </p:nvCxnSpPr>
        <p:spPr bwMode="auto">
          <a:xfrm rot="10800000" flipV="1">
            <a:off x="6314063" y="5639100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" name="Egyenes összekötő 171"/>
          <p:cNvCxnSpPr>
            <a:cxnSpLocks noChangeShapeType="1"/>
          </p:cNvCxnSpPr>
          <p:nvPr/>
        </p:nvCxnSpPr>
        <p:spPr bwMode="auto">
          <a:xfrm rot="10800000" flipV="1">
            <a:off x="6436300" y="5175498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" name="Egyenes összekötő 172"/>
          <p:cNvCxnSpPr>
            <a:cxnSpLocks noChangeShapeType="1"/>
          </p:cNvCxnSpPr>
          <p:nvPr/>
        </p:nvCxnSpPr>
        <p:spPr bwMode="auto">
          <a:xfrm flipH="1" flipV="1">
            <a:off x="7108675" y="5038790"/>
            <a:ext cx="487725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" name="Téglalap 173"/>
          <p:cNvSpPr>
            <a:spLocks noChangeArrowheads="1"/>
          </p:cNvSpPr>
          <p:nvPr/>
        </p:nvSpPr>
        <p:spPr bwMode="auto">
          <a:xfrm>
            <a:off x="7379275" y="486122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0" name="Téglalap 174"/>
          <p:cNvSpPr>
            <a:spLocks noChangeArrowheads="1"/>
          </p:cNvSpPr>
          <p:nvPr/>
        </p:nvSpPr>
        <p:spPr bwMode="auto">
          <a:xfrm>
            <a:off x="7474078" y="486122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1" name="Egyenes összekötő 177"/>
          <p:cNvCxnSpPr>
            <a:cxnSpLocks noChangeShapeType="1"/>
          </p:cNvCxnSpPr>
          <p:nvPr/>
        </p:nvCxnSpPr>
        <p:spPr bwMode="auto">
          <a:xfrm rot="10800000">
            <a:off x="7124973" y="5215238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" name="Téglalap 178"/>
          <p:cNvSpPr>
            <a:spLocks noChangeArrowheads="1"/>
          </p:cNvSpPr>
          <p:nvPr/>
        </p:nvSpPr>
        <p:spPr bwMode="auto">
          <a:xfrm>
            <a:off x="7379275" y="510887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3" name="Téglalap 179"/>
          <p:cNvSpPr>
            <a:spLocks noChangeArrowheads="1"/>
          </p:cNvSpPr>
          <p:nvPr/>
        </p:nvSpPr>
        <p:spPr bwMode="auto">
          <a:xfrm>
            <a:off x="7474078" y="51088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4" name="Téglalap 182"/>
          <p:cNvSpPr>
            <a:spLocks noChangeArrowheads="1"/>
          </p:cNvSpPr>
          <p:nvPr/>
        </p:nvSpPr>
        <p:spPr bwMode="auto">
          <a:xfrm>
            <a:off x="6529963" y="4983463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5" name="Egyenes összekötő 183"/>
          <p:cNvCxnSpPr>
            <a:cxnSpLocks noChangeShapeType="1"/>
          </p:cNvCxnSpPr>
          <p:nvPr/>
        </p:nvCxnSpPr>
        <p:spPr bwMode="auto">
          <a:xfrm rot="10800000">
            <a:off x="7147646" y="5566075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" name="Téglalap 184"/>
          <p:cNvSpPr>
            <a:spLocks noChangeArrowheads="1"/>
          </p:cNvSpPr>
          <p:nvPr/>
        </p:nvSpPr>
        <p:spPr bwMode="auto">
          <a:xfrm>
            <a:off x="7379275" y="545971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7" name="Téglalap 185"/>
          <p:cNvSpPr>
            <a:spLocks noChangeArrowheads="1"/>
          </p:cNvSpPr>
          <p:nvPr/>
        </p:nvSpPr>
        <p:spPr bwMode="auto">
          <a:xfrm>
            <a:off x="7474078" y="545971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8" name="Egyenes összekötő 188"/>
          <p:cNvCxnSpPr>
            <a:cxnSpLocks noChangeShapeType="1"/>
          </p:cNvCxnSpPr>
          <p:nvPr/>
        </p:nvCxnSpPr>
        <p:spPr bwMode="auto">
          <a:xfrm rot="10800000">
            <a:off x="7128372" y="5739113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Téglalap 189"/>
          <p:cNvSpPr>
            <a:spLocks noChangeArrowheads="1"/>
          </p:cNvSpPr>
          <p:nvPr/>
        </p:nvSpPr>
        <p:spPr bwMode="auto">
          <a:xfrm>
            <a:off x="7379275" y="57105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0" name="Téglalap 190"/>
          <p:cNvSpPr>
            <a:spLocks noChangeArrowheads="1"/>
          </p:cNvSpPr>
          <p:nvPr/>
        </p:nvSpPr>
        <p:spPr bwMode="auto">
          <a:xfrm>
            <a:off x="7474078" y="571053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1" name="Téglalap 193"/>
          <p:cNvSpPr>
            <a:spLocks noChangeArrowheads="1"/>
          </p:cNvSpPr>
          <p:nvPr/>
        </p:nvSpPr>
        <p:spPr bwMode="auto">
          <a:xfrm>
            <a:off x="6529963" y="5494638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2" name="Line 42"/>
          <p:cNvSpPr>
            <a:spLocks noChangeShapeType="1"/>
          </p:cNvSpPr>
          <p:nvPr/>
        </p:nvSpPr>
        <p:spPr bwMode="auto">
          <a:xfrm>
            <a:off x="4121850" y="5858175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6" name="Szövegdoboz 31"/>
          <p:cNvSpPr txBox="1">
            <a:spLocks noChangeArrowheads="1"/>
          </p:cNvSpPr>
          <p:nvPr/>
        </p:nvSpPr>
        <p:spPr bwMode="auto">
          <a:xfrm>
            <a:off x="6793963" y="6201537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7" name="Egyenes összekötő 130"/>
          <p:cNvCxnSpPr/>
          <p:nvPr/>
        </p:nvCxnSpPr>
        <p:spPr>
          <a:xfrm flipV="1">
            <a:off x="1293113" y="5966126"/>
            <a:ext cx="1344612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Egyenes összekötő 131"/>
          <p:cNvCxnSpPr/>
          <p:nvPr/>
        </p:nvCxnSpPr>
        <p:spPr>
          <a:xfrm rot="10800000" flipH="1" flipV="1">
            <a:off x="1170050" y="5390015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45"/>
          <p:cNvCxnSpPr/>
          <p:nvPr/>
        </p:nvCxnSpPr>
        <p:spPr>
          <a:xfrm rot="10800000" flipH="1">
            <a:off x="199632" y="531048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églalap 146"/>
          <p:cNvSpPr/>
          <p:nvPr/>
        </p:nvSpPr>
        <p:spPr>
          <a:xfrm flipH="1">
            <a:off x="350263" y="512633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Téglalap 147"/>
          <p:cNvSpPr/>
          <p:nvPr/>
        </p:nvSpPr>
        <p:spPr>
          <a:xfrm flipH="1">
            <a:off x="262950" y="5126338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2" name="Egyenes összekötő 150"/>
          <p:cNvCxnSpPr/>
          <p:nvPr/>
        </p:nvCxnSpPr>
        <p:spPr>
          <a:xfrm rot="10800000" flipH="1">
            <a:off x="199632" y="5480350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églalap 151"/>
          <p:cNvSpPr/>
          <p:nvPr/>
        </p:nvSpPr>
        <p:spPr>
          <a:xfrm flipH="1">
            <a:off x="350263" y="537398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églalap 152"/>
          <p:cNvSpPr/>
          <p:nvPr/>
        </p:nvSpPr>
        <p:spPr>
          <a:xfrm flipH="1">
            <a:off x="262950" y="5373988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églalap 155"/>
          <p:cNvSpPr/>
          <p:nvPr/>
        </p:nvSpPr>
        <p:spPr>
          <a:xfrm flipH="1">
            <a:off x="597913" y="524698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46" name="Egyenes összekötő 156"/>
          <p:cNvCxnSpPr/>
          <p:nvPr/>
        </p:nvCxnSpPr>
        <p:spPr>
          <a:xfrm rot="10800000" flipH="1">
            <a:off x="199632" y="5894688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57"/>
          <p:cNvSpPr/>
          <p:nvPr/>
        </p:nvSpPr>
        <p:spPr>
          <a:xfrm flipH="1">
            <a:off x="350263" y="57883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" name="Téglalap 158"/>
          <p:cNvSpPr/>
          <p:nvPr/>
        </p:nvSpPr>
        <p:spPr>
          <a:xfrm flipH="1">
            <a:off x="262950" y="57883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9" name="Egyenes összekötő 161"/>
          <p:cNvCxnSpPr/>
          <p:nvPr/>
        </p:nvCxnSpPr>
        <p:spPr>
          <a:xfrm rot="10800000" flipH="1">
            <a:off x="193694" y="6067725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Téglalap 162"/>
          <p:cNvSpPr/>
          <p:nvPr/>
        </p:nvSpPr>
        <p:spPr>
          <a:xfrm flipH="1">
            <a:off x="350263" y="603915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" name="Téglalap 163"/>
          <p:cNvSpPr/>
          <p:nvPr/>
        </p:nvSpPr>
        <p:spPr>
          <a:xfrm flipH="1">
            <a:off x="262950" y="603915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" name="Téglalap 166"/>
          <p:cNvSpPr/>
          <p:nvPr/>
        </p:nvSpPr>
        <p:spPr>
          <a:xfrm flipH="1">
            <a:off x="597913" y="5823250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53" name="Line 65"/>
          <p:cNvSpPr>
            <a:spLocks noChangeShapeType="1"/>
          </p:cNvSpPr>
          <p:nvPr/>
        </p:nvSpPr>
        <p:spPr bwMode="auto">
          <a:xfrm flipV="1">
            <a:off x="2643250" y="5804900"/>
            <a:ext cx="0" cy="1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4" name="Line 66"/>
          <p:cNvSpPr>
            <a:spLocks noChangeShapeType="1"/>
          </p:cNvSpPr>
          <p:nvPr/>
        </p:nvSpPr>
        <p:spPr bwMode="auto">
          <a:xfrm>
            <a:off x="2668650" y="5788325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5" name="Line 67"/>
          <p:cNvSpPr>
            <a:spLocks noChangeShapeType="1"/>
          </p:cNvSpPr>
          <p:nvPr/>
        </p:nvSpPr>
        <p:spPr bwMode="auto">
          <a:xfrm>
            <a:off x="2668650" y="5788325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6" name="Line 68"/>
          <p:cNvSpPr>
            <a:spLocks noChangeShapeType="1"/>
          </p:cNvSpPr>
          <p:nvPr/>
        </p:nvSpPr>
        <p:spPr bwMode="auto">
          <a:xfrm>
            <a:off x="2649600" y="5788325"/>
            <a:ext cx="9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7" name="Line 69"/>
          <p:cNvSpPr>
            <a:spLocks noChangeShapeType="1"/>
          </p:cNvSpPr>
          <p:nvPr/>
        </p:nvSpPr>
        <p:spPr bwMode="auto">
          <a:xfrm>
            <a:off x="2649600" y="5087722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8" name="Line 70"/>
          <p:cNvSpPr>
            <a:spLocks noChangeShapeType="1"/>
          </p:cNvSpPr>
          <p:nvPr/>
        </p:nvSpPr>
        <p:spPr bwMode="auto">
          <a:xfrm>
            <a:off x="2656374" y="5318475"/>
            <a:ext cx="82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59" name="Egyenes összekötő 170"/>
          <p:cNvCxnSpPr>
            <a:cxnSpLocks noChangeShapeType="1"/>
          </p:cNvCxnSpPr>
          <p:nvPr/>
        </p:nvCxnSpPr>
        <p:spPr bwMode="auto">
          <a:xfrm rot="10800000" flipV="1">
            <a:off x="6436300" y="5953425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0" name="Egyenes összekötő 171"/>
          <p:cNvCxnSpPr>
            <a:cxnSpLocks noChangeShapeType="1"/>
          </p:cNvCxnSpPr>
          <p:nvPr/>
        </p:nvCxnSpPr>
        <p:spPr bwMode="auto">
          <a:xfrm rot="10800000" flipV="1">
            <a:off x="6322000" y="5407325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1" name="Egyenes összekötő 172"/>
          <p:cNvCxnSpPr>
            <a:cxnSpLocks noChangeShapeType="1"/>
          </p:cNvCxnSpPr>
          <p:nvPr/>
        </p:nvCxnSpPr>
        <p:spPr bwMode="auto">
          <a:xfrm rot="10800000">
            <a:off x="8472761" y="5326363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2" name="Téglalap 173"/>
          <p:cNvSpPr>
            <a:spLocks noChangeArrowheads="1"/>
          </p:cNvSpPr>
          <p:nvPr/>
        </p:nvSpPr>
        <p:spPr bwMode="auto">
          <a:xfrm>
            <a:off x="8727063" y="514221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3" name="Téglalap 174"/>
          <p:cNvSpPr>
            <a:spLocks noChangeArrowheads="1"/>
          </p:cNvSpPr>
          <p:nvPr/>
        </p:nvSpPr>
        <p:spPr bwMode="auto">
          <a:xfrm>
            <a:off x="8816696" y="514221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64" name="Egyenes összekötő 177"/>
          <p:cNvCxnSpPr>
            <a:cxnSpLocks noChangeShapeType="1"/>
          </p:cNvCxnSpPr>
          <p:nvPr/>
        </p:nvCxnSpPr>
        <p:spPr bwMode="auto">
          <a:xfrm rot="10800000">
            <a:off x="8472761" y="5458125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" name="Téglalap 178"/>
          <p:cNvSpPr>
            <a:spLocks noChangeArrowheads="1"/>
          </p:cNvSpPr>
          <p:nvPr/>
        </p:nvSpPr>
        <p:spPr bwMode="auto">
          <a:xfrm>
            <a:off x="8727063" y="53898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6" name="Téglalap 179"/>
          <p:cNvSpPr>
            <a:spLocks noChangeArrowheads="1"/>
          </p:cNvSpPr>
          <p:nvPr/>
        </p:nvSpPr>
        <p:spPr bwMode="auto">
          <a:xfrm>
            <a:off x="8816696" y="538986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7" name="Téglalap 182"/>
          <p:cNvSpPr>
            <a:spLocks noChangeArrowheads="1"/>
          </p:cNvSpPr>
          <p:nvPr/>
        </p:nvSpPr>
        <p:spPr bwMode="auto">
          <a:xfrm>
            <a:off x="7877750" y="5264450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68" name="Egyenes összekötő 183"/>
          <p:cNvCxnSpPr>
            <a:cxnSpLocks noChangeShapeType="1"/>
          </p:cNvCxnSpPr>
          <p:nvPr/>
        </p:nvCxnSpPr>
        <p:spPr bwMode="auto">
          <a:xfrm rot="10800000">
            <a:off x="8488636" y="5885163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9" name="Téglalap 184"/>
          <p:cNvSpPr>
            <a:spLocks noChangeArrowheads="1"/>
          </p:cNvSpPr>
          <p:nvPr/>
        </p:nvSpPr>
        <p:spPr bwMode="auto">
          <a:xfrm>
            <a:off x="8727063" y="57788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0" name="Téglalap 185"/>
          <p:cNvSpPr>
            <a:spLocks noChangeArrowheads="1"/>
          </p:cNvSpPr>
          <p:nvPr/>
        </p:nvSpPr>
        <p:spPr bwMode="auto">
          <a:xfrm>
            <a:off x="8816696" y="577880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71" name="Egyenes összekötő 188"/>
          <p:cNvCxnSpPr>
            <a:cxnSpLocks noChangeShapeType="1"/>
          </p:cNvCxnSpPr>
          <p:nvPr/>
        </p:nvCxnSpPr>
        <p:spPr bwMode="auto">
          <a:xfrm rot="10800000">
            <a:off x="8465963" y="6058200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2" name="Téglalap 189"/>
          <p:cNvSpPr>
            <a:spLocks noChangeArrowheads="1"/>
          </p:cNvSpPr>
          <p:nvPr/>
        </p:nvSpPr>
        <p:spPr bwMode="auto">
          <a:xfrm>
            <a:off x="8727063" y="602962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3" name="Téglalap 190"/>
          <p:cNvSpPr>
            <a:spLocks noChangeArrowheads="1"/>
          </p:cNvSpPr>
          <p:nvPr/>
        </p:nvSpPr>
        <p:spPr bwMode="auto">
          <a:xfrm>
            <a:off x="8816696" y="603353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4" name="Téglalap 193"/>
          <p:cNvSpPr>
            <a:spLocks noChangeArrowheads="1"/>
          </p:cNvSpPr>
          <p:nvPr/>
        </p:nvSpPr>
        <p:spPr bwMode="auto">
          <a:xfrm>
            <a:off x="7877750" y="5813725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5" name="Line 87"/>
          <p:cNvSpPr>
            <a:spLocks noChangeShapeType="1"/>
          </p:cNvSpPr>
          <p:nvPr/>
        </p:nvSpPr>
        <p:spPr bwMode="auto">
          <a:xfrm flipV="1">
            <a:off x="6436300" y="5769275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6" name="Line 88"/>
          <p:cNvSpPr>
            <a:spLocks noChangeShapeType="1"/>
          </p:cNvSpPr>
          <p:nvPr/>
        </p:nvSpPr>
        <p:spPr bwMode="auto">
          <a:xfrm flipH="1">
            <a:off x="6318825" y="5769275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7" name="Line 89"/>
          <p:cNvSpPr>
            <a:spLocks noChangeShapeType="1"/>
          </p:cNvSpPr>
          <p:nvPr/>
        </p:nvSpPr>
        <p:spPr bwMode="auto">
          <a:xfrm>
            <a:off x="6436300" y="5194444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8" name="Line 90"/>
          <p:cNvSpPr>
            <a:spLocks noChangeShapeType="1"/>
          </p:cNvSpPr>
          <p:nvPr/>
        </p:nvSpPr>
        <p:spPr bwMode="auto">
          <a:xfrm flipH="1">
            <a:off x="6312475" y="5345567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9" name="Téglalap 53"/>
          <p:cNvSpPr>
            <a:spLocks noChangeArrowheads="1"/>
          </p:cNvSpPr>
          <p:nvPr/>
        </p:nvSpPr>
        <p:spPr bwMode="auto">
          <a:xfrm>
            <a:off x="3788475" y="6207425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C602 PC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</a:p>
        </p:txBody>
      </p:sp>
      <p:sp>
        <p:nvSpPr>
          <p:cNvPr id="180" name="Szövegdoboz 70"/>
          <p:cNvSpPr txBox="1">
            <a:spLocks noChangeArrowheads="1"/>
          </p:cNvSpPr>
          <p:nvPr/>
        </p:nvSpPr>
        <p:spPr bwMode="auto">
          <a:xfrm>
            <a:off x="4939076" y="5917872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1" name="Text Box 97"/>
          <p:cNvSpPr txBox="1">
            <a:spLocks noChangeArrowheads="1"/>
          </p:cNvSpPr>
          <p:nvPr/>
        </p:nvSpPr>
        <p:spPr bwMode="auto">
          <a:xfrm>
            <a:off x="4375150" y="4739096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82" name="Rectangle 104"/>
          <p:cNvSpPr>
            <a:spLocks noChangeArrowheads="1"/>
          </p:cNvSpPr>
          <p:nvPr/>
        </p:nvSpPr>
        <p:spPr bwMode="auto">
          <a:xfrm>
            <a:off x="2514600" y="4753754"/>
            <a:ext cx="19605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2S)</a:t>
            </a:r>
          </a:p>
        </p:txBody>
      </p:sp>
      <p:sp>
        <p:nvSpPr>
          <p:cNvPr id="183" name="Rectangle 105"/>
          <p:cNvSpPr>
            <a:spLocks noChangeArrowheads="1"/>
          </p:cNvSpPr>
          <p:nvPr/>
        </p:nvSpPr>
        <p:spPr bwMode="auto">
          <a:xfrm>
            <a:off x="4943631" y="4738937"/>
            <a:ext cx="1280800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</a:t>
            </a:r>
          </a:p>
        </p:txBody>
      </p:sp>
      <p:sp>
        <p:nvSpPr>
          <p:cNvPr id="184" name="Téglalap 3"/>
          <p:cNvSpPr>
            <a:spLocks noChangeArrowheads="1"/>
          </p:cNvSpPr>
          <p:nvPr/>
        </p:nvSpPr>
        <p:spPr bwMode="auto">
          <a:xfrm>
            <a:off x="2768599" y="5273974"/>
            <a:ext cx="1548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sp>
        <p:nvSpPr>
          <p:cNvPr id="185" name="Téglalap 3"/>
          <p:cNvSpPr>
            <a:spLocks noChangeArrowheads="1"/>
          </p:cNvSpPr>
          <p:nvPr/>
        </p:nvSpPr>
        <p:spPr bwMode="auto">
          <a:xfrm>
            <a:off x="4775199" y="5273975"/>
            <a:ext cx="15480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cxnSp>
        <p:nvCxnSpPr>
          <p:cNvPr id="190" name="Straight Connector 189"/>
          <p:cNvCxnSpPr/>
          <p:nvPr/>
        </p:nvCxnSpPr>
        <p:spPr bwMode="auto">
          <a:xfrm flipV="1">
            <a:off x="4316599" y="538351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1" name="Straight Connector 190"/>
          <p:cNvCxnSpPr/>
          <p:nvPr/>
        </p:nvCxnSpPr>
        <p:spPr bwMode="auto">
          <a:xfrm flipV="1">
            <a:off x="4326123" y="5678788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2" name="Szövegdoboz 70"/>
          <p:cNvSpPr txBox="1">
            <a:spLocks noChangeArrowheads="1"/>
          </p:cNvSpPr>
          <p:nvPr/>
        </p:nvSpPr>
        <p:spPr bwMode="auto">
          <a:xfrm>
            <a:off x="4193299" y="5872963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7" name="Téglalap 147"/>
          <p:cNvSpPr/>
          <p:nvPr/>
        </p:nvSpPr>
        <p:spPr>
          <a:xfrm flipH="1">
            <a:off x="1414905" y="4856062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8" name="Téglalap 152"/>
          <p:cNvSpPr/>
          <p:nvPr/>
        </p:nvSpPr>
        <p:spPr>
          <a:xfrm flipH="1">
            <a:off x="1414905" y="5103712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9" name="Téglalap 158"/>
          <p:cNvSpPr/>
          <p:nvPr/>
        </p:nvSpPr>
        <p:spPr>
          <a:xfrm flipH="1">
            <a:off x="1414905" y="544185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0" name="Téglalap 163"/>
          <p:cNvSpPr/>
          <p:nvPr/>
        </p:nvSpPr>
        <p:spPr>
          <a:xfrm flipH="1">
            <a:off x="1414905" y="5698613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1" name="Téglalap 147"/>
          <p:cNvSpPr/>
          <p:nvPr/>
        </p:nvSpPr>
        <p:spPr>
          <a:xfrm flipH="1">
            <a:off x="165954" y="5130288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2" name="Téglalap 152"/>
          <p:cNvSpPr/>
          <p:nvPr/>
        </p:nvSpPr>
        <p:spPr>
          <a:xfrm flipH="1">
            <a:off x="165954" y="5377938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3" name="Téglalap 158"/>
          <p:cNvSpPr/>
          <p:nvPr/>
        </p:nvSpPr>
        <p:spPr>
          <a:xfrm flipH="1">
            <a:off x="165954" y="57922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4" name="Téglalap 163"/>
          <p:cNvSpPr/>
          <p:nvPr/>
        </p:nvSpPr>
        <p:spPr>
          <a:xfrm flipH="1">
            <a:off x="165954" y="604310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5" name="Téglalap 174"/>
          <p:cNvSpPr>
            <a:spLocks noChangeArrowheads="1"/>
          </p:cNvSpPr>
          <p:nvPr/>
        </p:nvSpPr>
        <p:spPr bwMode="auto">
          <a:xfrm>
            <a:off x="7563958" y="4859237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6" name="Téglalap 179"/>
          <p:cNvSpPr>
            <a:spLocks noChangeArrowheads="1"/>
          </p:cNvSpPr>
          <p:nvPr/>
        </p:nvSpPr>
        <p:spPr bwMode="auto">
          <a:xfrm>
            <a:off x="7563958" y="5106887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7" name="Téglalap 185"/>
          <p:cNvSpPr>
            <a:spLocks noChangeArrowheads="1"/>
          </p:cNvSpPr>
          <p:nvPr/>
        </p:nvSpPr>
        <p:spPr bwMode="auto">
          <a:xfrm>
            <a:off x="7563958" y="545772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8" name="Téglalap 190"/>
          <p:cNvSpPr>
            <a:spLocks noChangeArrowheads="1"/>
          </p:cNvSpPr>
          <p:nvPr/>
        </p:nvSpPr>
        <p:spPr bwMode="auto">
          <a:xfrm>
            <a:off x="7563958" y="57085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7" name="Téglalap 174"/>
          <p:cNvSpPr>
            <a:spLocks noChangeArrowheads="1"/>
          </p:cNvSpPr>
          <p:nvPr/>
        </p:nvSpPr>
        <p:spPr bwMode="auto">
          <a:xfrm>
            <a:off x="8910804" y="514401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8" name="Téglalap 179"/>
          <p:cNvSpPr>
            <a:spLocks noChangeArrowheads="1"/>
          </p:cNvSpPr>
          <p:nvPr/>
        </p:nvSpPr>
        <p:spPr bwMode="auto">
          <a:xfrm>
            <a:off x="8910804" y="539166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9" name="Téglalap 185"/>
          <p:cNvSpPr>
            <a:spLocks noChangeArrowheads="1"/>
          </p:cNvSpPr>
          <p:nvPr/>
        </p:nvSpPr>
        <p:spPr bwMode="auto">
          <a:xfrm>
            <a:off x="8910804" y="5776689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0" name="Téglalap 190"/>
          <p:cNvSpPr>
            <a:spLocks noChangeArrowheads="1"/>
          </p:cNvSpPr>
          <p:nvPr/>
        </p:nvSpPr>
        <p:spPr bwMode="auto">
          <a:xfrm>
            <a:off x="8910804" y="603533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92288" y="1113937"/>
            <a:ext cx="65437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based 2S platform for up to 10C (2010) 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90497" y="4439688"/>
            <a:ext cx="492955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based 2S platform for up to 15C (2014)</a:t>
            </a:r>
          </a:p>
        </p:txBody>
      </p:sp>
      <p:sp>
        <p:nvSpPr>
          <p:cNvPr id="223" name="Szövegdoboz 31"/>
          <p:cNvSpPr txBox="1">
            <a:spLocks noChangeArrowheads="1"/>
          </p:cNvSpPr>
          <p:nvPr/>
        </p:nvSpPr>
        <p:spPr bwMode="auto">
          <a:xfrm>
            <a:off x="59706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26496" y="2789887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6160296" y="2780262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2410321" y="6051150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6198396" y="6041525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2" name="Text Box 81"/>
          <p:cNvSpPr txBox="1">
            <a:spLocks noChangeArrowheads="1"/>
          </p:cNvSpPr>
          <p:nvPr/>
        </p:nvSpPr>
        <p:spPr bwMode="auto">
          <a:xfrm>
            <a:off x="71438" y="480552"/>
            <a:ext cx="90725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Replacing the high-bandwidth processor-NB link (QPI) by the lower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bandwith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DMI2 interface (4xPCIe2) in Intel’s Ivy Bridge-EX-based 2S platform</a:t>
            </a:r>
          </a:p>
        </p:txBody>
      </p:sp>
      <p:cxnSp>
        <p:nvCxnSpPr>
          <p:cNvPr id="135" name="Straight Connector 134"/>
          <p:cNvCxnSpPr>
            <a:stCxn id="92" idx="3"/>
            <a:endCxn id="93" idx="1"/>
          </p:cNvCxnSpPr>
          <p:nvPr/>
        </p:nvCxnSpPr>
        <p:spPr bwMode="auto">
          <a:xfrm>
            <a:off x="4208463" y="2274244"/>
            <a:ext cx="566737" cy="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7" name="TextBox 186"/>
          <p:cNvSpPr txBox="1"/>
          <p:nvPr/>
        </p:nvSpPr>
        <p:spPr>
          <a:xfrm>
            <a:off x="6746943" y="3595431"/>
            <a:ext cx="19533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(Boxboro 2S platform)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6529963" y="6519913"/>
            <a:ext cx="23226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5160387" y="2880731"/>
            <a:ext cx="611065" cy="5642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800"/>
              </a:spcAft>
            </a:pPr>
            <a:r>
              <a:rPr lang="en-US" sz="1200" dirty="0"/>
              <a:t>32x</a:t>
            </a:r>
          </a:p>
          <a:p>
            <a:r>
              <a:rPr lang="en-US" sz="1200" dirty="0"/>
              <a:t>PCIe2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5310632" y="6223572"/>
            <a:ext cx="7825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32x</a:t>
            </a:r>
          </a:p>
          <a:p>
            <a:pPr algn="ctr"/>
            <a:r>
              <a:rPr lang="en-US" sz="1200" dirty="0" err="1"/>
              <a:t>PCIe</a:t>
            </a:r>
            <a:r>
              <a:rPr lang="en-US" sz="1200" dirty="0"/>
              <a:t> 3.0</a:t>
            </a:r>
          </a:p>
        </p:txBody>
      </p:sp>
      <p:sp>
        <p:nvSpPr>
          <p:cNvPr id="225" name="TextBox 224"/>
          <p:cNvSpPr txBox="1"/>
          <p:nvPr/>
        </p:nvSpPr>
        <p:spPr>
          <a:xfrm>
            <a:off x="2876265" y="6192949"/>
            <a:ext cx="7825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32x</a:t>
            </a:r>
          </a:p>
          <a:p>
            <a:pPr algn="ctr"/>
            <a:r>
              <a:rPr lang="en-US" sz="1200" dirty="0" err="1"/>
              <a:t>PCIe</a:t>
            </a:r>
            <a:r>
              <a:rPr lang="en-US" sz="1200" dirty="0"/>
              <a:t> 3.0</a:t>
            </a:r>
          </a:p>
        </p:txBody>
      </p:sp>
      <p:sp>
        <p:nvSpPr>
          <p:cNvPr id="226" name="Left-Right Arrow 225"/>
          <p:cNvSpPr/>
          <p:nvPr/>
        </p:nvSpPr>
        <p:spPr bwMode="auto">
          <a:xfrm>
            <a:off x="5175311" y="3108836"/>
            <a:ext cx="432000" cy="108000"/>
          </a:xfrm>
          <a:prstGeom prst="leftRight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7" name="Up-Down Arrow 226"/>
          <p:cNvSpPr/>
          <p:nvPr/>
        </p:nvSpPr>
        <p:spPr bwMode="auto">
          <a:xfrm>
            <a:off x="3239860" y="5888145"/>
            <a:ext cx="72000" cy="324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8" name="Up-Down Arrow 227"/>
          <p:cNvSpPr/>
          <p:nvPr/>
        </p:nvSpPr>
        <p:spPr bwMode="auto">
          <a:xfrm>
            <a:off x="5673450" y="5886544"/>
            <a:ext cx="72000" cy="324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3" name="Oval 192"/>
          <p:cNvSpPr/>
          <p:nvPr/>
        </p:nvSpPr>
        <p:spPr bwMode="auto">
          <a:xfrm>
            <a:off x="4779962" y="2389257"/>
            <a:ext cx="558401" cy="668628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9" name="Oval 228"/>
          <p:cNvSpPr/>
          <p:nvPr/>
        </p:nvSpPr>
        <p:spPr bwMode="auto">
          <a:xfrm>
            <a:off x="3506408" y="5823249"/>
            <a:ext cx="789434" cy="542927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4" name="Oval 223"/>
          <p:cNvSpPr/>
          <p:nvPr/>
        </p:nvSpPr>
        <p:spPr bwMode="auto">
          <a:xfrm>
            <a:off x="3594961" y="2368645"/>
            <a:ext cx="558401" cy="668628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31" name="Oval 230"/>
          <p:cNvSpPr/>
          <p:nvPr/>
        </p:nvSpPr>
        <p:spPr bwMode="auto">
          <a:xfrm>
            <a:off x="4737638" y="5839124"/>
            <a:ext cx="789434" cy="542927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E8B2C663-76E6-46FD-BECF-96D34FD92658}"/>
              </a:ext>
            </a:extLst>
          </p:cNvPr>
          <p:cNvSpPr txBox="1"/>
          <p:nvPr/>
        </p:nvSpPr>
        <p:spPr>
          <a:xfrm>
            <a:off x="1295159" y="6496396"/>
            <a:ext cx="12698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/>
              <a:t>DMI2: 4x PCIe2</a:t>
            </a:r>
          </a:p>
        </p:txBody>
      </p:sp>
      <p:sp>
        <p:nvSpPr>
          <p:cNvPr id="232" name="Title 231">
            <a:extLst>
              <a:ext uri="{FF2B5EF4-FFF2-40B4-BE49-F238E27FC236}">
                <a16:creationId xmlns:a16="http://schemas.microsoft.com/office/drawing/2014/main" id="{E54F54FF-A085-47FC-967A-55B9730B87B2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(12)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3819715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32232" t="14436" r="33839" b="10635"/>
          <a:stretch/>
        </p:blipFill>
        <p:spPr>
          <a:xfrm>
            <a:off x="4046744" y="556545"/>
            <a:ext cx="5054076" cy="62783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07950" y="481263"/>
            <a:ext cx="4118435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Example: Connecting PCIe3 links </a:t>
            </a:r>
          </a:p>
          <a:p>
            <a:pPr algn="ctr"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to the processor and using</a:t>
            </a:r>
          </a:p>
          <a:p>
            <a:pPr algn="ctr"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 DMI2 links to attach the PCH</a:t>
            </a:r>
          </a:p>
          <a:p>
            <a:pPr algn="ctr"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 in Intel’s Ivy Bridge-EX</a:t>
            </a:r>
          </a:p>
          <a:p>
            <a:pPr algn="ctr"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based platforms </a:t>
            </a:r>
            <a:r>
              <a:rPr lang="en-US" dirty="0">
                <a:latin typeface="Verdana"/>
                <a:cs typeface="Times New Roman" pitchFamily="18" charset="0"/>
              </a:rPr>
              <a:t>[</a:t>
            </a:r>
            <a:r>
              <a:rPr lang="hu-HU" dirty="0">
                <a:latin typeface="Verdana"/>
                <a:cs typeface="Times New Roman" pitchFamily="18" charset="0"/>
              </a:rPr>
              <a:t>14</a:t>
            </a:r>
            <a:r>
              <a:rPr lang="en-US" dirty="0">
                <a:latin typeface="Verdana"/>
                <a:cs typeface="Times New Roman" pitchFamily="18" charset="0"/>
              </a:rPr>
              <a:t>]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5592508" y="629920"/>
            <a:ext cx="995541" cy="839986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5248744" y="3576320"/>
            <a:ext cx="1020419" cy="839986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6268721" y="3566160"/>
            <a:ext cx="319328" cy="839986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D28ABE5A-A7FF-4512-A40B-9222524391F6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(13)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7313211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8023" t="13773" r="19302" b="16624"/>
          <a:stretch/>
        </p:blipFill>
        <p:spPr>
          <a:xfrm>
            <a:off x="11699" y="1233487"/>
            <a:ext cx="9136901" cy="557531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5663" y="481262"/>
            <a:ext cx="95488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Example: Connecting PCIe3 l</a:t>
            </a:r>
            <a:r>
              <a:rPr lang="hu-HU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anes</a:t>
            </a:r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 to the processor in AMD’s EPYC based platforms </a:t>
            </a:r>
            <a:r>
              <a:rPr lang="en-US" dirty="0">
                <a:latin typeface="Verdana"/>
                <a:cs typeface="Times New Roman" pitchFamily="18" charset="0"/>
              </a:rPr>
              <a:t>[</a:t>
            </a:r>
            <a:r>
              <a:rPr lang="hu-HU" dirty="0">
                <a:latin typeface="Verdana"/>
                <a:cs typeface="Times New Roman" pitchFamily="18" charset="0"/>
              </a:rPr>
              <a:t>44</a:t>
            </a:r>
            <a:r>
              <a:rPr lang="en-US" dirty="0">
                <a:latin typeface="Verdana"/>
                <a:cs typeface="Times New Roman" pitchFamily="18" charset="0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977287" y="5842534"/>
            <a:ext cx="2852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Remark: In EPYC the PCH</a:t>
            </a:r>
          </a:p>
          <a:p>
            <a:pPr defTabSz="914400"/>
            <a:r>
              <a:rPr lang="en-US" sz="1600">
                <a:solidFill>
                  <a:srgbClr val="000000"/>
                </a:solidFill>
                <a:latin typeface="Verdana"/>
                <a:cs typeface="Times New Roman" pitchFamily="18" charset="0"/>
              </a:rPr>
              <a:t>                 is integrated</a:t>
            </a:r>
            <a:endParaRPr lang="en-US" sz="1600" dirty="0">
              <a:solidFill>
                <a:srgbClr val="000000"/>
              </a:solidFill>
              <a:latin typeface="Verdana"/>
              <a:cs typeface="Times New Roman" pitchFamily="18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51D2B7B-1DE0-4016-9EC8-8F40AF72843C}"/>
              </a:ext>
            </a:extLst>
          </p:cNvPr>
          <p:cNvSpPr/>
          <p:nvPr/>
        </p:nvSpPr>
        <p:spPr bwMode="auto">
          <a:xfrm>
            <a:off x="95663" y="2438400"/>
            <a:ext cx="3171412" cy="2276475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1BF0402-2A16-4055-B8FC-C812D11DCA11}"/>
              </a:ext>
            </a:extLst>
          </p:cNvPr>
          <p:cNvSpPr/>
          <p:nvPr/>
        </p:nvSpPr>
        <p:spPr bwMode="auto">
          <a:xfrm>
            <a:off x="6229350" y="4076701"/>
            <a:ext cx="2686050" cy="120015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6A30C863-9FB2-4A7F-B988-931D3F907E02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(14)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6314329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1514475"/>
            <a:ext cx="8532813" cy="7334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7. References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9040556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5" y="647700"/>
            <a:ext cx="925974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[1]: </a:t>
            </a:r>
            <a:r>
              <a:rPr lang="en-US" sz="1400" dirty="0"/>
              <a:t>I</a:t>
            </a:r>
            <a:r>
              <a:rPr lang="en-GB" sz="1400" dirty="0" err="1"/>
              <a:t>ntel</a:t>
            </a:r>
            <a:r>
              <a:rPr lang="en-GB" sz="1400" dirty="0"/>
              <a:t> Secretly Firefighting a Major CPU Bug Affecting </a:t>
            </a:r>
            <a:r>
              <a:rPr lang="en-GB" sz="1400" dirty="0" err="1"/>
              <a:t>Datacenters</a:t>
            </a:r>
            <a:r>
              <a:rPr lang="en-GB" sz="1400" dirty="0"/>
              <a:t>?, </a:t>
            </a:r>
            <a:r>
              <a:rPr lang="en-GB" sz="1400" dirty="0" err="1"/>
              <a:t>TechPowerUp</a:t>
            </a:r>
            <a:r>
              <a:rPr lang="en-GB" sz="1400" dirty="0"/>
              <a:t>,</a:t>
            </a:r>
            <a:r>
              <a:rPr lang="hu-HU" sz="1400" dirty="0"/>
              <a:t> </a:t>
            </a:r>
            <a:r>
              <a:rPr lang="en-GB" sz="1400" dirty="0"/>
              <a:t>Jan. 3 2018, </a:t>
            </a:r>
            <a:endParaRPr lang="en-US" sz="1400" dirty="0"/>
          </a:p>
          <a:p>
            <a:r>
              <a:rPr lang="en-US" sz="1400" dirty="0"/>
              <a:t>           https://www.techpowerup.com/240174/intel-secretly-firefighting-a-major-cpu-bug-</a:t>
            </a:r>
          </a:p>
          <a:p>
            <a:r>
              <a:rPr lang="en-US" sz="1400" dirty="0"/>
              <a:t>           affecting-datacenters#g240174</a:t>
            </a: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1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8244" name="Text Box 11"/>
          <p:cNvSpPr txBox="1">
            <a:spLocks noChangeArrowheads="1"/>
          </p:cNvSpPr>
          <p:nvPr/>
        </p:nvSpPr>
        <p:spPr bwMode="auto">
          <a:xfrm>
            <a:off x="176213" y="2022634"/>
            <a:ext cx="825264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3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hu-HU" altLang="en-US" dirty="0">
                <a:solidFill>
                  <a:srgbClr val="000000"/>
                </a:solidFill>
              </a:rPr>
              <a:t>De </a:t>
            </a:r>
            <a:r>
              <a:rPr lang="hu-HU" altLang="en-US" dirty="0" err="1">
                <a:solidFill>
                  <a:srgbClr val="000000"/>
                </a:solidFill>
              </a:rPr>
              <a:t>Gelas</a:t>
            </a:r>
            <a:r>
              <a:rPr lang="hu-HU" altLang="en-US" dirty="0">
                <a:solidFill>
                  <a:srgbClr val="000000"/>
                </a:solidFill>
              </a:rPr>
              <a:t> J., </a:t>
            </a:r>
            <a:r>
              <a:rPr lang="en-US" altLang="en-US" dirty="0">
                <a:solidFill>
                  <a:srgbClr val="000000"/>
                </a:solidFill>
              </a:rPr>
              <a:t>The Intel Xeon E7-8800 v3 Review: The POWER8 Killer?</a:t>
            </a:r>
            <a:r>
              <a:rPr lang="hu-HU" altLang="en-US" dirty="0">
                <a:solidFill>
                  <a:srgbClr val="000000"/>
                </a:solidFill>
              </a:rPr>
              <a:t>, </a:t>
            </a:r>
            <a:r>
              <a:rPr lang="hu-HU" altLang="en-US" dirty="0" err="1">
                <a:solidFill>
                  <a:srgbClr val="000000"/>
                </a:solidFill>
              </a:rPr>
              <a:t>AnandTech</a:t>
            </a:r>
            <a:r>
              <a:rPr lang="hu-HU" altLang="en-US" dirty="0">
                <a:solidFill>
                  <a:srgbClr val="000000"/>
                </a:solidFill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dirty="0">
                <a:solidFill>
                  <a:srgbClr val="000000"/>
                </a:solidFill>
              </a:rPr>
              <a:t>           May 8 2015, http://www.anandtech.com/show/9193/the-xeon-e78800-v3-review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2604713"/>
            <a:ext cx="884113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4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en-US" dirty="0"/>
              <a:t>AMD, Intel server market trends, </a:t>
            </a:r>
            <a:r>
              <a:rPr lang="en-US" dirty="0" err="1"/>
              <a:t>XbitLabs</a:t>
            </a:r>
            <a:r>
              <a:rPr lang="en-US" dirty="0"/>
              <a:t>,  Aug. 2011,</a:t>
            </a:r>
          </a:p>
          <a:p>
            <a:r>
              <a:rPr lang="en-US" dirty="0">
                <a:solidFill>
                  <a:srgbClr val="000000"/>
                </a:solidFill>
              </a:rPr>
              <a:t>           http://www.xbitlabs.com/picture/?src=/images/news/2011-08/amd_intc_server_mkt_</a:t>
            </a:r>
          </a:p>
          <a:p>
            <a:r>
              <a:rPr lang="en-US" dirty="0">
                <a:solidFill>
                  <a:srgbClr val="000000"/>
                </a:solidFill>
              </a:rPr>
              <a:t>           trends.png</a:t>
            </a:r>
          </a:p>
        </p:txBody>
      </p:sp>
      <p:sp>
        <p:nvSpPr>
          <p:cNvPr id="139271" name="Text Box 11"/>
          <p:cNvSpPr txBox="1">
            <a:spLocks noChangeArrowheads="1"/>
          </p:cNvSpPr>
          <p:nvPr/>
        </p:nvSpPr>
        <p:spPr bwMode="auto">
          <a:xfrm>
            <a:off x="176213" y="3389542"/>
            <a:ext cx="832625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r>
              <a:rPr lang="en-US" dirty="0"/>
              <a:t>[</a:t>
            </a:r>
            <a:r>
              <a:rPr lang="hu-HU" dirty="0"/>
              <a:t>5</a:t>
            </a:r>
            <a:r>
              <a:rPr lang="en-US" dirty="0"/>
              <a:t>]: </a:t>
            </a:r>
            <a:r>
              <a:rPr lang="da-DK" dirty="0"/>
              <a:t>Hibben M., Will IBM Sell Its Mainframe Business? Seeking Alpha, Jul. 20, 2016  </a:t>
            </a:r>
          </a:p>
          <a:p>
            <a:pPr defTabSz="914400"/>
            <a:r>
              <a:rPr lang="da-DK" dirty="0"/>
              <a:t>           http://seekingalpha.com/article/3989959-will-ibm-sell-mainframe-business?auth_</a:t>
            </a:r>
          </a:p>
          <a:p>
            <a:pPr defTabSz="914400"/>
            <a:r>
              <a:rPr lang="da-DK" dirty="0"/>
              <a:t>           param=djq9a:1bovpmu:2be6695ecca2e22ac60039ce2a123ea7</a:t>
            </a:r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4194423"/>
            <a:ext cx="849431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r>
              <a:rPr lang="en-US" dirty="0"/>
              <a:t>[</a:t>
            </a:r>
            <a:r>
              <a:rPr lang="hu-HU" dirty="0"/>
              <a:t>6</a:t>
            </a:r>
            <a:r>
              <a:rPr lang="en-US" dirty="0"/>
              <a:t>]: </a:t>
            </a:r>
            <a:r>
              <a:rPr lang="hu-HU" dirty="0" err="1"/>
              <a:t>Molka</a:t>
            </a:r>
            <a:r>
              <a:rPr lang="hu-HU" dirty="0"/>
              <a:t> D., </a:t>
            </a:r>
            <a:r>
              <a:rPr lang="hu-HU" dirty="0" err="1"/>
              <a:t>Hackenberg</a:t>
            </a:r>
            <a:r>
              <a:rPr lang="hu-HU" dirty="0"/>
              <a:t> </a:t>
            </a:r>
            <a:r>
              <a:rPr lang="hu-HU" dirty="0" err="1"/>
              <a:t>D</a:t>
            </a:r>
            <a:r>
              <a:rPr lang="hu-HU" dirty="0"/>
              <a:t>., </a:t>
            </a:r>
            <a:r>
              <a:rPr lang="hu-HU" dirty="0" err="1"/>
              <a:t>Schöne</a:t>
            </a:r>
            <a:r>
              <a:rPr lang="hu-HU" dirty="0"/>
              <a:t> R., Müller M. S., </a:t>
            </a:r>
            <a:r>
              <a:rPr lang="hu-HU" dirty="0" err="1"/>
              <a:t>Memory</a:t>
            </a:r>
            <a:r>
              <a:rPr lang="hu-HU" dirty="0"/>
              <a:t> Performance and Cache</a:t>
            </a:r>
          </a:p>
          <a:p>
            <a:pPr defTabSz="914400"/>
            <a:r>
              <a:rPr lang="hu-HU" dirty="0"/>
              <a:t>           </a:t>
            </a:r>
            <a:r>
              <a:rPr lang="hu-HU" dirty="0" err="1"/>
              <a:t>Coherency</a:t>
            </a:r>
            <a:r>
              <a:rPr lang="hu-HU" dirty="0"/>
              <a:t> </a:t>
            </a:r>
            <a:r>
              <a:rPr lang="hu-HU" dirty="0" err="1"/>
              <a:t>Effects</a:t>
            </a:r>
            <a:r>
              <a:rPr lang="hu-HU" dirty="0"/>
              <a:t> </a:t>
            </a:r>
            <a:r>
              <a:rPr lang="hu-HU" dirty="0" err="1"/>
              <a:t>on</a:t>
            </a:r>
            <a:r>
              <a:rPr lang="hu-HU" dirty="0"/>
              <a:t> an Intel </a:t>
            </a:r>
            <a:r>
              <a:rPr lang="hu-HU" dirty="0" err="1"/>
              <a:t>Nehalem</a:t>
            </a:r>
            <a:r>
              <a:rPr lang="hu-HU" dirty="0"/>
              <a:t> </a:t>
            </a:r>
            <a:r>
              <a:rPr lang="hu-HU" dirty="0" err="1"/>
              <a:t>multiprocessor</a:t>
            </a:r>
            <a:r>
              <a:rPr lang="hu-HU" dirty="0"/>
              <a:t> System, </a:t>
            </a:r>
            <a:r>
              <a:rPr lang="hu-HU" dirty="0" err="1"/>
              <a:t>Proc</a:t>
            </a:r>
            <a:r>
              <a:rPr lang="hu-HU" dirty="0"/>
              <a:t>. 18th Int. </a:t>
            </a:r>
            <a:r>
              <a:rPr lang="hu-HU" dirty="0" err="1"/>
              <a:t>Conf</a:t>
            </a:r>
            <a:r>
              <a:rPr lang="hu-HU" dirty="0"/>
              <a:t>.</a:t>
            </a:r>
          </a:p>
          <a:p>
            <a:pPr defTabSz="914400"/>
            <a:r>
              <a:rPr lang="hu-HU" dirty="0"/>
              <a:t>           </a:t>
            </a:r>
            <a:r>
              <a:rPr lang="hu-HU" dirty="0" err="1"/>
              <a:t>on</a:t>
            </a:r>
            <a:r>
              <a:rPr lang="hu-HU" dirty="0"/>
              <a:t> Parallel </a:t>
            </a:r>
            <a:r>
              <a:rPr lang="hu-HU" dirty="0" err="1"/>
              <a:t>Architectures</a:t>
            </a:r>
            <a:r>
              <a:rPr lang="hu-HU" dirty="0"/>
              <a:t> and </a:t>
            </a:r>
            <a:r>
              <a:rPr lang="hu-HU" dirty="0" err="1"/>
              <a:t>Compilation</a:t>
            </a:r>
            <a:r>
              <a:rPr lang="hu-HU" dirty="0"/>
              <a:t>, </a:t>
            </a:r>
            <a:r>
              <a:rPr lang="hu-HU" dirty="0" err="1"/>
              <a:t>Techniques</a:t>
            </a:r>
            <a:r>
              <a:rPr lang="hu-HU" dirty="0"/>
              <a:t>, PACT 2009, </a:t>
            </a:r>
          </a:p>
          <a:p>
            <a:pPr defTabSz="914400"/>
            <a:r>
              <a:rPr lang="hu-HU" dirty="0"/>
              <a:t>           http://doi.ieeecomputersociety.org/10.1109/PACT.2009.22 </a:t>
            </a:r>
          </a:p>
        </p:txBody>
      </p:sp>
      <p:sp>
        <p:nvSpPr>
          <p:cNvPr id="139273" name="Rectangle 11"/>
          <p:cNvSpPr>
            <a:spLocks noChangeArrowheads="1"/>
          </p:cNvSpPr>
          <p:nvPr/>
        </p:nvSpPr>
        <p:spPr bwMode="auto">
          <a:xfrm>
            <a:off x="184150" y="1438524"/>
            <a:ext cx="88868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[2]: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A New Day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Datacenter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Presentation at AMD Financial Analyst Day, May 16 2017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r>
              <a:rPr lang="hu-HU" sz="1400" dirty="0"/>
              <a:t>           </a:t>
            </a:r>
            <a:r>
              <a:rPr lang="en-US" sz="1400" dirty="0"/>
              <a:t>http://ir.amd.com/phoenix.zhtml?c=74093&amp;p=irol-analystday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endParaRPr lang="en-US" sz="1400" dirty="0"/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79512" y="5206985"/>
            <a:ext cx="833093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7</a:t>
            </a:r>
            <a:r>
              <a:rPr lang="en-US" dirty="0"/>
              <a:t>]: Danowitz A.  &amp; al. CPU DB: Recording Microprocessor History, Communications of the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ACM, Vol. 55 No. 4, Pages 55-63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79512" y="5788382"/>
            <a:ext cx="893911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8</a:t>
            </a:r>
            <a:r>
              <a:rPr lang="en-US" dirty="0"/>
              <a:t>]: </a:t>
            </a:r>
            <a:r>
              <a:rPr lang="en-US" dirty="0" err="1"/>
              <a:t>Esmer</a:t>
            </a:r>
            <a:r>
              <a:rPr lang="en-US" dirty="0"/>
              <a:t> I., </a:t>
            </a:r>
            <a:r>
              <a:rPr lang="en-US" dirty="0" err="1"/>
              <a:t>Ivybridge</a:t>
            </a:r>
            <a:r>
              <a:rPr lang="en-US" dirty="0"/>
              <a:t> Server Architecture: A Converged Server, Aug. 2014, Hot Chips 2014,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http://www.hotchips.org/wp-content/uploads/hc_archives/hc26/HC26-12-day2-epub/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HC26.12-8-Big-Iron-Servers-epub/HC26.13.832-IvyBridge-Esmer-Intel-IVB%20Server%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20Hotchips2014.pdf</a:t>
            </a:r>
          </a:p>
        </p:txBody>
      </p:sp>
    </p:spTree>
    <p:extLst>
      <p:ext uri="{BB962C8B-B14F-4D97-AF65-F5344CB8AC3E}">
        <p14:creationId xmlns:p14="http://schemas.microsoft.com/office/powerpoint/2010/main" val="4095721326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5" y="647700"/>
            <a:ext cx="925974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9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sz="1400" dirty="0" err="1"/>
              <a:t>Kumar</a:t>
            </a:r>
            <a:r>
              <a:rPr lang="hu-HU" sz="1400" dirty="0"/>
              <a:t> A., </a:t>
            </a:r>
            <a:r>
              <a:rPr lang="hu-HU" sz="1400" dirty="0" err="1"/>
              <a:t>Trivedi</a:t>
            </a:r>
            <a:r>
              <a:rPr lang="hu-HU" sz="1400" dirty="0"/>
              <a:t> M., Intel </a:t>
            </a:r>
            <a:r>
              <a:rPr lang="hu-HU" sz="1400" dirty="0" err="1"/>
              <a:t>Xeon</a:t>
            </a:r>
            <a:r>
              <a:rPr lang="hu-HU" sz="1400" dirty="0"/>
              <a:t> </a:t>
            </a:r>
            <a:r>
              <a:rPr lang="hu-HU" sz="1400" dirty="0" err="1"/>
              <a:t>Scalable</a:t>
            </a:r>
            <a:r>
              <a:rPr lang="hu-HU" sz="1400" dirty="0"/>
              <a:t> </a:t>
            </a:r>
            <a:r>
              <a:rPr lang="hu-HU" sz="1400" dirty="0" err="1"/>
              <a:t>Processor</a:t>
            </a:r>
            <a:r>
              <a:rPr lang="hu-HU" sz="1400" dirty="0"/>
              <a:t> </a:t>
            </a:r>
            <a:r>
              <a:rPr lang="hu-HU" sz="1400" dirty="0" err="1"/>
              <a:t>Architecture</a:t>
            </a:r>
            <a:r>
              <a:rPr lang="hu-HU" sz="1400" dirty="0"/>
              <a:t> Deep </a:t>
            </a:r>
            <a:r>
              <a:rPr lang="hu-HU" sz="1400" dirty="0" err="1"/>
              <a:t>Dive</a:t>
            </a:r>
            <a:r>
              <a:rPr lang="hu-HU" sz="1400" dirty="0"/>
              <a:t>, </a:t>
            </a:r>
            <a:r>
              <a:rPr lang="hu-HU" sz="1400" dirty="0" err="1"/>
              <a:t>June</a:t>
            </a:r>
            <a:r>
              <a:rPr lang="hu-HU" sz="1400" dirty="0"/>
              <a:t> 12 2017,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1400" dirty="0"/>
              <a:t>           </a:t>
            </a:r>
            <a:r>
              <a:rPr lang="en-US" sz="1400" dirty="0"/>
              <a:t>https://www.primeline-solutions.de/files/intel-xeon-scalable-architecture-deep-dive_1.pdf</a:t>
            </a: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2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2261813"/>
            <a:ext cx="631672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11</a:t>
            </a:r>
            <a:r>
              <a:rPr lang="en-US" dirty="0"/>
              <a:t>]: EPYC – AMD</a:t>
            </a:r>
            <a:r>
              <a:rPr lang="hu-HU" dirty="0"/>
              <a:t>, </a:t>
            </a:r>
            <a:r>
              <a:rPr lang="hu-HU" dirty="0" err="1"/>
              <a:t>Wikichip</a:t>
            </a:r>
            <a:r>
              <a:rPr lang="hu-HU" dirty="0"/>
              <a:t>, https://en.wikichip.org/wiki/amd/epyc</a:t>
            </a:r>
            <a:endParaRPr lang="en-US" dirty="0"/>
          </a:p>
        </p:txBody>
      </p:sp>
      <p:sp>
        <p:nvSpPr>
          <p:cNvPr id="139271" name="Text Box 11"/>
          <p:cNvSpPr txBox="1">
            <a:spLocks noChangeArrowheads="1"/>
          </p:cNvSpPr>
          <p:nvPr/>
        </p:nvSpPr>
        <p:spPr bwMode="auto">
          <a:xfrm>
            <a:off x="176213" y="2637067"/>
            <a:ext cx="440697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r>
              <a:rPr lang="en-US" dirty="0"/>
              <a:t>[</a:t>
            </a:r>
            <a:r>
              <a:rPr lang="hu-HU" dirty="0"/>
              <a:t>12</a:t>
            </a:r>
            <a:r>
              <a:rPr lang="en-US" dirty="0"/>
              <a:t>]: </a:t>
            </a:r>
            <a:r>
              <a:rPr lang="da-DK" dirty="0"/>
              <a:t>https://en.wikipedia.org/wiki/RC_circuit </a:t>
            </a:r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3813423"/>
            <a:ext cx="79661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14</a:t>
            </a:r>
            <a:r>
              <a:rPr lang="en-US" dirty="0"/>
              <a:t>]: </a:t>
            </a:r>
            <a:r>
              <a:rPr lang="hu-HU" altLang="en-US" dirty="0" err="1"/>
              <a:t>Supermicro</a:t>
            </a:r>
            <a:r>
              <a:rPr lang="hu-HU" altLang="en-US" dirty="0"/>
              <a:t> </a:t>
            </a:r>
            <a:r>
              <a:rPr lang="hu-HU" altLang="en-US" dirty="0" err="1"/>
              <a:t>Motherboards</a:t>
            </a:r>
            <a:r>
              <a:rPr lang="hu-HU" altLang="en-US" dirty="0"/>
              <a:t>, </a:t>
            </a:r>
            <a:r>
              <a:rPr lang="en-US" altLang="en-US" dirty="0"/>
              <a:t>MNL-1594</a:t>
            </a:r>
            <a:r>
              <a:rPr lang="hu-HU" altLang="en-US" dirty="0"/>
              <a:t>X</a:t>
            </a:r>
            <a:r>
              <a:rPr lang="en-US" altLang="en-US" dirty="0"/>
              <a:t>6QT8</a:t>
            </a:r>
            <a:r>
              <a:rPr lang="hu-HU" altLang="en-US" dirty="0"/>
              <a:t>, </a:t>
            </a:r>
            <a:r>
              <a:rPr lang="hu-HU" altLang="en-US" dirty="0" err="1"/>
              <a:t>User</a:t>
            </a:r>
            <a:r>
              <a:rPr lang="hu-HU" altLang="en-US" dirty="0"/>
              <a:t> </a:t>
            </a:r>
            <a:r>
              <a:rPr lang="hu-HU" altLang="en-US" dirty="0" err="1"/>
              <a:t>Manual</a:t>
            </a:r>
            <a:r>
              <a:rPr lang="hu-HU" altLang="en-US" dirty="0"/>
              <a:t>,</a:t>
            </a:r>
            <a:endParaRPr lang="en-US" dirty="0"/>
          </a:p>
          <a:p>
            <a:r>
              <a:rPr lang="en-US" dirty="0"/>
              <a:t>           https://www.supermicro.com/manuals/motherboard/C606_602/MNL-1594.pdf</a:t>
            </a:r>
          </a:p>
        </p:txBody>
      </p:sp>
      <p:sp>
        <p:nvSpPr>
          <p:cNvPr id="139273" name="Rectangle 11"/>
          <p:cNvSpPr>
            <a:spLocks noChangeArrowheads="1"/>
          </p:cNvSpPr>
          <p:nvPr/>
        </p:nvSpPr>
        <p:spPr bwMode="auto">
          <a:xfrm>
            <a:off x="184150" y="1238499"/>
            <a:ext cx="888682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10</a:t>
            </a:r>
            <a:r>
              <a:rPr lang="en-US" sz="1400" dirty="0"/>
              <a:t>]: </a:t>
            </a:r>
            <a:r>
              <a:rPr lang="en-US" altLang="en-US" sz="1400" dirty="0">
                <a:cs typeface="Arial" charset="0"/>
              </a:rPr>
              <a:t>De </a:t>
            </a:r>
            <a:r>
              <a:rPr lang="en-US" altLang="en-US" sz="1400" dirty="0" err="1">
                <a:cs typeface="Arial" charset="0"/>
              </a:rPr>
              <a:t>Gelas</a:t>
            </a:r>
            <a:r>
              <a:rPr lang="en-US" altLang="en-US" sz="1400" dirty="0">
                <a:cs typeface="Arial" charset="0"/>
              </a:rPr>
              <a:t> J., </a:t>
            </a:r>
            <a:r>
              <a:rPr lang="en-US" altLang="en-US" sz="1400" dirty="0" err="1">
                <a:cs typeface="Arial" charset="0"/>
              </a:rPr>
              <a:t>Cutress</a:t>
            </a:r>
            <a:r>
              <a:rPr lang="en-US" altLang="en-US" sz="1400" dirty="0">
                <a:cs typeface="Arial" charset="0"/>
              </a:rPr>
              <a:t> I., Sizing Up Servers: Intel's </a:t>
            </a:r>
            <a:r>
              <a:rPr lang="en-US" altLang="en-US" sz="1400" dirty="0" err="1">
                <a:cs typeface="Arial" charset="0"/>
              </a:rPr>
              <a:t>Skylake</a:t>
            </a:r>
            <a:r>
              <a:rPr lang="en-US" altLang="en-US" sz="1400" dirty="0">
                <a:cs typeface="Arial" charset="0"/>
              </a:rPr>
              <a:t>-SP Xeon versus AMD's EPYC </a:t>
            </a:r>
          </a:p>
          <a:p>
            <a:r>
              <a:rPr lang="en-US" altLang="en-US" sz="1400" dirty="0">
                <a:cs typeface="Arial" charset="0"/>
              </a:rPr>
              <a:t>           7000 - The Server CPU Battle of the Decade?, </a:t>
            </a:r>
            <a:r>
              <a:rPr lang="en-US" altLang="en-US" sz="1400" dirty="0" err="1">
                <a:cs typeface="Arial" charset="0"/>
              </a:rPr>
              <a:t>AnandTech</a:t>
            </a:r>
            <a:r>
              <a:rPr lang="en-US" altLang="en-US" sz="1400" dirty="0">
                <a:cs typeface="Arial" charset="0"/>
              </a:rPr>
              <a:t>, July 11 2017,</a:t>
            </a:r>
          </a:p>
          <a:p>
            <a:r>
              <a:rPr lang="en-US" altLang="en-US" sz="1400" dirty="0">
                <a:cs typeface="Arial" charset="0"/>
              </a:rPr>
              <a:t>           http://www.anandtech.com/show/11544/intel-skylake-ep-vs-amd-epyc-7000-cpu-battle-</a:t>
            </a:r>
          </a:p>
          <a:p>
            <a:r>
              <a:rPr lang="en-US" altLang="en-US" sz="1400" dirty="0">
                <a:cs typeface="Arial" charset="0"/>
              </a:rPr>
              <a:t>           of-the-decade/7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79512" y="4387835"/>
            <a:ext cx="844474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15</a:t>
            </a:r>
            <a:r>
              <a:rPr lang="en-US" dirty="0"/>
              <a:t>]: Haas J. &amp; Vogt P., Fully buffered DIMM Technology Moves Enterprise Platforms to the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Next Level, Technology Intel Magazine, March 2005, pp. 1-7 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79512" y="4969232"/>
            <a:ext cx="870667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16</a:t>
            </a:r>
            <a:r>
              <a:rPr lang="en-US" dirty="0"/>
              <a:t>]: </a:t>
            </a:r>
            <a:r>
              <a:rPr lang="hu-HU" dirty="0" err="1"/>
              <a:t>Radhakrishnan</a:t>
            </a:r>
            <a:r>
              <a:rPr lang="hu-HU" dirty="0"/>
              <a:t> S., </a:t>
            </a:r>
            <a:r>
              <a:rPr lang="hu-HU" dirty="0" err="1"/>
              <a:t>Chinthamani</a:t>
            </a:r>
            <a:r>
              <a:rPr lang="hu-HU" dirty="0"/>
              <a:t> </a:t>
            </a:r>
            <a:r>
              <a:rPr lang="hu-HU" dirty="0" err="1"/>
              <a:t>S</a:t>
            </a:r>
            <a:r>
              <a:rPr lang="hu-HU" dirty="0"/>
              <a:t>., </a:t>
            </a:r>
            <a:r>
              <a:rPr lang="hu-HU" dirty="0" err="1"/>
              <a:t>Cheng</a:t>
            </a:r>
            <a:r>
              <a:rPr lang="hu-HU" dirty="0"/>
              <a:t> K., </a:t>
            </a:r>
            <a:r>
              <a:rPr lang="en-US" dirty="0"/>
              <a:t>The Blackford Northbridge Chipset for the </a:t>
            </a:r>
            <a:endParaRPr lang="hu-HU" dirty="0"/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hu-HU" dirty="0"/>
              <a:t>           </a:t>
            </a:r>
            <a:r>
              <a:rPr lang="en-US" dirty="0"/>
              <a:t>Intel 5000</a:t>
            </a:r>
            <a:r>
              <a:rPr lang="hu-HU" dirty="0"/>
              <a:t>, IEEE Micro, </a:t>
            </a:r>
            <a:r>
              <a:rPr lang="hu-HU" dirty="0" err="1"/>
              <a:t>Vol</a:t>
            </a:r>
            <a:r>
              <a:rPr lang="hu-HU" dirty="0"/>
              <a:t>. 27, </a:t>
            </a:r>
            <a:r>
              <a:rPr lang="hu-HU" dirty="0" err="1"/>
              <a:t>Issue</a:t>
            </a:r>
            <a:r>
              <a:rPr lang="hu-HU" dirty="0"/>
              <a:t> 2, </a:t>
            </a:r>
            <a:r>
              <a:rPr lang="hu-HU" dirty="0" err="1"/>
              <a:t>March-April</a:t>
            </a:r>
            <a:r>
              <a:rPr lang="hu-HU" dirty="0"/>
              <a:t> 2007, pp. 22-33</a:t>
            </a:r>
            <a:endParaRPr lang="en-US" dirty="0"/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76213" y="3008542"/>
            <a:ext cx="874316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r>
              <a:rPr lang="en-US" dirty="0"/>
              <a:t>[</a:t>
            </a:r>
            <a:r>
              <a:rPr lang="hu-HU" dirty="0"/>
              <a:t>13</a:t>
            </a:r>
            <a:r>
              <a:rPr lang="en-US" dirty="0"/>
              <a:t>]: Kennedy P., Intel Xeon Scalable Processor Family Platform Level Overview, July 11 2017,</a:t>
            </a:r>
          </a:p>
          <a:p>
            <a:pPr defTabSz="914400"/>
            <a:r>
              <a:rPr lang="en-US" dirty="0"/>
              <a:t>           STH, https://www.servethehome.com/intel-xeon-scalable-processor-family-platform-</a:t>
            </a:r>
          </a:p>
          <a:p>
            <a:pPr defTabSz="914400"/>
            <a:r>
              <a:rPr lang="en-US" dirty="0"/>
              <a:t>           level-overview/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179512" y="5559782"/>
            <a:ext cx="883761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17</a:t>
            </a:r>
            <a:r>
              <a:rPr lang="en-US" dirty="0"/>
              <a:t>]: Intel 7500/7510/7512 Scalable Memory Buffer</a:t>
            </a:r>
            <a:r>
              <a:rPr lang="hu-HU" dirty="0"/>
              <a:t>, </a:t>
            </a:r>
            <a:r>
              <a:rPr lang="hu-HU" dirty="0" err="1"/>
              <a:t>Datasheet</a:t>
            </a:r>
            <a:r>
              <a:rPr lang="hu-HU" dirty="0"/>
              <a:t>, </a:t>
            </a:r>
            <a:r>
              <a:rPr lang="hu-HU" dirty="0" err="1"/>
              <a:t>April</a:t>
            </a:r>
            <a:r>
              <a:rPr lang="hu-HU" dirty="0"/>
              <a:t> 2011,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hu-HU" dirty="0"/>
              <a:t>           </a:t>
            </a:r>
            <a:r>
              <a:rPr lang="en-US" dirty="0"/>
              <a:t>https://www.intel.com/content/dam/doc/datasheet/7500-7510-7512-scalable-memory-</a:t>
            </a:r>
            <a:endParaRPr lang="hu-HU" dirty="0"/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hu-HU" dirty="0"/>
              <a:t>           </a:t>
            </a:r>
            <a:r>
              <a:rPr lang="en-US" dirty="0"/>
              <a:t>buffer-datasheet.pdf</a:t>
            </a:r>
          </a:p>
        </p:txBody>
      </p:sp>
    </p:spTree>
    <p:extLst>
      <p:ext uri="{BB962C8B-B14F-4D97-AF65-F5344CB8AC3E}">
        <p14:creationId xmlns:p14="http://schemas.microsoft.com/office/powerpoint/2010/main" val="587979141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5" y="647700"/>
            <a:ext cx="925974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18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sz="1400" dirty="0" err="1">
                <a:solidFill>
                  <a:srgbClr val="000000"/>
                </a:solidFill>
              </a:rPr>
              <a:t>Supermicro</a:t>
            </a:r>
            <a:r>
              <a:rPr lang="hu-HU" sz="1400" dirty="0">
                <a:solidFill>
                  <a:srgbClr val="000000"/>
                </a:solidFill>
              </a:rPr>
              <a:t>, </a:t>
            </a:r>
            <a:r>
              <a:rPr lang="en-US" sz="1400" dirty="0"/>
              <a:t>X10DRC/i-LN4+/-T4+ Motherboard User’s Manual</a:t>
            </a:r>
            <a:r>
              <a:rPr lang="hu-HU" sz="1400" dirty="0"/>
              <a:t>, 2018,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 </a:t>
            </a:r>
            <a:r>
              <a:rPr lang="en-US" sz="1400" dirty="0">
                <a:solidFill>
                  <a:srgbClr val="000000"/>
                </a:solidFill>
              </a:rPr>
              <a:t>https://www.supermicro.com/manuals/motherboard/C600/MNL-1560.pdf</a:t>
            </a: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3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1833188"/>
            <a:ext cx="880196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20</a:t>
            </a:r>
            <a:r>
              <a:rPr lang="en-US" dirty="0"/>
              <a:t>]: </a:t>
            </a:r>
            <a:r>
              <a:rPr lang="hu-HU" altLang="en-US" dirty="0" err="1">
                <a:cs typeface="Times New Roman" pitchFamily="18" charset="0"/>
              </a:rPr>
              <a:t>Alcorn</a:t>
            </a:r>
            <a:r>
              <a:rPr lang="hu-HU" altLang="en-US" dirty="0">
                <a:cs typeface="Times New Roman" pitchFamily="18" charset="0"/>
              </a:rPr>
              <a:t> P., </a:t>
            </a:r>
            <a:r>
              <a:rPr lang="en-US" altLang="en-US" dirty="0">
                <a:cs typeface="Times New Roman" pitchFamily="18" charset="0"/>
              </a:rPr>
              <a:t>Intel Plays Defense: Inside Its EPYC Slide Deck</a:t>
            </a:r>
            <a:r>
              <a:rPr lang="hu-HU" altLang="en-US" dirty="0">
                <a:cs typeface="Times New Roman" pitchFamily="18" charset="0"/>
              </a:rPr>
              <a:t>, Tom’s Hardware, </a:t>
            </a:r>
            <a:r>
              <a:rPr lang="hu-HU" altLang="en-US" dirty="0" err="1">
                <a:cs typeface="Times New Roman" pitchFamily="18" charset="0"/>
              </a:rPr>
              <a:t>July</a:t>
            </a:r>
            <a:r>
              <a:rPr lang="hu-HU" altLang="en-US" dirty="0">
                <a:cs typeface="Times New Roman" pitchFamily="18" charset="0"/>
              </a:rPr>
              <a:t> 17 2017,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Times New Roman" pitchFamily="18" charset="0"/>
              </a:rPr>
              <a:t>           </a:t>
            </a:r>
            <a:r>
              <a:rPr lang="en-US" altLang="en-US" dirty="0">
                <a:cs typeface="Times New Roman" pitchFamily="18" charset="0"/>
              </a:rPr>
              <a:t>http://www.tomshardware.com/reviews/intel-amd-die-fabric-slides,5125-2.html</a:t>
            </a:r>
          </a:p>
        </p:txBody>
      </p:sp>
      <p:sp>
        <p:nvSpPr>
          <p:cNvPr id="139271" name="Text Box 11"/>
          <p:cNvSpPr txBox="1">
            <a:spLocks noChangeArrowheads="1"/>
          </p:cNvSpPr>
          <p:nvPr/>
        </p:nvSpPr>
        <p:spPr bwMode="auto">
          <a:xfrm>
            <a:off x="176213" y="2417992"/>
            <a:ext cx="881504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21</a:t>
            </a:r>
            <a:r>
              <a:rPr lang="en-US" dirty="0"/>
              <a:t>]: </a:t>
            </a:r>
            <a:r>
              <a:rPr lang="hu-HU" altLang="en-US" dirty="0" err="1">
                <a:cs typeface="Arial" charset="0"/>
              </a:rPr>
              <a:t>Cutress</a:t>
            </a:r>
            <a:r>
              <a:rPr lang="hu-HU" altLang="en-US" dirty="0">
                <a:cs typeface="Arial" charset="0"/>
              </a:rPr>
              <a:t> I., </a:t>
            </a:r>
            <a:r>
              <a:rPr lang="en-US" altLang="en-US" dirty="0">
                <a:cs typeface="Arial" charset="0"/>
              </a:rPr>
              <a:t>AMD's Future in Servers: New 7000-Series CPUs Launched and EPYC Analysis</a:t>
            </a:r>
            <a:r>
              <a:rPr lang="hu-HU" altLang="en-US" dirty="0">
                <a:cs typeface="Arial" charset="0"/>
              </a:rPr>
              <a:t>,</a:t>
            </a:r>
            <a:endParaRPr lang="en-US" altLang="en-US" dirty="0"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Arial" charset="0"/>
              </a:rPr>
              <a:t>           </a:t>
            </a:r>
            <a:r>
              <a:rPr lang="hu-HU" altLang="en-US" dirty="0" err="1">
                <a:cs typeface="Arial" charset="0"/>
              </a:rPr>
              <a:t>AnandTech</a:t>
            </a:r>
            <a:r>
              <a:rPr lang="hu-HU" altLang="en-US" dirty="0">
                <a:cs typeface="Arial" charset="0"/>
              </a:rPr>
              <a:t>, </a:t>
            </a:r>
            <a:r>
              <a:rPr lang="en-US" altLang="en-US" dirty="0">
                <a:cs typeface="Arial" charset="0"/>
              </a:rPr>
              <a:t>June 20</a:t>
            </a:r>
            <a:r>
              <a:rPr lang="hu-HU" altLang="en-US" dirty="0">
                <a:cs typeface="Arial" charset="0"/>
              </a:rPr>
              <a:t> 2</a:t>
            </a:r>
            <a:r>
              <a:rPr lang="en-US" altLang="en-US" dirty="0">
                <a:cs typeface="Arial" charset="0"/>
              </a:rPr>
              <a:t>017</a:t>
            </a:r>
            <a:r>
              <a:rPr lang="hu-HU" altLang="en-US" dirty="0">
                <a:cs typeface="Arial" charset="0"/>
              </a:rPr>
              <a:t>, http://www.anandtech.com/show/11551/amds-future-in-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Arial" charset="0"/>
              </a:rPr>
              <a:t>           servers-new-7000-series-cpus-launched-and-epyc-analysis/2</a:t>
            </a:r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3813423"/>
            <a:ext cx="871424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23</a:t>
            </a:r>
            <a:r>
              <a:rPr lang="en-US" dirty="0"/>
              <a:t>]: </a:t>
            </a:r>
            <a:r>
              <a:rPr lang="hu-HU" altLang="en-US" dirty="0" err="1">
                <a:cs typeface="Arial" charset="0"/>
              </a:rPr>
              <a:t>Teich</a:t>
            </a:r>
            <a:r>
              <a:rPr lang="hu-HU" altLang="en-US" dirty="0">
                <a:cs typeface="Arial" charset="0"/>
              </a:rPr>
              <a:t> P., </a:t>
            </a:r>
            <a:r>
              <a:rPr lang="en-US" altLang="en-US" dirty="0">
                <a:cs typeface="Arial" charset="0"/>
              </a:rPr>
              <a:t>The New Server Economies Of Scale For AMD</a:t>
            </a:r>
            <a:r>
              <a:rPr lang="hu-HU" altLang="en-US" dirty="0">
                <a:cs typeface="Arial" charset="0"/>
              </a:rPr>
              <a:t>, The </a:t>
            </a:r>
            <a:r>
              <a:rPr lang="hu-HU" altLang="en-US" dirty="0" err="1">
                <a:cs typeface="Arial" charset="0"/>
              </a:rPr>
              <a:t>Next</a:t>
            </a:r>
            <a:r>
              <a:rPr lang="hu-HU" altLang="en-US" dirty="0">
                <a:cs typeface="Arial" charset="0"/>
              </a:rPr>
              <a:t> Platform, </a:t>
            </a:r>
            <a:r>
              <a:rPr lang="hu-HU" altLang="en-US" dirty="0" err="1">
                <a:cs typeface="Arial" charset="0"/>
              </a:rPr>
              <a:t>July</a:t>
            </a:r>
            <a:r>
              <a:rPr lang="hu-HU" altLang="en-US" dirty="0">
                <a:cs typeface="Arial" charset="0"/>
              </a:rPr>
              <a:t> 13 2017,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Arial" charset="0"/>
              </a:rPr>
              <a:t>           </a:t>
            </a:r>
            <a:r>
              <a:rPr lang="en-US" altLang="en-US" dirty="0">
                <a:cs typeface="Arial" charset="0"/>
              </a:rPr>
              <a:t>https://www.nextplatform.com/2017/07/13/new-server-economies-scale-amd/</a:t>
            </a:r>
          </a:p>
        </p:txBody>
      </p:sp>
      <p:sp>
        <p:nvSpPr>
          <p:cNvPr id="139273" name="Rectangle 11"/>
          <p:cNvSpPr>
            <a:spLocks noChangeArrowheads="1"/>
          </p:cNvSpPr>
          <p:nvPr/>
        </p:nvSpPr>
        <p:spPr bwMode="auto">
          <a:xfrm>
            <a:off x="184150" y="1238499"/>
            <a:ext cx="88868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19</a:t>
            </a:r>
            <a:r>
              <a:rPr lang="en-US" sz="1400" dirty="0"/>
              <a:t>]: </a:t>
            </a:r>
            <a:r>
              <a:rPr lang="hu-HU" altLang="en-US" sz="1400" dirty="0" err="1">
                <a:cs typeface="Arial" charset="0"/>
              </a:rPr>
              <a:t>Supermicro</a:t>
            </a:r>
            <a:r>
              <a:rPr lang="hu-HU" altLang="en-US" sz="1400" dirty="0">
                <a:cs typeface="Arial" charset="0"/>
              </a:rPr>
              <a:t>, </a:t>
            </a:r>
            <a:r>
              <a:rPr lang="hu-HU" sz="1400" dirty="0"/>
              <a:t>X11DGQ </a:t>
            </a:r>
            <a:r>
              <a:rPr lang="hu-HU" sz="1400" dirty="0" err="1"/>
              <a:t>User</a:t>
            </a:r>
            <a:r>
              <a:rPr lang="hu-HU" sz="1400" dirty="0"/>
              <a:t>'s </a:t>
            </a:r>
            <a:r>
              <a:rPr lang="hu-HU" sz="1400" dirty="0" err="1"/>
              <a:t>Manual</a:t>
            </a:r>
            <a:r>
              <a:rPr lang="hu-HU" sz="1400" dirty="0"/>
              <a:t>, 2019</a:t>
            </a:r>
          </a:p>
          <a:p>
            <a:r>
              <a:rPr lang="hu-HU" altLang="en-US" sz="1400" dirty="0">
                <a:cs typeface="Arial" charset="0"/>
              </a:rPr>
              <a:t>           </a:t>
            </a:r>
            <a:r>
              <a:rPr lang="en-US" altLang="en-US" sz="1400" dirty="0">
                <a:cs typeface="Arial" charset="0"/>
              </a:rPr>
              <a:t>https://www.supermicro.com/manuals/motherboard/C620/MNL-2016.pdf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79512" y="4387835"/>
            <a:ext cx="895604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24</a:t>
            </a:r>
            <a:r>
              <a:rPr lang="en-US" dirty="0"/>
              <a:t>]: Beck, N. &amp; al., "Zeppelin": An </a:t>
            </a:r>
            <a:r>
              <a:rPr lang="en-US" dirty="0" err="1"/>
              <a:t>SoC</a:t>
            </a:r>
            <a:r>
              <a:rPr lang="en-US" dirty="0"/>
              <a:t> for Multichip Architectures, ISSCC 2018, </a:t>
            </a:r>
            <a:r>
              <a:rPr lang="en-US" dirty="0" err="1"/>
              <a:t>Febr</a:t>
            </a:r>
            <a:r>
              <a:rPr lang="en-US" dirty="0"/>
              <a:t>. 12 2018,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</a:t>
            </a:r>
            <a:r>
              <a:rPr lang="hu-HU" dirty="0"/>
              <a:t>  </a:t>
            </a:r>
            <a:r>
              <a:rPr lang="en-US" dirty="0"/>
              <a:t>Presentation slides, 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</a:t>
            </a:r>
            <a:r>
              <a:rPr lang="hu-HU" dirty="0"/>
              <a:t>  </a:t>
            </a:r>
            <a:r>
              <a:rPr lang="en-US" dirty="0"/>
              <a:t>https://www.slideshare.net/AMD/isscc-2018-zeppelin-an-soc-for-multichip-architectures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79512" y="5188307"/>
            <a:ext cx="746326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25</a:t>
            </a:r>
            <a:r>
              <a:rPr lang="en-US" dirty="0"/>
              <a:t>]: Infinity Fabric (IF) - AMD, https://en.wikichip.org/wiki/amd/infinity_fabric 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76213" y="3208567"/>
            <a:ext cx="88508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22</a:t>
            </a:r>
            <a:r>
              <a:rPr lang="en-US" dirty="0"/>
              <a:t>]: </a:t>
            </a:r>
            <a:r>
              <a:rPr lang="hu-HU" altLang="en-US" dirty="0">
                <a:cs typeface="Arial" charset="0"/>
              </a:rPr>
              <a:t>Kennedy P., </a:t>
            </a:r>
            <a:r>
              <a:rPr lang="en-US" altLang="en-US" dirty="0">
                <a:cs typeface="Arial" charset="0"/>
              </a:rPr>
              <a:t>AMD EPYC Infinity Fabric Update and MCM Cost Savings</a:t>
            </a:r>
            <a:r>
              <a:rPr lang="hu-HU" altLang="en-US" dirty="0">
                <a:cs typeface="Arial" charset="0"/>
              </a:rPr>
              <a:t>, STH, Aug. 22 2017,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Arial" charset="0"/>
              </a:rPr>
              <a:t>           https://www.servethehome.com/amd-epyc-infinity-fabric-update-mcm-cost-savings/</a:t>
            </a:r>
            <a:endParaRPr lang="en-US" altLang="en-US" dirty="0">
              <a:cs typeface="Arial" charset="0"/>
            </a:endParaRP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179512" y="5559782"/>
            <a:ext cx="892609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26</a:t>
            </a:r>
            <a:r>
              <a:rPr lang="en-US" dirty="0"/>
              <a:t>]: </a:t>
            </a:r>
            <a:r>
              <a:rPr lang="hu-HU" dirty="0" err="1"/>
              <a:t>Alcorn</a:t>
            </a:r>
            <a:r>
              <a:rPr lang="hu-HU" dirty="0"/>
              <a:t> P., </a:t>
            </a:r>
            <a:r>
              <a:rPr lang="en-US" dirty="0"/>
              <a:t>Intel Presents Its AMD EPYC Server Test Results</a:t>
            </a:r>
            <a:r>
              <a:rPr lang="hu-HU" dirty="0"/>
              <a:t>, Tom’s Hardware, Nov. 27 2017,</a:t>
            </a:r>
          </a:p>
          <a:p>
            <a:r>
              <a:rPr lang="hu-HU" dirty="0"/>
              <a:t>           </a:t>
            </a:r>
            <a:r>
              <a:rPr lang="en-US" dirty="0"/>
              <a:t>https://www.tomshardware.com/news/amd-intel-epyc-xeon-benchmarks,35993.html</a:t>
            </a:r>
          </a:p>
        </p:txBody>
      </p:sp>
    </p:spTree>
    <p:extLst>
      <p:ext uri="{BB962C8B-B14F-4D97-AF65-F5344CB8AC3E}">
        <p14:creationId xmlns:p14="http://schemas.microsoft.com/office/powerpoint/2010/main" val="838325200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4" y="647700"/>
            <a:ext cx="94297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27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Teich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P.,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The Heart Of AMD’s EPYC Comeback Is Infinity Fabric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350" dirty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hu-HU" altLang="en-US" sz="1350" dirty="0" err="1">
                <a:solidFill>
                  <a:srgbClr val="000000"/>
                </a:solidFill>
                <a:cs typeface="Arial" charset="0"/>
              </a:rPr>
              <a:t>Next</a:t>
            </a:r>
            <a:r>
              <a:rPr lang="hu-HU" altLang="en-US" sz="1350" dirty="0">
                <a:solidFill>
                  <a:srgbClr val="000000"/>
                </a:solidFill>
                <a:cs typeface="Arial" charset="0"/>
              </a:rPr>
              <a:t> Platform, </a:t>
            </a:r>
            <a:r>
              <a:rPr lang="hu-HU" altLang="en-US" sz="1350" dirty="0" err="1">
                <a:solidFill>
                  <a:srgbClr val="000000"/>
                </a:solidFill>
                <a:cs typeface="Arial" charset="0"/>
              </a:rPr>
              <a:t>July</a:t>
            </a:r>
            <a:r>
              <a:rPr lang="hu-HU" altLang="en-US" sz="1350" dirty="0">
                <a:solidFill>
                  <a:srgbClr val="000000"/>
                </a:solidFill>
                <a:cs typeface="Arial" charset="0"/>
              </a:rPr>
              <a:t> 12 2017,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https://www.nextplatform.com/2017/07/12/heart-amds-epyc-comeback-infinity-fabric/</a:t>
            </a: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4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1833188"/>
            <a:ext cx="489409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29</a:t>
            </a:r>
            <a:r>
              <a:rPr lang="en-US" dirty="0"/>
              <a:t>]: </a:t>
            </a:r>
            <a:r>
              <a:rPr lang="hu-HU" altLang="en-US" dirty="0">
                <a:cs typeface="Arial" charset="0"/>
              </a:rPr>
              <a:t>H11DSI-NT </a:t>
            </a:r>
            <a:r>
              <a:rPr lang="hu-HU" altLang="en-US" dirty="0" err="1">
                <a:cs typeface="Arial" charset="0"/>
              </a:rPr>
              <a:t>Users</a:t>
            </a:r>
            <a:r>
              <a:rPr lang="hu-HU" altLang="en-US" dirty="0">
                <a:cs typeface="Arial" charset="0"/>
              </a:rPr>
              <a:t>’s </a:t>
            </a:r>
            <a:r>
              <a:rPr lang="hu-HU" altLang="en-US" dirty="0" err="1">
                <a:cs typeface="Arial" charset="0"/>
              </a:rPr>
              <a:t>Manual</a:t>
            </a:r>
            <a:r>
              <a:rPr lang="hu-HU" altLang="en-US" dirty="0">
                <a:cs typeface="Arial" charset="0"/>
              </a:rPr>
              <a:t>, </a:t>
            </a:r>
            <a:r>
              <a:rPr lang="hu-HU" altLang="en-US" dirty="0" err="1">
                <a:cs typeface="Arial" charset="0"/>
              </a:rPr>
              <a:t>Supermicro</a:t>
            </a:r>
            <a:r>
              <a:rPr lang="hu-HU" altLang="en-US" dirty="0">
                <a:cs typeface="Arial" charset="0"/>
              </a:rPr>
              <a:t>, 2017</a:t>
            </a:r>
            <a:endParaRPr lang="en-US" altLang="en-US" dirty="0">
              <a:cs typeface="Arial" charset="0"/>
            </a:endParaRPr>
          </a:p>
        </p:txBody>
      </p:sp>
      <p:sp>
        <p:nvSpPr>
          <p:cNvPr id="139271" name="Text Box 11"/>
          <p:cNvSpPr txBox="1">
            <a:spLocks noChangeArrowheads="1"/>
          </p:cNvSpPr>
          <p:nvPr/>
        </p:nvSpPr>
        <p:spPr bwMode="auto">
          <a:xfrm>
            <a:off x="176213" y="2227492"/>
            <a:ext cx="737984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30</a:t>
            </a:r>
            <a:r>
              <a:rPr lang="en-US" dirty="0"/>
              <a:t>]: </a:t>
            </a:r>
            <a:r>
              <a:rPr lang="hu-HU" dirty="0"/>
              <a:t>R281-Z91, https://b2b.gigabyte.com/Rack-Server/R281-Z91-rev-100#ov</a:t>
            </a:r>
            <a:endParaRPr lang="en-US" dirty="0"/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3422898"/>
            <a:ext cx="891712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32</a:t>
            </a:r>
            <a:r>
              <a:rPr lang="en-US" dirty="0"/>
              <a:t>]: </a:t>
            </a:r>
            <a:r>
              <a:rPr lang="en-US" dirty="0" err="1"/>
              <a:t>Mujtaba</a:t>
            </a:r>
            <a:r>
              <a:rPr lang="en-US" dirty="0"/>
              <a:t> H., AMD EPYC Rome Officially Launched: 7nm High-Performance Server CPUs </a:t>
            </a:r>
          </a:p>
          <a:p>
            <a:r>
              <a:rPr lang="en-US" dirty="0"/>
              <a:t>           With More Cores, Higher Frequencies – Best-In-Class Performance, Efficiency, and Value,</a:t>
            </a:r>
          </a:p>
          <a:p>
            <a:r>
              <a:rPr lang="en-US" dirty="0"/>
              <a:t>           </a:t>
            </a:r>
            <a:r>
              <a:rPr lang="en-US" dirty="0" err="1"/>
              <a:t>WCFTech</a:t>
            </a:r>
            <a:r>
              <a:rPr lang="en-US" dirty="0"/>
              <a:t>, Aug. 7, 2019,</a:t>
            </a:r>
            <a:r>
              <a:rPr lang="hu-HU" dirty="0"/>
              <a:t> </a:t>
            </a:r>
            <a:r>
              <a:rPr lang="en-US" dirty="0"/>
              <a:t>https://wccftech.com/amd-epyc-rome-7nm-server-cpu-official-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/>
              <a:t>launch-64-core-128-thread-128-pcie-gen4/</a:t>
            </a:r>
          </a:p>
        </p:txBody>
      </p:sp>
      <p:sp>
        <p:nvSpPr>
          <p:cNvPr id="139273" name="Rectangle 11"/>
          <p:cNvSpPr>
            <a:spLocks noChangeArrowheads="1"/>
          </p:cNvSpPr>
          <p:nvPr/>
        </p:nvSpPr>
        <p:spPr bwMode="auto">
          <a:xfrm>
            <a:off x="184150" y="1238499"/>
            <a:ext cx="88868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/>
              <a:t>[</a:t>
            </a:r>
            <a:r>
              <a:rPr lang="hu-HU" sz="1400" dirty="0"/>
              <a:t>28</a:t>
            </a:r>
            <a:r>
              <a:rPr lang="en-US" sz="1400" dirty="0"/>
              <a:t>]: </a:t>
            </a:r>
            <a:r>
              <a:rPr lang="hu-HU" altLang="en-US" sz="1400" dirty="0" err="1">
                <a:cs typeface="Arial" charset="0"/>
              </a:rPr>
              <a:t>Kingsley-Hughes</a:t>
            </a:r>
            <a:r>
              <a:rPr lang="hu-HU" altLang="en-US" sz="1400" dirty="0">
                <a:cs typeface="Arial" charset="0"/>
              </a:rPr>
              <a:t> A., </a:t>
            </a:r>
            <a:r>
              <a:rPr lang="en-US" altLang="en-US" sz="1400" dirty="0">
                <a:cs typeface="Arial" charset="0"/>
              </a:rPr>
              <a:t>AMD EPYC: What you need to know</a:t>
            </a:r>
            <a:r>
              <a:rPr lang="hu-HU" altLang="en-US" sz="1400" dirty="0">
                <a:cs typeface="Arial" charset="0"/>
              </a:rPr>
              <a:t>, ZD Net, </a:t>
            </a:r>
            <a:r>
              <a:rPr lang="hu-HU" altLang="en-US" sz="1400" dirty="0" err="1">
                <a:cs typeface="Arial" charset="0"/>
              </a:rPr>
              <a:t>June</a:t>
            </a:r>
            <a:r>
              <a:rPr lang="hu-HU" altLang="en-US" sz="1400" dirty="0">
                <a:cs typeface="Arial" charset="0"/>
              </a:rPr>
              <a:t> 21 2017,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400" dirty="0">
                <a:cs typeface="Arial" charset="0"/>
              </a:rPr>
              <a:t>           </a:t>
            </a:r>
            <a:r>
              <a:rPr lang="en-US" altLang="en-US" sz="1400" dirty="0">
                <a:cs typeface="Arial" charset="0"/>
              </a:rPr>
              <a:t>http://www.zdnet.com/article/amd-epyc-what-you-need-to-know/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79512" y="4444985"/>
            <a:ext cx="896187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33</a:t>
            </a:r>
            <a:r>
              <a:rPr lang="en-US" dirty="0"/>
              <a:t>]: </a:t>
            </a:r>
            <a:r>
              <a:rPr lang="en-US" dirty="0" err="1"/>
              <a:t>Prickett</a:t>
            </a:r>
            <a:r>
              <a:rPr lang="en-US" dirty="0"/>
              <a:t> T., AMD’s Long Road From Naples To Milan Centers On Rome, </a:t>
            </a:r>
            <a:r>
              <a:rPr lang="en-US" dirty="0" err="1"/>
              <a:t>TheNextPlatform</a:t>
            </a:r>
            <a:r>
              <a:rPr lang="en-US" dirty="0"/>
              <a:t>,</a:t>
            </a:r>
          </a:p>
          <a:p>
            <a:r>
              <a:rPr lang="en-US" dirty="0"/>
              <a:t>           Nov. 6, 2018, </a:t>
            </a:r>
            <a:r>
              <a:rPr lang="hu-HU" dirty="0"/>
              <a:t> </a:t>
            </a:r>
            <a:r>
              <a:rPr lang="en-US" dirty="0"/>
              <a:t>https://www.nextplatform.com/2018/11/06/amds-long-road-from-naples-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/>
              <a:t>to-</a:t>
            </a:r>
            <a:r>
              <a:rPr lang="en-US" dirty="0" err="1"/>
              <a:t>milan</a:t>
            </a:r>
            <a:r>
              <a:rPr lang="en-US" dirty="0"/>
              <a:t>-centers-on-</a:t>
            </a:r>
            <a:r>
              <a:rPr lang="en-US" dirty="0" err="1"/>
              <a:t>rome</a:t>
            </a:r>
            <a:r>
              <a:rPr lang="en-US" dirty="0"/>
              <a:t>/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79512" y="5245457"/>
            <a:ext cx="832054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34</a:t>
            </a:r>
            <a:r>
              <a:rPr lang="en-US" dirty="0"/>
              <a:t>]: De </a:t>
            </a:r>
            <a:r>
              <a:rPr lang="en-US" dirty="0" err="1"/>
              <a:t>Gelas</a:t>
            </a:r>
            <a:r>
              <a:rPr lang="en-US" dirty="0"/>
              <a:t> J., AMD Rome Second Generation EPYC Review: 2x 64-core Benchmarked,</a:t>
            </a:r>
          </a:p>
          <a:p>
            <a:r>
              <a:rPr lang="en-US" dirty="0"/>
              <a:t>           </a:t>
            </a:r>
            <a:r>
              <a:rPr lang="en-US" dirty="0" err="1"/>
              <a:t>AnandTech</a:t>
            </a:r>
            <a:r>
              <a:rPr lang="en-US" dirty="0"/>
              <a:t>, Aug. 7, 2019,</a:t>
            </a:r>
          </a:p>
          <a:p>
            <a:r>
              <a:rPr lang="en-US" dirty="0"/>
              <a:t>           https://www.anandtech.com/show/14694/amd-rome-epyc-2nd-gen/8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76213" y="2618017"/>
            <a:ext cx="883523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31</a:t>
            </a:r>
            <a:r>
              <a:rPr lang="en-US" dirty="0"/>
              <a:t>]: </a:t>
            </a:r>
            <a:r>
              <a:rPr lang="en-US" dirty="0" err="1"/>
              <a:t>Tayal</a:t>
            </a:r>
            <a:r>
              <a:rPr lang="en-US" dirty="0"/>
              <a:t> P., AMD EPYC Rome Cheaper, More Powerful than Intel CPU, Market Realist, </a:t>
            </a:r>
            <a:endParaRPr lang="hu-HU" dirty="0"/>
          </a:p>
          <a:p>
            <a:r>
              <a:rPr lang="hu-HU" dirty="0"/>
              <a:t>	    </a:t>
            </a:r>
            <a:r>
              <a:rPr lang="en-US" dirty="0"/>
              <a:t>Aug. 23</a:t>
            </a:r>
            <a:r>
              <a:rPr lang="hu-HU" dirty="0"/>
              <a:t> </a:t>
            </a:r>
            <a:r>
              <a:rPr lang="en-US" dirty="0"/>
              <a:t>2019,</a:t>
            </a:r>
          </a:p>
          <a:p>
            <a:r>
              <a:rPr lang="en-US" dirty="0"/>
              <a:t>           https://marketrealist.com/2019/08/amd-epyc-rome-cheaper-more-powerful-than-intel/</a:t>
            </a:r>
          </a:p>
        </p:txBody>
      </p:sp>
    </p:spTree>
    <p:extLst>
      <p:ext uri="{BB962C8B-B14F-4D97-AF65-F5344CB8AC3E}">
        <p14:creationId xmlns:p14="http://schemas.microsoft.com/office/powerpoint/2010/main" val="5399507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6" y="1257703"/>
          <a:ext cx="9005123" cy="29259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4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710938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83294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91243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464845211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273064484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Chipset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Processor 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 rowSpan="2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E7520+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ICH5R/6300ESB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mPGA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604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5000+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631xESB/632xESB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771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(6)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84764"/>
            <a:ext cx="7787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1: Intel’s high-end 2S multicore SMP server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latforms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4569260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4" y="647700"/>
            <a:ext cx="942975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35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en-US" sz="1400" dirty="0" err="1"/>
              <a:t>Larabel</a:t>
            </a:r>
            <a:r>
              <a:rPr lang="en-US" sz="1400" dirty="0"/>
              <a:t> M., AMD EPYC 7002 Series Unveiled With Primed Linux Support &amp; Strong Server</a:t>
            </a:r>
          </a:p>
          <a:p>
            <a:r>
              <a:rPr lang="en-US" sz="1400" dirty="0"/>
              <a:t>           Performance, </a:t>
            </a:r>
            <a:r>
              <a:rPr lang="en-US" sz="1400" dirty="0" err="1"/>
              <a:t>Phoronix</a:t>
            </a:r>
            <a:r>
              <a:rPr lang="en-US" sz="1400" dirty="0"/>
              <a:t>, Aug. 9, 2019,</a:t>
            </a:r>
          </a:p>
          <a:p>
            <a:r>
              <a:rPr lang="en-US" sz="1400" dirty="0"/>
              <a:t>           https://www.phoronix.com/scan.php?page=article&amp;item=amd-linux-epyc-7002&amp;num=1 </a:t>
            </a: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5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1461713"/>
            <a:ext cx="915494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36</a:t>
            </a:r>
            <a:r>
              <a:rPr lang="en-US" dirty="0"/>
              <a:t>]: </a:t>
            </a:r>
            <a:r>
              <a:rPr lang="en-US" dirty="0" err="1"/>
              <a:t>Prickett</a:t>
            </a:r>
            <a:r>
              <a:rPr lang="en-US" dirty="0"/>
              <a:t> T., Intel To Challenge AMD With 48 Core “Cascade Lake” Xeon App, </a:t>
            </a:r>
            <a:r>
              <a:rPr lang="en-US" dirty="0" err="1"/>
              <a:t>TheNextPlatform</a:t>
            </a:r>
            <a:r>
              <a:rPr lang="en-US" dirty="0"/>
              <a:t>,</a:t>
            </a:r>
          </a:p>
          <a:p>
            <a:r>
              <a:rPr lang="en-US" dirty="0"/>
              <a:t>           Nov. 5, 2018, https://www.nextplatform.com/2018/11/05/intel-to-challenge-amd-with-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/>
              <a:t>48-core-cascade-lake-xeon-ap/</a:t>
            </a:r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3070473"/>
            <a:ext cx="868750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38</a:t>
            </a:r>
            <a:r>
              <a:rPr lang="en-US" dirty="0"/>
              <a:t>]: </a:t>
            </a:r>
            <a:r>
              <a:rPr lang="hu-HU" altLang="en-US" dirty="0" err="1">
                <a:cs typeface="Times New Roman" pitchFamily="18" charset="0"/>
              </a:rPr>
              <a:t>Chiappetta</a:t>
            </a:r>
            <a:r>
              <a:rPr lang="hu-HU" altLang="en-US" dirty="0">
                <a:cs typeface="Times New Roman" pitchFamily="18" charset="0"/>
              </a:rPr>
              <a:t> M., </a:t>
            </a:r>
            <a:r>
              <a:rPr lang="en-US" altLang="en-US" dirty="0">
                <a:cs typeface="Times New Roman" pitchFamily="18" charset="0"/>
              </a:rPr>
              <a:t>Intel Xeon Scalable Debuts: Dual Xeon Platinum 8176 With 112 Threads </a:t>
            </a:r>
            <a:endParaRPr lang="hu-HU" altLang="en-US" dirty="0">
              <a:cs typeface="Times New Roman" pitchFamily="18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Times New Roman" pitchFamily="18" charset="0"/>
              </a:rPr>
              <a:t>           </a:t>
            </a:r>
            <a:r>
              <a:rPr lang="en-US" altLang="en-US" dirty="0">
                <a:cs typeface="Times New Roman" pitchFamily="18" charset="0"/>
              </a:rPr>
              <a:t>Tested</a:t>
            </a:r>
            <a:r>
              <a:rPr lang="hu-HU" altLang="en-US" dirty="0">
                <a:cs typeface="Times New Roman" pitchFamily="18" charset="0"/>
              </a:rPr>
              <a:t>, Hot Hardware, </a:t>
            </a:r>
            <a:r>
              <a:rPr lang="hu-HU" altLang="en-US" dirty="0" err="1">
                <a:cs typeface="Times New Roman" pitchFamily="18" charset="0"/>
              </a:rPr>
              <a:t>July</a:t>
            </a:r>
            <a:r>
              <a:rPr lang="hu-HU" altLang="en-US" dirty="0">
                <a:cs typeface="Times New Roman" pitchFamily="18" charset="0"/>
              </a:rPr>
              <a:t> 11 2017,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Times New Roman" pitchFamily="18" charset="0"/>
              </a:rPr>
              <a:t>           https://hothardware.com/reviews/intel-xeon-scalable-processor-family-review</a:t>
            </a:r>
            <a:endParaRPr lang="en-US" altLang="en-US" dirty="0">
              <a:cs typeface="Times New Roman" pitchFamily="18" charset="0"/>
            </a:endParaRP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79512" y="3883010"/>
            <a:ext cx="849444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39</a:t>
            </a:r>
            <a:r>
              <a:rPr lang="en-US" dirty="0"/>
              <a:t>]: </a:t>
            </a:r>
            <a:r>
              <a:rPr lang="hu-HU" dirty="0" err="1"/>
              <a:t>Shimpi</a:t>
            </a:r>
            <a:r>
              <a:rPr lang="hu-HU" dirty="0"/>
              <a:t> A.L., </a:t>
            </a:r>
            <a:r>
              <a:rPr lang="en-US" dirty="0"/>
              <a:t>Intel's Sandy Bridge Architecture Exposed</a:t>
            </a:r>
            <a:r>
              <a:rPr lang="hu-HU" dirty="0"/>
              <a:t>, </a:t>
            </a:r>
            <a:r>
              <a:rPr lang="hu-HU" dirty="0" err="1"/>
              <a:t>AnandTech</a:t>
            </a:r>
            <a:r>
              <a:rPr lang="hu-HU" dirty="0"/>
              <a:t>, </a:t>
            </a:r>
            <a:r>
              <a:rPr lang="hu-HU" dirty="0" err="1"/>
              <a:t>Sept</a:t>
            </a:r>
            <a:r>
              <a:rPr lang="hu-HU" dirty="0"/>
              <a:t>. 14 2010,</a:t>
            </a:r>
          </a:p>
          <a:p>
            <a:r>
              <a:rPr lang="hu-HU" dirty="0"/>
              <a:t>           </a:t>
            </a:r>
            <a:r>
              <a:rPr lang="en-US" dirty="0"/>
              <a:t>https://www.anandtech.com/show/3922/intels-sandy-bridge-architecture-exposed/4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79512" y="4473932"/>
            <a:ext cx="878503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40</a:t>
            </a:r>
            <a:r>
              <a:rPr lang="en-US" dirty="0"/>
              <a:t>]: </a:t>
            </a:r>
            <a:r>
              <a:rPr lang="hu-HU" dirty="0" err="1"/>
              <a:t>Kottapalli</a:t>
            </a:r>
            <a:r>
              <a:rPr lang="hu-HU" dirty="0"/>
              <a:t> S., </a:t>
            </a:r>
            <a:r>
              <a:rPr lang="hu-HU" dirty="0" err="1"/>
              <a:t>Baxter</a:t>
            </a:r>
            <a:r>
              <a:rPr lang="hu-HU" dirty="0"/>
              <a:t> J., </a:t>
            </a:r>
            <a:r>
              <a:rPr lang="hu-HU" dirty="0" err="1"/>
              <a:t>Nehalem-EX</a:t>
            </a:r>
            <a:r>
              <a:rPr lang="hu-HU" dirty="0"/>
              <a:t> CPU </a:t>
            </a:r>
            <a:r>
              <a:rPr lang="hu-HU" dirty="0" err="1"/>
              <a:t>Architecture</a:t>
            </a:r>
            <a:r>
              <a:rPr lang="hu-HU" dirty="0"/>
              <a:t>, Hot Chips 2009,</a:t>
            </a:r>
          </a:p>
          <a:p>
            <a:r>
              <a:rPr lang="hu-HU" dirty="0"/>
              <a:t>           </a:t>
            </a:r>
            <a:r>
              <a:rPr lang="en-US" dirty="0"/>
              <a:t>https://www.hotchips.org/wp-content/uploads/hc_archives/hc21/2_mon/HC21.24.100.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 err="1"/>
              <a:t>ServerSystemsI-Epub</a:t>
            </a:r>
            <a:r>
              <a:rPr lang="en-US" dirty="0"/>
              <a:t>/HC21.24.122-Kottapalli-Intel-NHM-EX.pdf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76213" y="2265592"/>
            <a:ext cx="883523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37</a:t>
            </a:r>
            <a:r>
              <a:rPr lang="en-US" dirty="0"/>
              <a:t>]: </a:t>
            </a:r>
            <a:r>
              <a:rPr lang="en-US" dirty="0" err="1"/>
              <a:t>Larabel</a:t>
            </a:r>
            <a:r>
              <a:rPr lang="en-US" dirty="0"/>
              <a:t> M.,  POWER9 &amp; ARM Performance Against Intel Xeon </a:t>
            </a:r>
            <a:r>
              <a:rPr lang="en-US" dirty="0" err="1"/>
              <a:t>Cascadelake</a:t>
            </a:r>
            <a:r>
              <a:rPr lang="en-US" dirty="0"/>
              <a:t> + AMD EPYC</a:t>
            </a:r>
          </a:p>
          <a:p>
            <a:r>
              <a:rPr lang="en-US" dirty="0"/>
              <a:t>           Rome, </a:t>
            </a:r>
            <a:r>
              <a:rPr lang="en-US" dirty="0" err="1"/>
              <a:t>Phoronix</a:t>
            </a:r>
            <a:r>
              <a:rPr lang="en-US" dirty="0"/>
              <a:t>,   Aug. 19, 2019,</a:t>
            </a:r>
          </a:p>
          <a:p>
            <a:r>
              <a:rPr lang="en-US" dirty="0"/>
              <a:t>           https://www.phoronix.com/scan.php?page=article&amp;item=rome-power9-arm&amp;num=4</a:t>
            </a: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auto">
          <a:xfrm>
            <a:off x="179512" y="5274032"/>
            <a:ext cx="878464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41</a:t>
            </a:r>
            <a:r>
              <a:rPr lang="en-US" dirty="0"/>
              <a:t>]: </a:t>
            </a:r>
            <a:r>
              <a:rPr lang="hu-HU" altLang="en-US" dirty="0">
                <a:cs typeface="Times New Roman" pitchFamily="18" charset="0"/>
              </a:rPr>
              <a:t>De </a:t>
            </a:r>
            <a:r>
              <a:rPr lang="hu-HU" altLang="en-US" dirty="0" err="1">
                <a:cs typeface="Times New Roman" pitchFamily="18" charset="0"/>
              </a:rPr>
              <a:t>Gelas</a:t>
            </a:r>
            <a:r>
              <a:rPr lang="hu-HU" altLang="en-US" dirty="0">
                <a:cs typeface="Times New Roman" pitchFamily="18" charset="0"/>
              </a:rPr>
              <a:t> J., </a:t>
            </a:r>
            <a:r>
              <a:rPr lang="hu-HU" dirty="0">
                <a:cs typeface="Times New Roman" pitchFamily="18" charset="0"/>
              </a:rPr>
              <a:t>Intel's </a:t>
            </a:r>
            <a:r>
              <a:rPr lang="hu-HU" dirty="0" err="1">
                <a:cs typeface="Times New Roman" pitchFamily="18" charset="0"/>
              </a:rPr>
              <a:t>Xeon</a:t>
            </a:r>
            <a:r>
              <a:rPr lang="hu-HU" dirty="0">
                <a:cs typeface="Times New Roman" pitchFamily="18" charset="0"/>
              </a:rPr>
              <a:t> E5-2600 V2: 12-core </a:t>
            </a:r>
            <a:r>
              <a:rPr lang="hu-HU" dirty="0" err="1">
                <a:cs typeface="Times New Roman" pitchFamily="18" charset="0"/>
              </a:rPr>
              <a:t>Ivy</a:t>
            </a:r>
            <a:r>
              <a:rPr lang="hu-HU" dirty="0">
                <a:cs typeface="Times New Roman" pitchFamily="18" charset="0"/>
              </a:rPr>
              <a:t> </a:t>
            </a:r>
            <a:r>
              <a:rPr lang="hu-HU" dirty="0" err="1">
                <a:cs typeface="Times New Roman" pitchFamily="18" charset="0"/>
              </a:rPr>
              <a:t>Bridge</a:t>
            </a:r>
            <a:r>
              <a:rPr lang="hu-HU" dirty="0">
                <a:cs typeface="Times New Roman" pitchFamily="18" charset="0"/>
              </a:rPr>
              <a:t> EP </a:t>
            </a:r>
            <a:r>
              <a:rPr lang="hu-HU" dirty="0" err="1">
                <a:cs typeface="Times New Roman" pitchFamily="18" charset="0"/>
              </a:rPr>
              <a:t>for</a:t>
            </a:r>
            <a:r>
              <a:rPr lang="hu-HU" dirty="0">
                <a:cs typeface="Times New Roman" pitchFamily="18" charset="0"/>
              </a:rPr>
              <a:t> Servers, </a:t>
            </a:r>
            <a:r>
              <a:rPr lang="hu-HU" dirty="0" err="1">
                <a:cs typeface="Times New Roman" pitchFamily="18" charset="0"/>
              </a:rPr>
              <a:t>AnandTech</a:t>
            </a:r>
            <a:r>
              <a:rPr lang="hu-HU" dirty="0">
                <a:cs typeface="Times New Roman" pitchFamily="18" charset="0"/>
              </a:rPr>
              <a:t>,</a:t>
            </a:r>
            <a:endParaRPr lang="hu-HU" altLang="en-US" dirty="0">
              <a:cs typeface="Times New Roman" pitchFamily="18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cs typeface="Times New Roman" pitchFamily="18" charset="0"/>
              </a:rPr>
              <a:t>           </a:t>
            </a:r>
            <a:r>
              <a:rPr lang="hu-HU" altLang="en-US" dirty="0" err="1">
                <a:cs typeface="Times New Roman" pitchFamily="18" charset="0"/>
              </a:rPr>
              <a:t>Sept</a:t>
            </a:r>
            <a:r>
              <a:rPr lang="hu-HU" altLang="en-US" dirty="0">
                <a:cs typeface="Times New Roman" pitchFamily="18" charset="0"/>
              </a:rPr>
              <a:t>. 17 2013</a:t>
            </a:r>
            <a:r>
              <a:rPr lang="en-US" altLang="en-US" dirty="0">
                <a:cs typeface="Times New Roman" pitchFamily="18" charset="0"/>
              </a:rPr>
              <a:t>, http://www.anandtech.com/show/7285/intel-xeon-e5-2600-v2-12-core-</a:t>
            </a:r>
            <a:endParaRPr lang="hu-HU" altLang="en-US" dirty="0">
              <a:cs typeface="Times New Roman" pitchFamily="18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cs typeface="Times New Roman" pitchFamily="18" charset="0"/>
              </a:rPr>
              <a:t>           </a:t>
            </a:r>
            <a:r>
              <a:rPr lang="en-US" altLang="en-US" dirty="0">
                <a:cs typeface="Times New Roman" pitchFamily="18" charset="0"/>
              </a:rPr>
              <a:t>ivy-bridge-ep</a:t>
            </a:r>
          </a:p>
        </p:txBody>
      </p:sp>
    </p:spTree>
    <p:extLst>
      <p:ext uri="{BB962C8B-B14F-4D97-AF65-F5344CB8AC3E}">
        <p14:creationId xmlns:p14="http://schemas.microsoft.com/office/powerpoint/2010/main" val="934368941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4" y="647700"/>
            <a:ext cx="942975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42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Morgan T. P.,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Puts More Compute Behind Xeon E7 Big Memory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The Platform,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   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May 5 2015, http://www.theplatform.net/2015/05/05/intel-puts-more-compute-behind-</a:t>
            </a:r>
          </a:p>
          <a:p>
            <a:pPr>
              <a:spcBef>
                <a:spcPct val="0"/>
              </a:spcBef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xeon-e7-big-memory/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5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1461713"/>
            <a:ext cx="915494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43</a:t>
            </a:r>
            <a:r>
              <a:rPr lang="en-US" dirty="0"/>
              <a:t>]: </a:t>
            </a:r>
            <a:r>
              <a:rPr lang="hu-HU" dirty="0"/>
              <a:t>Intel </a:t>
            </a:r>
            <a:r>
              <a:rPr lang="hu-HU" dirty="0" err="1"/>
              <a:t>Xeon</a:t>
            </a:r>
            <a:r>
              <a:rPr lang="hu-HU" dirty="0"/>
              <a:t> </a:t>
            </a:r>
            <a:r>
              <a:rPr lang="hu-HU" dirty="0" err="1"/>
              <a:t>Scalable</a:t>
            </a:r>
            <a:r>
              <a:rPr lang="hu-HU" dirty="0"/>
              <a:t> Platform, </a:t>
            </a:r>
            <a:r>
              <a:rPr lang="hu-HU" dirty="0" err="1"/>
              <a:t>Newsroom</a:t>
            </a:r>
            <a:r>
              <a:rPr lang="hu-HU" dirty="0"/>
              <a:t>, 2017,</a:t>
            </a:r>
          </a:p>
          <a:p>
            <a:r>
              <a:rPr lang="hu-HU" dirty="0"/>
              <a:t>           </a:t>
            </a:r>
            <a:r>
              <a:rPr lang="en-US" dirty="0"/>
              <a:t>https://newsroom.intel.com/newsroom/wp-content/uploads/sites/11/2017/07/intel-xeon-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/>
              <a:t>scalable-processors-overview.pdf</a:t>
            </a:r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2851398"/>
            <a:ext cx="868750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45</a:t>
            </a:r>
            <a:r>
              <a:rPr lang="en-US" dirty="0"/>
              <a:t>]: Intel 64 and IA-32 Architectures</a:t>
            </a:r>
            <a:r>
              <a:rPr lang="hu-HU" dirty="0"/>
              <a:t> </a:t>
            </a:r>
            <a:r>
              <a:rPr lang="en-US" dirty="0"/>
              <a:t>Optimization Reference Manual</a:t>
            </a:r>
            <a:r>
              <a:rPr lang="hu-HU" dirty="0"/>
              <a:t>, </a:t>
            </a:r>
            <a:r>
              <a:rPr lang="hu-HU" dirty="0" err="1"/>
              <a:t>June</a:t>
            </a:r>
            <a:r>
              <a:rPr lang="hu-HU" dirty="0"/>
              <a:t> 2016,</a:t>
            </a:r>
          </a:p>
          <a:p>
            <a:r>
              <a:rPr lang="hu-HU" dirty="0"/>
              <a:t>           </a:t>
            </a:r>
            <a:r>
              <a:rPr lang="en-US" dirty="0"/>
              <a:t>https://www.intel.com/content/dam/www/public/us/en/documents/manuals/64-ia-32-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/>
              <a:t>architectures-optimization-manual.pdf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76213" y="2265592"/>
            <a:ext cx="78973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44</a:t>
            </a:r>
            <a:r>
              <a:rPr lang="en-US" dirty="0"/>
              <a:t>]: </a:t>
            </a:r>
            <a:r>
              <a:rPr lang="hu-HU" dirty="0" err="1"/>
              <a:t>Supermicro</a:t>
            </a:r>
            <a:r>
              <a:rPr lang="hu-HU" dirty="0"/>
              <a:t>, H11DSi / H11DSi-NT </a:t>
            </a:r>
            <a:r>
              <a:rPr lang="hu-HU" dirty="0" err="1"/>
              <a:t>User</a:t>
            </a:r>
            <a:r>
              <a:rPr lang="hu-HU" dirty="0"/>
              <a:t>'s </a:t>
            </a:r>
            <a:r>
              <a:rPr lang="hu-HU" dirty="0" err="1"/>
              <a:t>Manual</a:t>
            </a:r>
            <a:r>
              <a:rPr lang="hu-HU" dirty="0"/>
              <a:t>, 2018,</a:t>
            </a:r>
          </a:p>
          <a:p>
            <a:r>
              <a:rPr lang="hu-HU" dirty="0"/>
              <a:t>           </a:t>
            </a:r>
            <a:r>
              <a:rPr lang="en-US" dirty="0"/>
              <a:t>https://www.supermicro.com/manuals/motherboard/EPYC7000/MNL-2027.pdf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684985A-71A8-498C-9936-646F45A0CEE1}"/>
              </a:ext>
            </a:extLst>
          </p:cNvPr>
          <p:cNvSpPr txBox="1"/>
          <p:nvPr/>
        </p:nvSpPr>
        <p:spPr>
          <a:xfrm>
            <a:off x="159385" y="3728720"/>
            <a:ext cx="907402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[46]: Sima D., The Square Root Rule for Scaling Memory Channels in Servers, in Recent Advances</a:t>
            </a:r>
          </a:p>
          <a:p>
            <a:r>
              <a:rPr lang="hu-HU" sz="1400" dirty="0"/>
              <a:t>            in Intelligent Engineering, pp. 39-63, Springer, January 2019,</a:t>
            </a:r>
          </a:p>
          <a:p>
            <a:r>
              <a:rPr lang="hu-HU" sz="1400" dirty="0"/>
              <a:t>            https://link.springer.com/chapter/10.1007%2F978-3-030-14350-3_3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44950" y="4533499"/>
            <a:ext cx="57086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[47]: IBM Blue Gene, Wikipedia, visited on the 20. 10. 2019,</a:t>
            </a:r>
          </a:p>
          <a:p>
            <a:r>
              <a:rPr lang="en-US" sz="1400" dirty="0"/>
              <a:t>             https://en.wikipedia.org/wiki/IBM_Blue_Gene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44950" y="5139884"/>
            <a:ext cx="884017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/>
            <a:r>
              <a:rPr lang="en-US" sz="1400" dirty="0">
                <a:solidFill>
                  <a:srgbClr val="000000"/>
                </a:solidFill>
              </a:rPr>
              <a:t>[48]: Parris N., Boost </a:t>
            </a:r>
            <a:r>
              <a:rPr lang="en-US" sz="1400" dirty="0" err="1">
                <a:solidFill>
                  <a:srgbClr val="000000"/>
                </a:solidFill>
              </a:rPr>
              <a:t>SoC</a:t>
            </a:r>
            <a:r>
              <a:rPr lang="en-US" sz="1400" dirty="0">
                <a:solidFill>
                  <a:srgbClr val="000000"/>
                </a:solidFill>
              </a:rPr>
              <a:t> performance from edge to cloud ARM </a:t>
            </a:r>
            <a:r>
              <a:rPr lang="en-US" sz="1400" dirty="0" err="1">
                <a:solidFill>
                  <a:srgbClr val="000000"/>
                </a:solidFill>
              </a:rPr>
              <a:t>CoreLink</a:t>
            </a:r>
            <a:r>
              <a:rPr lang="en-US" sz="1400" dirty="0">
                <a:solidFill>
                  <a:srgbClr val="000000"/>
                </a:solidFill>
              </a:rPr>
              <a:t> System IP, ARM, </a:t>
            </a:r>
            <a:endParaRPr lang="hu-HU" sz="1400" dirty="0">
              <a:solidFill>
                <a:srgbClr val="000000"/>
              </a:solidFill>
            </a:endParaRPr>
          </a:p>
          <a:p>
            <a:pPr lvl="0" defTabSz="914400"/>
            <a:r>
              <a:rPr lang="hu-HU" sz="1400" dirty="0">
                <a:solidFill>
                  <a:srgbClr val="000000"/>
                </a:solidFill>
              </a:rPr>
              <a:t>           </a:t>
            </a:r>
            <a:r>
              <a:rPr lang="en-US" sz="1400" dirty="0">
                <a:solidFill>
                  <a:srgbClr val="000000"/>
                </a:solidFill>
              </a:rPr>
              <a:t>Nov. 2016,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http://www.armtechforum.com.cn/attached/article/2016ATS_C1_Neil_Parris</a:t>
            </a:r>
          </a:p>
          <a:p>
            <a:pPr lvl="0" defTabSz="914400"/>
            <a:r>
              <a:rPr lang="en-US" sz="1400" dirty="0">
                <a:solidFill>
                  <a:srgbClr val="000000"/>
                </a:solidFill>
              </a:rPr>
              <a:t>           20161206151154.pdf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5700" y="5900288"/>
            <a:ext cx="85111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[4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9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Inkley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B.,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Tetrick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S.: Intel Multi-core Architecture and Implementations, IDF, Session</a:t>
            </a: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MATS002, March 7 2006</a:t>
            </a:r>
          </a:p>
        </p:txBody>
      </p:sp>
    </p:spTree>
    <p:extLst>
      <p:ext uri="{BB962C8B-B14F-4D97-AF65-F5344CB8AC3E}">
        <p14:creationId xmlns:p14="http://schemas.microsoft.com/office/powerpoint/2010/main" val="3074637041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endParaRPr lang="en-US" kern="120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27259" y="6468177"/>
            <a:ext cx="83077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/>
              <a:t>https://wccftech.com/amd-zen-3-epyc-milan-and-zen-4-epyc-genoa-server-cpu-detailed/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44935478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6" y="1257706"/>
          <a:ext cx="9005123" cy="43922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4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710938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83294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91243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464845211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273064484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Chipset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Processor 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55xx+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ICH9/ICH10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1366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75xx+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1567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C602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Pattsburg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C612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(Wellsburg)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C621/C622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(Lewisburg)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5903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5824" y="485875"/>
            <a:ext cx="80571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2: Intel’s high-end 2S multicore NUMA server platforms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(7)</a:t>
            </a:r>
            <a:endParaRPr lang="en-US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262521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3"/>
          <p:cNvSpPr txBox="1">
            <a:spLocks noChangeArrowheads="1"/>
          </p:cNvSpPr>
          <p:nvPr/>
        </p:nvSpPr>
        <p:spPr bwMode="auto">
          <a:xfrm>
            <a:off x="79375" y="489318"/>
            <a:ext cx="886576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server platforms according to the number of processors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constituting  the platform</a:t>
            </a:r>
          </a:p>
        </p:txBody>
      </p:sp>
      <p:sp>
        <p:nvSpPr>
          <p:cNvPr id="59395" name="Text Box 4"/>
          <p:cNvSpPr txBox="1">
            <a:spLocks noChangeArrowheads="1"/>
          </p:cNvSpPr>
          <p:nvPr/>
        </p:nvSpPr>
        <p:spPr bwMode="auto">
          <a:xfrm>
            <a:off x="2256125" y="3400403"/>
            <a:ext cx="2173288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(DP) 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platforms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397" name="Line 8"/>
          <p:cNvSpPr>
            <a:spLocks noChangeShapeType="1"/>
          </p:cNvSpPr>
          <p:nvPr/>
        </p:nvSpPr>
        <p:spPr bwMode="auto">
          <a:xfrm>
            <a:off x="3810000" y="1714318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398" name="Line 10"/>
          <p:cNvSpPr>
            <a:spLocks noChangeShapeType="1"/>
          </p:cNvSpPr>
          <p:nvPr/>
        </p:nvSpPr>
        <p:spPr bwMode="auto">
          <a:xfrm flipV="1">
            <a:off x="1552575" y="1856178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399" name="Line 11"/>
          <p:cNvSpPr>
            <a:spLocks noChangeShapeType="1"/>
          </p:cNvSpPr>
          <p:nvPr/>
        </p:nvSpPr>
        <p:spPr bwMode="auto">
          <a:xfrm flipH="1">
            <a:off x="7979242" y="3164266"/>
            <a:ext cx="3175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0" name="Oval 12"/>
          <p:cNvSpPr>
            <a:spLocks noChangeArrowheads="1"/>
          </p:cNvSpPr>
          <p:nvPr/>
        </p:nvSpPr>
        <p:spPr bwMode="auto">
          <a:xfrm>
            <a:off x="1511299" y="2000672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1" name="Line 13"/>
          <p:cNvSpPr>
            <a:spLocks noChangeShapeType="1"/>
          </p:cNvSpPr>
          <p:nvPr/>
        </p:nvSpPr>
        <p:spPr bwMode="auto">
          <a:xfrm>
            <a:off x="1544638" y="1856178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2" name="Text Box 4"/>
          <p:cNvSpPr txBox="1">
            <a:spLocks noChangeArrowheads="1"/>
          </p:cNvSpPr>
          <p:nvPr/>
        </p:nvSpPr>
        <p:spPr bwMode="auto">
          <a:xfrm>
            <a:off x="-569697" y="1206980"/>
            <a:ext cx="8759393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server platforms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according to the number of processors constituting the platform</a:t>
            </a:r>
          </a:p>
        </p:txBody>
      </p:sp>
      <p:sp>
        <p:nvSpPr>
          <p:cNvPr id="59403" name="Text Box 4"/>
          <p:cNvSpPr txBox="1">
            <a:spLocks noChangeArrowheads="1"/>
          </p:cNvSpPr>
          <p:nvPr/>
        </p:nvSpPr>
        <p:spPr bwMode="auto">
          <a:xfrm>
            <a:off x="6850713" y="3376591"/>
            <a:ext cx="22166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Platforms for more than 4 or 8 sockets</a:t>
            </a: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4" name="Text Box 13"/>
          <p:cNvSpPr txBox="1">
            <a:spLocks noChangeArrowheads="1"/>
          </p:cNvSpPr>
          <p:nvPr/>
        </p:nvSpPr>
        <p:spPr bwMode="auto">
          <a:xfrm>
            <a:off x="2007401" y="3869803"/>
            <a:ext cx="2513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2- processor server platforms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(2-socket server platforms)</a:t>
            </a:r>
          </a:p>
        </p:txBody>
      </p:sp>
      <p:sp>
        <p:nvSpPr>
          <p:cNvPr id="59405" name="Text Box 4"/>
          <p:cNvSpPr txBox="1">
            <a:spLocks noChangeArrowheads="1"/>
          </p:cNvSpPr>
          <p:nvPr/>
        </p:nvSpPr>
        <p:spPr bwMode="auto">
          <a:xfrm>
            <a:off x="4744238" y="3401991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4S/</a:t>
            </a:r>
            <a:r>
              <a:rPr kumimoji="0" lang="en-US" altLang="en-US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8S</a:t>
            </a: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(MP)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platforms</a:t>
            </a: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7" name="Line 13"/>
          <p:cNvSpPr>
            <a:spLocks noChangeShapeType="1"/>
          </p:cNvSpPr>
          <p:nvPr/>
        </p:nvSpPr>
        <p:spPr bwMode="auto">
          <a:xfrm>
            <a:off x="5831675" y="3145216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8" name="Text Box 17"/>
          <p:cNvSpPr txBox="1">
            <a:spLocks noChangeArrowheads="1"/>
          </p:cNvSpPr>
          <p:nvPr/>
        </p:nvSpPr>
        <p:spPr bwMode="auto">
          <a:xfrm>
            <a:off x="4515628" y="3871391"/>
            <a:ext cx="259558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4/8-processor server platforms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(4/8-socket server platforms)</a:t>
            </a:r>
          </a:p>
        </p:txBody>
      </p:sp>
      <p:sp>
        <p:nvSpPr>
          <p:cNvPr id="59409" name="Text Box 18"/>
          <p:cNvSpPr txBox="1">
            <a:spLocks noChangeArrowheads="1"/>
          </p:cNvSpPr>
          <p:nvPr/>
        </p:nvSpPr>
        <p:spPr bwMode="auto">
          <a:xfrm>
            <a:off x="7081686" y="3872978"/>
            <a:ext cx="1871025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platforms for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more than the Intel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supported number of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sockets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(4 or 8 sockets)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They need third party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node controllers</a:t>
            </a:r>
          </a:p>
        </p:txBody>
      </p:sp>
      <p:sp>
        <p:nvSpPr>
          <p:cNvPr id="59410" name="Text Box 4"/>
          <p:cNvSpPr txBox="1">
            <a:spLocks noChangeArrowheads="1"/>
          </p:cNvSpPr>
          <p:nvPr/>
        </p:nvSpPr>
        <p:spPr bwMode="auto">
          <a:xfrm rot="10800000" flipH="1" flipV="1">
            <a:off x="107950" y="2130816"/>
            <a:ext cx="302736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Uniprocessor  server platforms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(UP-server platforms)</a:t>
            </a: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1" name="Text Box 20"/>
          <p:cNvSpPr txBox="1">
            <a:spLocks noChangeArrowheads="1"/>
          </p:cNvSpPr>
          <p:nvPr/>
        </p:nvSpPr>
        <p:spPr bwMode="auto">
          <a:xfrm>
            <a:off x="282575" y="2545841"/>
            <a:ext cx="24590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1-processor server platforms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(1-socket server platforms)</a:t>
            </a:r>
          </a:p>
        </p:txBody>
      </p:sp>
      <p:sp>
        <p:nvSpPr>
          <p:cNvPr id="59413" name="Line 13"/>
          <p:cNvSpPr>
            <a:spLocks noChangeShapeType="1"/>
          </p:cNvSpPr>
          <p:nvPr/>
        </p:nvSpPr>
        <p:spPr bwMode="auto">
          <a:xfrm>
            <a:off x="3351500" y="3170616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4" name="Oval 12"/>
          <p:cNvSpPr>
            <a:spLocks noChangeArrowheads="1"/>
          </p:cNvSpPr>
          <p:nvPr/>
        </p:nvSpPr>
        <p:spPr bwMode="auto">
          <a:xfrm>
            <a:off x="5868987" y="199591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5" name="Line 13"/>
          <p:cNvSpPr>
            <a:spLocks noChangeShapeType="1"/>
          </p:cNvSpPr>
          <p:nvPr/>
        </p:nvSpPr>
        <p:spPr bwMode="auto">
          <a:xfrm>
            <a:off x="5902325" y="1851416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6" name="Text Box 4"/>
          <p:cNvSpPr txBox="1">
            <a:spLocks noChangeArrowheads="1"/>
          </p:cNvSpPr>
          <p:nvPr/>
        </p:nvSpPr>
        <p:spPr bwMode="auto">
          <a:xfrm rot="10800000" flipH="1" flipV="1">
            <a:off x="4395788" y="2132403"/>
            <a:ext cx="2982912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Multiprocessor server platforms</a:t>
            </a: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7" name="Text Box 28"/>
          <p:cNvSpPr txBox="1">
            <a:spLocks noChangeArrowheads="1"/>
          </p:cNvSpPr>
          <p:nvPr/>
        </p:nvSpPr>
        <p:spPr bwMode="auto">
          <a:xfrm>
            <a:off x="3707229" y="2541078"/>
            <a:ext cx="4371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platforms supporting more than one processor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(Multi-socket server platforms)</a:t>
            </a:r>
          </a:p>
        </p:txBody>
      </p:sp>
      <p:sp>
        <p:nvSpPr>
          <p:cNvPr id="59418" name="Line 8"/>
          <p:cNvSpPr>
            <a:spLocks noChangeShapeType="1"/>
          </p:cNvSpPr>
          <p:nvPr/>
        </p:nvSpPr>
        <p:spPr bwMode="auto">
          <a:xfrm>
            <a:off x="5834282" y="3017514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9" name="Line 10"/>
          <p:cNvSpPr>
            <a:spLocks noChangeShapeType="1"/>
          </p:cNvSpPr>
          <p:nvPr/>
        </p:nvSpPr>
        <p:spPr bwMode="auto">
          <a:xfrm flipV="1">
            <a:off x="3351500" y="3162678"/>
            <a:ext cx="46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20" name="Rectangle 37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(8)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731801" y="4556242"/>
            <a:ext cx="22300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Truland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-MP platform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Caneland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MP platform and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501304" y="4341090"/>
            <a:ext cx="11769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4S platforms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505787" y="5811296"/>
            <a:ext cx="11769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8S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835285" y="5177857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-4600,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v3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v4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-4800,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v3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v4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716456" y="4962705"/>
            <a:ext cx="22445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subsequent platforms with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649221" y="5567822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750495" y="6051917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 with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E7-8800, v2, v3, v4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771132" y="6428433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519092" y="5007529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-2600,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v3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v4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-2800,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279240" y="4792377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 with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2313638" y="5397494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279240" y="4569689"/>
            <a:ext cx="20249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Early DP platforms and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767016" y="6419910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42" name="Oval 7"/>
          <p:cNvSpPr>
            <a:spLocks noChangeArrowheads="1"/>
          </p:cNvSpPr>
          <p:nvPr/>
        </p:nvSpPr>
        <p:spPr bwMode="auto">
          <a:xfrm>
            <a:off x="7941142" y="328289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5804687" y="3278136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" name="Oval 12"/>
          <p:cNvSpPr>
            <a:spLocks noChangeArrowheads="1"/>
          </p:cNvSpPr>
          <p:nvPr/>
        </p:nvSpPr>
        <p:spPr bwMode="auto">
          <a:xfrm>
            <a:off x="3318162" y="3303536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2054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5" grpId="0"/>
      <p:bldP spid="59399" grpId="0" animBg="1"/>
      <p:bldP spid="59403" grpId="0"/>
      <p:bldP spid="59404" grpId="0"/>
      <p:bldP spid="59405" grpId="0"/>
      <p:bldP spid="59407" grpId="0" animBg="1"/>
      <p:bldP spid="59408" grpId="0"/>
      <p:bldP spid="59409" grpId="0"/>
      <p:bldP spid="59413" grpId="0" animBg="1"/>
      <p:bldP spid="59417" grpId="0"/>
      <p:bldP spid="59418" grpId="0" animBg="1"/>
      <p:bldP spid="59419" grpId="0" animBg="1"/>
      <p:bldP spid="2" grpId="0"/>
      <p:bldP spid="3" grpId="0"/>
      <p:bldP spid="31" grpId="0"/>
      <p:bldP spid="5" grpId="0"/>
      <p:bldP spid="6" grpId="0"/>
      <p:bldP spid="7" grpId="0"/>
      <p:bldP spid="8" grpId="0"/>
      <p:bldP spid="9" grpId="0"/>
      <p:bldP spid="38" grpId="0"/>
      <p:bldP spid="39" grpId="0"/>
      <p:bldP spid="40" grpId="0"/>
      <p:bldP spid="10" grpId="0"/>
      <p:bldP spid="42" grpId="0" animBg="1"/>
      <p:bldP spid="43" grpId="0" animBg="1"/>
      <p:bldP spid="4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4"/>
          <p:cNvSpPr txBox="1">
            <a:spLocks noChangeArrowheads="1"/>
          </p:cNvSpPr>
          <p:nvPr/>
        </p:nvSpPr>
        <p:spPr bwMode="auto">
          <a:xfrm>
            <a:off x="231163" y="2049899"/>
            <a:ext cx="2668588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 with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two-chip chipsets</a:t>
            </a:r>
            <a:endParaRPr kumimoji="0" lang="en-US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599" name="Text Box 4"/>
          <p:cNvSpPr txBox="1">
            <a:spLocks noChangeArrowheads="1"/>
          </p:cNvSpPr>
          <p:nvPr/>
        </p:nvSpPr>
        <p:spPr bwMode="auto">
          <a:xfrm>
            <a:off x="391247" y="1293881"/>
            <a:ext cx="8306494" cy="302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platforms according to the number of chip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constituting the chipset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600" name="Text Box 4"/>
          <p:cNvSpPr txBox="1">
            <a:spLocks noChangeArrowheads="1"/>
          </p:cNvSpPr>
          <p:nvPr/>
        </p:nvSpPr>
        <p:spPr bwMode="auto">
          <a:xfrm>
            <a:off x="3160484" y="2051487"/>
            <a:ext cx="2770187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 with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single-chip chipsets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545613" y="1526024"/>
            <a:ext cx="6030280" cy="490538"/>
            <a:chOff x="1905000" y="1683466"/>
            <a:chExt cx="6030280" cy="490538"/>
          </a:xfrm>
        </p:grpSpPr>
        <p:sp>
          <p:nvSpPr>
            <p:cNvPr id="110595" name="Line 8"/>
            <p:cNvSpPr>
              <a:spLocks noChangeShapeType="1"/>
            </p:cNvSpPr>
            <p:nvPr/>
          </p:nvSpPr>
          <p:spPr bwMode="auto">
            <a:xfrm>
              <a:off x="4893981" y="1683466"/>
              <a:ext cx="0" cy="2174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0596" name="Line 10"/>
            <p:cNvSpPr>
              <a:spLocks noChangeShapeType="1"/>
            </p:cNvSpPr>
            <p:nvPr/>
          </p:nvSpPr>
          <p:spPr bwMode="auto">
            <a:xfrm flipV="1">
              <a:off x="1949449" y="1918416"/>
              <a:ext cx="59710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0597" name="Oval 12"/>
            <p:cNvSpPr>
              <a:spLocks noChangeArrowheads="1"/>
            </p:cNvSpPr>
            <p:nvPr/>
          </p:nvSpPr>
          <p:spPr bwMode="auto">
            <a:xfrm>
              <a:off x="1905000" y="2112091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0598" name="Line 13"/>
            <p:cNvSpPr>
              <a:spLocks noChangeShapeType="1"/>
            </p:cNvSpPr>
            <p:nvPr/>
          </p:nvSpPr>
          <p:spPr bwMode="auto">
            <a:xfrm>
              <a:off x="1938338" y="1912066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0601" name="Oval 12"/>
            <p:cNvSpPr>
              <a:spLocks noChangeArrowheads="1"/>
            </p:cNvSpPr>
            <p:nvPr/>
          </p:nvSpPr>
          <p:spPr bwMode="auto">
            <a:xfrm>
              <a:off x="4868684" y="2113679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0602" name="Line 13"/>
            <p:cNvSpPr>
              <a:spLocks noChangeShapeType="1"/>
            </p:cNvSpPr>
            <p:nvPr/>
          </p:nvSpPr>
          <p:spPr bwMode="auto">
            <a:xfrm>
              <a:off x="7935280" y="1911733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10603" name="AutoShape 38"/>
          <p:cNvSpPr>
            <a:spLocks noChangeArrowheads="1"/>
          </p:cNvSpPr>
          <p:nvPr/>
        </p:nvSpPr>
        <p:spPr bwMode="auto">
          <a:xfrm>
            <a:off x="2831638" y="2128166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607" name="Text Box 18"/>
          <p:cNvSpPr txBox="1">
            <a:spLocks noChangeArrowheads="1"/>
          </p:cNvSpPr>
          <p:nvPr/>
        </p:nvSpPr>
        <p:spPr bwMode="auto">
          <a:xfrm>
            <a:off x="76200" y="498196"/>
            <a:ext cx="8987885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platforms according the number of chips constituting</a:t>
            </a:r>
            <a:endParaRPr kumimoji="0" lang="hu-HU" altLang="en-US" sz="180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800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the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chipset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608" name="Rectangle 21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(9)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9886" y="2611591"/>
            <a:ext cx="3070071" cy="7437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Truland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(2005/2006)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Caneland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(2007/2008)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Boxboro-EX platform (2010/2011)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119282" y="2620311"/>
            <a:ext cx="2855269" cy="5180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(2014/2015)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Purley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(2017)</a:t>
            </a: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6204925" y="2076546"/>
            <a:ext cx="2770187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 without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 chipset</a:t>
            </a:r>
          </a:p>
        </p:txBody>
      </p:sp>
      <p:sp>
        <p:nvSpPr>
          <p:cNvPr id="20" name="AutoShape 38"/>
          <p:cNvSpPr>
            <a:spLocks noChangeArrowheads="1"/>
          </p:cNvSpPr>
          <p:nvPr/>
        </p:nvSpPr>
        <p:spPr bwMode="auto">
          <a:xfrm>
            <a:off x="5807921" y="2146096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Line 13"/>
          <p:cNvSpPr>
            <a:spLocks noChangeShapeType="1"/>
          </p:cNvSpPr>
          <p:nvPr/>
        </p:nvSpPr>
        <p:spPr bwMode="auto">
          <a:xfrm>
            <a:off x="4533662" y="177414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7552802" y="197416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495125" y="2614588"/>
            <a:ext cx="409575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(AMD's 2S </a:t>
            </a: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EPYC-7000 series processors)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30832" y="6499187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747113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4" grpId="0"/>
      <p:bldP spid="110600" grpId="0"/>
      <p:bldP spid="110603" grpId="0" animBg="1"/>
      <p:bldP spid="2" grpId="0"/>
      <p:bldP spid="3" grpId="0"/>
      <p:bldP spid="19" grpId="0"/>
      <p:bldP spid="20" grpId="0" animBg="1"/>
      <p:bldP spid="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199246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19591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28139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44185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55603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56873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56873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56873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96006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34638" y="2035331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21938" y="3467256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10988" y="2733831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48775" y="2730656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26663" y="2735418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74375" y="2735418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45838" y="3779990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37725" y="3788987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09825" y="355774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09825" y="304656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96560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781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78145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313546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30291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302910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90210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48154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3799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3799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65934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6307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63076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41486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221576" y="4567393"/>
            <a:ext cx="27334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Nehalem-EX:   up to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-EX: up to DDR3-1333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32743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36813" y="182895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74799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5638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56384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91785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8114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81149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68449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25599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21496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214963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42903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400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40045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218455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34489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3213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75116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5670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5670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921031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8146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8146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68925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27186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21655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216550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444906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41633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41633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20043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61489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06403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298306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7989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7989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3152931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30465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30465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92115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54186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4355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43550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71331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68633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68633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47043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67642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751263" y="518969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79299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482341" y="4861081"/>
            <a:ext cx="45236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345640" y="4667406"/>
            <a:ext cx="3950758" cy="12870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SMI: Scalable Memory Interface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(Serial link between the processor 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and the SMB)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SMB: Scalable Memory Buffer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(Performs conversion between the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 serial SMI and the parallel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 DDR3 DIMM interfaces)</a:t>
            </a: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65921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209724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201628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8321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83213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218614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20797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207978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95278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60048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4941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49411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77351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7449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7449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52904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90381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33073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24976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30656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306561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41963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3132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31326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318626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83396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7276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72760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400700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39784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397843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76253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517931"/>
            <a:ext cx="0" cy="142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4941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4941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49411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833718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20496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65616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3058443"/>
            <a:ext cx="0" cy="165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6498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6498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2434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2659218"/>
            <a:ext cx="1576387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13118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203215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8480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8480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216391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20956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20956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97024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59095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48459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48459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76399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735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7354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51951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3959381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32318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25135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30672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30672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38311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3148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3148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318944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86095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75459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75459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403240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4005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40054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81491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67521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68791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68791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305926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59500" y="321801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475068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47506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832193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204961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02024" y="4049868"/>
            <a:ext cx="918841" cy="406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02474" y="4051456"/>
            <a:ext cx="918841" cy="406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77788" y="498429"/>
            <a:ext cx="88947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1: A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</a:t>
            </a:r>
            <a:r>
              <a:rPr kumimoji="0" lang="hu-HU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2-chip chipset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The Boxboro-EX 4S/8S server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supporting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processors 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52453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215594" y="5960644"/>
            <a:ext cx="2114681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297143"/>
            <a:ext cx="1398587" cy="470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7500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2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493043" y="1332068"/>
            <a:ext cx="1554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E7-4800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19940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31497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31497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338418"/>
            <a:ext cx="25519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1296988" y="6400757"/>
            <a:ext cx="63023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aimed  Boxboro-EX MP server platform (for up to 10 C)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17785" y="5233900"/>
            <a:ext cx="22236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 DIMMs/memory channel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65125" y="4983318"/>
            <a:ext cx="194316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 x QPI up to 6.4 GT/s</a:t>
            </a:r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41340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497543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36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481932" y="4275293"/>
            <a:ext cx="540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2.0</a:t>
            </a:r>
          </a:p>
        </p:txBody>
      </p:sp>
      <p:sp>
        <p:nvSpPr>
          <p:cNvPr id="193" name="Rectangle 21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(10)</a:t>
            </a:r>
            <a:endParaRPr lang="hu-HU" altLang="en-US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67811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5" name="AutoShape 3"/>
          <p:cNvSpPr>
            <a:spLocks noChangeArrowheads="1"/>
          </p:cNvSpPr>
          <p:nvPr/>
        </p:nvSpPr>
        <p:spPr bwMode="auto">
          <a:xfrm>
            <a:off x="514352" y="981075"/>
            <a:ext cx="8134349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High-end 2S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processors and platforms</a:t>
            </a:r>
          </a:p>
        </p:txBody>
      </p:sp>
      <p:grpSp>
        <p:nvGrpSpPr>
          <p:cNvPr id="120836" name="Group 4"/>
          <p:cNvGrpSpPr>
            <a:grpSpLocks/>
          </p:cNvGrpSpPr>
          <p:nvPr/>
        </p:nvGrpSpPr>
        <p:grpSpPr bwMode="auto">
          <a:xfrm>
            <a:off x="654052" y="1968498"/>
            <a:ext cx="7994650" cy="658182"/>
            <a:chOff x="699" y="1638"/>
            <a:chExt cx="4448" cy="296"/>
          </a:xfrm>
        </p:grpSpPr>
        <p:sp>
          <p:nvSpPr>
            <p:cNvPr id="12085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1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Introduction to 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server processors and platforms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856" name="Text Box 6"/>
            <p:cNvSpPr txBox="1">
              <a:spLocks noChangeArrowheads="1"/>
            </p:cNvSpPr>
            <p:nvPr/>
          </p:nvSpPr>
          <p:spPr bwMode="auto">
            <a:xfrm>
              <a:off x="699" y="1684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20837" name="Group 7"/>
          <p:cNvGrpSpPr>
            <a:grpSpLocks/>
          </p:cNvGrpSpPr>
          <p:nvPr/>
        </p:nvGrpSpPr>
        <p:grpSpPr bwMode="auto">
          <a:xfrm>
            <a:off x="650876" y="2695575"/>
            <a:ext cx="7997825" cy="581025"/>
            <a:chOff x="699" y="1638"/>
            <a:chExt cx="4448" cy="366"/>
          </a:xfrm>
        </p:grpSpPr>
        <p:sp>
          <p:nvSpPr>
            <p:cNvPr id="120853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6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Overview of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Intel’s 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high-end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multicore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2S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server p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roc.s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854" name="Text Box 9"/>
            <p:cNvSpPr txBox="1">
              <a:spLocks noChangeArrowheads="1"/>
            </p:cNvSpPr>
            <p:nvPr/>
          </p:nvSpPr>
          <p:spPr bwMode="auto">
            <a:xfrm>
              <a:off x="699" y="1712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20840" name="Group 16"/>
          <p:cNvGrpSpPr>
            <a:grpSpLocks/>
          </p:cNvGrpSpPr>
          <p:nvPr/>
        </p:nvGrpSpPr>
        <p:grpSpPr bwMode="auto">
          <a:xfrm>
            <a:off x="646115" y="4391031"/>
            <a:ext cx="8002586" cy="422276"/>
            <a:chOff x="699" y="1632"/>
            <a:chExt cx="4448" cy="266"/>
          </a:xfrm>
        </p:grpSpPr>
        <p:sp>
          <p:nvSpPr>
            <p:cNvPr id="120847" name="AutoShape 17"/>
            <p:cNvSpPr>
              <a:spLocks noChangeArrowheads="1"/>
            </p:cNvSpPr>
            <p:nvPr/>
          </p:nvSpPr>
          <p:spPr bwMode="auto">
            <a:xfrm>
              <a:off x="951" y="1638"/>
              <a:ext cx="4196" cy="260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5.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AMD’s Zen-based 2S server processors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848" name="Text Box 18"/>
            <p:cNvSpPr txBox="1">
              <a:spLocks noChangeArrowheads="1"/>
            </p:cNvSpPr>
            <p:nvPr/>
          </p:nvSpPr>
          <p:spPr bwMode="auto">
            <a:xfrm>
              <a:off x="699" y="1632"/>
              <a:ext cx="24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20841" name="Group 10"/>
          <p:cNvGrpSpPr>
            <a:grpSpLocks/>
          </p:cNvGrpSpPr>
          <p:nvPr/>
        </p:nvGrpSpPr>
        <p:grpSpPr bwMode="auto">
          <a:xfrm>
            <a:off x="654052" y="3336925"/>
            <a:ext cx="7994650" cy="463550"/>
            <a:chOff x="699" y="1638"/>
            <a:chExt cx="4448" cy="292"/>
          </a:xfrm>
        </p:grpSpPr>
        <p:sp>
          <p:nvSpPr>
            <p:cNvPr id="120845" name="AutoShape 11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3.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The risk of arising memory bandwidth bottleneck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      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in multicore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server processors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846" name="Text Box 12"/>
            <p:cNvSpPr txBox="1">
              <a:spLocks noChangeArrowheads="1"/>
            </p:cNvSpPr>
            <p:nvPr/>
          </p:nvSpPr>
          <p:spPr bwMode="auto">
            <a:xfrm>
              <a:off x="699" y="1648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20842" name="Group 13"/>
          <p:cNvGrpSpPr>
            <a:grpSpLocks/>
          </p:cNvGrpSpPr>
          <p:nvPr/>
        </p:nvGrpSpPr>
        <p:grpSpPr bwMode="auto">
          <a:xfrm>
            <a:off x="650876" y="3878263"/>
            <a:ext cx="7997825" cy="463550"/>
            <a:chOff x="699" y="1638"/>
            <a:chExt cx="4448" cy="292"/>
          </a:xfrm>
        </p:grpSpPr>
        <p:sp>
          <p:nvSpPr>
            <p:cNvPr id="120843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Intel’s high-end multicore 2S server processors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844" name="Text Box 15"/>
            <p:cNvSpPr txBox="1">
              <a:spLocks noChangeArrowheads="1"/>
            </p:cNvSpPr>
            <p:nvPr/>
          </p:nvSpPr>
          <p:spPr bwMode="auto">
            <a:xfrm>
              <a:off x="699" y="1640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8" name="Group 16">
            <a:extLst>
              <a:ext uri="{FF2B5EF4-FFF2-40B4-BE49-F238E27FC236}">
                <a16:creationId xmlns:a16="http://schemas.microsoft.com/office/drawing/2014/main" id="{1D7590AF-0AE0-46E8-9204-DCEDDD563899}"/>
              </a:ext>
            </a:extLst>
          </p:cNvPr>
          <p:cNvGrpSpPr>
            <a:grpSpLocks/>
          </p:cNvGrpSpPr>
          <p:nvPr/>
        </p:nvGrpSpPr>
        <p:grpSpPr bwMode="auto">
          <a:xfrm>
            <a:off x="656275" y="5417191"/>
            <a:ext cx="8002586" cy="422276"/>
            <a:chOff x="699" y="1632"/>
            <a:chExt cx="4448" cy="266"/>
          </a:xfrm>
        </p:grpSpPr>
        <p:sp>
          <p:nvSpPr>
            <p:cNvPr id="19" name="AutoShape 17">
              <a:extLst>
                <a:ext uri="{FF2B5EF4-FFF2-40B4-BE49-F238E27FC236}">
                  <a16:creationId xmlns:a16="http://schemas.microsoft.com/office/drawing/2014/main" id="{E9D968FE-10A5-460E-A894-EAC687F38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638"/>
              <a:ext cx="4196" cy="260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7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References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0" name="Text Box 18">
              <a:extLst>
                <a:ext uri="{FF2B5EF4-FFF2-40B4-BE49-F238E27FC236}">
                  <a16:creationId xmlns:a16="http://schemas.microsoft.com/office/drawing/2014/main" id="{63271B84-7720-4EE8-A36F-0AAA990CE2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" y="1632"/>
              <a:ext cx="24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21" name="Group 13">
            <a:extLst>
              <a:ext uri="{FF2B5EF4-FFF2-40B4-BE49-F238E27FC236}">
                <a16:creationId xmlns:a16="http://schemas.microsoft.com/office/drawing/2014/main" id="{60B4892A-6385-4AFF-A6C5-2924E18C25BC}"/>
              </a:ext>
            </a:extLst>
          </p:cNvPr>
          <p:cNvGrpSpPr>
            <a:grpSpLocks/>
          </p:cNvGrpSpPr>
          <p:nvPr/>
        </p:nvGrpSpPr>
        <p:grpSpPr bwMode="auto">
          <a:xfrm>
            <a:off x="661036" y="4904423"/>
            <a:ext cx="7997825" cy="463550"/>
            <a:chOff x="699" y="1638"/>
            <a:chExt cx="4448" cy="292"/>
          </a:xfrm>
        </p:grpSpPr>
        <p:sp>
          <p:nvSpPr>
            <p:cNvPr id="22" name="AutoShape 14">
              <a:extLst>
                <a:ext uri="{FF2B5EF4-FFF2-40B4-BE49-F238E27FC236}">
                  <a16:creationId xmlns:a16="http://schemas.microsoft.com/office/drawing/2014/main" id="{C5BA41BD-BC5E-48FE-A11D-ECD5F2A73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6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Platform issues of 2S server processors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3" name="Text Box 15">
              <a:extLst>
                <a:ext uri="{FF2B5EF4-FFF2-40B4-BE49-F238E27FC236}">
                  <a16:creationId xmlns:a16="http://schemas.microsoft.com/office/drawing/2014/main" id="{1EA4858B-FD89-43C4-AABD-C72371CCF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" y="1640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407004" y="6227547"/>
            <a:ext cx="35028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600">
                <a:solidFill>
                  <a:schemeClr val="bg1"/>
                </a:solidFill>
              </a:rPr>
              <a:t>Section 5. will not be discussed.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11797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Text Box 177"/>
          <p:cNvSpPr txBox="1">
            <a:spLocks noChangeArrowheads="1"/>
          </p:cNvSpPr>
          <p:nvPr/>
        </p:nvSpPr>
        <p:spPr bwMode="auto">
          <a:xfrm>
            <a:off x="74075" y="499962"/>
            <a:ext cx="9445309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2: A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</a:t>
            </a:r>
            <a:r>
              <a:rPr kumimoji="0" lang="hu-HU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</a:t>
            </a:r>
            <a:r>
              <a:rPr kumimoji="0" lang="hu-HU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single-chip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chipset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The </a:t>
            </a:r>
            <a:r>
              <a:rPr kumimoji="0" lang="en-US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4S/8S server platform for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Bridge-EX/Haswell-EX/Broadwell-EX processors 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4" name="Rectangle 21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(11)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45" name="Text Box 179"/>
          <p:cNvSpPr txBox="1">
            <a:spLocks noChangeArrowheads="1"/>
          </p:cNvSpPr>
          <p:nvPr/>
        </p:nvSpPr>
        <p:spPr bwMode="auto">
          <a:xfrm>
            <a:off x="3527425" y="6256094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ME: Management Engine</a:t>
            </a:r>
          </a:p>
        </p:txBody>
      </p:sp>
      <p:sp>
        <p:nvSpPr>
          <p:cNvPr id="247" name="TextBox 3"/>
          <p:cNvSpPr txBox="1">
            <a:spLocks noChangeArrowheads="1"/>
          </p:cNvSpPr>
          <p:nvPr/>
        </p:nvSpPr>
        <p:spPr bwMode="auto">
          <a:xfrm>
            <a:off x="3463925" y="5264150"/>
            <a:ext cx="1879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 1.1: Up to 9.6 GT/s</a:t>
            </a:r>
          </a:p>
        </p:txBody>
      </p:sp>
      <p:cxnSp>
        <p:nvCxnSpPr>
          <p:cNvPr id="248" name="Egyenes összekötő 108"/>
          <p:cNvCxnSpPr/>
          <p:nvPr/>
        </p:nvCxnSpPr>
        <p:spPr>
          <a:xfrm flipH="1" flipV="1">
            <a:off x="4200663" y="2326867"/>
            <a:ext cx="576126" cy="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Egyenes összekötő 112"/>
          <p:cNvCxnSpPr/>
          <p:nvPr/>
        </p:nvCxnSpPr>
        <p:spPr>
          <a:xfrm rot="10800000">
            <a:off x="4222750" y="3500692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Egyenes összekötő 113"/>
          <p:cNvCxnSpPr/>
          <p:nvPr/>
        </p:nvCxnSpPr>
        <p:spPr>
          <a:xfrm rot="10800000">
            <a:off x="4222750" y="2614867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Egyenes összekötő 115"/>
          <p:cNvCxnSpPr/>
          <p:nvPr/>
        </p:nvCxnSpPr>
        <p:spPr>
          <a:xfrm rot="10800000" flipV="1">
            <a:off x="4222750" y="2627567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Egyenes összekötő 118"/>
          <p:cNvCxnSpPr>
            <a:cxnSpLocks noChangeShapeType="1"/>
          </p:cNvCxnSpPr>
          <p:nvPr/>
        </p:nvCxnSpPr>
        <p:spPr bwMode="auto">
          <a:xfrm flipH="1" flipV="1">
            <a:off x="3480663" y="2614867"/>
            <a:ext cx="726" cy="584464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3" name="Egyenes összekötő 119"/>
          <p:cNvCxnSpPr>
            <a:cxnSpLocks noChangeShapeType="1"/>
          </p:cNvCxnSpPr>
          <p:nvPr/>
        </p:nvCxnSpPr>
        <p:spPr bwMode="auto">
          <a:xfrm flipV="1">
            <a:off x="5519738" y="2627567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4" name="Szövegdoboz 70"/>
          <p:cNvSpPr txBox="1">
            <a:spLocks noChangeArrowheads="1"/>
          </p:cNvSpPr>
          <p:nvPr/>
        </p:nvSpPr>
        <p:spPr bwMode="auto">
          <a:xfrm>
            <a:off x="4257881" y="1865567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1.1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5" name="Szövegdoboz 70"/>
          <p:cNvSpPr txBox="1">
            <a:spLocks noChangeArrowheads="1"/>
          </p:cNvSpPr>
          <p:nvPr/>
        </p:nvSpPr>
        <p:spPr bwMode="auto">
          <a:xfrm>
            <a:off x="4245181" y="3576892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1.1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6" name="Szövegdoboz 70"/>
          <p:cNvSpPr txBox="1">
            <a:spLocks noChangeArrowheads="1"/>
          </p:cNvSpPr>
          <p:nvPr/>
        </p:nvSpPr>
        <p:spPr bwMode="auto">
          <a:xfrm>
            <a:off x="5508394" y="2792667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7" name="Szövegdoboz 70"/>
          <p:cNvSpPr txBox="1">
            <a:spLocks noChangeArrowheads="1"/>
          </p:cNvSpPr>
          <p:nvPr/>
        </p:nvSpPr>
        <p:spPr bwMode="auto">
          <a:xfrm>
            <a:off x="2804881" y="2789492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8" name="Szövegdoboz 70"/>
          <p:cNvSpPr txBox="1">
            <a:spLocks noChangeArrowheads="1"/>
          </p:cNvSpPr>
          <p:nvPr/>
        </p:nvSpPr>
        <p:spPr bwMode="auto">
          <a:xfrm>
            <a:off x="3784369" y="27942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9" name="Szövegdoboz 70"/>
          <p:cNvSpPr txBox="1">
            <a:spLocks noChangeArrowheads="1"/>
          </p:cNvSpPr>
          <p:nvPr/>
        </p:nvSpPr>
        <p:spPr bwMode="auto">
          <a:xfrm>
            <a:off x="4570181" y="27942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60" name="Egyenes összekötő 130"/>
          <p:cNvCxnSpPr/>
          <p:nvPr/>
        </p:nvCxnSpPr>
        <p:spPr>
          <a:xfrm rot="10800000" flipH="1" flipV="1">
            <a:off x="2409825" y="36165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Egyenes összekötő 131"/>
          <p:cNvCxnSpPr/>
          <p:nvPr/>
        </p:nvCxnSpPr>
        <p:spPr>
          <a:xfrm rot="10800000" flipH="1" flipV="1">
            <a:off x="2409825" y="3105404"/>
            <a:ext cx="263525" cy="635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Egyenes összekötő 145"/>
          <p:cNvCxnSpPr/>
          <p:nvPr/>
        </p:nvCxnSpPr>
        <p:spPr>
          <a:xfrm rot="10800000" flipH="1">
            <a:off x="1502017" y="3018504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3" name="Téglalap 146"/>
          <p:cNvSpPr/>
          <p:nvPr/>
        </p:nvSpPr>
        <p:spPr>
          <a:xfrm flipH="1">
            <a:off x="1658603" y="28402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64" name="Téglalap 147"/>
          <p:cNvSpPr/>
          <p:nvPr/>
        </p:nvSpPr>
        <p:spPr>
          <a:xfrm flipH="1">
            <a:off x="1571290" y="284029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65" name="Egyenes összekötő 150"/>
          <p:cNvCxnSpPr/>
          <p:nvPr/>
        </p:nvCxnSpPr>
        <p:spPr>
          <a:xfrm rot="10800000" flipH="1">
            <a:off x="1507955" y="3194304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Téglalap 151"/>
          <p:cNvSpPr/>
          <p:nvPr/>
        </p:nvSpPr>
        <p:spPr>
          <a:xfrm flipH="1">
            <a:off x="1658603" y="30879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67" name="Téglalap 152"/>
          <p:cNvSpPr/>
          <p:nvPr/>
        </p:nvSpPr>
        <p:spPr>
          <a:xfrm flipH="1">
            <a:off x="1571290" y="308794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68" name="Téglalap 155"/>
          <p:cNvSpPr/>
          <p:nvPr/>
        </p:nvSpPr>
        <p:spPr>
          <a:xfrm flipH="1">
            <a:off x="1897063" y="2960942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69" name="Egyenes összekötő 156"/>
          <p:cNvCxnSpPr/>
          <p:nvPr/>
        </p:nvCxnSpPr>
        <p:spPr>
          <a:xfrm rot="10800000" flipH="1">
            <a:off x="1502017" y="3540379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églalap 157"/>
          <p:cNvSpPr/>
          <p:nvPr/>
        </p:nvSpPr>
        <p:spPr>
          <a:xfrm flipH="1">
            <a:off x="1658603" y="3438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71" name="Téglalap 158"/>
          <p:cNvSpPr/>
          <p:nvPr/>
        </p:nvSpPr>
        <p:spPr>
          <a:xfrm flipH="1">
            <a:off x="1571290" y="34387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72" name="Egyenes összekötő 161"/>
          <p:cNvCxnSpPr/>
          <p:nvPr/>
        </p:nvCxnSpPr>
        <p:spPr>
          <a:xfrm rot="10800000" flipH="1">
            <a:off x="1502017" y="3718179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Téglalap 162"/>
          <p:cNvSpPr/>
          <p:nvPr/>
        </p:nvSpPr>
        <p:spPr>
          <a:xfrm flipH="1">
            <a:off x="1658603" y="36896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74" name="Téglalap 163"/>
          <p:cNvSpPr/>
          <p:nvPr/>
        </p:nvSpPr>
        <p:spPr>
          <a:xfrm flipH="1">
            <a:off x="1571290" y="36896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75" name="Téglalap 166"/>
          <p:cNvSpPr/>
          <p:nvPr/>
        </p:nvSpPr>
        <p:spPr>
          <a:xfrm flipH="1">
            <a:off x="1897063" y="3473704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76" name="Egyenes összekötő 130"/>
          <p:cNvCxnSpPr/>
          <p:nvPr/>
        </p:nvCxnSpPr>
        <p:spPr>
          <a:xfrm rot="10800000" flipH="1" flipV="1">
            <a:off x="2436813" y="2386267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Egyenes összekötő 131"/>
          <p:cNvCxnSpPr/>
          <p:nvPr/>
        </p:nvCxnSpPr>
        <p:spPr>
          <a:xfrm rot="10800000" flipH="1" flipV="1">
            <a:off x="2436813" y="188779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Egyenes összekötő 145"/>
          <p:cNvCxnSpPr/>
          <p:nvPr/>
        </p:nvCxnSpPr>
        <p:spPr>
          <a:xfrm rot="10800000" flipH="1">
            <a:off x="1525769" y="1806829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Téglalap 146"/>
          <p:cNvSpPr/>
          <p:nvPr/>
        </p:nvSpPr>
        <p:spPr>
          <a:xfrm flipH="1">
            <a:off x="1667210" y="16226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0" name="Téglalap 147"/>
          <p:cNvSpPr/>
          <p:nvPr/>
        </p:nvSpPr>
        <p:spPr>
          <a:xfrm flipH="1">
            <a:off x="1579898" y="16226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81" name="Egyenes összekötő 150"/>
          <p:cNvCxnSpPr/>
          <p:nvPr/>
        </p:nvCxnSpPr>
        <p:spPr>
          <a:xfrm rot="10800000" flipH="1">
            <a:off x="1525769" y="1976692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Téglalap 151"/>
          <p:cNvSpPr/>
          <p:nvPr/>
        </p:nvSpPr>
        <p:spPr>
          <a:xfrm flipH="1">
            <a:off x="1667210" y="187032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3" name="Téglalap 152"/>
          <p:cNvSpPr/>
          <p:nvPr/>
        </p:nvSpPr>
        <p:spPr>
          <a:xfrm flipH="1">
            <a:off x="1579898" y="187032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4" name="Téglalap 155"/>
          <p:cNvSpPr/>
          <p:nvPr/>
        </p:nvSpPr>
        <p:spPr>
          <a:xfrm flipH="1">
            <a:off x="1924050" y="1743329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85" name="Egyenes összekötő 156"/>
          <p:cNvCxnSpPr/>
          <p:nvPr/>
        </p:nvCxnSpPr>
        <p:spPr>
          <a:xfrm rot="10800000" flipH="1">
            <a:off x="1525769" y="2314829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églalap 157"/>
          <p:cNvSpPr/>
          <p:nvPr/>
        </p:nvSpPr>
        <p:spPr>
          <a:xfrm flipH="1">
            <a:off x="1667210" y="22084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7" name="Téglalap 158"/>
          <p:cNvSpPr/>
          <p:nvPr/>
        </p:nvSpPr>
        <p:spPr>
          <a:xfrm flipH="1">
            <a:off x="1579898" y="22084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88" name="Egyenes összekötő 161"/>
          <p:cNvCxnSpPr/>
          <p:nvPr/>
        </p:nvCxnSpPr>
        <p:spPr>
          <a:xfrm rot="10800000" flipH="1">
            <a:off x="1525769" y="2487867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9" name="Téglalap 162"/>
          <p:cNvSpPr/>
          <p:nvPr/>
        </p:nvSpPr>
        <p:spPr>
          <a:xfrm flipH="1">
            <a:off x="1667210" y="24592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90" name="Téglalap 163"/>
          <p:cNvSpPr/>
          <p:nvPr/>
        </p:nvSpPr>
        <p:spPr>
          <a:xfrm flipH="1">
            <a:off x="1579898" y="245929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91" name="Téglalap 166"/>
          <p:cNvSpPr/>
          <p:nvPr/>
        </p:nvSpPr>
        <p:spPr>
          <a:xfrm flipH="1">
            <a:off x="1924050" y="2243392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92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4037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3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909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4" name="Egyenes összekötő 172"/>
          <p:cNvCxnSpPr>
            <a:cxnSpLocks noChangeShapeType="1"/>
          </p:cNvCxnSpPr>
          <p:nvPr/>
        </p:nvCxnSpPr>
        <p:spPr bwMode="auto">
          <a:xfrm rot="10800000">
            <a:off x="6955008" y="18100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5" name="Téglalap 173"/>
          <p:cNvSpPr>
            <a:spLocks noChangeArrowheads="1"/>
          </p:cNvSpPr>
          <p:nvPr/>
        </p:nvSpPr>
        <p:spPr bwMode="auto">
          <a:xfrm>
            <a:off x="7212013" y="16258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96" name="Téglalap 174"/>
          <p:cNvSpPr>
            <a:spLocks noChangeArrowheads="1"/>
          </p:cNvSpPr>
          <p:nvPr/>
        </p:nvSpPr>
        <p:spPr bwMode="auto">
          <a:xfrm>
            <a:off x="7297738" y="16258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297" name="Egyenes összekötő 177"/>
          <p:cNvCxnSpPr>
            <a:cxnSpLocks noChangeShapeType="1"/>
          </p:cNvCxnSpPr>
          <p:nvPr/>
        </p:nvCxnSpPr>
        <p:spPr bwMode="auto">
          <a:xfrm rot="10800000">
            <a:off x="6955008" y="1979867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8" name="Téglalap 178"/>
          <p:cNvSpPr>
            <a:spLocks noChangeArrowheads="1"/>
          </p:cNvSpPr>
          <p:nvPr/>
        </p:nvSpPr>
        <p:spPr bwMode="auto">
          <a:xfrm>
            <a:off x="7212013" y="18735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99" name="Téglalap 179"/>
          <p:cNvSpPr>
            <a:spLocks noChangeArrowheads="1"/>
          </p:cNvSpPr>
          <p:nvPr/>
        </p:nvSpPr>
        <p:spPr bwMode="auto">
          <a:xfrm>
            <a:off x="7297738" y="18735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0" name="Téglalap 182"/>
          <p:cNvSpPr>
            <a:spLocks noChangeArrowheads="1"/>
          </p:cNvSpPr>
          <p:nvPr/>
        </p:nvSpPr>
        <p:spPr bwMode="auto">
          <a:xfrm>
            <a:off x="6362700" y="17480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01" name="Egyenes összekötő 183"/>
          <p:cNvCxnSpPr>
            <a:cxnSpLocks noChangeShapeType="1"/>
          </p:cNvCxnSpPr>
          <p:nvPr/>
        </p:nvCxnSpPr>
        <p:spPr bwMode="auto">
          <a:xfrm rot="10800000">
            <a:off x="6970883" y="23307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2" name="Téglalap 184"/>
          <p:cNvSpPr>
            <a:spLocks noChangeArrowheads="1"/>
          </p:cNvSpPr>
          <p:nvPr/>
        </p:nvSpPr>
        <p:spPr bwMode="auto">
          <a:xfrm>
            <a:off x="7212013" y="22243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3" name="Téglalap 185"/>
          <p:cNvSpPr>
            <a:spLocks noChangeArrowheads="1"/>
          </p:cNvSpPr>
          <p:nvPr/>
        </p:nvSpPr>
        <p:spPr bwMode="auto">
          <a:xfrm>
            <a:off x="7297738" y="22243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04" name="Egyenes összekötő 188"/>
          <p:cNvCxnSpPr>
            <a:cxnSpLocks noChangeShapeType="1"/>
          </p:cNvCxnSpPr>
          <p:nvPr/>
        </p:nvCxnSpPr>
        <p:spPr bwMode="auto">
          <a:xfrm rot="10800000">
            <a:off x="6949070" y="2503742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5" name="Téglalap 189"/>
          <p:cNvSpPr>
            <a:spLocks noChangeArrowheads="1"/>
          </p:cNvSpPr>
          <p:nvPr/>
        </p:nvSpPr>
        <p:spPr bwMode="auto">
          <a:xfrm>
            <a:off x="7212013" y="24751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6" name="Téglalap 190"/>
          <p:cNvSpPr>
            <a:spLocks noChangeArrowheads="1"/>
          </p:cNvSpPr>
          <p:nvPr/>
        </p:nvSpPr>
        <p:spPr bwMode="auto">
          <a:xfrm>
            <a:off x="7297738" y="24751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7" name="Téglalap 193"/>
          <p:cNvSpPr>
            <a:spLocks noChangeArrowheads="1"/>
          </p:cNvSpPr>
          <p:nvPr/>
        </p:nvSpPr>
        <p:spPr bwMode="auto">
          <a:xfrm>
            <a:off x="6362700" y="22592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0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36737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1228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0" name="Egyenes összekötő 172"/>
          <p:cNvCxnSpPr>
            <a:cxnSpLocks noChangeShapeType="1"/>
          </p:cNvCxnSpPr>
          <p:nvPr/>
        </p:nvCxnSpPr>
        <p:spPr bwMode="auto">
          <a:xfrm rot="10800000">
            <a:off x="6955008" y="30419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1" name="Téglalap 173"/>
          <p:cNvSpPr>
            <a:spLocks noChangeArrowheads="1"/>
          </p:cNvSpPr>
          <p:nvPr/>
        </p:nvSpPr>
        <p:spPr bwMode="auto">
          <a:xfrm>
            <a:off x="7212013" y="28577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12" name="Téglalap 174"/>
          <p:cNvSpPr>
            <a:spLocks noChangeArrowheads="1"/>
          </p:cNvSpPr>
          <p:nvPr/>
        </p:nvSpPr>
        <p:spPr bwMode="auto">
          <a:xfrm>
            <a:off x="7297738" y="28577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13" name="Egyenes összekötő 177"/>
          <p:cNvCxnSpPr>
            <a:cxnSpLocks noChangeShapeType="1"/>
          </p:cNvCxnSpPr>
          <p:nvPr/>
        </p:nvCxnSpPr>
        <p:spPr bwMode="auto">
          <a:xfrm rot="10800000">
            <a:off x="6955008" y="3211767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4" name="Téglalap 178"/>
          <p:cNvSpPr>
            <a:spLocks noChangeArrowheads="1"/>
          </p:cNvSpPr>
          <p:nvPr/>
        </p:nvSpPr>
        <p:spPr bwMode="auto">
          <a:xfrm>
            <a:off x="7212013" y="31054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15" name="Téglalap 179"/>
          <p:cNvSpPr>
            <a:spLocks noChangeArrowheads="1"/>
          </p:cNvSpPr>
          <p:nvPr/>
        </p:nvSpPr>
        <p:spPr bwMode="auto">
          <a:xfrm>
            <a:off x="7297738" y="31054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16" name="Téglalap 182"/>
          <p:cNvSpPr>
            <a:spLocks noChangeArrowheads="1"/>
          </p:cNvSpPr>
          <p:nvPr/>
        </p:nvSpPr>
        <p:spPr bwMode="auto">
          <a:xfrm>
            <a:off x="6362700" y="29799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17" name="Egyenes összekötő 183"/>
          <p:cNvCxnSpPr>
            <a:cxnSpLocks noChangeShapeType="1"/>
          </p:cNvCxnSpPr>
          <p:nvPr/>
        </p:nvCxnSpPr>
        <p:spPr bwMode="auto">
          <a:xfrm rot="10800000">
            <a:off x="6970883" y="36007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8" name="Téglalap 184"/>
          <p:cNvSpPr>
            <a:spLocks noChangeArrowheads="1"/>
          </p:cNvSpPr>
          <p:nvPr/>
        </p:nvSpPr>
        <p:spPr bwMode="auto">
          <a:xfrm>
            <a:off x="7212013" y="34943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19" name="Téglalap 185"/>
          <p:cNvSpPr>
            <a:spLocks noChangeArrowheads="1"/>
          </p:cNvSpPr>
          <p:nvPr/>
        </p:nvSpPr>
        <p:spPr bwMode="auto">
          <a:xfrm>
            <a:off x="7297738" y="34943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20" name="Egyenes összekötő 188"/>
          <p:cNvCxnSpPr>
            <a:cxnSpLocks noChangeShapeType="1"/>
          </p:cNvCxnSpPr>
          <p:nvPr/>
        </p:nvCxnSpPr>
        <p:spPr bwMode="auto">
          <a:xfrm rot="10800000">
            <a:off x="6955008" y="37721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1" name="Téglalap 189"/>
          <p:cNvSpPr>
            <a:spLocks noChangeArrowheads="1"/>
          </p:cNvSpPr>
          <p:nvPr/>
        </p:nvSpPr>
        <p:spPr bwMode="auto">
          <a:xfrm>
            <a:off x="7212013" y="37451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22" name="Téglalap 190"/>
          <p:cNvSpPr>
            <a:spLocks noChangeArrowheads="1"/>
          </p:cNvSpPr>
          <p:nvPr/>
        </p:nvSpPr>
        <p:spPr bwMode="auto">
          <a:xfrm>
            <a:off x="7297738" y="37451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23" name="Téglalap 193"/>
          <p:cNvSpPr>
            <a:spLocks noChangeArrowheads="1"/>
          </p:cNvSpPr>
          <p:nvPr/>
        </p:nvSpPr>
        <p:spPr bwMode="auto">
          <a:xfrm>
            <a:off x="6362700" y="35292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24" name="Egyenes összekötő 130"/>
          <p:cNvCxnSpPr/>
          <p:nvPr/>
        </p:nvCxnSpPr>
        <p:spPr>
          <a:xfrm rot="10800000" flipH="1" flipV="1">
            <a:off x="1193800" y="2718054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Egyenes összekötő 131"/>
          <p:cNvCxnSpPr/>
          <p:nvPr/>
        </p:nvCxnSpPr>
        <p:spPr>
          <a:xfrm rot="10800000" flipH="1" flipV="1">
            <a:off x="1193800" y="2156079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Egyenes összekötő 145"/>
          <p:cNvCxnSpPr/>
          <p:nvPr/>
        </p:nvCxnSpPr>
        <p:spPr>
          <a:xfrm rot="10800000" flipH="1">
            <a:off x="270881" y="207511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" name="Téglalap 146"/>
          <p:cNvSpPr/>
          <p:nvPr/>
        </p:nvSpPr>
        <p:spPr>
          <a:xfrm flipH="1">
            <a:off x="433388" y="18909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28" name="Téglalap 147"/>
          <p:cNvSpPr/>
          <p:nvPr/>
        </p:nvSpPr>
        <p:spPr>
          <a:xfrm flipH="1">
            <a:off x="346075" y="189096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329" name="Egyenes összekötő 150"/>
          <p:cNvCxnSpPr/>
          <p:nvPr/>
        </p:nvCxnSpPr>
        <p:spPr>
          <a:xfrm rot="10800000" flipH="1">
            <a:off x="270881" y="2244979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Téglalap 151"/>
          <p:cNvSpPr/>
          <p:nvPr/>
        </p:nvSpPr>
        <p:spPr>
          <a:xfrm flipH="1">
            <a:off x="433388" y="213861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1" name="Téglalap 152"/>
          <p:cNvSpPr/>
          <p:nvPr/>
        </p:nvSpPr>
        <p:spPr>
          <a:xfrm flipH="1">
            <a:off x="346075" y="213861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2" name="Téglalap 155"/>
          <p:cNvSpPr/>
          <p:nvPr/>
        </p:nvSpPr>
        <p:spPr>
          <a:xfrm flipH="1">
            <a:off x="681038" y="201161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333" name="Egyenes összekötő 156"/>
          <p:cNvCxnSpPr/>
          <p:nvPr/>
        </p:nvCxnSpPr>
        <p:spPr>
          <a:xfrm rot="10800000" flipH="1">
            <a:off x="270881" y="2659317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Téglalap 157"/>
          <p:cNvSpPr/>
          <p:nvPr/>
        </p:nvSpPr>
        <p:spPr>
          <a:xfrm flipH="1">
            <a:off x="433388" y="25529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5" name="Téglalap 158"/>
          <p:cNvSpPr/>
          <p:nvPr/>
        </p:nvSpPr>
        <p:spPr>
          <a:xfrm flipH="1">
            <a:off x="346075" y="25529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336" name="Egyenes összekötő 161"/>
          <p:cNvCxnSpPr/>
          <p:nvPr/>
        </p:nvCxnSpPr>
        <p:spPr>
          <a:xfrm rot="10800000" flipH="1">
            <a:off x="270881" y="2832354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7" name="Téglalap 162"/>
          <p:cNvSpPr/>
          <p:nvPr/>
        </p:nvSpPr>
        <p:spPr>
          <a:xfrm flipH="1">
            <a:off x="433388" y="2803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8" name="Téglalap 163"/>
          <p:cNvSpPr/>
          <p:nvPr/>
        </p:nvSpPr>
        <p:spPr>
          <a:xfrm flipH="1">
            <a:off x="346075" y="28037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9" name="Téglalap 166"/>
          <p:cNvSpPr/>
          <p:nvPr/>
        </p:nvSpPr>
        <p:spPr>
          <a:xfrm flipH="1">
            <a:off x="681038" y="2587879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340" name="Egyenes összekötő 130"/>
          <p:cNvCxnSpPr/>
          <p:nvPr/>
        </p:nvCxnSpPr>
        <p:spPr>
          <a:xfrm rot="10800000" flipH="1" flipV="1">
            <a:off x="1195388" y="3962654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Egyenes összekötő 131"/>
          <p:cNvCxnSpPr/>
          <p:nvPr/>
        </p:nvCxnSpPr>
        <p:spPr>
          <a:xfrm rot="10800000" flipH="1" flipV="1">
            <a:off x="1195388" y="3389567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2" name="Egyenes összekötő 145"/>
          <p:cNvCxnSpPr/>
          <p:nvPr/>
        </p:nvCxnSpPr>
        <p:spPr>
          <a:xfrm rot="10800000" flipH="1">
            <a:off x="272468" y="330860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3" name="Téglalap 146"/>
          <p:cNvSpPr/>
          <p:nvPr/>
        </p:nvSpPr>
        <p:spPr>
          <a:xfrm flipH="1">
            <a:off x="434975" y="31244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44" name="Téglalap 147"/>
          <p:cNvSpPr/>
          <p:nvPr/>
        </p:nvSpPr>
        <p:spPr>
          <a:xfrm flipH="1">
            <a:off x="347663" y="31244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345" name="Egyenes összekötő 150"/>
          <p:cNvCxnSpPr/>
          <p:nvPr/>
        </p:nvCxnSpPr>
        <p:spPr>
          <a:xfrm rot="10800000" flipH="1">
            <a:off x="272468" y="3478467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6" name="Téglalap 151"/>
          <p:cNvSpPr/>
          <p:nvPr/>
        </p:nvSpPr>
        <p:spPr>
          <a:xfrm flipH="1">
            <a:off x="434975" y="33721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47" name="Téglalap 152"/>
          <p:cNvSpPr/>
          <p:nvPr/>
        </p:nvSpPr>
        <p:spPr>
          <a:xfrm flipH="1">
            <a:off x="347663" y="33721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48" name="Téglalap 155"/>
          <p:cNvSpPr/>
          <p:nvPr/>
        </p:nvSpPr>
        <p:spPr>
          <a:xfrm flipH="1">
            <a:off x="682625" y="324510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349" name="Egyenes összekötő 156"/>
          <p:cNvCxnSpPr/>
          <p:nvPr/>
        </p:nvCxnSpPr>
        <p:spPr>
          <a:xfrm rot="10800000" flipH="1">
            <a:off x="272468" y="3892804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0" name="Téglalap 157"/>
          <p:cNvSpPr/>
          <p:nvPr/>
        </p:nvSpPr>
        <p:spPr>
          <a:xfrm flipH="1">
            <a:off x="434975" y="37864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51" name="Téglalap 158"/>
          <p:cNvSpPr/>
          <p:nvPr/>
        </p:nvSpPr>
        <p:spPr>
          <a:xfrm flipH="1">
            <a:off x="347663" y="378644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352" name="Egyenes összekötő 161"/>
          <p:cNvCxnSpPr/>
          <p:nvPr/>
        </p:nvCxnSpPr>
        <p:spPr>
          <a:xfrm rot="10800000" flipH="1">
            <a:off x="272468" y="4065842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3" name="Téglalap 162"/>
          <p:cNvSpPr/>
          <p:nvPr/>
        </p:nvSpPr>
        <p:spPr>
          <a:xfrm flipH="1">
            <a:off x="434975" y="40372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54" name="Téglalap 163"/>
          <p:cNvSpPr/>
          <p:nvPr/>
        </p:nvSpPr>
        <p:spPr>
          <a:xfrm flipH="1">
            <a:off x="347663" y="40372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55" name="Téglalap 166"/>
          <p:cNvSpPr/>
          <p:nvPr/>
        </p:nvSpPr>
        <p:spPr>
          <a:xfrm flipH="1">
            <a:off x="682625" y="3821367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56" name="Line 123"/>
          <p:cNvSpPr>
            <a:spLocks noChangeShapeType="1"/>
          </p:cNvSpPr>
          <p:nvPr/>
        </p:nvSpPr>
        <p:spPr bwMode="auto">
          <a:xfrm flipV="1">
            <a:off x="2681288" y="2553791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7" name="Line 124"/>
          <p:cNvSpPr>
            <a:spLocks noChangeShapeType="1"/>
          </p:cNvSpPr>
          <p:nvPr/>
        </p:nvSpPr>
        <p:spPr bwMode="auto">
          <a:xfrm>
            <a:off x="2706688" y="25529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8" name="Line 125"/>
          <p:cNvSpPr>
            <a:spLocks noChangeShapeType="1"/>
          </p:cNvSpPr>
          <p:nvPr/>
        </p:nvSpPr>
        <p:spPr bwMode="auto">
          <a:xfrm>
            <a:off x="2706688" y="25529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9" name="Line 126"/>
          <p:cNvSpPr>
            <a:spLocks noChangeShapeType="1"/>
          </p:cNvSpPr>
          <p:nvPr/>
        </p:nvSpPr>
        <p:spPr bwMode="auto">
          <a:xfrm>
            <a:off x="2687638" y="2552954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0" name="Line 127"/>
          <p:cNvSpPr>
            <a:spLocks noChangeShapeType="1"/>
          </p:cNvSpPr>
          <p:nvPr/>
        </p:nvSpPr>
        <p:spPr bwMode="auto">
          <a:xfrm>
            <a:off x="2687638" y="1901744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1" name="Line 128"/>
          <p:cNvSpPr>
            <a:spLocks noChangeShapeType="1"/>
          </p:cNvSpPr>
          <p:nvPr/>
        </p:nvSpPr>
        <p:spPr bwMode="auto">
          <a:xfrm>
            <a:off x="2687638" y="21084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2" name="Line 130"/>
          <p:cNvSpPr>
            <a:spLocks noChangeShapeType="1"/>
          </p:cNvSpPr>
          <p:nvPr/>
        </p:nvSpPr>
        <p:spPr bwMode="auto">
          <a:xfrm>
            <a:off x="2687638" y="3114594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3" name="Line 133"/>
          <p:cNvSpPr>
            <a:spLocks noChangeShapeType="1"/>
          </p:cNvSpPr>
          <p:nvPr/>
        </p:nvSpPr>
        <p:spPr bwMode="auto">
          <a:xfrm>
            <a:off x="2687638" y="33022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3639" y="2718054"/>
            <a:ext cx="1548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71954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6" name="Egyenes összekötő 172"/>
          <p:cNvCxnSpPr>
            <a:cxnSpLocks noChangeShapeType="1"/>
          </p:cNvCxnSpPr>
          <p:nvPr/>
        </p:nvCxnSpPr>
        <p:spPr bwMode="auto">
          <a:xfrm rot="10800000">
            <a:off x="8314671" y="20909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7" name="Téglalap 173"/>
          <p:cNvSpPr>
            <a:spLocks noChangeArrowheads="1"/>
          </p:cNvSpPr>
          <p:nvPr/>
        </p:nvSpPr>
        <p:spPr bwMode="auto">
          <a:xfrm>
            <a:off x="8559800" y="19068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68" name="Téglalap 174"/>
          <p:cNvSpPr>
            <a:spLocks noChangeArrowheads="1"/>
          </p:cNvSpPr>
          <p:nvPr/>
        </p:nvSpPr>
        <p:spPr bwMode="auto">
          <a:xfrm>
            <a:off x="8645525" y="19068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69" name="Egyenes összekötő 177"/>
          <p:cNvCxnSpPr>
            <a:cxnSpLocks noChangeShapeType="1"/>
          </p:cNvCxnSpPr>
          <p:nvPr/>
        </p:nvCxnSpPr>
        <p:spPr bwMode="auto">
          <a:xfrm rot="10800000">
            <a:off x="8314671" y="22227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0" name="Téglalap 178"/>
          <p:cNvSpPr>
            <a:spLocks noChangeArrowheads="1"/>
          </p:cNvSpPr>
          <p:nvPr/>
        </p:nvSpPr>
        <p:spPr bwMode="auto">
          <a:xfrm>
            <a:off x="8559800" y="21544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71" name="Téglalap 179"/>
          <p:cNvSpPr>
            <a:spLocks noChangeArrowheads="1"/>
          </p:cNvSpPr>
          <p:nvPr/>
        </p:nvSpPr>
        <p:spPr bwMode="auto">
          <a:xfrm>
            <a:off x="8645525" y="21544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72" name="Téglalap 182"/>
          <p:cNvSpPr>
            <a:spLocks noChangeArrowheads="1"/>
          </p:cNvSpPr>
          <p:nvPr/>
        </p:nvSpPr>
        <p:spPr bwMode="auto">
          <a:xfrm>
            <a:off x="7710488" y="20290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73" name="Egyenes összekötő 183"/>
          <p:cNvCxnSpPr>
            <a:cxnSpLocks noChangeShapeType="1"/>
          </p:cNvCxnSpPr>
          <p:nvPr/>
        </p:nvCxnSpPr>
        <p:spPr bwMode="auto">
          <a:xfrm rot="10800000">
            <a:off x="8324608" y="26497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4" name="Téglalap 184"/>
          <p:cNvSpPr>
            <a:spLocks noChangeArrowheads="1"/>
          </p:cNvSpPr>
          <p:nvPr/>
        </p:nvSpPr>
        <p:spPr bwMode="auto">
          <a:xfrm>
            <a:off x="8559800" y="25434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75" name="Téglalap 185"/>
          <p:cNvSpPr>
            <a:spLocks noChangeArrowheads="1"/>
          </p:cNvSpPr>
          <p:nvPr/>
        </p:nvSpPr>
        <p:spPr bwMode="auto">
          <a:xfrm>
            <a:off x="8645525" y="25434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76" name="Egyenes összekötő 188"/>
          <p:cNvCxnSpPr>
            <a:cxnSpLocks noChangeShapeType="1"/>
          </p:cNvCxnSpPr>
          <p:nvPr/>
        </p:nvCxnSpPr>
        <p:spPr bwMode="auto">
          <a:xfrm rot="10800000">
            <a:off x="8308733" y="2822829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7" name="Téglalap 189"/>
          <p:cNvSpPr>
            <a:spLocks noChangeArrowheads="1"/>
          </p:cNvSpPr>
          <p:nvPr/>
        </p:nvSpPr>
        <p:spPr bwMode="auto">
          <a:xfrm>
            <a:off x="8559800" y="27942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78" name="Téglalap 190"/>
          <p:cNvSpPr>
            <a:spLocks noChangeArrowheads="1"/>
          </p:cNvSpPr>
          <p:nvPr/>
        </p:nvSpPr>
        <p:spPr bwMode="auto">
          <a:xfrm>
            <a:off x="8645525" y="27942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79" name="Téglalap 193"/>
          <p:cNvSpPr>
            <a:spLocks noChangeArrowheads="1"/>
          </p:cNvSpPr>
          <p:nvPr/>
        </p:nvSpPr>
        <p:spPr bwMode="auto">
          <a:xfrm>
            <a:off x="7710488" y="25783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80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2823" y="4018217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1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91154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2" name="Egyenes összekötő 172"/>
          <p:cNvCxnSpPr>
            <a:cxnSpLocks noChangeShapeType="1"/>
          </p:cNvCxnSpPr>
          <p:nvPr/>
        </p:nvCxnSpPr>
        <p:spPr bwMode="auto">
          <a:xfrm rot="10800000">
            <a:off x="8314671" y="33101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3" name="Téglalap 173"/>
          <p:cNvSpPr>
            <a:spLocks noChangeArrowheads="1"/>
          </p:cNvSpPr>
          <p:nvPr/>
        </p:nvSpPr>
        <p:spPr bwMode="auto">
          <a:xfrm>
            <a:off x="8559800" y="31260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84" name="Téglalap 174"/>
          <p:cNvSpPr>
            <a:spLocks noChangeArrowheads="1"/>
          </p:cNvSpPr>
          <p:nvPr/>
        </p:nvSpPr>
        <p:spPr bwMode="auto">
          <a:xfrm>
            <a:off x="8645525" y="31260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85" name="Egyenes összekötő 177"/>
          <p:cNvCxnSpPr>
            <a:cxnSpLocks noChangeShapeType="1"/>
          </p:cNvCxnSpPr>
          <p:nvPr/>
        </p:nvCxnSpPr>
        <p:spPr bwMode="auto">
          <a:xfrm rot="10800000">
            <a:off x="8308733" y="3441954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6" name="Téglalap 178"/>
          <p:cNvSpPr>
            <a:spLocks noChangeArrowheads="1"/>
          </p:cNvSpPr>
          <p:nvPr/>
        </p:nvSpPr>
        <p:spPr bwMode="auto">
          <a:xfrm>
            <a:off x="8559800" y="33736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87" name="Téglalap 179"/>
          <p:cNvSpPr>
            <a:spLocks noChangeArrowheads="1"/>
          </p:cNvSpPr>
          <p:nvPr/>
        </p:nvSpPr>
        <p:spPr bwMode="auto">
          <a:xfrm>
            <a:off x="8645525" y="33736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88" name="Téglalap 182"/>
          <p:cNvSpPr>
            <a:spLocks noChangeArrowheads="1"/>
          </p:cNvSpPr>
          <p:nvPr/>
        </p:nvSpPr>
        <p:spPr bwMode="auto">
          <a:xfrm>
            <a:off x="7710488" y="32482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89" name="Egyenes összekötő 183"/>
          <p:cNvCxnSpPr>
            <a:cxnSpLocks noChangeShapeType="1"/>
          </p:cNvCxnSpPr>
          <p:nvPr/>
        </p:nvCxnSpPr>
        <p:spPr bwMode="auto">
          <a:xfrm rot="10800000">
            <a:off x="8330546" y="39197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0" name="Téglalap 184"/>
          <p:cNvSpPr>
            <a:spLocks noChangeArrowheads="1"/>
          </p:cNvSpPr>
          <p:nvPr/>
        </p:nvSpPr>
        <p:spPr bwMode="auto">
          <a:xfrm>
            <a:off x="8559800" y="38134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91" name="Téglalap 185"/>
          <p:cNvSpPr>
            <a:spLocks noChangeArrowheads="1"/>
          </p:cNvSpPr>
          <p:nvPr/>
        </p:nvSpPr>
        <p:spPr bwMode="auto">
          <a:xfrm>
            <a:off x="8645525" y="38134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92" name="Egyenes összekötő 188"/>
          <p:cNvCxnSpPr>
            <a:cxnSpLocks noChangeShapeType="1"/>
          </p:cNvCxnSpPr>
          <p:nvPr/>
        </p:nvCxnSpPr>
        <p:spPr bwMode="auto">
          <a:xfrm rot="10800000">
            <a:off x="8314671" y="4091242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3" name="Téglalap 189"/>
          <p:cNvSpPr>
            <a:spLocks noChangeArrowheads="1"/>
          </p:cNvSpPr>
          <p:nvPr/>
        </p:nvSpPr>
        <p:spPr bwMode="auto">
          <a:xfrm>
            <a:off x="8559800" y="40642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94" name="Téglalap 190"/>
          <p:cNvSpPr>
            <a:spLocks noChangeArrowheads="1"/>
          </p:cNvSpPr>
          <p:nvPr/>
        </p:nvSpPr>
        <p:spPr bwMode="auto">
          <a:xfrm>
            <a:off x="8645525" y="40642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95" name="Téglalap 193"/>
          <p:cNvSpPr>
            <a:spLocks noChangeArrowheads="1"/>
          </p:cNvSpPr>
          <p:nvPr/>
        </p:nvSpPr>
        <p:spPr bwMode="auto">
          <a:xfrm>
            <a:off x="7710488" y="38737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6" name="Line 166"/>
          <p:cNvSpPr>
            <a:spLocks noChangeShapeType="1"/>
          </p:cNvSpPr>
          <p:nvPr/>
        </p:nvSpPr>
        <p:spPr bwMode="auto">
          <a:xfrm flipV="1">
            <a:off x="6283325" y="3747839"/>
            <a:ext cx="0" cy="27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7" name="Line 167"/>
          <p:cNvSpPr>
            <a:spLocks noChangeShapeType="1"/>
          </p:cNvSpPr>
          <p:nvPr/>
        </p:nvSpPr>
        <p:spPr bwMode="auto">
          <a:xfrm>
            <a:off x="6283325" y="37467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8" name="Line 168"/>
          <p:cNvSpPr>
            <a:spLocks noChangeShapeType="1"/>
          </p:cNvSpPr>
          <p:nvPr/>
        </p:nvSpPr>
        <p:spPr bwMode="auto">
          <a:xfrm flipH="1">
            <a:off x="6146800" y="3746754"/>
            <a:ext cx="1365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9" name="Line 169"/>
          <p:cNvSpPr>
            <a:spLocks noChangeShapeType="1"/>
          </p:cNvSpPr>
          <p:nvPr/>
        </p:nvSpPr>
        <p:spPr bwMode="auto">
          <a:xfrm>
            <a:off x="6283325" y="3118104"/>
            <a:ext cx="0" cy="158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0" name="Line 170"/>
          <p:cNvSpPr>
            <a:spLocks noChangeShapeType="1"/>
          </p:cNvSpPr>
          <p:nvPr/>
        </p:nvSpPr>
        <p:spPr bwMode="auto">
          <a:xfrm flipH="1">
            <a:off x="6131929" y="3276854"/>
            <a:ext cx="144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1" name="Line 171"/>
          <p:cNvSpPr>
            <a:spLocks noChangeShapeType="1"/>
          </p:cNvSpPr>
          <p:nvPr/>
        </p:nvSpPr>
        <p:spPr bwMode="auto">
          <a:xfrm flipV="1">
            <a:off x="6283325" y="2533904"/>
            <a:ext cx="0" cy="184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2" name="Line 172"/>
          <p:cNvSpPr>
            <a:spLocks noChangeShapeType="1"/>
          </p:cNvSpPr>
          <p:nvPr/>
        </p:nvSpPr>
        <p:spPr bwMode="auto">
          <a:xfrm flipH="1">
            <a:off x="6165850" y="2533904"/>
            <a:ext cx="11747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3" name="Line 173"/>
          <p:cNvSpPr>
            <a:spLocks noChangeShapeType="1"/>
          </p:cNvSpPr>
          <p:nvPr/>
        </p:nvSpPr>
        <p:spPr bwMode="auto">
          <a:xfrm>
            <a:off x="6283325" y="1887209"/>
            <a:ext cx="0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4" name="Line 174"/>
          <p:cNvSpPr>
            <a:spLocks noChangeShapeType="1"/>
          </p:cNvSpPr>
          <p:nvPr/>
        </p:nvSpPr>
        <p:spPr bwMode="auto">
          <a:xfrm flipH="1">
            <a:off x="6159500" y="2108454"/>
            <a:ext cx="1238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5" name="Text Box 175"/>
          <p:cNvSpPr txBox="1">
            <a:spLocks noChangeArrowheads="1"/>
          </p:cNvSpPr>
          <p:nvPr/>
        </p:nvSpPr>
        <p:spPr bwMode="auto">
          <a:xfrm>
            <a:off x="2116647" y="1276604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406" name="Text Box 176"/>
          <p:cNvSpPr txBox="1">
            <a:spLocks noChangeArrowheads="1"/>
          </p:cNvSpPr>
          <p:nvPr/>
        </p:nvSpPr>
        <p:spPr bwMode="auto">
          <a:xfrm>
            <a:off x="6108190" y="1278192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407" name="Rectangle 180"/>
          <p:cNvSpPr>
            <a:spLocks noChangeArrowheads="1"/>
          </p:cNvSpPr>
          <p:nvPr/>
        </p:nvSpPr>
        <p:spPr bwMode="auto">
          <a:xfrm>
            <a:off x="2811886" y="1227189"/>
            <a:ext cx="3265936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</a:t>
            </a:r>
            <a:r>
              <a:rPr kumimoji="0" lang="en-US" altLang="en-US" sz="11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-8800 </a:t>
            </a:r>
            <a:r>
              <a:rPr kumimoji="0" lang="en-US" altLang="en-US" sz="11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1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v3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1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v4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(Ivy Bridge-EX / Haswell-EX  /Broadwell-EX</a:t>
            </a: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8" name="Téglalap 3"/>
          <p:cNvSpPr>
            <a:spLocks noChangeArrowheads="1"/>
          </p:cNvSpPr>
          <p:nvPr/>
        </p:nvSpPr>
        <p:spPr bwMode="auto">
          <a:xfrm>
            <a:off x="4714875" y="20528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18C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9" name="Téglalap 3"/>
          <p:cNvSpPr>
            <a:spLocks noChangeArrowheads="1"/>
          </p:cNvSpPr>
          <p:nvPr/>
        </p:nvSpPr>
        <p:spPr bwMode="auto">
          <a:xfrm>
            <a:off x="2771775" y="32085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--EX 18C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0" name="Téglalap 3"/>
          <p:cNvSpPr>
            <a:spLocks noChangeArrowheads="1"/>
          </p:cNvSpPr>
          <p:nvPr/>
        </p:nvSpPr>
        <p:spPr bwMode="auto">
          <a:xfrm>
            <a:off x="4689475" y="32085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18C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1" name="Téglalap 174"/>
          <p:cNvSpPr>
            <a:spLocks noChangeArrowheads="1"/>
          </p:cNvSpPr>
          <p:nvPr/>
        </p:nvSpPr>
        <p:spPr bwMode="auto">
          <a:xfrm>
            <a:off x="8738545" y="19048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2" name="Téglalap 179"/>
          <p:cNvSpPr>
            <a:spLocks noChangeArrowheads="1"/>
          </p:cNvSpPr>
          <p:nvPr/>
        </p:nvSpPr>
        <p:spPr bwMode="auto">
          <a:xfrm>
            <a:off x="8738545" y="21525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3" name="Téglalap 185"/>
          <p:cNvSpPr>
            <a:spLocks noChangeArrowheads="1"/>
          </p:cNvSpPr>
          <p:nvPr/>
        </p:nvSpPr>
        <p:spPr bwMode="auto">
          <a:xfrm>
            <a:off x="8738545" y="2541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4" name="Téglalap 190"/>
          <p:cNvSpPr>
            <a:spLocks noChangeArrowheads="1"/>
          </p:cNvSpPr>
          <p:nvPr/>
        </p:nvSpPr>
        <p:spPr bwMode="auto">
          <a:xfrm>
            <a:off x="8738545" y="27922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5" name="Téglalap 174"/>
          <p:cNvSpPr>
            <a:spLocks noChangeArrowheads="1"/>
          </p:cNvSpPr>
          <p:nvPr/>
        </p:nvSpPr>
        <p:spPr bwMode="auto">
          <a:xfrm>
            <a:off x="8738545" y="31240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6" name="Téglalap 179"/>
          <p:cNvSpPr>
            <a:spLocks noChangeArrowheads="1"/>
          </p:cNvSpPr>
          <p:nvPr/>
        </p:nvSpPr>
        <p:spPr bwMode="auto">
          <a:xfrm>
            <a:off x="8738545" y="33717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7" name="Téglalap 185"/>
          <p:cNvSpPr>
            <a:spLocks noChangeArrowheads="1"/>
          </p:cNvSpPr>
          <p:nvPr/>
        </p:nvSpPr>
        <p:spPr bwMode="auto">
          <a:xfrm>
            <a:off x="8738545" y="3811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8" name="Téglalap 190"/>
          <p:cNvSpPr>
            <a:spLocks noChangeArrowheads="1"/>
          </p:cNvSpPr>
          <p:nvPr/>
        </p:nvSpPr>
        <p:spPr bwMode="auto">
          <a:xfrm>
            <a:off x="8738545" y="40622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9" name="Téglalap 174"/>
          <p:cNvSpPr>
            <a:spLocks noChangeArrowheads="1"/>
          </p:cNvSpPr>
          <p:nvPr/>
        </p:nvSpPr>
        <p:spPr bwMode="auto">
          <a:xfrm>
            <a:off x="7390758" y="16298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0" name="Téglalap 179"/>
          <p:cNvSpPr>
            <a:spLocks noChangeArrowheads="1"/>
          </p:cNvSpPr>
          <p:nvPr/>
        </p:nvSpPr>
        <p:spPr bwMode="auto">
          <a:xfrm>
            <a:off x="7390758" y="18774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1" name="Téglalap 185"/>
          <p:cNvSpPr>
            <a:spLocks noChangeArrowheads="1"/>
          </p:cNvSpPr>
          <p:nvPr/>
        </p:nvSpPr>
        <p:spPr bwMode="auto">
          <a:xfrm>
            <a:off x="7390758" y="22282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2" name="Téglalap 190"/>
          <p:cNvSpPr>
            <a:spLocks noChangeArrowheads="1"/>
          </p:cNvSpPr>
          <p:nvPr/>
        </p:nvSpPr>
        <p:spPr bwMode="auto">
          <a:xfrm>
            <a:off x="7390758" y="24791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3" name="Téglalap 174"/>
          <p:cNvSpPr>
            <a:spLocks noChangeArrowheads="1"/>
          </p:cNvSpPr>
          <p:nvPr/>
        </p:nvSpPr>
        <p:spPr bwMode="auto">
          <a:xfrm>
            <a:off x="7390758" y="28617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4" name="Téglalap 179"/>
          <p:cNvSpPr>
            <a:spLocks noChangeArrowheads="1"/>
          </p:cNvSpPr>
          <p:nvPr/>
        </p:nvSpPr>
        <p:spPr bwMode="auto">
          <a:xfrm>
            <a:off x="7390758" y="31093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5" name="Téglalap 185"/>
          <p:cNvSpPr>
            <a:spLocks noChangeArrowheads="1"/>
          </p:cNvSpPr>
          <p:nvPr/>
        </p:nvSpPr>
        <p:spPr bwMode="auto">
          <a:xfrm>
            <a:off x="7390758" y="34982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6" name="Téglalap 190"/>
          <p:cNvSpPr>
            <a:spLocks noChangeArrowheads="1"/>
          </p:cNvSpPr>
          <p:nvPr/>
        </p:nvSpPr>
        <p:spPr bwMode="auto">
          <a:xfrm>
            <a:off x="7390758" y="37491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7" name="Téglalap 147"/>
          <p:cNvSpPr/>
          <p:nvPr/>
        </p:nvSpPr>
        <p:spPr>
          <a:xfrm flipH="1">
            <a:off x="1480232" y="28383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8" name="Téglalap 152"/>
          <p:cNvSpPr/>
          <p:nvPr/>
        </p:nvSpPr>
        <p:spPr>
          <a:xfrm flipH="1">
            <a:off x="1480232" y="30859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9" name="Téglalap 158"/>
          <p:cNvSpPr/>
          <p:nvPr/>
        </p:nvSpPr>
        <p:spPr>
          <a:xfrm flipH="1">
            <a:off x="1480232" y="34367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0" name="Téglalap 163"/>
          <p:cNvSpPr/>
          <p:nvPr/>
        </p:nvSpPr>
        <p:spPr>
          <a:xfrm flipH="1">
            <a:off x="1480232" y="368761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1" name="Téglalap 147"/>
          <p:cNvSpPr/>
          <p:nvPr/>
        </p:nvSpPr>
        <p:spPr>
          <a:xfrm flipH="1">
            <a:off x="1488840" y="162069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2" name="Téglalap 152"/>
          <p:cNvSpPr/>
          <p:nvPr/>
        </p:nvSpPr>
        <p:spPr>
          <a:xfrm flipH="1">
            <a:off x="1488840" y="186834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3" name="Téglalap 158"/>
          <p:cNvSpPr/>
          <p:nvPr/>
        </p:nvSpPr>
        <p:spPr>
          <a:xfrm flipH="1">
            <a:off x="1488840" y="22064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4" name="Téglalap 163"/>
          <p:cNvSpPr/>
          <p:nvPr/>
        </p:nvSpPr>
        <p:spPr>
          <a:xfrm flipH="1">
            <a:off x="1488840" y="24573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5" name="Téglalap 147"/>
          <p:cNvSpPr/>
          <p:nvPr/>
        </p:nvSpPr>
        <p:spPr>
          <a:xfrm flipH="1">
            <a:off x="243141" y="18889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6" name="Téglalap 152"/>
          <p:cNvSpPr/>
          <p:nvPr/>
        </p:nvSpPr>
        <p:spPr>
          <a:xfrm flipH="1">
            <a:off x="243141" y="213662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7" name="Téglalap 158"/>
          <p:cNvSpPr/>
          <p:nvPr/>
        </p:nvSpPr>
        <p:spPr>
          <a:xfrm flipH="1">
            <a:off x="243141" y="255096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8" name="Téglalap 163"/>
          <p:cNvSpPr/>
          <p:nvPr/>
        </p:nvSpPr>
        <p:spPr>
          <a:xfrm flipH="1">
            <a:off x="243141" y="28017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9" name="Téglalap 147"/>
          <p:cNvSpPr/>
          <p:nvPr/>
        </p:nvSpPr>
        <p:spPr>
          <a:xfrm flipH="1">
            <a:off x="244729" y="312246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0" name="Téglalap 152"/>
          <p:cNvSpPr/>
          <p:nvPr/>
        </p:nvSpPr>
        <p:spPr>
          <a:xfrm flipH="1">
            <a:off x="244729" y="33701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1" name="Téglalap 158"/>
          <p:cNvSpPr/>
          <p:nvPr/>
        </p:nvSpPr>
        <p:spPr>
          <a:xfrm flipH="1">
            <a:off x="244729" y="37844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2" name="Téglalap 163"/>
          <p:cNvSpPr/>
          <p:nvPr/>
        </p:nvSpPr>
        <p:spPr>
          <a:xfrm flipH="1">
            <a:off x="244729" y="40352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3" name="Téglalap 3"/>
          <p:cNvSpPr>
            <a:spLocks noChangeArrowheads="1"/>
          </p:cNvSpPr>
          <p:nvPr/>
        </p:nvSpPr>
        <p:spPr bwMode="auto">
          <a:xfrm>
            <a:off x="2760663" y="2038867"/>
            <a:ext cx="1440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18C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4" name="Text Box 90"/>
          <p:cNvSpPr txBox="1">
            <a:spLocks noChangeArrowheads="1"/>
          </p:cNvSpPr>
          <p:nvPr/>
        </p:nvSpPr>
        <p:spPr bwMode="auto">
          <a:xfrm>
            <a:off x="5584594" y="4991690"/>
            <a:ext cx="3572106" cy="18117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SMI2: Scalable Memory Interface 2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(Parallel 64-bit VMSE data link between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processor and the SMB)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SMB: Scalable Memory Buffer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(C112/C114: Jordan Creek 2)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(Performs conversion between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parallel SMI2 and the parallel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DDR3/DDR4 DIMM interfaces)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C112:  2 DIMMs/channel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C114: 3 DIMMs/channel</a:t>
            </a:r>
          </a:p>
        </p:txBody>
      </p:sp>
      <p:sp>
        <p:nvSpPr>
          <p:cNvPr id="445" name="Szövegdoboz 31"/>
          <p:cNvSpPr txBox="1">
            <a:spLocks noChangeArrowheads="1"/>
          </p:cNvSpPr>
          <p:nvPr/>
        </p:nvSpPr>
        <p:spPr bwMode="auto">
          <a:xfrm>
            <a:off x="5621756" y="4372229"/>
            <a:ext cx="3446043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both performance and lockstep modes and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4-1866 in lockstep mode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3089162" y="152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3.0</a:t>
            </a:r>
          </a:p>
        </p:txBody>
      </p:sp>
      <p:sp>
        <p:nvSpPr>
          <p:cNvPr id="447" name="TextBox 446"/>
          <p:cNvSpPr txBox="1"/>
          <p:nvPr/>
        </p:nvSpPr>
        <p:spPr>
          <a:xfrm>
            <a:off x="3127608" y="17856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32</a:t>
            </a:r>
          </a:p>
        </p:txBody>
      </p:sp>
      <p:sp>
        <p:nvSpPr>
          <p:cNvPr id="448" name="Up-Down Arrow 447"/>
          <p:cNvSpPr/>
          <p:nvPr/>
        </p:nvSpPr>
        <p:spPr bwMode="auto">
          <a:xfrm>
            <a:off x="3417647" y="17904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5235462" y="15394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3.0</a:t>
            </a:r>
          </a:p>
        </p:txBody>
      </p:sp>
      <p:sp>
        <p:nvSpPr>
          <p:cNvPr id="450" name="TextBox 449"/>
          <p:cNvSpPr txBox="1"/>
          <p:nvPr/>
        </p:nvSpPr>
        <p:spPr>
          <a:xfrm>
            <a:off x="5273908" y="17983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32</a:t>
            </a:r>
          </a:p>
        </p:txBody>
      </p:sp>
      <p:sp>
        <p:nvSpPr>
          <p:cNvPr id="451" name="Up-Down Arrow 450"/>
          <p:cNvSpPr/>
          <p:nvPr/>
        </p:nvSpPr>
        <p:spPr bwMode="auto">
          <a:xfrm>
            <a:off x="5563947" y="18031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2" name="Téglalap 53"/>
          <p:cNvSpPr>
            <a:spLocks noChangeArrowheads="1"/>
          </p:cNvSpPr>
          <p:nvPr/>
        </p:nvSpPr>
        <p:spPr bwMode="auto">
          <a:xfrm>
            <a:off x="2755900" y="439445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C602J PCH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Patsburg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J) 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3" name="Egyenes összekötő 121"/>
          <p:cNvCxnSpPr/>
          <p:nvPr/>
        </p:nvCxnSpPr>
        <p:spPr>
          <a:xfrm rot="5400000" flipH="1" flipV="1">
            <a:off x="3153162" y="4132129"/>
            <a:ext cx="61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4" name="Szövegdoboz 70"/>
          <p:cNvSpPr txBox="1">
            <a:spLocks noChangeArrowheads="1"/>
          </p:cNvSpPr>
          <p:nvPr/>
        </p:nvSpPr>
        <p:spPr bwMode="auto">
          <a:xfrm>
            <a:off x="3432498" y="3902329"/>
            <a:ext cx="72167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4xPCIe2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5" name="Egyenes összekötő 130"/>
          <p:cNvCxnSpPr/>
          <p:nvPr/>
        </p:nvCxnSpPr>
        <p:spPr>
          <a:xfrm rot="10800000" flipH="1" flipV="1">
            <a:off x="2409825" y="36165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6" name="Line 129"/>
          <p:cNvSpPr>
            <a:spLocks noChangeShapeType="1"/>
          </p:cNvSpPr>
          <p:nvPr/>
        </p:nvSpPr>
        <p:spPr bwMode="auto">
          <a:xfrm>
            <a:off x="2687638" y="3715004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7" name="Line 131"/>
          <p:cNvSpPr>
            <a:spLocks noChangeShapeType="1"/>
          </p:cNvSpPr>
          <p:nvPr/>
        </p:nvSpPr>
        <p:spPr bwMode="auto">
          <a:xfrm>
            <a:off x="2687638" y="37086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8" name="Line 132"/>
          <p:cNvSpPr>
            <a:spLocks noChangeShapeType="1"/>
          </p:cNvSpPr>
          <p:nvPr/>
        </p:nvSpPr>
        <p:spPr bwMode="auto">
          <a:xfrm>
            <a:off x="2687638" y="37086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9" name="Rectangle 178"/>
          <p:cNvSpPr>
            <a:spLocks noChangeArrowheads="1"/>
          </p:cNvSpPr>
          <p:nvPr/>
        </p:nvSpPr>
        <p:spPr bwMode="auto">
          <a:xfrm>
            <a:off x="3960813" y="4723067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5121162" y="406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3.0</a:t>
            </a:r>
          </a:p>
        </p:txBody>
      </p:sp>
      <p:sp>
        <p:nvSpPr>
          <p:cNvPr id="461" name="TextBox 460"/>
          <p:cNvSpPr txBox="1"/>
          <p:nvPr/>
        </p:nvSpPr>
        <p:spPr>
          <a:xfrm>
            <a:off x="4664308" y="39192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32</a:t>
            </a:r>
          </a:p>
        </p:txBody>
      </p:sp>
      <p:sp>
        <p:nvSpPr>
          <p:cNvPr id="462" name="Up-Down Arrow 461"/>
          <p:cNvSpPr/>
          <p:nvPr/>
        </p:nvSpPr>
        <p:spPr bwMode="auto">
          <a:xfrm>
            <a:off x="5449647" y="38097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63" name="TextBox 462"/>
          <p:cNvSpPr txBox="1"/>
          <p:nvPr/>
        </p:nvSpPr>
        <p:spPr>
          <a:xfrm>
            <a:off x="2657362" y="40286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3.0</a:t>
            </a:r>
          </a:p>
        </p:txBody>
      </p:sp>
      <p:sp>
        <p:nvSpPr>
          <p:cNvPr id="464" name="Up-Down Arrow 463"/>
          <p:cNvSpPr/>
          <p:nvPr/>
        </p:nvSpPr>
        <p:spPr bwMode="auto">
          <a:xfrm>
            <a:off x="3277947" y="38097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65" name="TextBox 464"/>
          <p:cNvSpPr txBox="1"/>
          <p:nvPr/>
        </p:nvSpPr>
        <p:spPr>
          <a:xfrm>
            <a:off x="2987908" y="37922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32</a:t>
            </a:r>
          </a:p>
        </p:txBody>
      </p:sp>
    </p:spTree>
    <p:extLst>
      <p:ext uri="{BB962C8B-B14F-4D97-AF65-F5344CB8AC3E}">
        <p14:creationId xmlns:p14="http://schemas.microsoft.com/office/powerpoint/2010/main" val="326179761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D7DCC1-ECE9-433A-A362-64B18DA218C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(12)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FDB1F26-D33D-4DF4-9B2B-2D51377E0F8B}"/>
              </a:ext>
            </a:extLst>
          </p:cNvPr>
          <p:cNvGrpSpPr/>
          <p:nvPr/>
        </p:nvGrpSpPr>
        <p:grpSpPr>
          <a:xfrm>
            <a:off x="1524000" y="1371145"/>
            <a:ext cx="5724752" cy="1878484"/>
            <a:chOff x="1524000" y="3608820"/>
            <a:chExt cx="5724752" cy="1878484"/>
          </a:xfrm>
        </p:grpSpPr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4B87CB49-50B2-4AD3-9F98-2C909D5A1FBE}"/>
                </a:ext>
              </a:extLst>
            </p:cNvPr>
            <p:cNvSpPr txBox="1"/>
            <p:nvPr/>
          </p:nvSpPr>
          <p:spPr>
            <a:xfrm>
              <a:off x="3463729" y="4726506"/>
              <a:ext cx="458187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64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48" name="Up-Down Arrow 24">
              <a:extLst>
                <a:ext uri="{FF2B5EF4-FFF2-40B4-BE49-F238E27FC236}">
                  <a16:creationId xmlns:a16="http://schemas.microsoft.com/office/drawing/2014/main" id="{C25FB0D0-16D5-42F2-8E41-FB0A7FEBA82E}"/>
                </a:ext>
              </a:extLst>
            </p:cNvPr>
            <p:cNvSpPr/>
            <p:nvPr/>
          </p:nvSpPr>
          <p:spPr bwMode="auto">
            <a:xfrm>
              <a:off x="3347499" y="4742675"/>
              <a:ext cx="136902" cy="234842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34" name="Egyenes összekötő 108">
              <a:extLst>
                <a:ext uri="{FF2B5EF4-FFF2-40B4-BE49-F238E27FC236}">
                  <a16:creationId xmlns:a16="http://schemas.microsoft.com/office/drawing/2014/main" id="{F5ABBDD9-0F67-4834-88CF-8CDF01040DD5}"/>
                </a:ext>
              </a:extLst>
            </p:cNvPr>
            <p:cNvCxnSpPr/>
            <p:nvPr/>
          </p:nvCxnSpPr>
          <p:spPr>
            <a:xfrm flipH="1" flipV="1">
              <a:off x="4168472" y="4454779"/>
              <a:ext cx="597044" cy="94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2B91E47B-E486-4FBB-BA5A-D9C5666D5036}"/>
                </a:ext>
              </a:extLst>
            </p:cNvPr>
            <p:cNvSpPr txBox="1"/>
            <p:nvPr/>
          </p:nvSpPr>
          <p:spPr>
            <a:xfrm>
              <a:off x="5191772" y="4994861"/>
              <a:ext cx="832166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PCIe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3.0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3DD87A9-544E-4C53-A768-E213E88F47EC}"/>
                </a:ext>
              </a:extLst>
            </p:cNvPr>
            <p:cNvGrpSpPr/>
            <p:nvPr/>
          </p:nvGrpSpPr>
          <p:grpSpPr>
            <a:xfrm>
              <a:off x="1524000" y="3628597"/>
              <a:ext cx="1282443" cy="1657777"/>
              <a:chOff x="1646830" y="3704798"/>
              <a:chExt cx="1159613" cy="1540492"/>
            </a:xfrm>
          </p:grpSpPr>
          <p:cxnSp>
            <p:nvCxnSpPr>
              <p:cNvPr id="349" name="Egyenes összekötő 145">
                <a:extLst>
                  <a:ext uri="{FF2B5EF4-FFF2-40B4-BE49-F238E27FC236}">
                    <a16:creationId xmlns:a16="http://schemas.microsoft.com/office/drawing/2014/main" id="{B945E217-3D56-43C5-BE1F-C3D0F78351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690086" y="3803792"/>
                <a:ext cx="897767" cy="1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0" name="Téglalap 146">
                <a:extLst>
                  <a:ext uri="{FF2B5EF4-FFF2-40B4-BE49-F238E27FC236}">
                    <a16:creationId xmlns:a16="http://schemas.microsoft.com/office/drawing/2014/main" id="{F6B2856D-7892-4EBF-B9DB-A006BF9D05DE}"/>
                  </a:ext>
                </a:extLst>
              </p:cNvPr>
              <p:cNvSpPr/>
              <p:nvPr/>
            </p:nvSpPr>
            <p:spPr>
              <a:xfrm flipH="1">
                <a:off x="1753557" y="3704798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1" name="Téglalap 147">
                <a:extLst>
                  <a:ext uri="{FF2B5EF4-FFF2-40B4-BE49-F238E27FC236}">
                    <a16:creationId xmlns:a16="http://schemas.microsoft.com/office/drawing/2014/main" id="{D4FE3934-CA22-44AF-A63D-9CF0BE9995BA}"/>
                  </a:ext>
                </a:extLst>
              </p:cNvPr>
              <p:cNvSpPr/>
              <p:nvPr/>
            </p:nvSpPr>
            <p:spPr>
              <a:xfrm flipH="1">
                <a:off x="1657886" y="3704798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352" name="Egyenes összekötő 150">
                <a:extLst>
                  <a:ext uri="{FF2B5EF4-FFF2-40B4-BE49-F238E27FC236}">
                    <a16:creationId xmlns:a16="http://schemas.microsoft.com/office/drawing/2014/main" id="{4A6015FB-D72B-4101-A280-8A1368016B95}"/>
                  </a:ext>
                </a:extLst>
              </p:cNvPr>
              <p:cNvCxnSpPr/>
              <p:nvPr/>
            </p:nvCxnSpPr>
            <p:spPr>
              <a:xfrm rot="10800000" flipH="1">
                <a:off x="1685066" y="4156547"/>
                <a:ext cx="748139" cy="518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3" name="Téglalap 151">
                <a:extLst>
                  <a:ext uri="{FF2B5EF4-FFF2-40B4-BE49-F238E27FC236}">
                    <a16:creationId xmlns:a16="http://schemas.microsoft.com/office/drawing/2014/main" id="{66AC0C7F-409F-4E93-9048-D4436039A5A2}"/>
                  </a:ext>
                </a:extLst>
              </p:cNvPr>
              <p:cNvSpPr/>
              <p:nvPr/>
            </p:nvSpPr>
            <p:spPr>
              <a:xfrm flipH="1">
                <a:off x="1742501" y="4044052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4" name="Téglalap 152">
                <a:extLst>
                  <a:ext uri="{FF2B5EF4-FFF2-40B4-BE49-F238E27FC236}">
                    <a16:creationId xmlns:a16="http://schemas.microsoft.com/office/drawing/2014/main" id="{AA6E702A-8D1D-4F0F-959F-0888985A9825}"/>
                  </a:ext>
                </a:extLst>
              </p:cNvPr>
              <p:cNvSpPr/>
              <p:nvPr/>
            </p:nvSpPr>
            <p:spPr>
              <a:xfrm flipH="1">
                <a:off x="1646830" y="4044052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355" name="Egyenes összekötő 156">
                <a:extLst>
                  <a:ext uri="{FF2B5EF4-FFF2-40B4-BE49-F238E27FC236}">
                    <a16:creationId xmlns:a16="http://schemas.microsoft.com/office/drawing/2014/main" id="{57C42473-E5F0-4507-A173-960B1EEA14A9}"/>
                  </a:ext>
                </a:extLst>
              </p:cNvPr>
              <p:cNvCxnSpPr/>
              <p:nvPr/>
            </p:nvCxnSpPr>
            <p:spPr>
              <a:xfrm flipV="1">
                <a:off x="1909038" y="4635004"/>
                <a:ext cx="448883" cy="455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6" name="Téglalap 157">
                <a:extLst>
                  <a:ext uri="{FF2B5EF4-FFF2-40B4-BE49-F238E27FC236}">
                    <a16:creationId xmlns:a16="http://schemas.microsoft.com/office/drawing/2014/main" id="{371171DC-35E2-48A1-A474-4B12CEB9BE8F}"/>
                  </a:ext>
                </a:extLst>
              </p:cNvPr>
              <p:cNvSpPr/>
              <p:nvPr/>
            </p:nvSpPr>
            <p:spPr>
              <a:xfrm flipH="1">
                <a:off x="1991087" y="4517587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7" name="Téglalap 158">
                <a:extLst>
                  <a:ext uri="{FF2B5EF4-FFF2-40B4-BE49-F238E27FC236}">
                    <a16:creationId xmlns:a16="http://schemas.microsoft.com/office/drawing/2014/main" id="{7697FC5B-DF71-4B0A-B534-3EDD2BF5DDEC}"/>
                  </a:ext>
                </a:extLst>
              </p:cNvPr>
              <p:cNvSpPr/>
              <p:nvPr/>
            </p:nvSpPr>
            <p:spPr>
              <a:xfrm flipH="1">
                <a:off x="1895416" y="4517587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358" name="Egyenes összekötő 161">
                <a:extLst>
                  <a:ext uri="{FF2B5EF4-FFF2-40B4-BE49-F238E27FC236}">
                    <a16:creationId xmlns:a16="http://schemas.microsoft.com/office/drawing/2014/main" id="{98E76E73-7045-453E-ABB9-6D5733C84D67}"/>
                  </a:ext>
                </a:extLst>
              </p:cNvPr>
              <p:cNvCxnSpPr/>
              <p:nvPr/>
            </p:nvCxnSpPr>
            <p:spPr>
              <a:xfrm>
                <a:off x="1945860" y="4967739"/>
                <a:ext cx="56110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9" name="Téglalap 162">
                <a:extLst>
                  <a:ext uri="{FF2B5EF4-FFF2-40B4-BE49-F238E27FC236}">
                    <a16:creationId xmlns:a16="http://schemas.microsoft.com/office/drawing/2014/main" id="{D0EC9200-C00E-4042-AB4B-E188D30EF646}"/>
                  </a:ext>
                </a:extLst>
              </p:cNvPr>
              <p:cNvSpPr/>
              <p:nvPr/>
            </p:nvSpPr>
            <p:spPr>
              <a:xfrm flipH="1">
                <a:off x="1991087" y="4862320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0" name="Téglalap 163">
                <a:extLst>
                  <a:ext uri="{FF2B5EF4-FFF2-40B4-BE49-F238E27FC236}">
                    <a16:creationId xmlns:a16="http://schemas.microsoft.com/office/drawing/2014/main" id="{6EFB498B-27C9-4F7B-B6E8-3CDF3ADC8474}"/>
                  </a:ext>
                </a:extLst>
              </p:cNvPr>
              <p:cNvSpPr/>
              <p:nvPr/>
            </p:nvSpPr>
            <p:spPr>
              <a:xfrm flipH="1">
                <a:off x="1895416" y="4862320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2" name="Line 123">
                <a:extLst>
                  <a:ext uri="{FF2B5EF4-FFF2-40B4-BE49-F238E27FC236}">
                    <a16:creationId xmlns:a16="http://schemas.microsoft.com/office/drawing/2014/main" id="{F5D19D7D-0BEF-46E4-9778-33C38D76C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04896" y="4673160"/>
                <a:ext cx="0" cy="2959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63" name="Line 124">
                <a:extLst>
                  <a:ext uri="{FF2B5EF4-FFF2-40B4-BE49-F238E27FC236}">
                    <a16:creationId xmlns:a16="http://schemas.microsoft.com/office/drawing/2014/main" id="{5D53F3EB-7DFF-40CA-ACCC-497A31994A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0665" y="4732963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64" name="Line 125">
                <a:extLst>
                  <a:ext uri="{FF2B5EF4-FFF2-40B4-BE49-F238E27FC236}">
                    <a16:creationId xmlns:a16="http://schemas.microsoft.com/office/drawing/2014/main" id="{A6497951-6CDC-4FE3-900C-9F21796313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0665" y="4732963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65" name="Line 126">
                <a:extLst>
                  <a:ext uri="{FF2B5EF4-FFF2-40B4-BE49-F238E27FC236}">
                    <a16:creationId xmlns:a16="http://schemas.microsoft.com/office/drawing/2014/main" id="{515F9C18-2B9D-4C2B-A2D6-F210043908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2759" y="4740670"/>
                <a:ext cx="104371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67" name="Line 128">
                <a:extLst>
                  <a:ext uri="{FF2B5EF4-FFF2-40B4-BE49-F238E27FC236}">
                    <a16:creationId xmlns:a16="http://schemas.microsoft.com/office/drawing/2014/main" id="{6F46F5BE-835B-406E-AC4D-45E6043685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09164" y="4286687"/>
                <a:ext cx="187035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68" name="Line 128">
                <a:extLst>
                  <a:ext uri="{FF2B5EF4-FFF2-40B4-BE49-F238E27FC236}">
                    <a16:creationId xmlns:a16="http://schemas.microsoft.com/office/drawing/2014/main" id="{0420D844-FC36-492B-9D11-DC4883739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5159" y="4593386"/>
                <a:ext cx="336662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372" name="Egyenes összekötő 145">
                <a:extLst>
                  <a:ext uri="{FF2B5EF4-FFF2-40B4-BE49-F238E27FC236}">
                    <a16:creationId xmlns:a16="http://schemas.microsoft.com/office/drawing/2014/main" id="{67CEBB62-E65E-47CE-BF54-24404843844A}"/>
                  </a:ext>
                </a:extLst>
              </p:cNvPr>
              <p:cNvCxnSpPr/>
              <p:nvPr/>
            </p:nvCxnSpPr>
            <p:spPr>
              <a:xfrm rot="10800000" flipH="1">
                <a:off x="1903874" y="4008462"/>
                <a:ext cx="598511" cy="3456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3" name="Téglalap 146">
                <a:extLst>
                  <a:ext uri="{FF2B5EF4-FFF2-40B4-BE49-F238E27FC236}">
                    <a16:creationId xmlns:a16="http://schemas.microsoft.com/office/drawing/2014/main" id="{45568B36-44B2-4073-B792-DE6F5F202654}"/>
                  </a:ext>
                </a:extLst>
              </p:cNvPr>
              <p:cNvSpPr/>
              <p:nvPr/>
            </p:nvSpPr>
            <p:spPr>
              <a:xfrm flipH="1">
                <a:off x="1976139" y="3885541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4" name="Téglalap 147">
                <a:extLst>
                  <a:ext uri="{FF2B5EF4-FFF2-40B4-BE49-F238E27FC236}">
                    <a16:creationId xmlns:a16="http://schemas.microsoft.com/office/drawing/2014/main" id="{99FC87BA-947C-41E2-93A5-6810919E05D6}"/>
                  </a:ext>
                </a:extLst>
              </p:cNvPr>
              <p:cNvSpPr/>
              <p:nvPr/>
            </p:nvSpPr>
            <p:spPr>
              <a:xfrm flipH="1">
                <a:off x="1894291" y="3885541"/>
                <a:ext cx="45719" cy="231534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6" name="Line 128">
                <a:extLst>
                  <a:ext uri="{FF2B5EF4-FFF2-40B4-BE49-F238E27FC236}">
                    <a16:creationId xmlns:a16="http://schemas.microsoft.com/office/drawing/2014/main" id="{76FC9DA9-1B0F-4D43-9419-30BA4A169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2675" y="4207677"/>
                <a:ext cx="90454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377" name="Egyenes összekötő 145">
                <a:extLst>
                  <a:ext uri="{FF2B5EF4-FFF2-40B4-BE49-F238E27FC236}">
                    <a16:creationId xmlns:a16="http://schemas.microsoft.com/office/drawing/2014/main" id="{F55455BB-B401-4E19-A93E-13161FA6A8FB}"/>
                  </a:ext>
                </a:extLst>
              </p:cNvPr>
              <p:cNvCxnSpPr/>
              <p:nvPr/>
            </p:nvCxnSpPr>
            <p:spPr>
              <a:xfrm rot="10800000" flipH="1">
                <a:off x="1680861" y="4811375"/>
                <a:ext cx="748139" cy="3456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8" name="Téglalap 157">
                <a:extLst>
                  <a:ext uri="{FF2B5EF4-FFF2-40B4-BE49-F238E27FC236}">
                    <a16:creationId xmlns:a16="http://schemas.microsoft.com/office/drawing/2014/main" id="{B6430DC0-18D9-43C9-8EB7-BDAEB34FBE96}"/>
                  </a:ext>
                </a:extLst>
              </p:cNvPr>
              <p:cNvSpPr/>
              <p:nvPr/>
            </p:nvSpPr>
            <p:spPr>
              <a:xfrm flipH="1">
                <a:off x="1744123" y="4685562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9" name="Téglalap 158">
                <a:extLst>
                  <a:ext uri="{FF2B5EF4-FFF2-40B4-BE49-F238E27FC236}">
                    <a16:creationId xmlns:a16="http://schemas.microsoft.com/office/drawing/2014/main" id="{94A06361-25DF-441F-9117-17732ED5AFFD}"/>
                  </a:ext>
                </a:extLst>
              </p:cNvPr>
              <p:cNvSpPr/>
              <p:nvPr/>
            </p:nvSpPr>
            <p:spPr>
              <a:xfrm flipH="1">
                <a:off x="1648452" y="4685562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380" name="Egyenes összekötő 145">
                <a:extLst>
                  <a:ext uri="{FF2B5EF4-FFF2-40B4-BE49-F238E27FC236}">
                    <a16:creationId xmlns:a16="http://schemas.microsoft.com/office/drawing/2014/main" id="{612C2FC3-6B3B-4A0D-9018-951F80EAC739}"/>
                  </a:ext>
                </a:extLst>
              </p:cNvPr>
              <p:cNvCxnSpPr/>
              <p:nvPr/>
            </p:nvCxnSpPr>
            <p:spPr>
              <a:xfrm rot="10800000" flipH="1">
                <a:off x="1686692" y="5129134"/>
                <a:ext cx="897767" cy="3456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1" name="Téglalap 162">
                <a:extLst>
                  <a:ext uri="{FF2B5EF4-FFF2-40B4-BE49-F238E27FC236}">
                    <a16:creationId xmlns:a16="http://schemas.microsoft.com/office/drawing/2014/main" id="{7C526538-618D-42CA-8248-8C73B9673B54}"/>
                  </a:ext>
                </a:extLst>
              </p:cNvPr>
              <p:cNvSpPr/>
              <p:nvPr/>
            </p:nvSpPr>
            <p:spPr>
              <a:xfrm flipH="1">
                <a:off x="1744123" y="5010290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2" name="Téglalap 163">
                <a:extLst>
                  <a:ext uri="{FF2B5EF4-FFF2-40B4-BE49-F238E27FC236}">
                    <a16:creationId xmlns:a16="http://schemas.microsoft.com/office/drawing/2014/main" id="{94985585-4172-4B98-A360-F98786BA7430}"/>
                  </a:ext>
                </a:extLst>
              </p:cNvPr>
              <p:cNvSpPr/>
              <p:nvPr/>
            </p:nvSpPr>
            <p:spPr>
              <a:xfrm flipH="1">
                <a:off x="1648452" y="5010290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3" name="Line 127">
                <a:extLst>
                  <a:ext uri="{FF2B5EF4-FFF2-40B4-BE49-F238E27FC236}">
                    <a16:creationId xmlns:a16="http://schemas.microsoft.com/office/drawing/2014/main" id="{5F4ADFF4-9A92-4902-A3D6-CB95F352BF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7397" y="4741210"/>
                <a:ext cx="0" cy="388405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84" name="Line 128">
                <a:extLst>
                  <a:ext uri="{FF2B5EF4-FFF2-40B4-BE49-F238E27FC236}">
                    <a16:creationId xmlns:a16="http://schemas.microsoft.com/office/drawing/2014/main" id="{ACA315ED-5B46-4C0A-8806-1CDD6785A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2181" y="4365363"/>
                <a:ext cx="261849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85" name="Line 128">
                <a:extLst>
                  <a:ext uri="{FF2B5EF4-FFF2-40B4-BE49-F238E27FC236}">
                    <a16:creationId xmlns:a16="http://schemas.microsoft.com/office/drawing/2014/main" id="{1AD6F43A-952C-42A2-BB70-D68655476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05857" y="4669972"/>
                <a:ext cx="300586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36354D2B-6D9A-4686-8CC0-AF0E6E698E7D}"/>
                  </a:ext>
                </a:extLst>
              </p:cNvPr>
              <p:cNvCxnSpPr/>
              <p:nvPr/>
            </p:nvCxnSpPr>
            <p:spPr bwMode="auto">
              <a:xfrm>
                <a:off x="2357026" y="4508659"/>
                <a:ext cx="0" cy="12600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87" name="Line 128">
                <a:extLst>
                  <a:ext uri="{FF2B5EF4-FFF2-40B4-BE49-F238E27FC236}">
                    <a16:creationId xmlns:a16="http://schemas.microsoft.com/office/drawing/2014/main" id="{2212AF4F-7099-40D0-8680-093E99308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487" y="4515825"/>
                <a:ext cx="336662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89" name="Line 127">
                <a:extLst>
                  <a:ext uri="{FF2B5EF4-FFF2-40B4-BE49-F238E27FC236}">
                    <a16:creationId xmlns:a16="http://schemas.microsoft.com/office/drawing/2014/main" id="{83A3F8B4-6958-409B-B648-5F9B4ABE3B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1037" y="4598804"/>
                <a:ext cx="0" cy="21454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90" name="Line 127">
                <a:extLst>
                  <a:ext uri="{FF2B5EF4-FFF2-40B4-BE49-F238E27FC236}">
                    <a16:creationId xmlns:a16="http://schemas.microsoft.com/office/drawing/2014/main" id="{F416BEFD-3D43-4A37-8320-09E5E25E1F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1083" y="3803027"/>
                <a:ext cx="0" cy="40690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91" name="Line 123">
                <a:extLst>
                  <a:ext uri="{FF2B5EF4-FFF2-40B4-BE49-F238E27FC236}">
                    <a16:creationId xmlns:a16="http://schemas.microsoft.com/office/drawing/2014/main" id="{B2D4B267-A00D-4F40-BA8C-9DF9973361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08580" y="4012382"/>
                <a:ext cx="0" cy="27743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92" name="Line 127">
                <a:extLst>
                  <a:ext uri="{FF2B5EF4-FFF2-40B4-BE49-F238E27FC236}">
                    <a16:creationId xmlns:a16="http://schemas.microsoft.com/office/drawing/2014/main" id="{E2305701-C621-4B09-8F66-3DE5E99032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725" y="4157748"/>
                <a:ext cx="0" cy="20345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96" name="Line 128">
                <a:extLst>
                  <a:ext uri="{FF2B5EF4-FFF2-40B4-BE49-F238E27FC236}">
                    <a16:creationId xmlns:a16="http://schemas.microsoft.com/office/drawing/2014/main" id="{3F878006-C1FA-406C-B3F3-4ED4888D9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651" y="4440159"/>
                <a:ext cx="336662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399" name="Egyenes összekötő 156">
                <a:extLst>
                  <a:ext uri="{FF2B5EF4-FFF2-40B4-BE49-F238E27FC236}">
                    <a16:creationId xmlns:a16="http://schemas.microsoft.com/office/drawing/2014/main" id="{5B9AD730-0C7B-458B-A949-AC5EB4F0BDCF}"/>
                  </a:ext>
                </a:extLst>
              </p:cNvPr>
              <p:cNvCxnSpPr/>
              <p:nvPr/>
            </p:nvCxnSpPr>
            <p:spPr>
              <a:xfrm flipV="1">
                <a:off x="1907810" y="4332746"/>
                <a:ext cx="448883" cy="455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4" name="Téglalap 151">
                <a:extLst>
                  <a:ext uri="{FF2B5EF4-FFF2-40B4-BE49-F238E27FC236}">
                    <a16:creationId xmlns:a16="http://schemas.microsoft.com/office/drawing/2014/main" id="{AAE655FD-9449-44B9-A1EB-CC4AEBEA4C87}"/>
                  </a:ext>
                </a:extLst>
              </p:cNvPr>
              <p:cNvSpPr/>
              <p:nvPr/>
            </p:nvSpPr>
            <p:spPr>
              <a:xfrm flipH="1">
                <a:off x="1987179" y="4204353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5" name="Line 127">
                <a:extLst>
                  <a:ext uri="{FF2B5EF4-FFF2-40B4-BE49-F238E27FC236}">
                    <a16:creationId xmlns:a16="http://schemas.microsoft.com/office/drawing/2014/main" id="{A5A9E39B-6985-4373-A91A-15CCB83297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383" y="4336630"/>
                <a:ext cx="0" cy="10800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98" name="Téglalap 152">
                <a:extLst>
                  <a:ext uri="{FF2B5EF4-FFF2-40B4-BE49-F238E27FC236}">
                    <a16:creationId xmlns:a16="http://schemas.microsoft.com/office/drawing/2014/main" id="{D00B956D-14AC-47A7-B362-4B1763E21D4D}"/>
                  </a:ext>
                </a:extLst>
              </p:cNvPr>
              <p:cNvSpPr/>
              <p:nvPr/>
            </p:nvSpPr>
            <p:spPr>
              <a:xfrm flipH="1">
                <a:off x="1903175" y="4203512"/>
                <a:ext cx="45719" cy="23338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90FA42F-4D88-4471-8F0F-3F052898018B}"/>
                </a:ext>
              </a:extLst>
            </p:cNvPr>
            <p:cNvGrpSpPr/>
            <p:nvPr/>
          </p:nvGrpSpPr>
          <p:grpSpPr>
            <a:xfrm>
              <a:off x="6009564" y="3608820"/>
              <a:ext cx="1239188" cy="1663767"/>
              <a:chOff x="6009564" y="3608820"/>
              <a:chExt cx="1239188" cy="1663767"/>
            </a:xfrm>
          </p:grpSpPr>
          <p:cxnSp>
            <p:nvCxnSpPr>
              <p:cNvPr id="153" name="Egyenes összekötő 145">
                <a:extLst>
                  <a:ext uri="{FF2B5EF4-FFF2-40B4-BE49-F238E27FC236}">
                    <a16:creationId xmlns:a16="http://schemas.microsoft.com/office/drawing/2014/main" id="{5353DE5A-AAC7-4526-B320-1C132544D23D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6243155" y="5167027"/>
                <a:ext cx="959373" cy="11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" name="Téglalap 146">
                <a:extLst>
                  <a:ext uri="{FF2B5EF4-FFF2-40B4-BE49-F238E27FC236}">
                    <a16:creationId xmlns:a16="http://schemas.microsoft.com/office/drawing/2014/main" id="{DF8ADF3E-CA3A-4FD3-8B18-AF0A7246C23B}"/>
                  </a:ext>
                </a:extLst>
              </p:cNvPr>
              <p:cNvSpPr/>
              <p:nvPr/>
            </p:nvSpPr>
            <p:spPr>
              <a:xfrm rot="10800000" flipH="1">
                <a:off x="7082653" y="5022261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" name="Téglalap 147">
                <a:extLst>
                  <a:ext uri="{FF2B5EF4-FFF2-40B4-BE49-F238E27FC236}">
                    <a16:creationId xmlns:a16="http://schemas.microsoft.com/office/drawing/2014/main" id="{F05AF750-3CF7-4558-B816-D041D2324EE2}"/>
                  </a:ext>
                </a:extLst>
              </p:cNvPr>
              <p:cNvSpPr/>
              <p:nvPr/>
            </p:nvSpPr>
            <p:spPr>
              <a:xfrm rot="10800000" flipH="1">
                <a:off x="7183031" y="5022261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156" name="Egyenes összekötő 150">
                <a:extLst>
                  <a:ext uri="{FF2B5EF4-FFF2-40B4-BE49-F238E27FC236}">
                    <a16:creationId xmlns:a16="http://schemas.microsoft.com/office/drawing/2014/main" id="{F6B4E0E2-69A4-4A39-A4AF-3A6B9BAE024B}"/>
                  </a:ext>
                </a:extLst>
              </p:cNvPr>
              <p:cNvCxnSpPr/>
              <p:nvPr/>
            </p:nvCxnSpPr>
            <p:spPr>
              <a:xfrm flipH="1">
                <a:off x="6408414" y="4785857"/>
                <a:ext cx="799478" cy="55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" name="Téglalap 151">
                <a:extLst>
                  <a:ext uri="{FF2B5EF4-FFF2-40B4-BE49-F238E27FC236}">
                    <a16:creationId xmlns:a16="http://schemas.microsoft.com/office/drawing/2014/main" id="{813A929C-E21C-4532-976D-F68BF3D5B1E3}"/>
                  </a:ext>
                </a:extLst>
              </p:cNvPr>
              <p:cNvSpPr/>
              <p:nvPr/>
            </p:nvSpPr>
            <p:spPr>
              <a:xfrm rot="10800000" flipH="1">
                <a:off x="7094467" y="4660883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60" name="Téglalap 152">
                <a:extLst>
                  <a:ext uri="{FF2B5EF4-FFF2-40B4-BE49-F238E27FC236}">
                    <a16:creationId xmlns:a16="http://schemas.microsoft.com/office/drawing/2014/main" id="{66A8316B-94AF-4B0B-8EB3-EDC8AB637517}"/>
                  </a:ext>
                </a:extLst>
              </p:cNvPr>
              <p:cNvSpPr/>
              <p:nvPr/>
            </p:nvSpPr>
            <p:spPr>
              <a:xfrm rot="10800000" flipH="1">
                <a:off x="7194845" y="4660883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161" name="Egyenes összekötő 156">
                <a:extLst>
                  <a:ext uri="{FF2B5EF4-FFF2-40B4-BE49-F238E27FC236}">
                    <a16:creationId xmlns:a16="http://schemas.microsoft.com/office/drawing/2014/main" id="{34C1DE8B-8EC3-4E01-B5BB-EE731D4CB97E}"/>
                  </a:ext>
                </a:extLst>
              </p:cNvPr>
              <p:cNvCxnSpPr/>
              <p:nvPr/>
            </p:nvCxnSpPr>
            <p:spPr>
              <a:xfrm rot="10800000" flipV="1">
                <a:off x="6488864" y="4269944"/>
                <a:ext cx="479687" cy="485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Téglalap 157">
                <a:extLst>
                  <a:ext uri="{FF2B5EF4-FFF2-40B4-BE49-F238E27FC236}">
                    <a16:creationId xmlns:a16="http://schemas.microsoft.com/office/drawing/2014/main" id="{E7C9F90B-8956-4273-94BC-FE24DE6B0FBA}"/>
                  </a:ext>
                </a:extLst>
              </p:cNvPr>
              <p:cNvSpPr/>
              <p:nvPr/>
            </p:nvSpPr>
            <p:spPr>
              <a:xfrm rot="10800000" flipH="1">
                <a:off x="6828823" y="4140447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63" name="Téglalap 158">
                <a:extLst>
                  <a:ext uri="{FF2B5EF4-FFF2-40B4-BE49-F238E27FC236}">
                    <a16:creationId xmlns:a16="http://schemas.microsoft.com/office/drawing/2014/main" id="{5E5B15C1-4F10-4984-9EF4-B0A5CE8C437A}"/>
                  </a:ext>
                </a:extLst>
              </p:cNvPr>
              <p:cNvSpPr/>
              <p:nvPr/>
            </p:nvSpPr>
            <p:spPr>
              <a:xfrm rot="10800000" flipH="1">
                <a:off x="6929201" y="4140447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164" name="Egyenes összekötő 161">
                <a:extLst>
                  <a:ext uri="{FF2B5EF4-FFF2-40B4-BE49-F238E27FC236}">
                    <a16:creationId xmlns:a16="http://schemas.microsoft.com/office/drawing/2014/main" id="{C5C4F0B0-CF31-4446-AFC5-E2A7C815CCA5}"/>
                  </a:ext>
                </a:extLst>
              </p:cNvPr>
              <p:cNvCxnSpPr/>
              <p:nvPr/>
            </p:nvCxnSpPr>
            <p:spPr>
              <a:xfrm rot="10800000">
                <a:off x="6329594" y="3927284"/>
                <a:ext cx="59960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" name="Téglalap 162">
                <a:extLst>
                  <a:ext uri="{FF2B5EF4-FFF2-40B4-BE49-F238E27FC236}">
                    <a16:creationId xmlns:a16="http://schemas.microsoft.com/office/drawing/2014/main" id="{CA31D976-1125-4CFA-A239-C6D1F1D6A915}"/>
                  </a:ext>
                </a:extLst>
              </p:cNvPr>
              <p:cNvSpPr/>
              <p:nvPr/>
            </p:nvSpPr>
            <p:spPr>
              <a:xfrm rot="10800000" flipH="1">
                <a:off x="6828823" y="3789253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66" name="Téglalap 163">
                <a:extLst>
                  <a:ext uri="{FF2B5EF4-FFF2-40B4-BE49-F238E27FC236}">
                    <a16:creationId xmlns:a16="http://schemas.microsoft.com/office/drawing/2014/main" id="{AB8870ED-D8FA-4D9C-8CF8-0B19233E85E3}"/>
                  </a:ext>
                </a:extLst>
              </p:cNvPr>
              <p:cNvSpPr/>
              <p:nvPr/>
            </p:nvSpPr>
            <p:spPr>
              <a:xfrm rot="10800000" flipH="1">
                <a:off x="6929201" y="3789253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67" name="Line 123">
                <a:extLst>
                  <a:ext uri="{FF2B5EF4-FFF2-40B4-BE49-F238E27FC236}">
                    <a16:creationId xmlns:a16="http://schemas.microsoft.com/office/drawing/2014/main" id="{2A105DEA-4E1E-4CFB-BB91-8D4A51BE5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 flipV="1">
                <a:off x="6331803" y="3925848"/>
                <a:ext cx="0" cy="3152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68" name="Line 124">
                <a:extLst>
                  <a:ext uri="{FF2B5EF4-FFF2-40B4-BE49-F238E27FC236}">
                    <a16:creationId xmlns:a16="http://schemas.microsoft.com/office/drawing/2014/main" id="{21368782-E693-4DAB-BC0B-943F85D6C7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250835" y="4177371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69" name="Line 125">
                <a:extLst>
                  <a:ext uri="{FF2B5EF4-FFF2-40B4-BE49-F238E27FC236}">
                    <a16:creationId xmlns:a16="http://schemas.microsoft.com/office/drawing/2014/main" id="{E0309E12-A9E4-4563-B2D0-CF952A011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250835" y="4177371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70" name="Line 126">
                <a:extLst>
                  <a:ext uri="{FF2B5EF4-FFF2-40B4-BE49-F238E27FC236}">
                    <a16:creationId xmlns:a16="http://schemas.microsoft.com/office/drawing/2014/main" id="{F58EA1A6-4192-4EFD-9B10-D744B1D40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26379" y="4169161"/>
                <a:ext cx="111533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71" name="Line 128">
                <a:extLst>
                  <a:ext uri="{FF2B5EF4-FFF2-40B4-BE49-F238E27FC236}">
                    <a16:creationId xmlns:a16="http://schemas.microsoft.com/office/drawing/2014/main" id="{CD1961F0-DA99-46B5-B4C1-D1BFF8116C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27374" y="4652751"/>
                <a:ext cx="199869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72" name="Line 128">
                <a:extLst>
                  <a:ext uri="{FF2B5EF4-FFF2-40B4-BE49-F238E27FC236}">
                    <a16:creationId xmlns:a16="http://schemas.microsoft.com/office/drawing/2014/main" id="{4F95D3A0-D621-4090-9168-530E10B64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046561" y="4326051"/>
                <a:ext cx="359765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173" name="Egyenes összekötő 145">
                <a:extLst>
                  <a:ext uri="{FF2B5EF4-FFF2-40B4-BE49-F238E27FC236}">
                    <a16:creationId xmlns:a16="http://schemas.microsoft.com/office/drawing/2014/main" id="{F1597A75-A1EA-4BDA-BBA8-42B9E62872E1}"/>
                  </a:ext>
                </a:extLst>
              </p:cNvPr>
              <p:cNvCxnSpPr/>
              <p:nvPr/>
            </p:nvCxnSpPr>
            <p:spPr>
              <a:xfrm flipH="1">
                <a:off x="6334487" y="4945439"/>
                <a:ext cx="639582" cy="368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" name="Téglalap 146">
                <a:extLst>
                  <a:ext uri="{FF2B5EF4-FFF2-40B4-BE49-F238E27FC236}">
                    <a16:creationId xmlns:a16="http://schemas.microsoft.com/office/drawing/2014/main" id="{4232AE10-ABD7-4793-9735-12827FD1D33D}"/>
                  </a:ext>
                </a:extLst>
              </p:cNvPr>
              <p:cNvSpPr/>
              <p:nvPr/>
            </p:nvSpPr>
            <p:spPr>
              <a:xfrm rot="10800000" flipH="1">
                <a:off x="6844797" y="4829732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5" name="Téglalap 147">
                <a:extLst>
                  <a:ext uri="{FF2B5EF4-FFF2-40B4-BE49-F238E27FC236}">
                    <a16:creationId xmlns:a16="http://schemas.microsoft.com/office/drawing/2014/main" id="{EC05486B-8C94-4094-AC72-FF7B7073FC10}"/>
                  </a:ext>
                </a:extLst>
              </p:cNvPr>
              <p:cNvSpPr/>
              <p:nvPr/>
            </p:nvSpPr>
            <p:spPr>
              <a:xfrm rot="10800000" flipH="1">
                <a:off x="6945175" y="4829732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6" name="Line 128">
                <a:extLst>
                  <a:ext uri="{FF2B5EF4-FFF2-40B4-BE49-F238E27FC236}">
                    <a16:creationId xmlns:a16="http://schemas.microsoft.com/office/drawing/2014/main" id="{404F97A8-9CC4-4089-BC2E-AC505604A1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41340" y="4736913"/>
                <a:ext cx="96661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177" name="Egyenes összekötő 145">
                <a:extLst>
                  <a:ext uri="{FF2B5EF4-FFF2-40B4-BE49-F238E27FC236}">
                    <a16:creationId xmlns:a16="http://schemas.microsoft.com/office/drawing/2014/main" id="{90E21BF3-7B63-4807-AA18-463809BFA928}"/>
                  </a:ext>
                </a:extLst>
              </p:cNvPr>
              <p:cNvCxnSpPr/>
              <p:nvPr/>
            </p:nvCxnSpPr>
            <p:spPr>
              <a:xfrm flipH="1">
                <a:off x="6412908" y="4090164"/>
                <a:ext cx="799478" cy="368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" name="Téglalap 157">
                <a:extLst>
                  <a:ext uri="{FF2B5EF4-FFF2-40B4-BE49-F238E27FC236}">
                    <a16:creationId xmlns:a16="http://schemas.microsoft.com/office/drawing/2014/main" id="{1FDB6ED7-47F7-44CA-B513-715D8223211A}"/>
                  </a:ext>
                </a:extLst>
              </p:cNvPr>
              <p:cNvSpPr/>
              <p:nvPr/>
            </p:nvSpPr>
            <p:spPr>
              <a:xfrm rot="10800000" flipH="1">
                <a:off x="7092734" y="3977538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9" name="Téglalap 158">
                <a:extLst>
                  <a:ext uri="{FF2B5EF4-FFF2-40B4-BE49-F238E27FC236}">
                    <a16:creationId xmlns:a16="http://schemas.microsoft.com/office/drawing/2014/main" id="{72CB8387-FF9A-4AEC-805F-9F6859337214}"/>
                  </a:ext>
                </a:extLst>
              </p:cNvPr>
              <p:cNvSpPr/>
              <p:nvPr/>
            </p:nvSpPr>
            <p:spPr>
              <a:xfrm rot="10800000" flipH="1">
                <a:off x="7193112" y="3977538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180" name="Egyenes összekötő 145">
                <a:extLst>
                  <a:ext uri="{FF2B5EF4-FFF2-40B4-BE49-F238E27FC236}">
                    <a16:creationId xmlns:a16="http://schemas.microsoft.com/office/drawing/2014/main" id="{F2471A6C-5AFF-40E0-86C9-7CB6171BA185}"/>
                  </a:ext>
                </a:extLst>
              </p:cNvPr>
              <p:cNvCxnSpPr/>
              <p:nvPr/>
            </p:nvCxnSpPr>
            <p:spPr>
              <a:xfrm flipH="1">
                <a:off x="6246781" y="3732633"/>
                <a:ext cx="959373" cy="368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" name="Téglalap 162">
                <a:extLst>
                  <a:ext uri="{FF2B5EF4-FFF2-40B4-BE49-F238E27FC236}">
                    <a16:creationId xmlns:a16="http://schemas.microsoft.com/office/drawing/2014/main" id="{F4762574-14F7-4D53-82EF-C1E31D29D0B7}"/>
                  </a:ext>
                </a:extLst>
              </p:cNvPr>
              <p:cNvSpPr/>
              <p:nvPr/>
            </p:nvSpPr>
            <p:spPr>
              <a:xfrm rot="10800000" flipH="1">
                <a:off x="7096368" y="3610793"/>
                <a:ext cx="48413" cy="2464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2" name="Téglalap 163">
                <a:extLst>
                  <a:ext uri="{FF2B5EF4-FFF2-40B4-BE49-F238E27FC236}">
                    <a16:creationId xmlns:a16="http://schemas.microsoft.com/office/drawing/2014/main" id="{3B02058A-5959-484E-A508-D78DA8777969}"/>
                  </a:ext>
                </a:extLst>
              </p:cNvPr>
              <p:cNvSpPr/>
              <p:nvPr/>
            </p:nvSpPr>
            <p:spPr>
              <a:xfrm rot="10800000" flipH="1">
                <a:off x="7200218" y="3608820"/>
                <a:ext cx="46800" cy="248398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3" name="Line 127">
                <a:extLst>
                  <a:ext uri="{FF2B5EF4-FFF2-40B4-BE49-F238E27FC236}">
                    <a16:creationId xmlns:a16="http://schemas.microsoft.com/office/drawing/2014/main" id="{F1227187-FF06-43EB-9484-DC6641678D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243641" y="3736586"/>
                <a:ext cx="0" cy="43200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4" name="Line 128">
                <a:extLst>
                  <a:ext uri="{FF2B5EF4-FFF2-40B4-BE49-F238E27FC236}">
                    <a16:creationId xmlns:a16="http://schemas.microsoft.com/office/drawing/2014/main" id="{540FC59C-4257-4CF6-9A9A-159ACAC7F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29691" y="4568943"/>
                <a:ext cx="279817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5" name="Line 128">
                <a:extLst>
                  <a:ext uri="{FF2B5EF4-FFF2-40B4-BE49-F238E27FC236}">
                    <a16:creationId xmlns:a16="http://schemas.microsoft.com/office/drawing/2014/main" id="{393FBCB7-4B43-4345-9B0D-B866E36D0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009564" y="4244470"/>
                <a:ext cx="321212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186" name="Straight Connector 185">
                <a:extLst>
                  <a:ext uri="{FF2B5EF4-FFF2-40B4-BE49-F238E27FC236}">
                    <a16:creationId xmlns:a16="http://schemas.microsoft.com/office/drawing/2014/main" id="{4622F0F2-A9FA-4BFF-AD49-A91F29AE22F7}"/>
                  </a:ext>
                </a:extLst>
              </p:cNvPr>
              <p:cNvCxnSpPr/>
              <p:nvPr/>
            </p:nvCxnSpPr>
            <p:spPr bwMode="auto">
              <a:xfrm rot="10800000">
                <a:off x="6489821" y="4280612"/>
                <a:ext cx="0" cy="12600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7" name="Line 128">
                <a:extLst>
                  <a:ext uri="{FF2B5EF4-FFF2-40B4-BE49-F238E27FC236}">
                    <a16:creationId xmlns:a16="http://schemas.microsoft.com/office/drawing/2014/main" id="{630C88ED-1F46-48EB-8E35-C031773E75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21015" y="4408670"/>
                <a:ext cx="359765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8" name="Line 127">
                <a:extLst>
                  <a:ext uri="{FF2B5EF4-FFF2-40B4-BE49-F238E27FC236}">
                    <a16:creationId xmlns:a16="http://schemas.microsoft.com/office/drawing/2014/main" id="{EA1FD2D6-2B47-413B-9812-6FF8DBAADB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410731" y="4091740"/>
                <a:ext cx="0" cy="22853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9" name="Line 127">
                <a:extLst>
                  <a:ext uri="{FF2B5EF4-FFF2-40B4-BE49-F238E27FC236}">
                    <a16:creationId xmlns:a16="http://schemas.microsoft.com/office/drawing/2014/main" id="{8A80661B-3FB9-4174-99CD-A9D314EB8E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239702" y="4734516"/>
                <a:ext cx="0" cy="43343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90" name="Line 123">
                <a:extLst>
                  <a:ext uri="{FF2B5EF4-FFF2-40B4-BE49-F238E27FC236}">
                    <a16:creationId xmlns:a16="http://schemas.microsoft.com/office/drawing/2014/main" id="{8ACDA4C5-F811-4084-B652-CF8A563C17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 flipV="1">
                <a:off x="6327867" y="4649420"/>
                <a:ext cx="0" cy="2955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91" name="Line 127">
                <a:extLst>
                  <a:ext uri="{FF2B5EF4-FFF2-40B4-BE49-F238E27FC236}">
                    <a16:creationId xmlns:a16="http://schemas.microsoft.com/office/drawing/2014/main" id="{DAAF6263-4FA1-4D2B-89DD-452C43C07B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406790" y="4573381"/>
                <a:ext cx="0" cy="21671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92" name="Line 128">
                <a:extLst>
                  <a:ext uri="{FF2B5EF4-FFF2-40B4-BE49-F238E27FC236}">
                    <a16:creationId xmlns:a16="http://schemas.microsoft.com/office/drawing/2014/main" id="{D9FC15D3-20DF-4764-8BAC-33FFFD2515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22977" y="4489270"/>
                <a:ext cx="359765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194" name="Egyenes összekötő 156">
                <a:extLst>
                  <a:ext uri="{FF2B5EF4-FFF2-40B4-BE49-F238E27FC236}">
                    <a16:creationId xmlns:a16="http://schemas.microsoft.com/office/drawing/2014/main" id="{DF7D2AA3-5E8A-4E5C-B1FB-BCC5A1A255C6}"/>
                  </a:ext>
                </a:extLst>
              </p:cNvPr>
              <p:cNvCxnSpPr/>
              <p:nvPr/>
            </p:nvCxnSpPr>
            <p:spPr>
              <a:xfrm rot="10800000" flipV="1">
                <a:off x="6490177" y="4606263"/>
                <a:ext cx="479687" cy="485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" name="Téglalap 151">
                <a:extLst>
                  <a:ext uri="{FF2B5EF4-FFF2-40B4-BE49-F238E27FC236}">
                    <a16:creationId xmlns:a16="http://schemas.microsoft.com/office/drawing/2014/main" id="{882535C9-77CA-4B0C-A7A9-3BE4FA7BF049}"/>
                  </a:ext>
                </a:extLst>
              </p:cNvPr>
              <p:cNvSpPr/>
              <p:nvPr/>
            </p:nvSpPr>
            <p:spPr>
              <a:xfrm rot="10800000" flipH="1">
                <a:off x="6832999" y="4474108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6" name="Line 127">
                <a:extLst>
                  <a:ext uri="{FF2B5EF4-FFF2-40B4-BE49-F238E27FC236}">
                    <a16:creationId xmlns:a16="http://schemas.microsoft.com/office/drawing/2014/main" id="{7B138367-9F18-422F-ACCC-F89E492160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489439" y="4498276"/>
                <a:ext cx="0" cy="10800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99" name="Téglalap 152">
                <a:extLst>
                  <a:ext uri="{FF2B5EF4-FFF2-40B4-BE49-F238E27FC236}">
                    <a16:creationId xmlns:a16="http://schemas.microsoft.com/office/drawing/2014/main" id="{6EF67D4D-F438-48ED-BAFE-294D2C52476A}"/>
                  </a:ext>
                </a:extLst>
              </p:cNvPr>
              <p:cNvSpPr/>
              <p:nvPr/>
            </p:nvSpPr>
            <p:spPr>
              <a:xfrm rot="10800000" flipH="1">
                <a:off x="6937612" y="4481014"/>
                <a:ext cx="58660" cy="244455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200" name="Téglalap 3">
              <a:extLst>
                <a:ext uri="{FF2B5EF4-FFF2-40B4-BE49-F238E27FC236}">
                  <a16:creationId xmlns:a16="http://schemas.microsoft.com/office/drawing/2014/main" id="{37E1E997-AE18-4773-864A-8B33C45FB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027" y="4164267"/>
              <a:ext cx="1501729" cy="576055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EPYC 32C</a:t>
              </a:r>
              <a:endPara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01" name="Up-Down Arrow 24">
              <a:extLst>
                <a:ext uri="{FF2B5EF4-FFF2-40B4-BE49-F238E27FC236}">
                  <a16:creationId xmlns:a16="http://schemas.microsoft.com/office/drawing/2014/main" id="{4AB934BB-8216-48ED-8AC2-63453649B8C1}"/>
                </a:ext>
              </a:extLst>
            </p:cNvPr>
            <p:cNvSpPr/>
            <p:nvPr/>
          </p:nvSpPr>
          <p:spPr bwMode="auto">
            <a:xfrm>
              <a:off x="5392326" y="4747972"/>
              <a:ext cx="136902" cy="234842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02" name="TextBox 201">
              <a:extLst>
                <a:ext uri="{FF2B5EF4-FFF2-40B4-BE49-F238E27FC236}">
                  <a16:creationId xmlns:a16="http://schemas.microsoft.com/office/drawing/2014/main" id="{0CE03D64-61F3-4512-820E-0F7D93264C9E}"/>
                </a:ext>
              </a:extLst>
            </p:cNvPr>
            <p:cNvSpPr txBox="1"/>
            <p:nvPr/>
          </p:nvSpPr>
          <p:spPr>
            <a:xfrm>
              <a:off x="5003337" y="4727830"/>
              <a:ext cx="424769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64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31217054-5A42-43E1-A592-DA13FB98792D}"/>
                </a:ext>
              </a:extLst>
            </p:cNvPr>
            <p:cNvSpPr txBox="1"/>
            <p:nvPr/>
          </p:nvSpPr>
          <p:spPr>
            <a:xfrm>
              <a:off x="3148970" y="4984254"/>
              <a:ext cx="832166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PCIe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3.0</a:t>
              </a:r>
            </a:p>
          </p:txBody>
        </p:sp>
        <p:sp>
          <p:nvSpPr>
            <p:cNvPr id="204" name="Téglalap 3">
              <a:extLst>
                <a:ext uri="{FF2B5EF4-FFF2-40B4-BE49-F238E27FC236}">
                  <a16:creationId xmlns:a16="http://schemas.microsoft.com/office/drawing/2014/main" id="{F2EC34D9-3A12-4814-82D4-3677C4807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391" y="4163142"/>
              <a:ext cx="1481328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EPYC</a:t>
              </a:r>
              <a:r>
                <a:rPr kumimoji="0" lang="en-US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hu-HU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32</a:t>
              </a:r>
              <a:r>
                <a:rPr kumimoji="0" lang="en-US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8BB3D6DE-F04B-4C84-9F41-63F7FD0B8F6B}"/>
              </a:ext>
            </a:extLst>
          </p:cNvPr>
          <p:cNvSpPr/>
          <p:nvPr/>
        </p:nvSpPr>
        <p:spPr>
          <a:xfrm>
            <a:off x="5567728" y="3169705"/>
            <a:ext cx="2300583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DDR4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</a:t>
            </a: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2666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  <p:sp>
        <p:nvSpPr>
          <p:cNvPr id="205" name="Rectangle 204">
            <a:extLst>
              <a:ext uri="{FF2B5EF4-FFF2-40B4-BE49-F238E27FC236}">
                <a16:creationId xmlns:a16="http://schemas.microsoft.com/office/drawing/2014/main" id="{D7D123FE-F03F-462D-AC54-06BF85853962}"/>
              </a:ext>
            </a:extLst>
          </p:cNvPr>
          <p:cNvSpPr/>
          <p:nvPr/>
        </p:nvSpPr>
        <p:spPr>
          <a:xfrm>
            <a:off x="860868" y="3160550"/>
            <a:ext cx="2070317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DDR4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</a:t>
            </a: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2666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  <p:sp>
        <p:nvSpPr>
          <p:cNvPr id="206" name="Text Box 177">
            <a:extLst>
              <a:ext uri="{FF2B5EF4-FFF2-40B4-BE49-F238E27FC236}">
                <a16:creationId xmlns:a16="http://schemas.microsoft.com/office/drawing/2014/main" id="{BD230BC8-330B-4A1B-BDD5-24E5F02516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51" y="499962"/>
            <a:ext cx="88947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3: A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</a:t>
            </a:r>
            <a:r>
              <a:rPr kumimoji="0" lang="hu-HU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without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chipset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</a:t>
            </a:r>
            <a:r>
              <a:rPr kumimoji="0" lang="hu-HU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AMD’s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platform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supporting EPYC 7001 processors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B31D67AE-111D-4FEA-A67D-78D520360298}"/>
              </a:ext>
            </a:extLst>
          </p:cNvPr>
          <p:cNvSpPr txBox="1"/>
          <p:nvPr/>
        </p:nvSpPr>
        <p:spPr>
          <a:xfrm>
            <a:off x="3641144" y="2540418"/>
            <a:ext cx="156236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4x16 bit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differential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links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EDAA3D-9AD6-442C-9169-02D46DBC5B0F}"/>
              </a:ext>
            </a:extLst>
          </p:cNvPr>
          <p:cNvSpPr/>
          <p:nvPr/>
        </p:nvSpPr>
        <p:spPr>
          <a:xfrm>
            <a:off x="3847198" y="1491417"/>
            <a:ext cx="1328949" cy="4324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 EPYC 7001</a:t>
            </a:r>
            <a:endParaRPr kumimoji="0" lang="en-US" alt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072030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94360" y="1668780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.4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 schemes of server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9022177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23240" y="1668780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.4.1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 schemes of Intel’s server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5858842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3"/>
          <p:cNvSpPr txBox="1">
            <a:spLocks noChangeArrowheads="1"/>
          </p:cNvSpPr>
          <p:nvPr/>
        </p:nvSpPr>
        <p:spPr bwMode="auto">
          <a:xfrm>
            <a:off x="77255" y="497838"/>
            <a:ext cx="7565204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1.6 Naming schemes of Intel’s server processors</a:t>
            </a:r>
          </a:p>
        </p:txBody>
      </p:sp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(1)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1147466"/>
            <a:ext cx="8880444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Until 2005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named their servers by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identifying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clock frequency and server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configuration,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like Xeon 2.8 GHz DP or Xeon 2.0 GHz MP, since Intel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’s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IC technology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was superior to their competitors and provided higher clock frequencies.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20474" y="779930"/>
            <a:ext cx="50097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a) Naming scheme until 2005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10671" y="1907136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Remark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04800" y="2225581"/>
            <a:ext cx="9029395" cy="36009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At that time AMD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manufactured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their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 in their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own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foundry,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a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less advanced IC technology, so their processors had lower clock frequencies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vs.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Intel’s processors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hide this deficiency,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 introduced a new naming scheme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 their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beginning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their Athlon XP desktop line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2003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new naming scheme consisted of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four digit number and the +character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.,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e.g. Athlon 1600+.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 interpreted it as 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relative performance level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related to a given AMD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DT model (Athlon 1.4 GHz).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The relative performance was calculated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average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value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a wide range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benchmarks.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actual clock frequencies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however,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were lower figures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e.g.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Athlon XP 1600+ ha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clock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frequency of 1.4 GHz. </a:t>
            </a:r>
          </a:p>
        </p:txBody>
      </p:sp>
    </p:spTree>
    <p:extLst>
      <p:ext uri="{BB962C8B-B14F-4D97-AF65-F5344CB8AC3E}">
        <p14:creationId xmlns:p14="http://schemas.microsoft.com/office/powerpoint/2010/main" val="1407334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4" grpId="0"/>
      <p:bldP spid="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2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753777"/>
            <a:ext cx="65724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89207" y="857100"/>
            <a:ext cx="86034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the first years of the 2000's clock frequencies became stagnating,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indicated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below [</a:t>
            </a: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7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]. 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2455" y="500828"/>
            <a:ext cx="86480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Intel’s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scheme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used between 2005 and 2011 </a:t>
            </a: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2"/>
          <a:srcRect b="5655"/>
          <a:stretch/>
        </p:blipFill>
        <p:spPr>
          <a:xfrm>
            <a:off x="336177" y="1620387"/>
            <a:ext cx="8481341" cy="415212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559416" y="5845930"/>
            <a:ext cx="45749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Historical growth of clock rates [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934859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2" name="Text Box 4"/>
          <p:cNvSpPr txBox="1">
            <a:spLocks noChangeArrowheads="1"/>
          </p:cNvSpPr>
          <p:nvPr/>
        </p:nvSpPr>
        <p:spPr bwMode="auto">
          <a:xfrm>
            <a:off x="125456" y="2343684"/>
            <a:ext cx="2173288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9000 series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3" name="Oval 7"/>
          <p:cNvSpPr>
            <a:spLocks noChangeArrowheads="1"/>
          </p:cNvSpPr>
          <p:nvPr/>
        </p:nvSpPr>
        <p:spPr bwMode="auto">
          <a:xfrm>
            <a:off x="7624806" y="2235734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4" name="Line 8"/>
          <p:cNvSpPr>
            <a:spLocks noChangeShapeType="1"/>
          </p:cNvSpPr>
          <p:nvPr/>
        </p:nvSpPr>
        <p:spPr bwMode="auto">
          <a:xfrm>
            <a:off x="4424406" y="181980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5" name="Line 10"/>
          <p:cNvSpPr>
            <a:spLocks noChangeShapeType="1"/>
          </p:cNvSpPr>
          <p:nvPr/>
        </p:nvSpPr>
        <p:spPr bwMode="auto">
          <a:xfrm flipV="1">
            <a:off x="1204956" y="2048409"/>
            <a:ext cx="6454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6" name="Line 11"/>
          <p:cNvSpPr>
            <a:spLocks noChangeShapeType="1"/>
          </p:cNvSpPr>
          <p:nvPr/>
        </p:nvSpPr>
        <p:spPr bwMode="auto">
          <a:xfrm flipH="1">
            <a:off x="7662906" y="2043647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7" name="Oval 12"/>
          <p:cNvSpPr>
            <a:spLocks noChangeArrowheads="1"/>
          </p:cNvSpPr>
          <p:nvPr/>
        </p:nvSpPr>
        <p:spPr bwMode="auto">
          <a:xfrm>
            <a:off x="1173206" y="224843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8" name="Line 13"/>
          <p:cNvSpPr>
            <a:spLocks noChangeShapeType="1"/>
          </p:cNvSpPr>
          <p:nvPr/>
        </p:nvSpPr>
        <p:spPr bwMode="auto">
          <a:xfrm>
            <a:off x="1206544" y="204840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9" name="Text Box 4"/>
          <p:cNvSpPr txBox="1">
            <a:spLocks noChangeArrowheads="1"/>
          </p:cNvSpPr>
          <p:nvPr/>
        </p:nvSpPr>
        <p:spPr bwMode="auto">
          <a:xfrm>
            <a:off x="1038225" y="1589719"/>
            <a:ext cx="6770687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 naming scheme </a:t>
            </a: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introduced for their 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processors</a:t>
            </a: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2005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0" name="Text Box 4"/>
          <p:cNvSpPr txBox="1">
            <a:spLocks noChangeArrowheads="1"/>
          </p:cNvSpPr>
          <p:nvPr/>
        </p:nvSpPr>
        <p:spPr bwMode="auto">
          <a:xfrm>
            <a:off x="6470694" y="2345272"/>
            <a:ext cx="236855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3000 series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1" name="Text Box 4"/>
          <p:cNvSpPr txBox="1">
            <a:spLocks noChangeArrowheads="1"/>
          </p:cNvSpPr>
          <p:nvPr/>
        </p:nvSpPr>
        <p:spPr bwMode="auto">
          <a:xfrm>
            <a:off x="4570456" y="2319872"/>
            <a:ext cx="192722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5000 series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2" name="Oval 12"/>
          <p:cNvSpPr>
            <a:spLocks noChangeArrowheads="1"/>
          </p:cNvSpPr>
          <p:nvPr/>
        </p:nvSpPr>
        <p:spPr bwMode="auto">
          <a:xfrm>
            <a:off x="5461044" y="221827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3" name="Text Box 16"/>
          <p:cNvSpPr txBox="1">
            <a:spLocks noChangeArrowheads="1"/>
          </p:cNvSpPr>
          <p:nvPr/>
        </p:nvSpPr>
        <p:spPr bwMode="auto">
          <a:xfrm>
            <a:off x="7168863" y="2645096"/>
            <a:ext cx="991105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server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lines</a:t>
            </a:r>
          </a:p>
        </p:txBody>
      </p:sp>
      <p:sp>
        <p:nvSpPr>
          <p:cNvPr id="114704" name="Text Box 17"/>
          <p:cNvSpPr txBox="1">
            <a:spLocks noChangeArrowheads="1"/>
          </p:cNvSpPr>
          <p:nvPr/>
        </p:nvSpPr>
        <p:spPr bwMode="auto">
          <a:xfrm>
            <a:off x="466144" y="2632396"/>
            <a:ext cx="1356462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Itanium lines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processors</a:t>
            </a:r>
          </a:p>
        </p:txBody>
      </p:sp>
      <p:sp>
        <p:nvSpPr>
          <p:cNvPr id="114705" name="Text Box 4"/>
          <p:cNvSpPr txBox="1">
            <a:spLocks noChangeArrowheads="1"/>
          </p:cNvSpPr>
          <p:nvPr/>
        </p:nvSpPr>
        <p:spPr bwMode="auto">
          <a:xfrm>
            <a:off x="2222544" y="2345272"/>
            <a:ext cx="2173287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7000 series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6" name="Oval 12"/>
          <p:cNvSpPr>
            <a:spLocks noChangeArrowheads="1"/>
          </p:cNvSpPr>
          <p:nvPr/>
        </p:nvSpPr>
        <p:spPr bwMode="auto">
          <a:xfrm>
            <a:off x="3270294" y="225002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7" name="Line 13"/>
          <p:cNvSpPr>
            <a:spLocks noChangeShapeType="1"/>
          </p:cNvSpPr>
          <p:nvPr/>
        </p:nvSpPr>
        <p:spPr bwMode="auto">
          <a:xfrm>
            <a:off x="3303631" y="204999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8" name="Text Box 21"/>
          <p:cNvSpPr txBox="1">
            <a:spLocks noChangeArrowheads="1"/>
          </p:cNvSpPr>
          <p:nvPr/>
        </p:nvSpPr>
        <p:spPr bwMode="auto">
          <a:xfrm>
            <a:off x="2547940" y="2633984"/>
            <a:ext cx="1439946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MP server (4S)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lines</a:t>
            </a:r>
          </a:p>
        </p:txBody>
      </p:sp>
      <p:sp>
        <p:nvSpPr>
          <p:cNvPr id="114709" name="Line 13"/>
          <p:cNvSpPr>
            <a:spLocks noChangeShapeType="1"/>
          </p:cNvSpPr>
          <p:nvPr/>
        </p:nvSpPr>
        <p:spPr bwMode="auto">
          <a:xfrm>
            <a:off x="5502319" y="203888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10" name="Text Box 23"/>
          <p:cNvSpPr txBox="1">
            <a:spLocks noChangeArrowheads="1"/>
          </p:cNvSpPr>
          <p:nvPr/>
        </p:nvSpPr>
        <p:spPr bwMode="auto">
          <a:xfrm>
            <a:off x="4768222" y="2635571"/>
            <a:ext cx="1427122" cy="5324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DP server (2S)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lines</a:t>
            </a:r>
          </a:p>
        </p:txBody>
      </p:sp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3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6354" y="3347371"/>
            <a:ext cx="81305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Intel named their subsequent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MP (4S) server processor lines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as follows:</a:t>
            </a:r>
          </a:p>
        </p:txBody>
      </p:sp>
      <p:graphicFrame>
        <p:nvGraphicFramePr>
          <p:cNvPr id="28" name="Table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5643444"/>
              </p:ext>
            </p:extLst>
          </p:nvPr>
        </p:nvGraphicFramePr>
        <p:xfrm>
          <a:off x="1313763" y="3850377"/>
          <a:ext cx="6451942" cy="19971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69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76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351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321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0191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Line</a:t>
                      </a: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Processor</a:t>
                      </a: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Based on</a:t>
                      </a: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Intro</a:t>
                      </a:r>
                    </a:p>
                  </a:txBody>
                  <a:tcPr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7000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>
                          <a:latin typeface="+mj-lt"/>
                        </a:rPr>
                        <a:t>Paxville</a:t>
                      </a:r>
                      <a:r>
                        <a:rPr lang="en-US" sz="1200">
                          <a:latin typeface="+mj-lt"/>
                        </a:rPr>
                        <a:t> MP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Pentium 4 Prescott MP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005</a:t>
                      </a: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+mj-lt"/>
                        </a:rPr>
                        <a:t>7100</a:t>
                      </a:r>
                      <a:endParaRPr lang="en-US" sz="120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Tulsa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Pentium 4 Prescott MP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2006</a:t>
                      </a: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+mj-lt"/>
                        </a:rPr>
                        <a:t>7</a:t>
                      </a:r>
                      <a:r>
                        <a:rPr lang="en-US" sz="1200">
                          <a:latin typeface="+mj-lt"/>
                        </a:rPr>
                        <a:t>2</a:t>
                      </a:r>
                      <a:r>
                        <a:rPr lang="hu-HU" sz="1200">
                          <a:latin typeface="+mj-lt"/>
                        </a:rPr>
                        <a:t>00</a:t>
                      </a:r>
                      <a:endParaRPr lang="en-US" sz="120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Tigerton DC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Core 2 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7300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Tigerton QC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Core 2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7400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Dunnington</a:t>
                      </a:r>
                      <a:endParaRPr lang="en-US" sz="120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Penryn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08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7500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Beckton</a:t>
                      </a:r>
                      <a:endParaRPr lang="en-US" sz="120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Nehalem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2010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389206" y="857100"/>
            <a:ext cx="87547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an aftermath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had to leave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its previous naming scheme and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introduced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 AMD like naming scheme in 2005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follows: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8593" y="497441"/>
            <a:ext cx="74238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Intel’s </a:t>
            </a:r>
            <a:r>
              <a:rPr kumimoji="0" lang="hu-HU" sz="160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</a:t>
            </a:r>
            <a:r>
              <a:rPr kumimoji="0" lang="hu-HU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scheme</a:t>
            </a:r>
            <a:r>
              <a:rPr kumimoji="0" lang="hu-HU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</a:t>
            </a:r>
            <a:r>
              <a:rPr kumimoji="0" lang="hu-HU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</a:t>
            </a:r>
            <a:r>
              <a:rPr kumimoji="0" lang="hu-HU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used between 2005 and 2011 -2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0D0906D-CB95-48DD-A394-80326B5360F6}"/>
              </a:ext>
            </a:extLst>
          </p:cNvPr>
          <p:cNvSpPr txBox="1"/>
          <p:nvPr/>
        </p:nvSpPr>
        <p:spPr>
          <a:xfrm>
            <a:off x="286354" y="6089650"/>
            <a:ext cx="81944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drawback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this naming scheme is that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it does not reveal any significant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features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related server families.</a:t>
            </a:r>
          </a:p>
        </p:txBody>
      </p:sp>
    </p:spTree>
    <p:extLst>
      <p:ext uri="{BB962C8B-B14F-4D97-AF65-F5344CB8AC3E}">
        <p14:creationId xmlns:p14="http://schemas.microsoft.com/office/powerpoint/2010/main" val="3108202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692" grpId="0"/>
      <p:bldP spid="114693" grpId="0" animBg="1"/>
      <p:bldP spid="114694" grpId="0" animBg="1"/>
      <p:bldP spid="114695" grpId="0" animBg="1"/>
      <p:bldP spid="114696" grpId="0" animBg="1"/>
      <p:bldP spid="114697" grpId="0" animBg="1"/>
      <p:bldP spid="114698" grpId="0" animBg="1"/>
      <p:bldP spid="114699" grpId="0"/>
      <p:bldP spid="114700" grpId="0"/>
      <p:bldP spid="114701" grpId="0"/>
      <p:bldP spid="114702" grpId="0" animBg="1"/>
      <p:bldP spid="114703" grpId="0"/>
      <p:bldP spid="114704" grpId="0"/>
      <p:bldP spid="114705" grpId="0"/>
      <p:bldP spid="114706" grpId="0" animBg="1"/>
      <p:bldP spid="114707" grpId="0" animBg="1"/>
      <p:bldP spid="114708" grpId="0"/>
      <p:bldP spid="114709" grpId="0" animBg="1"/>
      <p:bldP spid="114710" grpId="0"/>
      <p:bldP spid="2" grpId="0"/>
      <p:bldP spid="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9524" y="-19051"/>
            <a:ext cx="9134475" cy="428625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4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4"/>
          <p:cNvSpPr txBox="1"/>
          <p:nvPr/>
        </p:nvSpPr>
        <p:spPr>
          <a:xfrm>
            <a:off x="676275" y="3822718"/>
            <a:ext cx="6833217" cy="789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Product line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E3, E5 or E7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E: Enterprise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Wayness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     How many processors are natively supported in a system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Socket type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Signifies processor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 (price/performance)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7"/>
          <p:cNvSpPr txBox="1"/>
          <p:nvPr/>
        </p:nvSpPr>
        <p:spPr>
          <a:xfrm>
            <a:off x="80224" y="499993"/>
            <a:ext cx="90503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 Intel's renewed naming scheme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for servers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(since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line) -1 </a:t>
            </a:r>
          </a:p>
        </p:txBody>
      </p:sp>
      <p:sp>
        <p:nvSpPr>
          <p:cNvPr id="6" name="TextBox 8"/>
          <p:cNvSpPr txBox="1"/>
          <p:nvPr/>
        </p:nvSpPr>
        <p:spPr>
          <a:xfrm>
            <a:off x="392855" y="1046716"/>
            <a:ext cx="89440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4/2011 Intel renewed its entire naming scheme to reflect more details in the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designations, as indicated below for server processors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9" name="TextBox 10"/>
          <p:cNvSpPr txBox="1"/>
          <p:nvPr/>
        </p:nvSpPr>
        <p:spPr>
          <a:xfrm>
            <a:off x="2409825" y="3333950"/>
            <a:ext cx="59521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Intel’s new Xeon naming scheme [127]</a:t>
            </a:r>
          </a:p>
        </p:txBody>
      </p:sp>
      <p:grpSp>
        <p:nvGrpSpPr>
          <p:cNvPr id="10" name="Group 12"/>
          <p:cNvGrpSpPr/>
          <p:nvPr/>
        </p:nvGrpSpPr>
        <p:grpSpPr>
          <a:xfrm>
            <a:off x="800100" y="1675189"/>
            <a:ext cx="7096125" cy="1919244"/>
            <a:chOff x="507985" y="1634229"/>
            <a:chExt cx="7431200" cy="2097516"/>
          </a:xfrm>
        </p:grpSpPr>
        <p:pic>
          <p:nvPicPr>
            <p:cNvPr id="11" name="Picture 2" descr="New Number Construct- Detailed.png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985" y="1634229"/>
              <a:ext cx="7431200" cy="20975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Rounded Rectangle 11"/>
            <p:cNvSpPr/>
            <p:nvPr/>
          </p:nvSpPr>
          <p:spPr bwMode="auto">
            <a:xfrm>
              <a:off x="741398" y="1634229"/>
              <a:ext cx="3981291" cy="31813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8832942" y="6517187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5" name="TextBox 3">
            <a:extLst>
              <a:ext uri="{FF2B5EF4-FFF2-40B4-BE49-F238E27FC236}">
                <a16:creationId xmlns:a16="http://schemas.microsoft.com/office/drawing/2014/main" id="{ABB239AA-3BC5-40DA-BE3D-A65980C83B0E}"/>
              </a:ext>
            </a:extLst>
          </p:cNvPr>
          <p:cNvSpPr txBox="1"/>
          <p:nvPr/>
        </p:nvSpPr>
        <p:spPr>
          <a:xfrm>
            <a:off x="295274" y="3546277"/>
            <a:ext cx="18372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Interpretations</a:t>
            </a:r>
          </a:p>
        </p:txBody>
      </p:sp>
    </p:spTree>
    <p:extLst>
      <p:ext uri="{BB962C8B-B14F-4D97-AF65-F5344CB8AC3E}">
        <p14:creationId xmlns:p14="http://schemas.microsoft.com/office/powerpoint/2010/main" val="3187557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B78CBF-D54C-4CAC-9563-F5EDB01AEBDE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5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dirty="0">
              <a:latin typeface="Verdana" pitchFamily="34" charset="0"/>
            </a:endParaRPr>
          </a:p>
        </p:txBody>
      </p:sp>
      <p:sp>
        <p:nvSpPr>
          <p:cNvPr id="4" name="Text Box 4">
            <a:extLst>
              <a:ext uri="{FF2B5EF4-FFF2-40B4-BE49-F238E27FC236}">
                <a16:creationId xmlns:a16="http://schemas.microsoft.com/office/drawing/2014/main" id="{33CB6141-03BB-4996-84CA-83918706CA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163" y="1988939"/>
            <a:ext cx="2668588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 servers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Entry level)</a:t>
            </a:r>
          </a:p>
        </p:txBody>
      </p:sp>
      <p:sp>
        <p:nvSpPr>
          <p:cNvPr id="5" name="Text Box 4">
            <a:extLst>
              <a:ext uri="{FF2B5EF4-FFF2-40B4-BE49-F238E27FC236}">
                <a16:creationId xmlns:a16="http://schemas.microsoft.com/office/drawing/2014/main" id="{171FD0B2-06A9-4FB9-98D1-B65278B370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247" y="1232921"/>
            <a:ext cx="8306494" cy="28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Designation of the server classes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33D50F6A-F72D-4ECB-BEFB-93F8DA9A6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0484" y="1990527"/>
            <a:ext cx="2770187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 servers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Efficient Performance)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C0C5F12-134A-4E76-8848-E27CCB6EE259}"/>
              </a:ext>
            </a:extLst>
          </p:cNvPr>
          <p:cNvGrpSpPr/>
          <p:nvPr/>
        </p:nvGrpSpPr>
        <p:grpSpPr>
          <a:xfrm>
            <a:off x="1545613" y="1465064"/>
            <a:ext cx="6030280" cy="490538"/>
            <a:chOff x="1905000" y="1683466"/>
            <a:chExt cx="6030280" cy="490538"/>
          </a:xfrm>
        </p:grpSpPr>
        <p:sp>
          <p:nvSpPr>
            <p:cNvPr id="8" name="Line 8">
              <a:extLst>
                <a:ext uri="{FF2B5EF4-FFF2-40B4-BE49-F238E27FC236}">
                  <a16:creationId xmlns:a16="http://schemas.microsoft.com/office/drawing/2014/main" id="{38861093-E062-43ED-B457-7C944B9C1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3981" y="1683466"/>
              <a:ext cx="0" cy="2174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" name="Line 10">
              <a:extLst>
                <a:ext uri="{FF2B5EF4-FFF2-40B4-BE49-F238E27FC236}">
                  <a16:creationId xmlns:a16="http://schemas.microsoft.com/office/drawing/2014/main" id="{8E5D3C75-D7FC-4D98-B102-ADCBC582EE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49449" y="1918416"/>
              <a:ext cx="59710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" name="Oval 12">
              <a:extLst>
                <a:ext uri="{FF2B5EF4-FFF2-40B4-BE49-F238E27FC236}">
                  <a16:creationId xmlns:a16="http://schemas.microsoft.com/office/drawing/2014/main" id="{C4262265-DE24-4B7C-AB6A-370ABD743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112091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" name="Line 13">
              <a:extLst>
                <a:ext uri="{FF2B5EF4-FFF2-40B4-BE49-F238E27FC236}">
                  <a16:creationId xmlns:a16="http://schemas.microsoft.com/office/drawing/2014/main" id="{F09A92DD-B267-4FA1-8526-8F8DE443A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8338" y="1912066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" name="Oval 12">
              <a:extLst>
                <a:ext uri="{FF2B5EF4-FFF2-40B4-BE49-F238E27FC236}">
                  <a16:creationId xmlns:a16="http://schemas.microsoft.com/office/drawing/2014/main" id="{B321F5CF-09B5-4268-B8A8-730CED1B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684" y="2113679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" name="Line 13">
              <a:extLst>
                <a:ext uri="{FF2B5EF4-FFF2-40B4-BE49-F238E27FC236}">
                  <a16:creationId xmlns:a16="http://schemas.microsoft.com/office/drawing/2014/main" id="{82A74ED1-70AF-4B01-8BDD-1D1D0660DC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35280" y="1911733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4" name="AutoShape 38">
            <a:extLst>
              <a:ext uri="{FF2B5EF4-FFF2-40B4-BE49-F238E27FC236}">
                <a16:creationId xmlns:a16="http://schemas.microsoft.com/office/drawing/2014/main" id="{F6A8D178-3FBA-46F0-97CC-17E420184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1638" y="2067206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6594723-41CC-4C93-92FF-160FD558D5D9}"/>
              </a:ext>
            </a:extLst>
          </p:cNvPr>
          <p:cNvSpPr txBox="1"/>
          <p:nvPr/>
        </p:nvSpPr>
        <p:spPr>
          <a:xfrm>
            <a:off x="1137524" y="2550631"/>
            <a:ext cx="89479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E5-2</a:t>
            </a:r>
            <a:r>
              <a:rPr kumimoji="0" lang="hu-HU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</a:t>
            </a: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xx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DBE2C0-00E4-4FF5-9312-702E6CD50942}"/>
              </a:ext>
            </a:extLst>
          </p:cNvPr>
          <p:cNvSpPr txBox="1"/>
          <p:nvPr/>
        </p:nvSpPr>
        <p:spPr>
          <a:xfrm>
            <a:off x="4099519" y="2559351"/>
            <a:ext cx="894797" cy="5180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E5-2</a:t>
            </a:r>
            <a:r>
              <a:rPr kumimoji="0" lang="hu-HU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</a:t>
            </a: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hu-HU" sz="13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E5-4</a:t>
            </a:r>
            <a:r>
              <a:rPr lang="hu-HU" sz="13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  <a:r>
              <a:rPr lang="hu-HU" sz="13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xx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 Box 4">
            <a:extLst>
              <a:ext uri="{FF2B5EF4-FFF2-40B4-BE49-F238E27FC236}">
                <a16:creationId xmlns:a16="http://schemas.microsoft.com/office/drawing/2014/main" id="{821CB8C3-FAEA-47D0-BB96-69FC9BAE22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4925" y="2015586"/>
            <a:ext cx="2770187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 servers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Expandable high-end)</a:t>
            </a:r>
          </a:p>
        </p:txBody>
      </p:sp>
      <p:sp>
        <p:nvSpPr>
          <p:cNvPr id="18" name="AutoShape 38">
            <a:extLst>
              <a:ext uri="{FF2B5EF4-FFF2-40B4-BE49-F238E27FC236}">
                <a16:creationId xmlns:a16="http://schemas.microsoft.com/office/drawing/2014/main" id="{8269608B-C8B1-495A-9205-B4861A125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921" y="2085136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Line 13">
            <a:extLst>
              <a:ext uri="{FF2B5EF4-FFF2-40B4-BE49-F238E27FC236}">
                <a16:creationId xmlns:a16="http://schemas.microsoft.com/office/drawing/2014/main" id="{BAD74120-DC5D-45D5-8B17-BFB4905B2ED9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3662" y="171318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Oval 12">
            <a:extLst>
              <a:ext uri="{FF2B5EF4-FFF2-40B4-BE49-F238E27FC236}">
                <a16:creationId xmlns:a16="http://schemas.microsoft.com/office/drawing/2014/main" id="{73648176-B025-42FA-B6C8-009875B8D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2802" y="191320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DB5B9B-47DE-49E2-A866-5B3FD2ABA8EC}"/>
              </a:ext>
            </a:extLst>
          </p:cNvPr>
          <p:cNvSpPr txBox="1"/>
          <p:nvPr/>
        </p:nvSpPr>
        <p:spPr>
          <a:xfrm>
            <a:off x="7100405" y="2553628"/>
            <a:ext cx="915835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E7-2</a:t>
            </a:r>
            <a:r>
              <a:rPr kumimoji="0" lang="hu-HU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</a:t>
            </a: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3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E7-4</a:t>
            </a:r>
            <a:r>
              <a:rPr lang="hu-HU" sz="13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8</a:t>
            </a:r>
            <a:r>
              <a:rPr lang="hu-HU" sz="13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E7-8</a:t>
            </a:r>
            <a:r>
              <a:rPr kumimoji="0" lang="hu-HU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</a:t>
            </a: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xx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FDC7AAF-4EA6-4E2F-B771-64FCB3886F90}"/>
              </a:ext>
            </a:extLst>
          </p:cNvPr>
          <p:cNvSpPr txBox="1"/>
          <p:nvPr/>
        </p:nvSpPr>
        <p:spPr>
          <a:xfrm>
            <a:off x="128905" y="499745"/>
            <a:ext cx="7542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Introduction of server classes within a product line (E7/E5/E3) </a:t>
            </a:r>
          </a:p>
        </p:txBody>
      </p:sp>
      <p:sp>
        <p:nvSpPr>
          <p:cNvPr id="23" name="TextBox 4">
            <a:extLst>
              <a:ext uri="{FF2B5EF4-FFF2-40B4-BE49-F238E27FC236}">
                <a16:creationId xmlns:a16="http://schemas.microsoft.com/office/drawing/2014/main" id="{A2CAFBA5-A366-41D7-A7ED-F12EE1F9CAC3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596271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4" grpId="0" animBg="1"/>
      <p:bldP spid="15" grpId="0"/>
      <p:bldP spid="16" grpId="0"/>
      <p:bldP spid="17" grpId="0"/>
      <p:bldP spid="18" grpId="0" animBg="1"/>
      <p:bldP spid="2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6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458" y="497012"/>
            <a:ext cx="84717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E5/E7 processor features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 Intel's Ivy Bridge based server</a:t>
            </a:r>
            <a:endParaRPr kumimoji="0" lang="hu-HU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8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10211" y="1168401"/>
            <a:ext cx="921739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Main differences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the implemented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E5-EN, E5-EP and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E7-EX Ivy Bridge based server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processors: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1609777"/>
              </p:ext>
            </p:extLst>
          </p:nvPr>
        </p:nvGraphicFramePr>
        <p:xfrm>
          <a:off x="253142" y="1945155"/>
          <a:ext cx="8579222" cy="48648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5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61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52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180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56045">
                <a:tc>
                  <a:txBody>
                    <a:bodyPr/>
                    <a:lstStyle/>
                    <a:p>
                      <a:pPr algn="ctr"/>
                      <a:endParaRPr lang="en-US" sz="130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err="1">
                          <a:latin typeface="+mj-lt"/>
                        </a:rPr>
                        <a:t>E5-EN</a:t>
                      </a:r>
                      <a:r>
                        <a:rPr lang="en-US" sz="1300">
                          <a:latin typeface="+mj-lt"/>
                        </a:rPr>
                        <a:t> lines 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err="1">
                          <a:latin typeface="+mj-lt"/>
                        </a:rPr>
                        <a:t>E5</a:t>
                      </a:r>
                      <a:r>
                        <a:rPr lang="en-US" sz="1300">
                          <a:latin typeface="+mj-lt"/>
                        </a:rPr>
                        <a:t>- EP lines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b="1" kern="1200" err="1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+mn-cs"/>
                        </a:rPr>
                        <a:t>E7</a:t>
                      </a:r>
                      <a:r>
                        <a:rPr lang="en-US" sz="1300" b="1" kern="120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+mn-cs"/>
                        </a:rPr>
                        <a:t>-EX lines </a:t>
                      </a:r>
                      <a:endParaRPr lang="en-US" sz="130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9736"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Type of memory attachment</a:t>
                      </a:r>
                    </a:p>
                    <a:p>
                      <a:pPr algn="ctr"/>
                      <a:r>
                        <a:rPr lang="en-US" sz="1300">
                          <a:latin typeface="+mj-lt"/>
                        </a:rPr>
                        <a:t>to the on-die MC(s)</a:t>
                      </a: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300">
                          <a:solidFill>
                            <a:srgbClr val="FF0000"/>
                          </a:solidFill>
                          <a:latin typeface="+mj-lt"/>
                        </a:rPr>
                        <a:t>Directly attached </a:t>
                      </a:r>
                      <a:r>
                        <a:rPr lang="en-US" sz="1300" err="1">
                          <a:solidFill>
                            <a:srgbClr val="FF0000"/>
                          </a:solidFill>
                          <a:latin typeface="+mj-lt"/>
                        </a:rPr>
                        <a:t>DDR3</a:t>
                      </a:r>
                      <a:r>
                        <a:rPr lang="en-US" sz="1300">
                          <a:solidFill>
                            <a:srgbClr val="FF0000"/>
                          </a:solidFill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>
                          <a:solidFill>
                            <a:srgbClr val="FF0000"/>
                          </a:solidFill>
                          <a:latin typeface="+mj-lt"/>
                        </a:rPr>
                        <a:t>memory channels </a:t>
                      </a:r>
                      <a:r>
                        <a:rPr lang="en-US" sz="1300">
                          <a:latin typeface="+mj-lt"/>
                        </a:rPr>
                        <a:t>to a single or dual MCs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latin typeface="+mj-lt"/>
                        </a:rPr>
                        <a:t>Memory controlllers are connected to the DIMMs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 </a:t>
                      </a:r>
                      <a:r>
                        <a:rPr lang="en-US" sz="1300" dirty="0">
                          <a:solidFill>
                            <a:srgbClr val="FF0000"/>
                          </a:solidFill>
                          <a:latin typeface="+mj-lt"/>
                        </a:rPr>
                        <a:t>via 4 low line count</a:t>
                      </a:r>
                    </a:p>
                    <a:p>
                      <a:pPr algn="ctr"/>
                      <a:r>
                        <a:rPr lang="en-US" sz="1300" dirty="0">
                          <a:solidFill>
                            <a:srgbClr val="FF0000"/>
                          </a:solidFill>
                          <a:latin typeface="+mj-lt"/>
                        </a:rPr>
                        <a:t>proprietary 64-bit parallel</a:t>
                      </a:r>
                    </a:p>
                    <a:p>
                      <a:pPr algn="ctr"/>
                      <a:r>
                        <a:rPr lang="en-US" sz="1300" dirty="0">
                          <a:solidFill>
                            <a:srgbClr val="FF0000"/>
                          </a:solidFill>
                          <a:latin typeface="+mj-lt"/>
                        </a:rPr>
                        <a:t>channels</a:t>
                      </a:r>
                      <a:r>
                        <a:rPr lang="en-US" sz="1300" dirty="0">
                          <a:latin typeface="+mj-lt"/>
                        </a:rPr>
                        <a:t> (SMI2 channels) </a:t>
                      </a:r>
                    </a:p>
                    <a:p>
                      <a:pPr algn="ctr"/>
                      <a:r>
                        <a:rPr lang="hu-HU" sz="1300" dirty="0">
                          <a:solidFill>
                            <a:srgbClr val="FF0000"/>
                          </a:solidFill>
                          <a:latin typeface="+mj-lt"/>
                        </a:rPr>
                        <a:t>and</a:t>
                      </a:r>
                      <a:r>
                        <a:rPr lang="en-US" sz="1300" dirty="0">
                          <a:solidFill>
                            <a:srgbClr val="FF0000"/>
                          </a:solidFill>
                          <a:latin typeface="+mj-lt"/>
                        </a:rPr>
                        <a:t> on-board memory buffers</a:t>
                      </a:r>
                      <a:r>
                        <a:rPr lang="en-US" sz="1300" dirty="0">
                          <a:latin typeface="+mj-lt"/>
                        </a:rPr>
                        <a:t>,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while 2 DDR3/4 channels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are connected to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each mem</a:t>
                      </a:r>
                      <a:r>
                        <a:rPr lang="hu-HU" sz="1300" dirty="0">
                          <a:latin typeface="+mj-lt"/>
                        </a:rPr>
                        <a:t>ory</a:t>
                      </a:r>
                      <a:r>
                        <a:rPr lang="en-US" sz="1300" dirty="0">
                          <a:latin typeface="+mj-lt"/>
                        </a:rPr>
                        <a:t> buffer  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224"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No. of </a:t>
                      </a:r>
                      <a:r>
                        <a:rPr lang="en-US" sz="1300" err="1">
                          <a:latin typeface="+mj-lt"/>
                        </a:rPr>
                        <a:t>DDR3</a:t>
                      </a:r>
                      <a:r>
                        <a:rPr lang="en-US" sz="1300">
                          <a:latin typeface="+mj-lt"/>
                        </a:rPr>
                        <a:t> memory channels</a:t>
                      </a: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3 </a:t>
                      </a:r>
                      <a:r>
                        <a:rPr lang="en-US" sz="1300" err="1">
                          <a:latin typeface="+mj-lt"/>
                        </a:rPr>
                        <a:t>DDR3</a:t>
                      </a:r>
                      <a:r>
                        <a:rPr lang="en-US" sz="1300">
                          <a:latin typeface="+mj-lt"/>
                        </a:rPr>
                        <a:t> channels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 </a:t>
                      </a:r>
                      <a:r>
                        <a:rPr lang="en-US" sz="1300" kern="120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DDR3</a:t>
                      </a:r>
                      <a:r>
                        <a:rPr lang="en-US" sz="13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channels</a:t>
                      </a:r>
                      <a:endParaRPr lang="en-US" sz="130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8 </a:t>
                      </a:r>
                      <a:r>
                        <a:rPr lang="en-US" sz="1300" err="1">
                          <a:latin typeface="+mj-lt"/>
                        </a:rPr>
                        <a:t>DDR3</a:t>
                      </a:r>
                      <a:endParaRPr lang="en-US" sz="1300">
                        <a:latin typeface="+mj-lt"/>
                      </a:endParaRPr>
                    </a:p>
                    <a:p>
                      <a:pPr algn="ctr"/>
                      <a:r>
                        <a:rPr lang="en-US" sz="1300">
                          <a:latin typeface="+mj-lt"/>
                        </a:rPr>
                        <a:t> channels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5109"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No. of QPI links </a:t>
                      </a: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1 QPI link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2 QPI links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3 QPI links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2981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No. of PCIe lanes</a:t>
                      </a: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3x8 lanes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5x8 lanes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4x8 lanes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2981"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latin typeface="+mj-lt"/>
                        </a:rPr>
                        <a:t>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latin typeface="+mj-lt"/>
                        </a:rPr>
                        <a:t>LGA 1356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latin typeface="+mj-lt"/>
                        </a:rPr>
                        <a:t>LGA 2011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latin typeface="+mj-lt"/>
                        </a:rPr>
                        <a:t>LGA 2011-1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22867756"/>
                  </a:ext>
                </a:extLst>
              </a:tr>
              <a:tr h="645529">
                <a:tc>
                  <a:txBody>
                    <a:bodyPr/>
                    <a:lstStyle/>
                    <a:p>
                      <a:pPr algn="ctr"/>
                      <a:r>
                        <a:rPr lang="en-US" sz="1300" err="1">
                          <a:latin typeface="+mj-lt"/>
                        </a:rPr>
                        <a:t>PCH</a:t>
                      </a:r>
                      <a:endParaRPr lang="en-US" sz="130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2S options:</a:t>
                      </a:r>
                      <a:r>
                        <a:rPr lang="en-US" sz="1300" baseline="0">
                          <a:latin typeface="+mj-lt"/>
                        </a:rPr>
                        <a:t> </a:t>
                      </a:r>
                      <a:r>
                        <a:rPr lang="en-US" sz="1300" baseline="0" err="1">
                          <a:latin typeface="+mj-lt"/>
                        </a:rPr>
                        <a:t>C600</a:t>
                      </a:r>
                      <a:r>
                        <a:rPr lang="en-US" sz="1300" baseline="0">
                          <a:latin typeface="+mj-lt"/>
                        </a:rPr>
                        <a:t> (</a:t>
                      </a:r>
                      <a:r>
                        <a:rPr lang="en-US" sz="1300" baseline="0" err="1">
                          <a:latin typeface="+mj-lt"/>
                        </a:rPr>
                        <a:t>Patsburg</a:t>
                      </a:r>
                      <a:r>
                        <a:rPr lang="en-US" sz="1300" baseline="0">
                          <a:latin typeface="+mj-lt"/>
                        </a:rPr>
                        <a:t>)</a:t>
                      </a:r>
                    </a:p>
                    <a:p>
                      <a:pPr algn="ctr"/>
                      <a:r>
                        <a:rPr lang="en-US" sz="1300" baseline="0">
                          <a:latin typeface="+mj-lt"/>
                        </a:rPr>
                        <a:t>4S options: </a:t>
                      </a:r>
                      <a:r>
                        <a:rPr lang="en-US" sz="1300" baseline="0" err="1">
                          <a:latin typeface="+mj-lt"/>
                        </a:rPr>
                        <a:t>C610</a:t>
                      </a:r>
                      <a:r>
                        <a:rPr lang="en-US" sz="1300" baseline="0">
                          <a:latin typeface="+mj-lt"/>
                        </a:rPr>
                        <a:t> (Wellsburg)</a:t>
                      </a:r>
                      <a:endParaRPr lang="en-US" sz="130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C602 J (</a:t>
                      </a:r>
                      <a:r>
                        <a:rPr lang="en-US" sz="1300" dirty="0" err="1">
                          <a:latin typeface="+mj-lt"/>
                        </a:rPr>
                        <a:t>Patsburg</a:t>
                      </a:r>
                      <a:r>
                        <a:rPr lang="en-US" sz="1300" dirty="0">
                          <a:latin typeface="+mj-lt"/>
                        </a:rPr>
                        <a:t> J)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" name="TextBox 4">
            <a:extLst>
              <a:ext uri="{FF2B5EF4-FFF2-40B4-BE49-F238E27FC236}">
                <a16:creationId xmlns:a16="http://schemas.microsoft.com/office/drawing/2014/main" id="{7F68AEB8-8E16-486E-87EB-906280E5416B}"/>
              </a:ext>
            </a:extLst>
          </p:cNvPr>
          <p:cNvSpPr txBox="1"/>
          <p:nvPr/>
        </p:nvSpPr>
        <p:spPr>
          <a:xfrm>
            <a:off x="8853642" y="651776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5145125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AutoShape 3"/>
          <p:cNvSpPr>
            <a:spLocks noChangeArrowheads="1"/>
          </p:cNvSpPr>
          <p:nvPr/>
        </p:nvSpPr>
        <p:spPr bwMode="auto">
          <a:xfrm>
            <a:off x="615950" y="1150441"/>
            <a:ext cx="7851775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Introduction to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processors and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platforms</a:t>
            </a:r>
          </a:p>
        </p:txBody>
      </p:sp>
      <p:grpSp>
        <p:nvGrpSpPr>
          <p:cNvPr id="43011" name="Group 4"/>
          <p:cNvGrpSpPr>
            <a:grpSpLocks/>
          </p:cNvGrpSpPr>
          <p:nvPr/>
        </p:nvGrpSpPr>
        <p:grpSpPr bwMode="auto">
          <a:xfrm>
            <a:off x="500063" y="2209445"/>
            <a:ext cx="7967662" cy="463550"/>
            <a:chOff x="705" y="1638"/>
            <a:chExt cx="4442" cy="292"/>
          </a:xfrm>
        </p:grpSpPr>
        <p:sp>
          <p:nvSpPr>
            <p:cNvPr id="43028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</a:t>
              </a: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.1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The worldwide server market</a:t>
              </a:r>
            </a:p>
          </p:txBody>
        </p:sp>
        <p:sp>
          <p:nvSpPr>
            <p:cNvPr id="43029" name="Text Box 6"/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43012" name="AutoShape 8"/>
          <p:cNvSpPr>
            <a:spLocks noChangeArrowheads="1"/>
          </p:cNvSpPr>
          <p:nvPr/>
        </p:nvSpPr>
        <p:spPr bwMode="auto">
          <a:xfrm>
            <a:off x="938213" y="2725382"/>
            <a:ext cx="7529512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platform concept</a:t>
            </a:r>
          </a:p>
        </p:txBody>
      </p:sp>
      <p:sp>
        <p:nvSpPr>
          <p:cNvPr id="43013" name="Text Box 9"/>
          <p:cNvSpPr txBox="1">
            <a:spLocks noChangeArrowheads="1"/>
          </p:cNvSpPr>
          <p:nvPr/>
        </p:nvSpPr>
        <p:spPr bwMode="auto">
          <a:xfrm>
            <a:off x="496888" y="2741257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014" name="AutoShape 11"/>
          <p:cNvSpPr>
            <a:spLocks noChangeArrowheads="1"/>
          </p:cNvSpPr>
          <p:nvPr/>
        </p:nvSpPr>
        <p:spPr bwMode="auto">
          <a:xfrm>
            <a:off x="941388" y="3239732"/>
            <a:ext cx="7526337" cy="7048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Classification of server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015" name="Text Box 12"/>
          <p:cNvSpPr txBox="1">
            <a:spLocks noChangeArrowheads="1"/>
          </p:cNvSpPr>
          <p:nvPr/>
        </p:nvSpPr>
        <p:spPr bwMode="auto">
          <a:xfrm>
            <a:off x="500063" y="337784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022" name="AutoShape 5"/>
          <p:cNvSpPr>
            <a:spLocks noChangeArrowheads="1"/>
          </p:cNvSpPr>
          <p:nvPr/>
        </p:nvSpPr>
        <p:spPr bwMode="auto">
          <a:xfrm>
            <a:off x="939799" y="3994887"/>
            <a:ext cx="7527925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.4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 scheme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Intel’s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AMS’s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processors</a:t>
            </a:r>
          </a:p>
        </p:txBody>
      </p:sp>
      <p:sp>
        <p:nvSpPr>
          <p:cNvPr id="43023" name="Text Box 6"/>
          <p:cNvSpPr txBox="1">
            <a:spLocks noChangeArrowheads="1"/>
          </p:cNvSpPr>
          <p:nvPr/>
        </p:nvSpPr>
        <p:spPr bwMode="auto">
          <a:xfrm>
            <a:off x="476250" y="4004412"/>
            <a:ext cx="409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743760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49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8621" y="497012"/>
            <a:ext cx="91033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E5/E7 platform options of Ivy Bridge based server processors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8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7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(H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igh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-end EX platform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46009" y="1194763"/>
            <a:ext cx="3080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177053" y="955865"/>
            <a:ext cx="5555509" cy="546675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1700" y="794501"/>
            <a:ext cx="3355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Romley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(Mainstream)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11992" y="1102660"/>
            <a:ext cx="15392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EN: Entry level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943615" y="905438"/>
            <a:ext cx="36716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EP: Efficient Performance level options</a:t>
            </a:r>
          </a:p>
        </p:txBody>
      </p:sp>
    </p:spTree>
    <p:extLst>
      <p:ext uri="{BB962C8B-B14F-4D97-AF65-F5344CB8AC3E}">
        <p14:creationId xmlns:p14="http://schemas.microsoft.com/office/powerpoint/2010/main" val="392236858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9524" y="-19051"/>
            <a:ext cx="9134475" cy="428625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8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4" name="TextBox 5"/>
          <p:cNvSpPr txBox="1"/>
          <p:nvPr/>
        </p:nvSpPr>
        <p:spPr>
          <a:xfrm>
            <a:off x="2551626" y="4388486"/>
            <a:ext cx="5810309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/Sandy Bridge (without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any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version number)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v2: Ivy Bridge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v3: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v4: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etc.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  <p:sp>
        <p:nvSpPr>
          <p:cNvPr id="5" name="TextBox 7"/>
          <p:cNvSpPr txBox="1"/>
          <p:nvPr/>
        </p:nvSpPr>
        <p:spPr>
          <a:xfrm>
            <a:off x="80224" y="499993"/>
            <a:ext cx="90503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 Intel's renewed naming scheme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for servers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(since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line) -1 </a:t>
            </a:r>
          </a:p>
        </p:txBody>
      </p:sp>
      <p:sp>
        <p:nvSpPr>
          <p:cNvPr id="6" name="TextBox 8"/>
          <p:cNvSpPr txBox="1"/>
          <p:nvPr/>
        </p:nvSpPr>
        <p:spPr>
          <a:xfrm>
            <a:off x="392855" y="1046716"/>
            <a:ext cx="89440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4/2011 Intel renewed its entire naming scheme to reflect more details in the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designations, as indicated below for server processors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8" name="TextBox 9"/>
          <p:cNvSpPr txBox="1"/>
          <p:nvPr/>
        </p:nvSpPr>
        <p:spPr>
          <a:xfrm>
            <a:off x="682777" y="3929464"/>
            <a:ext cx="78681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 SKU: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Last two digits of the model number</a:t>
            </a:r>
            <a:r>
              <a: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(SKU: Storage Keeping Unit)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Box 10"/>
          <p:cNvSpPr txBox="1"/>
          <p:nvPr/>
        </p:nvSpPr>
        <p:spPr>
          <a:xfrm>
            <a:off x="2409825" y="3333950"/>
            <a:ext cx="59521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Intel’s new Xeon naming scheme [127]</a:t>
            </a:r>
          </a:p>
        </p:txBody>
      </p:sp>
      <p:grpSp>
        <p:nvGrpSpPr>
          <p:cNvPr id="10" name="Group 12"/>
          <p:cNvGrpSpPr/>
          <p:nvPr/>
        </p:nvGrpSpPr>
        <p:grpSpPr>
          <a:xfrm>
            <a:off x="800100" y="1675189"/>
            <a:ext cx="7096125" cy="1919244"/>
            <a:chOff x="507985" y="1634229"/>
            <a:chExt cx="7431200" cy="2097516"/>
          </a:xfrm>
        </p:grpSpPr>
        <p:pic>
          <p:nvPicPr>
            <p:cNvPr id="11" name="Picture 2" descr="New Number Construct- Detailed.png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985" y="1634229"/>
              <a:ext cx="7431200" cy="20975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Rounded Rectangle 11"/>
            <p:cNvSpPr/>
            <p:nvPr/>
          </p:nvSpPr>
          <p:spPr bwMode="auto">
            <a:xfrm>
              <a:off x="741398" y="1634229"/>
              <a:ext cx="3981291" cy="31813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3" name="TextBox 2"/>
          <p:cNvSpPr txBox="1"/>
          <p:nvPr/>
        </p:nvSpPr>
        <p:spPr>
          <a:xfrm>
            <a:off x="678519" y="4170006"/>
            <a:ext cx="78815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Version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same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version number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indicate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common microarchitecture</a:t>
            </a:r>
          </a:p>
        </p:txBody>
      </p:sp>
      <p:sp>
        <p:nvSpPr>
          <p:cNvPr id="15" name="TextBox 3">
            <a:extLst>
              <a:ext uri="{FF2B5EF4-FFF2-40B4-BE49-F238E27FC236}">
                <a16:creationId xmlns:a16="http://schemas.microsoft.com/office/drawing/2014/main" id="{ABB239AA-3BC5-40DA-BE3D-A65980C83B0E}"/>
              </a:ext>
            </a:extLst>
          </p:cNvPr>
          <p:cNvSpPr txBox="1"/>
          <p:nvPr/>
        </p:nvSpPr>
        <p:spPr>
          <a:xfrm>
            <a:off x="295274" y="3546277"/>
            <a:ext cx="18372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Interpretations</a:t>
            </a:r>
          </a:p>
        </p:txBody>
      </p:sp>
      <p:sp>
        <p:nvSpPr>
          <p:cNvPr id="16" name="TextBox 4">
            <a:extLst>
              <a:ext uri="{FF2B5EF4-FFF2-40B4-BE49-F238E27FC236}">
                <a16:creationId xmlns:a16="http://schemas.microsoft.com/office/drawing/2014/main" id="{7D093BE1-F1DA-4063-AC57-6FADE8322936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884718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9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9102" y="497211"/>
            <a:ext cx="10853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Remarks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8537" y="815284"/>
            <a:ext cx="88683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designation of the server generations v2, v3 etc. does not coincides with the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 of the microarchitecture generations, as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shown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below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1831476"/>
              </p:ext>
            </p:extLst>
          </p:nvPr>
        </p:nvGraphicFramePr>
        <p:xfrm>
          <a:off x="1068830" y="1612684"/>
          <a:ext cx="7284684" cy="20664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42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82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34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412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Microarchitecture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Architecture generation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Server </a:t>
                      </a:r>
                      <a:r>
                        <a:rPr lang="en-US" sz="1300" baseline="0" dirty="0"/>
                        <a:t> generation</a:t>
                      </a:r>
                      <a:endParaRPr lang="en-US" sz="1300" dirty="0"/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/>
                        <a:t>Westmere</a:t>
                      </a:r>
                      <a:endParaRPr lang="en-US" sz="1300" dirty="0"/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300"/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dirty="0"/>
                        <a:t>(without designation), only E7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dirty="0"/>
                        <a:t>Sandy Bridge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Gen. 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dirty="0"/>
                        <a:t>(without designation), only E3/E5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Ivy Bridge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Gen. 3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v2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Haswell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Gen. 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v3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Broadwell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Gen. 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v4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99466" y="4007224"/>
            <a:ext cx="86356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2) The Itanium line has not been renamed, it remained the 9000-line, with model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numbers of 9300, 9500, up to 9700.</a:t>
            </a:r>
          </a:p>
        </p:txBody>
      </p:sp>
    </p:spTree>
    <p:extLst>
      <p:ext uri="{BB962C8B-B14F-4D97-AF65-F5344CB8AC3E}">
        <p14:creationId xmlns:p14="http://schemas.microsoft.com/office/powerpoint/2010/main" val="383013961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"/>
          <p:cNvSpPr txBox="1">
            <a:spLocks noChangeArrowheads="1"/>
          </p:cNvSpPr>
          <p:nvPr/>
        </p:nvSpPr>
        <p:spPr bwMode="auto">
          <a:xfrm>
            <a:off x="-26933" y="1656497"/>
            <a:ext cx="1984839" cy="8463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(LGA1150)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Mobiles and desktops</a:t>
            </a:r>
          </a:p>
        </p:txBody>
      </p:sp>
      <p:sp>
        <p:nvSpPr>
          <p:cNvPr id="4" name="TextBox 2"/>
          <p:cNvSpPr txBox="1">
            <a:spLocks noChangeArrowheads="1"/>
          </p:cNvSpPr>
          <p:nvPr/>
        </p:nvSpPr>
        <p:spPr bwMode="auto">
          <a:xfrm>
            <a:off x="1907902" y="1656497"/>
            <a:ext cx="1800493" cy="1046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(LGA2011)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 end desktops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HEDs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flipH="1">
            <a:off x="4554117" y="1216720"/>
            <a:ext cx="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>
            <a:off x="991721" y="1377937"/>
            <a:ext cx="7132320" cy="312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 flipH="1">
            <a:off x="2825284" y="1387767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 flipH="1">
            <a:off x="987561" y="1378039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955337" y="153436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Oval 7"/>
          <p:cNvSpPr>
            <a:spLocks noChangeArrowheads="1"/>
          </p:cNvSpPr>
          <p:nvPr/>
        </p:nvSpPr>
        <p:spPr bwMode="auto">
          <a:xfrm>
            <a:off x="2788298" y="1532675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TextBox 9"/>
          <p:cNvSpPr txBox="1">
            <a:spLocks noChangeArrowheads="1"/>
          </p:cNvSpPr>
          <p:nvPr/>
        </p:nvSpPr>
        <p:spPr bwMode="auto">
          <a:xfrm>
            <a:off x="3697013" y="926434"/>
            <a:ext cx="196399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family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296046" y="1659290"/>
            <a:ext cx="2108725" cy="1006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(LGA2011)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Efficient performance servers, workstations</a:t>
            </a:r>
          </a:p>
        </p:txBody>
      </p:sp>
      <p:sp>
        <p:nvSpPr>
          <p:cNvPr id="13" name="Line 11"/>
          <p:cNvSpPr>
            <a:spLocks noChangeShapeType="1"/>
          </p:cNvSpPr>
          <p:nvPr/>
        </p:nvSpPr>
        <p:spPr bwMode="auto">
          <a:xfrm>
            <a:off x="6332112" y="1397495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Oval 7"/>
          <p:cNvSpPr>
            <a:spLocks noChangeArrowheads="1"/>
          </p:cNvSpPr>
          <p:nvPr/>
        </p:nvSpPr>
        <p:spPr bwMode="auto">
          <a:xfrm>
            <a:off x="6294012" y="153402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7257763" y="1656882"/>
            <a:ext cx="1759804" cy="826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(LG2011)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High-end servers</a:t>
            </a: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8123108" y="1409157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Oval 7"/>
          <p:cNvSpPr>
            <a:spLocks noChangeArrowheads="1"/>
          </p:cNvSpPr>
          <p:nvPr/>
        </p:nvSpPr>
        <p:spPr bwMode="auto">
          <a:xfrm>
            <a:off x="8085008" y="1531897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172059" y="3370929"/>
            <a:ext cx="898003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Servers</a:t>
            </a:r>
          </a:p>
        </p:txBody>
      </p:sp>
      <p:sp>
        <p:nvSpPr>
          <p:cNvPr id="19" name="Text Box 9"/>
          <p:cNvSpPr txBox="1">
            <a:spLocks noChangeArrowheads="1"/>
          </p:cNvSpPr>
          <p:nvPr/>
        </p:nvSpPr>
        <p:spPr bwMode="auto">
          <a:xfrm>
            <a:off x="296309" y="3686673"/>
            <a:ext cx="1241045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Microservers</a:t>
            </a:r>
            <a:endParaRPr kumimoji="0" lang="en-US" altLang="en-US" sz="1300" b="0" i="1" u="none" strike="noStrike" kern="1200" cap="none" spc="0" normalizeH="0" baseline="0" noProof="0">
              <a:ln>
                <a:noFill/>
              </a:ln>
              <a:solidFill>
                <a:srgbClr val="004AEB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 Box 10"/>
          <p:cNvSpPr txBox="1">
            <a:spLocks noChangeArrowheads="1"/>
          </p:cNvSpPr>
          <p:nvPr/>
        </p:nvSpPr>
        <p:spPr bwMode="auto">
          <a:xfrm>
            <a:off x="2439429" y="3707752"/>
            <a:ext cx="517962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E3-1275L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/</a:t>
            </a: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1265L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v3, 4C+G, HT, 6/2013 and 5/2014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E3-1240L/1230L/1220L v3, 2C/4C, HT, 6/2013 and 5/2014</a:t>
            </a: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284865" y="4364618"/>
            <a:ext cx="110479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Servers</a:t>
            </a:r>
          </a:p>
        </p:txBody>
      </p:sp>
      <p:sp>
        <p:nvSpPr>
          <p:cNvPr id="22" name="Text Box 10"/>
          <p:cNvSpPr txBox="1">
            <a:spLocks noChangeArrowheads="1"/>
          </p:cNvSpPr>
          <p:nvPr/>
        </p:nvSpPr>
        <p:spPr bwMode="auto">
          <a:xfrm>
            <a:off x="2439751" y="4377337"/>
            <a:ext cx="438774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E3-12x5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/</a:t>
            </a: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12x6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v3, 4C+G, HT, 6/2013 and 5/2014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E3-12x0/12x1 v3, 4C,      HT, 6/2013 and 5/2014</a:t>
            </a: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935073" y="4987323"/>
            <a:ext cx="275267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E5-16xx v3,  4/6/</a:t>
            </a: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8C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9/2014</a:t>
            </a:r>
          </a:p>
        </p:txBody>
      </p:sp>
      <p:sp>
        <p:nvSpPr>
          <p:cNvPr id="24" name="Text Box 16"/>
          <p:cNvSpPr txBox="1">
            <a:spLocks noChangeArrowheads="1"/>
          </p:cNvSpPr>
          <p:nvPr/>
        </p:nvSpPr>
        <p:spPr bwMode="auto">
          <a:xfrm>
            <a:off x="291829" y="4857893"/>
            <a:ext cx="1276311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Workstations</a:t>
            </a:r>
          </a:p>
        </p:txBody>
      </p:sp>
      <p:sp>
        <p:nvSpPr>
          <p:cNvPr id="25" name="Text Box 16"/>
          <p:cNvSpPr txBox="1">
            <a:spLocks noChangeArrowheads="1"/>
          </p:cNvSpPr>
          <p:nvPr/>
        </p:nvSpPr>
        <p:spPr bwMode="auto">
          <a:xfrm>
            <a:off x="309356" y="5446532"/>
            <a:ext cx="111761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2S-Servers</a:t>
            </a:r>
          </a:p>
        </p:txBody>
      </p:sp>
      <p:sp>
        <p:nvSpPr>
          <p:cNvPr id="26" name="Text Box 25"/>
          <p:cNvSpPr txBox="1">
            <a:spLocks noChangeArrowheads="1"/>
          </p:cNvSpPr>
          <p:nvPr/>
        </p:nvSpPr>
        <p:spPr bwMode="auto">
          <a:xfrm>
            <a:off x="304594" y="6267283"/>
            <a:ext cx="141256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4S/</a:t>
            </a: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8S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-Servers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027018" y="5660605"/>
            <a:ext cx="406874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E5-26xx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v3,  4/6/8/10/12/14/16/18C, 9/2014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984635" y="5907545"/>
            <a:ext cx="376577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E5-46xx v3,  6/10/12/14/16/18C, 6/2015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991855" y="6241987"/>
            <a:ext cx="313258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E7-48xx v3,  8/10/12/14C, 5/2015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E7-88xx v3,  4/10/16/18C, 5/2015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9857" y="498868"/>
            <a:ext cx="93334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full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range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erver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product lines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Haswell family</a:t>
            </a:r>
          </a:p>
        </p:txBody>
      </p:sp>
      <p:sp>
        <p:nvSpPr>
          <p:cNvPr id="33" name="Rectangle 27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10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32" name="TextBox 2"/>
          <p:cNvSpPr txBox="1">
            <a:spLocks noChangeArrowheads="1"/>
          </p:cNvSpPr>
          <p:nvPr/>
        </p:nvSpPr>
        <p:spPr bwMode="auto">
          <a:xfrm>
            <a:off x="3875588" y="1647533"/>
            <a:ext cx="1316514" cy="1046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Haswell-</a:t>
            </a: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</a:t>
            </a:r>
            <a:endParaRPr kumimoji="0" lang="en-US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LGA1150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Microservers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servers</a:t>
            </a:r>
          </a:p>
        </p:txBody>
      </p:sp>
      <p:sp>
        <p:nvSpPr>
          <p:cNvPr id="34" name="Line 11"/>
          <p:cNvSpPr>
            <a:spLocks noChangeShapeType="1"/>
          </p:cNvSpPr>
          <p:nvPr/>
        </p:nvSpPr>
        <p:spPr bwMode="auto">
          <a:xfrm flipH="1">
            <a:off x="4554715" y="1399048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" name="Oval 7"/>
          <p:cNvSpPr>
            <a:spLocks noChangeArrowheads="1"/>
          </p:cNvSpPr>
          <p:nvPr/>
        </p:nvSpPr>
        <p:spPr bwMode="auto">
          <a:xfrm>
            <a:off x="4513997" y="1534766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450308" y="2595283"/>
            <a:ext cx="1420582" cy="4909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18 cores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648402" y="2603874"/>
            <a:ext cx="1420582" cy="4909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18 cores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141482" y="2608730"/>
            <a:ext cx="136127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8 cores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i7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0873" y="2608730"/>
            <a:ext cx="190308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4 cores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i3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i5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i7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designations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857766" y="2614736"/>
            <a:ext cx="142058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4 cores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E3 designation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1" y="3245218"/>
            <a:ext cx="9105900" cy="355899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" name="Rounded Rectangle 30"/>
          <p:cNvSpPr/>
          <p:nvPr/>
        </p:nvSpPr>
        <p:spPr bwMode="auto">
          <a:xfrm>
            <a:off x="3645076" y="1418278"/>
            <a:ext cx="5460825" cy="169846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" name="Rectangle 33"/>
          <p:cNvSpPr>
            <a:spLocks noChangeArrowheads="1"/>
          </p:cNvSpPr>
          <p:nvPr/>
        </p:nvSpPr>
        <p:spPr bwMode="auto">
          <a:xfrm>
            <a:off x="3029229" y="5314534"/>
            <a:ext cx="3039615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E5-24xx v3,  4/6/8/10C, 1/2015</a:t>
            </a:r>
          </a:p>
        </p:txBody>
      </p:sp>
    </p:spTree>
    <p:extLst>
      <p:ext uri="{BB962C8B-B14F-4D97-AF65-F5344CB8AC3E}">
        <p14:creationId xmlns:p14="http://schemas.microsoft.com/office/powerpoint/2010/main" val="206449423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11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66467"/>
              </p:ext>
            </p:extLst>
          </p:nvPr>
        </p:nvGraphicFramePr>
        <p:xfrm>
          <a:off x="430301" y="1304250"/>
          <a:ext cx="8285635" cy="2834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53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447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33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640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90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High-end</a:t>
                      </a:r>
                      <a:r>
                        <a:rPr lang="en-US" sz="1300" baseline="0" dirty="0"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server l</a:t>
                      </a:r>
                      <a:r>
                        <a:rPr lang="en-US" sz="1300" dirty="0">
                          <a:latin typeface="+mj-lt"/>
                        </a:rPr>
                        <a:t>ines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Models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Scalability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Core</a:t>
                      </a:r>
                      <a:r>
                        <a:rPr lang="en-US" sz="1300" baseline="0">
                          <a:latin typeface="+mj-lt"/>
                        </a:rPr>
                        <a:t> count up to</a:t>
                      </a:r>
                      <a:endParaRPr lang="en-US" sz="1300">
                        <a:latin typeface="+mj-lt"/>
                      </a:endParaRP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Socket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Intro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Westmere</a:t>
                      </a:r>
                      <a:r>
                        <a:rPr lang="en-US" sz="1300" dirty="0">
                          <a:latin typeface="+mj-lt"/>
                        </a:rPr>
                        <a:t>-EX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E7-2800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E7-4800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E7-8800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8-socket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10C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LGA</a:t>
                      </a:r>
                      <a:r>
                        <a:rPr lang="en-US" sz="1300" baseline="0" dirty="0">
                          <a:latin typeface="+mj-lt"/>
                        </a:rPr>
                        <a:t> 1567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2011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Ivy Bridge-EX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E7-28xx v2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E7-48xx v2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E7-88xx v2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8-socket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15C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LGA 2011-1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2014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Haswell-EX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E7-48xx</a:t>
                      </a:r>
                      <a:r>
                        <a:rPr lang="en-US" sz="1300" baseline="0" dirty="0">
                          <a:latin typeface="+mj-lt"/>
                        </a:rPr>
                        <a:t> v3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E7-88xx v3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8-socket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14C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18C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LGA 2011-1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2015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Broadwell-EX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E7-48xx v4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E7-88xx v4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8-socket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16C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22C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LGA 2011-1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2016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80437" y="495300"/>
            <a:ext cx="84684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 4: </a:t>
            </a: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Intel high-end (EX) server lines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34321" y="1774899"/>
            <a:ext cx="3729323" cy="236399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lg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633894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24" y="0"/>
            <a:ext cx="9115425" cy="36195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12)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108" y="499450"/>
            <a:ext cx="80377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Drawback of the implementation of Intel's -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to Broadwell based - 2S/4S/8S servers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90500" y="1128568"/>
            <a:ext cx="8923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There is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large number of different implementation alternatives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Intel's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to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based 2S to 8S server processors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as the next Figure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indicates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8487741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49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8621" y="497012"/>
            <a:ext cx="91033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E5/E7 platform options of Ivy Bridge based server processors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8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13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(H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igh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-end EX platform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46009" y="1194763"/>
            <a:ext cx="3080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177053" y="955865"/>
            <a:ext cx="5555509" cy="546675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1700" y="794501"/>
            <a:ext cx="3355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Romley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(Mainstream)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11992" y="1102660"/>
            <a:ext cx="15392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EN: Entry level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943615" y="905438"/>
            <a:ext cx="36716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EP: Efficient Performance level options</a:t>
            </a:r>
          </a:p>
        </p:txBody>
      </p:sp>
    </p:spTree>
    <p:extLst>
      <p:ext uri="{BB962C8B-B14F-4D97-AF65-F5344CB8AC3E}">
        <p14:creationId xmlns:p14="http://schemas.microsoft.com/office/powerpoint/2010/main" val="141703750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(1</a:t>
            </a:r>
            <a:r>
              <a:rPr lang="hu-HU" altLang="en-US" dirty="0">
                <a:latin typeface="Verdana" pitchFamily="34" charset="0"/>
              </a:rPr>
              <a:t>4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9375" y="497441"/>
            <a:ext cx="899958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d)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atest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naming scheme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introduced with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line in 2017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90500" y="1135927"/>
            <a:ext cx="11865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It aims at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30307" y="1431764"/>
            <a:ext cx="8083688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unifying the processor implementations of the 2S, 4S, 8S configurations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introducing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four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performance grades instead of two (E7/E5)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90500" y="2023433"/>
            <a:ext cx="39212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indicated in the following figures.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8826805" y="646595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07432579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(1</a:t>
            </a:r>
            <a:r>
              <a:rPr lang="hu-HU" altLang="en-US" dirty="0">
                <a:latin typeface="Verdana" pitchFamily="34" charset="0"/>
              </a:rPr>
              <a:t>5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98328"/>
            <a:ext cx="887428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Unifying the processor implementation of 2S to 8S configurations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 Intel’s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Skylake-SP </a:t>
            </a:r>
            <a:r>
              <a:rPr lang="hu-HU" dirty="0" err="1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processors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196" y="1478718"/>
            <a:ext cx="9097704" cy="4362048"/>
            <a:chOff x="8196" y="2271713"/>
            <a:chExt cx="9097704" cy="436204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9236"/>
            <a:stretch/>
          </p:blipFill>
          <p:spPr>
            <a:xfrm>
              <a:off x="8196" y="2271713"/>
              <a:ext cx="9097704" cy="4362048"/>
            </a:xfrm>
            <a:prstGeom prst="rect">
              <a:avLst/>
            </a:prstGeom>
          </p:spPr>
        </p:pic>
        <p:sp>
          <p:nvSpPr>
            <p:cNvPr id="6" name="Rounded Rectangle 5"/>
            <p:cNvSpPr/>
            <p:nvPr/>
          </p:nvSpPr>
          <p:spPr bwMode="auto">
            <a:xfrm>
              <a:off x="857250" y="5743575"/>
              <a:ext cx="4614863" cy="842963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52412" y="5422079"/>
            <a:ext cx="1911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LBG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Lewisburg (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PCH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OP:  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OmniPath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371439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(1</a:t>
            </a:r>
            <a:r>
              <a:rPr lang="hu-HU" altLang="en-US" dirty="0">
                <a:latin typeface="Verdana" pitchFamily="34" charset="0"/>
              </a:rPr>
              <a:t>6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9375" y="501414"/>
            <a:ext cx="88296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ntroducing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four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performance grades instead of two (E7/E5)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 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0" y="943538"/>
            <a:ext cx="9144000" cy="4328804"/>
            <a:chOff x="0" y="1024220"/>
            <a:chExt cx="9144000" cy="4328804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1024220"/>
              <a:ext cx="9144000" cy="4328804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6183510" y="4252328"/>
              <a:ext cx="46038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itchFamily="18" charset="0"/>
                </a:rPr>
                <a:t>(4S)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156177" y="2360779"/>
              <a:ext cx="5180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itchFamily="18" charset="0"/>
                </a:rPr>
                <a:t>(-SP)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121661" y="2449405"/>
              <a:ext cx="65434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itchFamily="18" charset="0"/>
                </a:rPr>
                <a:t>(4S/</a:t>
              </a:r>
              <a:r>
                <a:rPr kumimoji="0" lang="en-US" sz="1200" b="1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itchFamily="18" charset="0"/>
                </a:rPr>
                <a:t>8S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itchFamily="18" charset="0"/>
                </a:rPr>
                <a:t>)</a:t>
              </a: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394948" y="2118733"/>
            <a:ext cx="7745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582767" y="2123216"/>
            <a:ext cx="9396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</a:p>
        </p:txBody>
      </p:sp>
    </p:spTree>
    <p:extLst>
      <p:ext uri="{BB962C8B-B14F-4D97-AF65-F5344CB8AC3E}">
        <p14:creationId xmlns:p14="http://schemas.microsoft.com/office/powerpoint/2010/main" val="170174183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zövegdoboz 3"/>
          <p:cNvSpPr txBox="1"/>
          <p:nvPr/>
        </p:nvSpPr>
        <p:spPr>
          <a:xfrm>
            <a:off x="142875" y="504825"/>
            <a:ext cx="83562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Introduction to server </a:t>
            </a:r>
            <a:r>
              <a:rPr kumimoji="0" lang="hu-HU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 and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</a:t>
            </a:r>
          </a:p>
        </p:txBody>
      </p:sp>
      <p:pic>
        <p:nvPicPr>
          <p:cNvPr id="5" name="Kép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00" y="1133977"/>
            <a:ext cx="8953500" cy="5142495"/>
          </a:xfrm>
          <a:prstGeom prst="rect">
            <a:avLst/>
          </a:prstGeom>
        </p:spPr>
      </p:pic>
      <p:sp>
        <p:nvSpPr>
          <p:cNvPr id="8" name="Szövegdoboz 7"/>
          <p:cNvSpPr txBox="1"/>
          <p:nvPr/>
        </p:nvSpPr>
        <p:spPr>
          <a:xfrm>
            <a:off x="3028950" y="6457950"/>
            <a:ext cx="32558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Recent datacenter [1]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89A21B9-6DD0-40F4-A171-34F613C0A8CE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Introduction to server processors </a:t>
            </a:r>
            <a:r>
              <a:rPr lang="en-US">
                <a:latin typeface="Verdana" pitchFamily="34" charset="0"/>
              </a:rPr>
              <a:t>and platforms (1)</a:t>
            </a:r>
            <a:endParaRPr lang="hu-HU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284531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(1</a:t>
            </a:r>
            <a:r>
              <a:rPr lang="hu-HU" altLang="en-US" dirty="0">
                <a:latin typeface="Verdana" pitchFamily="34" charset="0"/>
              </a:rPr>
              <a:t>7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446" y="497442"/>
            <a:ext cx="90120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Corresponding new model n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aming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 starting with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 processor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line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70598" y="1356825"/>
            <a:ext cx="9021855" cy="3860785"/>
            <a:chOff x="-1" y="1179606"/>
            <a:chExt cx="9105901" cy="3860785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24980"/>
            <a:stretch/>
          </p:blipFill>
          <p:spPr>
            <a:xfrm>
              <a:off x="-1" y="1179606"/>
              <a:ext cx="9105901" cy="3860785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7335561" y="3054983"/>
              <a:ext cx="10054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sz="1100" b="0" i="0" u="none" strike="noStrike" kern="1200" cap="none" spc="0" normalizeH="0" baseline="0" noProof="0" err="1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OmniPath</a:t>
              </a: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</a:t>
              </a: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8826805" y="648627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50254" y="5813662"/>
            <a:ext cx="9020973" cy="882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Xeon Platinum supports up to eight sockets, 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Xeon Gold supports up to four sockets and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Xeon Silver and Bronze support up to two sockets.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0446" y="550565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Note</a:t>
            </a:r>
          </a:p>
        </p:txBody>
      </p:sp>
    </p:spTree>
    <p:extLst>
      <p:ext uri="{BB962C8B-B14F-4D97-AF65-F5344CB8AC3E}">
        <p14:creationId xmlns:p14="http://schemas.microsoft.com/office/powerpoint/2010/main" val="429179667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33400" y="1658620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.4.2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 scheme of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AMD’s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4687644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picture containing food&#10;&#10;Description automatically generated">
            <a:extLst>
              <a:ext uri="{FF2B5EF4-FFF2-40B4-BE49-F238E27FC236}">
                <a16:creationId xmlns:a16="http://schemas.microsoft.com/office/drawing/2014/main" id="{7A0A66EF-CDD6-4B3E-97E7-0C969A0498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9925" y="1403447"/>
            <a:ext cx="4953799" cy="2025553"/>
          </a:xfrm>
          <a:prstGeom prst="rect">
            <a:avLst/>
          </a:prstGeom>
        </p:spPr>
      </p:pic>
      <p:sp>
        <p:nvSpPr>
          <p:cNvPr id="7" name="Title 6">
            <a:extLst>
              <a:ext uri="{FF2B5EF4-FFF2-40B4-BE49-F238E27FC236}">
                <a16:creationId xmlns:a16="http://schemas.microsoft.com/office/drawing/2014/main" id="{4FEF62B9-7B7E-49FC-8E28-1DFDE23C312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altLang="en-US" dirty="0">
                <a:latin typeface="Verdana" pitchFamily="34" charset="0"/>
              </a:rPr>
              <a:t>1</a:t>
            </a:r>
            <a:r>
              <a:rPr lang="hu-HU" altLang="en-US" dirty="0">
                <a:latin typeface="Verdana" pitchFamily="34" charset="0"/>
              </a:rPr>
              <a:t>.4.2 </a:t>
            </a:r>
            <a:r>
              <a:rPr lang="en-US" altLang="en-US" dirty="0">
                <a:latin typeface="Verdana" pitchFamily="34" charset="0"/>
              </a:rPr>
              <a:t>Naming scheme of </a:t>
            </a:r>
            <a:r>
              <a:rPr lang="hu-HU" altLang="en-US" dirty="0">
                <a:latin typeface="Verdana" pitchFamily="34" charset="0"/>
              </a:rPr>
              <a:t>AMD’s</a:t>
            </a:r>
            <a:r>
              <a:rPr lang="en-US" altLang="en-US" dirty="0">
                <a:latin typeface="Verdana" pitchFamily="34" charset="0"/>
              </a:rPr>
              <a:t> server</a:t>
            </a:r>
            <a:r>
              <a:rPr lang="hu-HU" altLang="en-US" dirty="0">
                <a:latin typeface="Verdana" pitchFamily="34" charset="0"/>
              </a:rPr>
              <a:t> processors</a:t>
            </a:r>
            <a:r>
              <a:rPr lang="en-US" altLang="en-US" dirty="0">
                <a:latin typeface="Verdana" pitchFamily="34" charset="0"/>
              </a:rPr>
              <a:t> </a:t>
            </a:r>
            <a:r>
              <a:rPr lang="hu-HU" altLang="en-US" dirty="0">
                <a:latin typeface="Verdana" pitchFamily="34" charset="0"/>
              </a:rPr>
              <a:t>(1)</a:t>
            </a:r>
            <a:endParaRPr lang="hu-HU" dirty="0">
              <a:latin typeface="Verdana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826EDBC-6FC2-4584-9CB3-8596138DF31E}"/>
              </a:ext>
            </a:extLst>
          </p:cNvPr>
          <p:cNvSpPr txBox="1"/>
          <p:nvPr/>
        </p:nvSpPr>
        <p:spPr>
          <a:xfrm>
            <a:off x="107950" y="489131"/>
            <a:ext cx="59246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Naming scheme of AMD’s server processors</a:t>
            </a:r>
            <a:r>
              <a:rPr lang="hu-HU" dirty="0">
                <a:solidFill>
                  <a:schemeClr val="accent6"/>
                </a:solidFill>
              </a:rPr>
              <a:t> </a:t>
            </a:r>
            <a:r>
              <a:rPr lang="hu-HU" dirty="0"/>
              <a:t>[11]</a:t>
            </a:r>
            <a:r>
              <a:rPr lang="en-US" dirty="0"/>
              <a:t> </a:t>
            </a:r>
            <a:endParaRPr lang="hu-HU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F813C24-0C1B-44D9-8C34-BF853949C220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53047867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84200" y="1660526"/>
            <a:ext cx="7956000" cy="55189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 Overview of Intel’s major high-end server processor lines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585504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53720" y="1670686"/>
            <a:ext cx="8136000" cy="55189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2.1 Key features of Intel’s major high-end server processor lines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385828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FB4A4E-4CBF-4C20-BD5E-61CEA52E730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9A86F9C-8D54-42D7-A331-23527A9AA5D0}"/>
              </a:ext>
            </a:extLst>
          </p:cNvPr>
          <p:cNvSpPr txBox="1"/>
          <p:nvPr/>
        </p:nvSpPr>
        <p:spPr>
          <a:xfrm flipH="1">
            <a:off x="113029" y="1503680"/>
            <a:ext cx="870585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600" dirty="0"/>
              <a:t>Subsequently, we summarize key feature of Intel’s 2S and 4S server processor lines and platforms.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7C8ECD7-8DFB-49D7-BE0C-8E4288B45293}"/>
              </a:ext>
            </a:extLst>
          </p:cNvPr>
          <p:cNvSpPr txBox="1"/>
          <p:nvPr/>
        </p:nvSpPr>
        <p:spPr>
          <a:xfrm>
            <a:off x="97790" y="483334"/>
            <a:ext cx="8903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2.</a:t>
            </a:r>
            <a:r>
              <a:rPr lang="hu-HU" dirty="0">
                <a:solidFill>
                  <a:schemeClr val="accent6"/>
                </a:solidFill>
              </a:rPr>
              <a:t>1 Key features </a:t>
            </a:r>
            <a:r>
              <a:rPr lang="en-US" dirty="0">
                <a:solidFill>
                  <a:schemeClr val="accent6"/>
                </a:solidFill>
              </a:rPr>
              <a:t>of Intel’s </a:t>
            </a:r>
            <a:r>
              <a:rPr lang="hu-HU" dirty="0">
                <a:solidFill>
                  <a:schemeClr val="accent6"/>
                </a:solidFill>
              </a:rPr>
              <a:t>major </a:t>
            </a:r>
            <a:r>
              <a:rPr lang="en-US" dirty="0">
                <a:solidFill>
                  <a:schemeClr val="accent6"/>
                </a:solidFill>
              </a:rPr>
              <a:t>high-end server processor</a:t>
            </a:r>
            <a:r>
              <a:rPr lang="hu-HU" dirty="0">
                <a:solidFill>
                  <a:schemeClr val="accent6"/>
                </a:solidFill>
              </a:rPr>
              <a:t> line</a:t>
            </a:r>
            <a:r>
              <a:rPr lang="en-US" dirty="0">
                <a:solidFill>
                  <a:schemeClr val="accent6"/>
                </a:solidFill>
              </a:rPr>
              <a:t>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712F0B-894B-460D-B907-77B4397714C6}"/>
              </a:ext>
            </a:extLst>
          </p:cNvPr>
          <p:cNvSpPr txBox="1"/>
          <p:nvPr/>
        </p:nvSpPr>
        <p:spPr>
          <a:xfrm>
            <a:off x="126365" y="884971"/>
            <a:ext cx="88645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Intel's first multicore server processors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were based on the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3. core of the Pentium 4 </a:t>
            </a:r>
            <a:endParaRPr lang="hu-HU" sz="1600" dirty="0">
              <a:solidFill>
                <a:srgbClr val="0070C0"/>
              </a:solidFill>
              <a:latin typeface="Verdana" pitchFamily="34" charset="0"/>
              <a:cs typeface="Times New Roman" pitchFamily="18" charset="0"/>
            </a:endParaRP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processor family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(called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Prescott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and were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introduced about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2005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4863601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3603810"/>
              </p:ext>
            </p:extLst>
          </p:nvPr>
        </p:nvGraphicFramePr>
        <p:xfrm>
          <a:off x="69373" y="1399852"/>
          <a:ext cx="8984819" cy="5092889"/>
        </p:xfrm>
        <a:graphic>
          <a:graphicData uri="http://schemas.openxmlformats.org/drawingml/2006/table">
            <a:tbl>
              <a:tblPr/>
              <a:tblGrid>
                <a:gridCol w="1029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18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46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16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56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87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7330">
                  <a:extLst>
                    <a:ext uri="{9D8B030D-6E8A-4147-A177-3AD203B41FA5}">
                      <a16:colId xmlns:a16="http://schemas.microsoft.com/office/drawing/2014/main" val="84364266"/>
                    </a:ext>
                  </a:extLst>
                </a:gridCol>
                <a:gridCol w="725013">
                  <a:extLst>
                    <a:ext uri="{9D8B030D-6E8A-4147-A177-3AD203B41FA5}">
                      <a16:colId xmlns:a16="http://schemas.microsoft.com/office/drawing/2014/main" val="1915849201"/>
                    </a:ext>
                  </a:extLst>
                </a:gridCol>
              </a:tblGrid>
              <a:tr h="7440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100" b="1" dirty="0">
                          <a:solidFill>
                            <a:schemeClr val="bg1"/>
                          </a:solidFill>
                          <a:latin typeface="Verdana" pitchFamily="34" charset="0"/>
                          <a:cs typeface="Times New Roman" pitchFamily="18" charset="0"/>
                        </a:rPr>
                        <a:t>High performance Core 2-based multicore  2S server processors 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 up to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Trans.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/10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Die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size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[mm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604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6/2004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90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Nocona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125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48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2008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2x135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489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Bensley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5000 (Dempsey)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2x188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2x81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489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5100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Woodcrest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75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5300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Clovertown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5774880"/>
                  </a:ext>
                </a:extLst>
              </a:tr>
              <a:tr h="31229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5400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Harpertown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2x410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2x107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500772"/>
                  </a:ext>
                </a:extLst>
              </a:tr>
              <a:tr h="30848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X6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332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5465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E7-28xx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4.31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541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8489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E5-2600xx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5.69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662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8489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E5-26xx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7.2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89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~694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69373" y="492550"/>
            <a:ext cx="907462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Key features of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implementation of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x86-b</a:t>
            </a:r>
            <a:r>
              <a:rPr kumimoji="0" lang="en-GB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ased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“high-end” 2S</a:t>
            </a:r>
            <a:endParaRPr kumimoji="0" lang="hu-HU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processor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B09553-E33D-465D-AFA2-761D3827704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(2)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E3CF087-629E-48A5-B134-0DFDB30331CD}"/>
              </a:ext>
            </a:extLst>
          </p:cNvPr>
          <p:cNvSpPr/>
          <p:nvPr/>
        </p:nvSpPr>
        <p:spPr bwMode="auto">
          <a:xfrm>
            <a:off x="6766560" y="1399852"/>
            <a:ext cx="2287632" cy="5092889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712679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1877188"/>
              </p:ext>
            </p:extLst>
          </p:nvPr>
        </p:nvGraphicFramePr>
        <p:xfrm>
          <a:off x="67376" y="1283903"/>
          <a:ext cx="9076626" cy="30130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6906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220062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4762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4345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0668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123084">
                  <a:extLst>
                    <a:ext uri="{9D8B030D-6E8A-4147-A177-3AD203B41FA5}">
                      <a16:colId xmlns:a16="http://schemas.microsoft.com/office/drawing/2014/main" val="1062735717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132781250"/>
                    </a:ext>
                  </a:extLst>
                </a:gridCol>
                <a:gridCol w="1409702">
                  <a:extLst>
                    <a:ext uri="{9D8B030D-6E8A-4147-A177-3AD203B41FA5}">
                      <a16:colId xmlns:a16="http://schemas.microsoft.com/office/drawing/2014/main" val="3607554555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L2 cache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MB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2 MB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2 MB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 MB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(shared)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4 MB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(shared)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6 MB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(shared)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(3)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76250"/>
            <a:ext cx="906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Cache architectures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2S SMP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rocessor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98383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5932521"/>
              </p:ext>
            </p:extLst>
          </p:nvPr>
        </p:nvGraphicFramePr>
        <p:xfrm>
          <a:off x="26736" y="1278023"/>
          <a:ext cx="9076626" cy="31941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6906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220062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4762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4345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0668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123084">
                  <a:extLst>
                    <a:ext uri="{9D8B030D-6E8A-4147-A177-3AD203B41FA5}">
                      <a16:colId xmlns:a16="http://schemas.microsoft.com/office/drawing/2014/main" val="1062735717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132781250"/>
                    </a:ext>
                  </a:extLst>
                </a:gridCol>
                <a:gridCol w="1409702">
                  <a:extLst>
                    <a:ext uri="{9D8B030D-6E8A-4147-A177-3AD203B41FA5}">
                      <a16:colId xmlns:a16="http://schemas.microsoft.com/office/drawing/2014/main" val="3607554555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ott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Prescott 2M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Prescott 2M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435698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(4)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84764"/>
            <a:ext cx="8956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connection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2S SMP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rocessor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735098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6041832"/>
              </p:ext>
            </p:extLst>
          </p:nvPr>
        </p:nvGraphicFramePr>
        <p:xfrm>
          <a:off x="67376" y="1241659"/>
          <a:ext cx="9076622" cy="30130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0957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17600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9734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354666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78934">
                  <a:extLst>
                    <a:ext uri="{9D8B030D-6E8A-4147-A177-3AD203B41FA5}">
                      <a16:colId xmlns:a16="http://schemas.microsoft.com/office/drawing/2014/main" val="1770097900"/>
                    </a:ext>
                  </a:extLst>
                </a:gridCol>
                <a:gridCol w="1134533">
                  <a:extLst>
                    <a:ext uri="{9D8B030D-6E8A-4147-A177-3AD203B41FA5}">
                      <a16:colId xmlns:a16="http://schemas.microsoft.com/office/drawing/2014/main" val="3120012443"/>
                    </a:ext>
                  </a:extLst>
                </a:gridCol>
                <a:gridCol w="1032933">
                  <a:extLst>
                    <a:ext uri="{9D8B030D-6E8A-4147-A177-3AD203B41FA5}">
                      <a16:colId xmlns:a16="http://schemas.microsoft.com/office/drawing/2014/main" val="1424777703"/>
                    </a:ext>
                  </a:extLst>
                </a:gridCol>
                <a:gridCol w="1024465">
                  <a:extLst>
                    <a:ext uri="{9D8B030D-6E8A-4147-A177-3AD203B41FA5}">
                      <a16:colId xmlns:a16="http://schemas.microsoft.com/office/drawing/2014/main" val="68888311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</a:t>
                      </a: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count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FSB/QPI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IF to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chipset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 rowSpan="2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800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HI1.5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(266 MB/s)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Presc.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800MT/s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HI1.5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(266 MB/s)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Presc.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ESI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(4xPCIe)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on MCH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2xFSB1033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6200" y="484764"/>
            <a:ext cx="93565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Interconnection links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Intel’s high-end 2S SMP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rocessors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8610725-FCC0-47AD-8DC6-C66B20E3B1A0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(5)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A729093-1693-4F75-8EE5-0E0AE2D2734A}"/>
              </a:ext>
            </a:extLst>
          </p:cNvPr>
          <p:cNvSpPr txBox="1"/>
          <p:nvPr/>
        </p:nvSpPr>
        <p:spPr>
          <a:xfrm>
            <a:off x="102038" y="6360159"/>
            <a:ext cx="9001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Remark: Intel’s </a:t>
            </a:r>
            <a:r>
              <a:rPr lang="hu-HU" sz="1600" dirty="0">
                <a:solidFill>
                  <a:srgbClr val="0066CC"/>
                </a:solidFill>
              </a:rPr>
              <a:t>client processors </a:t>
            </a:r>
            <a:r>
              <a:rPr lang="hu-HU" sz="1600" dirty="0"/>
              <a:t>provide typically </a:t>
            </a:r>
            <a:r>
              <a:rPr lang="hu-HU" sz="1600" dirty="0">
                <a:solidFill>
                  <a:srgbClr val="0066CC"/>
                </a:solidFill>
              </a:rPr>
              <a:t>16 PCIe lanes of the actual gen.</a:t>
            </a:r>
            <a:endParaRPr lang="en-US" sz="1600" dirty="0">
              <a:solidFill>
                <a:srgbClr val="0066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40675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Introduction to server processors and platforms (2)</a:t>
            </a:r>
          </a:p>
        </p:txBody>
      </p:sp>
      <p:pic>
        <p:nvPicPr>
          <p:cNvPr id="1026" name="Picture 2" descr="https://upload.wikimedia.org/wikipedia/commons/b/b4/LLNL_BGL_Diagram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098" y="1060683"/>
            <a:ext cx="8158675" cy="5561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07950" y="481267"/>
            <a:ext cx="66513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Example for the hierarchical layout of data centers [47]</a:t>
            </a:r>
          </a:p>
        </p:txBody>
      </p:sp>
    </p:spTree>
    <p:extLst>
      <p:ext uri="{BB962C8B-B14F-4D97-AF65-F5344CB8AC3E}">
        <p14:creationId xmlns:p14="http://schemas.microsoft.com/office/powerpoint/2010/main" val="90136242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7026892"/>
              </p:ext>
            </p:extLst>
          </p:nvPr>
        </p:nvGraphicFramePr>
        <p:xfrm>
          <a:off x="67376" y="1278023"/>
          <a:ext cx="9005123" cy="29259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4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710938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83294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91243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464845211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273064484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Chipset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Processor 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 rowSpan="2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E7520+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ICH5R/6300ESB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mPGA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604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5000+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631xESB/632xESB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771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(6)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03B4CE4-4DB1-4AF5-B8CF-F1CE6A53CE49}"/>
              </a:ext>
            </a:extLst>
          </p:cNvPr>
          <p:cNvSpPr txBox="1"/>
          <p:nvPr/>
        </p:nvSpPr>
        <p:spPr>
          <a:xfrm>
            <a:off x="107950" y="487680"/>
            <a:ext cx="8124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>
              <a:defRPr/>
            </a:pP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Chipsets and sockets of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Intel’s high-end 2S SMP server platforms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 </a:t>
            </a:r>
            <a:endParaRPr lang="en-US" dirty="0">
              <a:solidFill>
                <a:srgbClr val="2D2D8A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989204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6" y="1283371"/>
          <a:ext cx="8999623" cy="43922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531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90697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6911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7772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2079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097280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1066291">
                  <a:extLst>
                    <a:ext uri="{9D8B030D-6E8A-4147-A177-3AD203B41FA5}">
                      <a16:colId xmlns:a16="http://schemas.microsoft.com/office/drawing/2014/main" val="1409857883"/>
                    </a:ext>
                  </a:extLst>
                </a:gridCol>
                <a:gridCol w="1311150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L2 cache/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cache/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256 KB/core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256 KB/core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256 KB/core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256 KB/core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(7)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76250"/>
            <a:ext cx="906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Cache architectures of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Intel’s high-end 2S 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NUMA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server p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rocessor lines</a:t>
            </a:r>
            <a:endParaRPr lang="en-US" dirty="0">
              <a:solidFill>
                <a:srgbClr val="2D2D8A"/>
              </a:solidFill>
              <a:cs typeface="Times New Roman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750768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7393881"/>
              </p:ext>
            </p:extLst>
          </p:nvPr>
        </p:nvGraphicFramePr>
        <p:xfrm>
          <a:off x="71855" y="1288186"/>
          <a:ext cx="8999623" cy="454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531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90697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6911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7772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2079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097280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960922">
                  <a:extLst>
                    <a:ext uri="{9D8B030D-6E8A-4147-A177-3AD203B41FA5}">
                      <a16:colId xmlns:a16="http://schemas.microsoft.com/office/drawing/2014/main" val="1409857883"/>
                    </a:ext>
                  </a:extLst>
                </a:gridCol>
                <a:gridCol w="1416519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cache/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(8)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03B980D-C9CD-4798-AD66-85CB35384B38}"/>
              </a:ext>
            </a:extLst>
          </p:cNvPr>
          <p:cNvSpPr txBox="1"/>
          <p:nvPr/>
        </p:nvSpPr>
        <p:spPr>
          <a:xfrm>
            <a:off x="76200" y="484764"/>
            <a:ext cx="86715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connection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2S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rocessor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476861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3" y="1262233"/>
          <a:ext cx="9008893" cy="55893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9427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09133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728134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464733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36600">
                  <a:extLst>
                    <a:ext uri="{9D8B030D-6E8A-4147-A177-3AD203B41FA5}">
                      <a16:colId xmlns:a16="http://schemas.microsoft.com/office/drawing/2014/main" val="3617748306"/>
                    </a:ext>
                  </a:extLst>
                </a:gridCol>
                <a:gridCol w="1159933">
                  <a:extLst>
                    <a:ext uri="{9D8B030D-6E8A-4147-A177-3AD203B41FA5}">
                      <a16:colId xmlns:a16="http://schemas.microsoft.com/office/drawing/2014/main" val="2769958668"/>
                    </a:ext>
                  </a:extLst>
                </a:gridCol>
                <a:gridCol w="1032934">
                  <a:extLst>
                    <a:ext uri="{9D8B030D-6E8A-4147-A177-3AD203B41FA5}">
                      <a16:colId xmlns:a16="http://schemas.microsoft.com/office/drawing/2014/main" val="338424289"/>
                    </a:ext>
                  </a:extLst>
                </a:gridCol>
                <a:gridCol w="939799">
                  <a:extLst>
                    <a:ext uri="{9D8B030D-6E8A-4147-A177-3AD203B41FA5}">
                      <a16:colId xmlns:a16="http://schemas.microsoft.com/office/drawing/2014/main" val="2402434607"/>
                    </a:ext>
                  </a:extLst>
                </a:gridCol>
              </a:tblGrid>
              <a:tr h="513908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count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FSB/QPI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IF to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chipset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513908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(6.3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63162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56xx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-EP)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2205531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63162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961208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3xQPI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1.1</a:t>
                      </a:r>
                    </a:p>
                    <a:p>
                      <a:pPr algn="ctr"/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(8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DMI2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2.0)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(2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dir.)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(8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DMI2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2.0)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(2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dir.)</a:t>
                      </a:r>
                      <a:endParaRPr kumimoji="0" lang="en-US" altLang="en-US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5310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UPI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(9.6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DMI3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3.0)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 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dir.)</a:t>
                      </a:r>
                      <a:endParaRPr kumimoji="0" lang="en-US" altLang="en-US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44/48x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531005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UPI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(10.4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63162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-20051" y="485875"/>
            <a:ext cx="9395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hu-HU" dirty="0">
                <a:solidFill>
                  <a:schemeClr val="accent6"/>
                </a:solidFill>
                <a:latin typeface="+mj-lt"/>
              </a:rPr>
              <a:t>Interconnection links of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Intel’s high-end 2S 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NUMA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server p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rocessors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32B26F1F-C702-4784-93FF-C837F4D093A0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(9)</a:t>
            </a:r>
          </a:p>
        </p:txBody>
      </p:sp>
    </p:spTree>
    <p:extLst>
      <p:ext uri="{BB962C8B-B14F-4D97-AF65-F5344CB8AC3E}">
        <p14:creationId xmlns:p14="http://schemas.microsoft.com/office/powerpoint/2010/main" val="312660707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3785877"/>
              </p:ext>
            </p:extLst>
          </p:nvPr>
        </p:nvGraphicFramePr>
        <p:xfrm>
          <a:off x="67376" y="1288186"/>
          <a:ext cx="9005123" cy="43922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4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710938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83294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91243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464845211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273064484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Chipset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Processor 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55xx+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ICH9/ICH10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1366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75xx+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1567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C602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Pattsburg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C612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(Wellsburg)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C621/C622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(Lewisburg)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5903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(10)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B1FD724-4FDE-43E4-8579-8EE04790ECB0}"/>
              </a:ext>
            </a:extLst>
          </p:cNvPr>
          <p:cNvSpPr txBox="1"/>
          <p:nvPr/>
        </p:nvSpPr>
        <p:spPr>
          <a:xfrm>
            <a:off x="76200" y="484764"/>
            <a:ext cx="83835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Chipsets and sockets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2S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platforms</a:t>
            </a:r>
          </a:p>
        </p:txBody>
      </p:sp>
    </p:spTree>
    <p:extLst>
      <p:ext uri="{BB962C8B-B14F-4D97-AF65-F5344CB8AC3E}">
        <p14:creationId xmlns:p14="http://schemas.microsoft.com/office/powerpoint/2010/main" val="341480689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100362" y="1301087"/>
          <a:ext cx="8928137" cy="4268343"/>
        </p:xfrm>
        <a:graphic>
          <a:graphicData uri="http://schemas.openxmlformats.org/drawingml/2006/table">
            <a:tbl>
              <a:tblPr firstRow="1" firstCol="1" bandRow="1"/>
              <a:tblGrid>
                <a:gridCol w="841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19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4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773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55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97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173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806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6600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66813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Platform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Platform topology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Date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of intro.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Processor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Techn</a:t>
                      </a: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.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Core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count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(up to)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L3</a:t>
                      </a:r>
                      <a:endParaRPr lang="en-US" sz="12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cache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(up to)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No.  and max. speed of memory channels/proc. 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to the MCs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6058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Truland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MP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SMP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w/dual FSBs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3/2005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90 nm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Pentium 4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(Potomac)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90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8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 low line count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serial channels (IMI) with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on-board mem. buffers,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 DIMM channels/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mem. buffer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30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(MCs in the 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MCH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)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LGA 604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49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11/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2005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Xeon 7000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</a:t>
                      </a: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Paxville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MP)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90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2x1C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--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9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8/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2006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Xeon 7100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</a:t>
                      </a: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Tulsa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65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16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99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Caneland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SMP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w/Quad FSBs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9/2007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Xeon 7200 (Core 2)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Tigerton DC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65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--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(FB-DIMM)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 low line count</a:t>
                      </a:r>
                    </a:p>
                    <a:p>
                      <a:pPr algn="ctr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serial</a:t>
                      </a: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FB-DIMM channels (IMI2) with</a:t>
                      </a:r>
                    </a:p>
                    <a:p>
                      <a:pPr algn="ctr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on-</a:t>
                      </a:r>
                      <a:r>
                        <a:rPr lang="en-US" sz="1200" baseline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DIMM</a:t>
                      </a: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mem. buffers</a:t>
                      </a:r>
                    </a:p>
                    <a:p>
                      <a:pPr algn="ctr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(MCs in the </a:t>
                      </a:r>
                      <a:r>
                        <a:rPr lang="en-US" sz="1200" baseline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MCH</a:t>
                      </a: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LGA 604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47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9/2007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Xeon 7300 (Core 2)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Tigerton QC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65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2x2C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--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47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9/2008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Xeon 7400 (Penryn)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Dunnington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45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6C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16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C8216C07-E261-454E-BC9C-33DF84BC57F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(11)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0BBCB08-D605-4B0B-8E2D-2AC47C6AB706}"/>
              </a:ext>
            </a:extLst>
          </p:cNvPr>
          <p:cNvSpPr txBox="1"/>
          <p:nvPr/>
        </p:nvSpPr>
        <p:spPr>
          <a:xfrm>
            <a:off x="76200" y="484764"/>
            <a:ext cx="906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connection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SMP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rocessor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858589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(12)</a:t>
            </a:r>
            <a:endParaRPr lang="en-US" dirty="0">
              <a:latin typeface="Verdana" pitchFamily="34" charset="0"/>
            </a:endParaRPr>
          </a:p>
        </p:txBody>
      </p:sp>
      <p:graphicFrame>
        <p:nvGraphicFramePr>
          <p:cNvPr id="3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0122121"/>
              </p:ext>
            </p:extLst>
          </p:nvPr>
        </p:nvGraphicFramePr>
        <p:xfrm>
          <a:off x="21925" y="1282365"/>
          <a:ext cx="9083040" cy="2446318"/>
        </p:xfrm>
        <a:graphic>
          <a:graphicData uri="http://schemas.openxmlformats.org/drawingml/2006/table">
            <a:tbl>
              <a:tblPr/>
              <a:tblGrid>
                <a:gridCol w="10685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92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16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6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5884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3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42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Scalability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Processor c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High-end 4S/8S server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Chipset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Proc.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socket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957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5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 MP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83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(Tulsa)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70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(Dunnington)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B021E7D7-13B3-499B-86AB-34FD49C718D6}"/>
              </a:ext>
            </a:extLst>
          </p:cNvPr>
          <p:cNvSpPr txBox="1"/>
          <p:nvPr/>
        </p:nvSpPr>
        <p:spPr>
          <a:xfrm>
            <a:off x="76200" y="484764"/>
            <a:ext cx="78079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Chipsets and sockets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SMP server platforms</a:t>
            </a:r>
          </a:p>
        </p:txBody>
      </p:sp>
    </p:spTree>
    <p:extLst>
      <p:ext uri="{BB962C8B-B14F-4D97-AF65-F5344CB8AC3E}">
        <p14:creationId xmlns:p14="http://schemas.microsoft.com/office/powerpoint/2010/main" val="367047942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5005278"/>
              </p:ext>
            </p:extLst>
          </p:nvPr>
        </p:nvGraphicFramePr>
        <p:xfrm>
          <a:off x="100362" y="1280767"/>
          <a:ext cx="8928137" cy="4675124"/>
        </p:xfrm>
        <a:graphic>
          <a:graphicData uri="http://schemas.openxmlformats.org/drawingml/2006/table">
            <a:tbl>
              <a:tblPr firstRow="1" firstCol="1" bandRow="1"/>
              <a:tblGrid>
                <a:gridCol w="841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19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4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773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55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97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173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806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6600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66813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Platform</a:t>
                      </a:r>
                      <a:r>
                        <a:rPr lang="hu-HU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Platform topology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Date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of intro.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Processor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Techn</a:t>
                      </a: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.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Core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count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(up to)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L3</a:t>
                      </a:r>
                      <a:endParaRPr lang="en-US" sz="12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cache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(up to)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No.  and max. speed of memory channels/proc. 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to the MCs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420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Boxboro-EX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NUMA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,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fully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connected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for 4S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platforms, partially connected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for 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8S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platforms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3/2010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Nehalem-EX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(Xeon 7500/ 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Beckton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 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45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8x3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DDR3-1067/socket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 low line count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serial channels (SMI)  on-board  mem. buffers,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 DIMM channels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(MCs on the proc. die)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LGA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1567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67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4/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2011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Westmere-EX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E7-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800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32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10C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10x3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5486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Brickland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2/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2014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Ivy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</a:t>
                      </a: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Bridge-EX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(E7-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800 v2)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22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15C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15x2.5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DDR3-1600/socket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 low line count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serial channels (SMI2) with on-board mem. buffers, 2 DIMM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channels/mem.</a:t>
                      </a: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buffer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(MCs on the proc. die)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LGA-2011-1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49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5/2015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Haswell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-EX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E7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-8800 v3)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22 nm 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18C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18x2.5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DDR4-1866/socket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74926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6/2016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Broadwell-EX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E7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-8800 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v4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)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14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24C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24x2.5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8x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DDR4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-1866/socket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860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Purley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7/2017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Skylake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-SP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(Platinum 8100)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14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28C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28x2.5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DDR4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-2666/socket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 direct attached  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DDR4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channels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LGA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-3647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47FA00D0-D8EE-4917-BE7D-7FF35C778201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(13)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EE68A3-C2FD-468A-A8CD-60F276B3D49C}"/>
              </a:ext>
            </a:extLst>
          </p:cNvPr>
          <p:cNvSpPr txBox="1"/>
          <p:nvPr/>
        </p:nvSpPr>
        <p:spPr>
          <a:xfrm>
            <a:off x="76200" y="484764"/>
            <a:ext cx="914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connection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rocessor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868860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(14)</a:t>
            </a:r>
            <a:endParaRPr lang="en-US" dirty="0">
              <a:latin typeface="Verdana" pitchFamily="34" charset="0"/>
            </a:endParaRPr>
          </a:p>
        </p:txBody>
      </p:sp>
      <p:graphicFrame>
        <p:nvGraphicFramePr>
          <p:cNvPr id="3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4610597"/>
              </p:ext>
            </p:extLst>
          </p:nvPr>
        </p:nvGraphicFramePr>
        <p:xfrm>
          <a:off x="32085" y="1282365"/>
          <a:ext cx="9083040" cy="3820441"/>
        </p:xfrm>
        <a:graphic>
          <a:graphicData uri="http://schemas.openxmlformats.org/drawingml/2006/table">
            <a:tbl>
              <a:tblPr/>
              <a:tblGrid>
                <a:gridCol w="10685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92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16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6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5884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3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42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Scalability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Processor c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High-end 4S/8S server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Chipset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Proc.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socket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(8S)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(Boxboro)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537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90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 Bidge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7405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en-US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(8S)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E7-8800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E7-8800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E7-8800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03100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en-US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(2S/4S/8S)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3647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0310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AE1F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8200 (Cascade Lake-SP)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AE1FE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AE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2480706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DC7EFBF8-3D3B-4639-8199-818B505A8F35}"/>
              </a:ext>
            </a:extLst>
          </p:cNvPr>
          <p:cNvSpPr txBox="1"/>
          <p:nvPr/>
        </p:nvSpPr>
        <p:spPr>
          <a:xfrm>
            <a:off x="76200" y="484764"/>
            <a:ext cx="79197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Chipsets and sockets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platforms</a:t>
            </a:r>
          </a:p>
        </p:txBody>
      </p:sp>
    </p:spTree>
    <p:extLst>
      <p:ext uri="{BB962C8B-B14F-4D97-AF65-F5344CB8AC3E}">
        <p14:creationId xmlns:p14="http://schemas.microsoft.com/office/powerpoint/2010/main" val="208736694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1670686"/>
            <a:ext cx="8532813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2.2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Evolution of core counts and memory speeds in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ajor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rocessor line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</a:p>
        </p:txBody>
      </p:sp>
    </p:spTree>
    <p:extLst>
      <p:ext uri="{BB962C8B-B14F-4D97-AF65-F5344CB8AC3E}">
        <p14:creationId xmlns:p14="http://schemas.microsoft.com/office/powerpoint/2010/main" val="135293992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63880" y="1667510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.1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worldwide server market</a:t>
            </a:r>
          </a:p>
        </p:txBody>
      </p:sp>
    </p:spTree>
    <p:extLst>
      <p:ext uri="{BB962C8B-B14F-4D97-AF65-F5344CB8AC3E}">
        <p14:creationId xmlns:p14="http://schemas.microsoft.com/office/powerpoint/2010/main" val="258427307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D5BAC3A-A39B-43F6-9816-890F9989A8B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2.2 </a:t>
            </a:r>
            <a:r>
              <a:rPr lang="en-US" altLang="en-US" dirty="0">
                <a:latin typeface="Verdana" pitchFamily="34" charset="0"/>
              </a:rPr>
              <a:t>Evolution of core counts and memory speeds in </a:t>
            </a:r>
            <a:r>
              <a:rPr lang="hu-HU" altLang="en-US" dirty="0">
                <a:latin typeface="Verdana" pitchFamily="34" charset="0"/>
              </a:rPr>
              <a:t>Intel’s s</a:t>
            </a:r>
            <a:r>
              <a:rPr lang="en-US" altLang="en-US" dirty="0" err="1">
                <a:latin typeface="Verdana" pitchFamily="34" charset="0"/>
              </a:rPr>
              <a:t>erver</a:t>
            </a:r>
            <a:r>
              <a:rPr lang="hu-HU" altLang="en-US" dirty="0">
                <a:latin typeface="Verdana" pitchFamily="34" charset="0"/>
              </a:rPr>
              <a:t> line</a:t>
            </a:r>
            <a:r>
              <a:rPr lang="en-US" altLang="en-US" dirty="0">
                <a:latin typeface="Verdana" pitchFamily="34" charset="0"/>
              </a:rPr>
              <a:t>s</a:t>
            </a:r>
            <a:r>
              <a:rPr lang="hu-HU" altLang="en-US" dirty="0">
                <a:latin typeface="Verdana" pitchFamily="34" charset="0"/>
              </a:rPr>
              <a:t> (1)</a:t>
            </a:r>
            <a:endParaRPr lang="hu-HU" dirty="0">
              <a:latin typeface="Verdana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4E4638-F583-4D06-932C-E49C4C8E42DD}"/>
              </a:ext>
            </a:extLst>
          </p:cNvPr>
          <p:cNvSpPr txBox="1"/>
          <p:nvPr/>
        </p:nvSpPr>
        <p:spPr>
          <a:xfrm>
            <a:off x="107950" y="489585"/>
            <a:ext cx="90360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Evolution of core counts and memory speeds in Intel’s major server</a:t>
            </a:r>
            <a:endParaRPr lang="hu-HU" dirty="0">
              <a:solidFill>
                <a:schemeClr val="accent6"/>
              </a:solidFill>
            </a:endParaRPr>
          </a:p>
          <a:p>
            <a:r>
              <a:rPr lang="hu-HU" dirty="0">
                <a:solidFill>
                  <a:schemeClr val="accent6"/>
                </a:solidFill>
              </a:rPr>
              <a:t>  </a:t>
            </a:r>
            <a:r>
              <a:rPr lang="en-US" dirty="0">
                <a:solidFill>
                  <a:schemeClr val="accent6"/>
                </a:solidFill>
              </a:rPr>
              <a:t>processor lines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F3460BB-1360-475C-B382-D11EFABBA099}"/>
              </a:ext>
            </a:extLst>
          </p:cNvPr>
          <p:cNvSpPr txBox="1"/>
          <p:nvPr/>
        </p:nvSpPr>
        <p:spPr>
          <a:xfrm>
            <a:off x="136525" y="1158240"/>
            <a:ext cx="873534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In this Section, subsequently we cover Intel’s 2S and 4S/8S high-end server</a:t>
            </a:r>
          </a:p>
          <a:p>
            <a:r>
              <a:rPr lang="hu-HU" sz="1600" dirty="0"/>
              <a:t>  processor lines and the rate of rising memory speeds in Intel’s DT and 2S server </a:t>
            </a:r>
          </a:p>
          <a:p>
            <a:r>
              <a:rPr lang="hu-HU" sz="1600" dirty="0"/>
              <a:t>  lines. </a:t>
            </a:r>
          </a:p>
        </p:txBody>
      </p:sp>
    </p:spTree>
    <p:extLst>
      <p:ext uri="{BB962C8B-B14F-4D97-AF65-F5344CB8AC3E}">
        <p14:creationId xmlns:p14="http://schemas.microsoft.com/office/powerpoint/2010/main" val="66959089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-1"/>
            <a:ext cx="9144000" cy="365759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2.2 </a:t>
            </a:r>
            <a:r>
              <a:rPr lang="en-US" altLang="en-US" dirty="0">
                <a:latin typeface="Verdana" pitchFamily="34" charset="0"/>
              </a:rPr>
              <a:t>Evolution of core counts and memory speeds in </a:t>
            </a:r>
            <a:r>
              <a:rPr lang="hu-HU" altLang="en-US" dirty="0">
                <a:latin typeface="Verdana" pitchFamily="34" charset="0"/>
              </a:rPr>
              <a:t>Intel’s s</a:t>
            </a:r>
            <a:r>
              <a:rPr lang="en-US" altLang="en-US" dirty="0" err="1">
                <a:latin typeface="Verdana" pitchFamily="34" charset="0"/>
              </a:rPr>
              <a:t>erver</a:t>
            </a:r>
            <a:r>
              <a:rPr lang="hu-HU" altLang="en-US" dirty="0">
                <a:latin typeface="Verdana" pitchFamily="34" charset="0"/>
              </a:rPr>
              <a:t> line</a:t>
            </a:r>
            <a:r>
              <a:rPr lang="en-US" altLang="en-US" dirty="0">
                <a:latin typeface="Verdana" pitchFamily="34" charset="0"/>
              </a:rPr>
              <a:t>s</a:t>
            </a:r>
            <a:r>
              <a:rPr lang="hu-HU" altLang="en-US" dirty="0">
                <a:latin typeface="Verdana" pitchFamily="34" charset="0"/>
              </a:rPr>
              <a:t> (2)</a:t>
            </a:r>
            <a:endParaRPr lang="en-US" altLang="en-US" dirty="0">
              <a:latin typeface="Verdana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78997" y="500663"/>
            <a:ext cx="98561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Rising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core counts in Intel's 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server processor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71500" y="1119559"/>
            <a:ext cx="9041450" cy="5615743"/>
            <a:chOff x="456671" y="661152"/>
            <a:chExt cx="9041450" cy="5615743"/>
          </a:xfrm>
        </p:grpSpPr>
        <p:grpSp>
          <p:nvGrpSpPr>
            <p:cNvPr id="4" name="Group 3"/>
            <p:cNvGrpSpPr/>
            <p:nvPr/>
          </p:nvGrpSpPr>
          <p:grpSpPr>
            <a:xfrm>
              <a:off x="458815" y="661152"/>
              <a:ext cx="9039306" cy="5615743"/>
              <a:chOff x="116505" y="725022"/>
              <a:chExt cx="9039306" cy="5615743"/>
            </a:xfrm>
          </p:grpSpPr>
          <p:cxnSp>
            <p:nvCxnSpPr>
              <p:cNvPr id="16" name="Egyenes összekötő nyíllal 4"/>
              <p:cNvCxnSpPr/>
              <p:nvPr/>
            </p:nvCxnSpPr>
            <p:spPr>
              <a:xfrm flipH="1" flipV="1">
                <a:off x="603904" y="1134294"/>
                <a:ext cx="76" cy="496800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849600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58296" y="725022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8551050" y="6056072"/>
                <a:ext cx="604761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599812" y="4665899"/>
                <a:ext cx="110959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DP 2.8 GHz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275804" y="389469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5</a:t>
                </a: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3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xx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1868553" y="3779444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5</a:t>
                </a: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xx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640587" y="3101687"/>
                <a:ext cx="1302766" cy="4462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514254" y="2688945"/>
                <a:ext cx="131157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479846" y="2393968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166368" y="1639308"/>
                <a:ext cx="1241045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Broadwell-E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P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45086" y="3307290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22981" y="3561916"/>
                <a:ext cx="45719" cy="1819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140810" y="433374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1584110" y="4354864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89046" y="5139451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kumimoji="0" lang="en-US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82302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828909" y="2716900"/>
              <a:ext cx="30008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026240" y="2216063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</a:p>
          </p:txBody>
        </p:sp>
        <p:grpSp>
          <p:nvGrpSpPr>
            <p:cNvPr id="10" name="Group 9"/>
            <p:cNvGrpSpPr/>
            <p:nvPr/>
          </p:nvGrpSpPr>
          <p:grpSpPr>
            <a:xfrm rot="60000">
              <a:off x="6148043" y="2630486"/>
              <a:ext cx="1260000" cy="288000"/>
              <a:chOff x="5213339" y="3196036"/>
              <a:chExt cx="1260000" cy="288000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3339" y="3196036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275820" y="3196773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929211" y="4726042"/>
              <a:ext cx="1260000" cy="293400"/>
              <a:chOff x="4996461" y="3260162"/>
              <a:chExt cx="1260000" cy="293400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783231">
                <a:off x="4996461" y="3265562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718289">
                <a:off x="5077249" y="3260162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</a:p>
            </p:txBody>
          </p:sp>
        </p:grpSp>
        <p:sp>
          <p:nvSpPr>
            <p:cNvPr id="2" name="Down Arrow 1"/>
            <p:cNvSpPr/>
            <p:nvPr/>
          </p:nvSpPr>
          <p:spPr bwMode="auto">
            <a:xfrm>
              <a:off x="3697404" y="2510589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807573" y="1800514"/>
              <a:ext cx="1936749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L3 caches in the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Core 2-based DP line</a:t>
              </a:r>
            </a:p>
          </p:txBody>
        </p:sp>
        <p:cxnSp>
          <p:nvCxnSpPr>
            <p:cNvPr id="76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Box 76"/>
            <p:cNvSpPr txBox="1"/>
            <p:nvPr/>
          </p:nvSpPr>
          <p:spPr>
            <a:xfrm>
              <a:off x="6145145" y="2506794"/>
              <a:ext cx="30008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4" name="Szövegdoboz 61"/>
            <p:cNvSpPr txBox="1"/>
            <p:nvPr/>
          </p:nvSpPr>
          <p:spPr>
            <a:xfrm>
              <a:off x="5755777" y="1939252"/>
              <a:ext cx="10679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85" name="Szövegdoboz 61"/>
            <p:cNvSpPr txBox="1"/>
            <p:nvPr/>
          </p:nvSpPr>
          <p:spPr>
            <a:xfrm>
              <a:off x="7276157" y="3179178"/>
              <a:ext cx="1128835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 flipH="1">
              <a:off x="1706094" y="5071288"/>
              <a:ext cx="45719" cy="173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2" name="Szövegdoboz 46"/>
            <p:cNvSpPr txBox="1"/>
            <p:nvPr/>
          </p:nvSpPr>
          <p:spPr>
            <a:xfrm>
              <a:off x="1358195" y="5161280"/>
              <a:ext cx="79015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51xx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69" name="Straight Connector 68"/>
            <p:cNvCxnSpPr>
              <a:stCxn id="47" idx="3"/>
              <a:endCxn id="92" idx="0"/>
            </p:cNvCxnSpPr>
            <p:nvPr/>
          </p:nvCxnSpPr>
          <p:spPr bwMode="auto">
            <a:xfrm flipH="1">
              <a:off x="1753273" y="3589870"/>
              <a:ext cx="2067002" cy="157141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3" name="Straight Connector 72"/>
            <p:cNvCxnSpPr>
              <a:endCxn id="47" idx="3"/>
            </p:cNvCxnSpPr>
            <p:nvPr/>
          </p:nvCxnSpPr>
          <p:spPr bwMode="auto">
            <a:xfrm flipH="1">
              <a:off x="3820275" y="2063961"/>
              <a:ext cx="4151816" cy="1525909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6" name="Rectangle 95"/>
            <p:cNvSpPr>
              <a:spLocks noChangeArrowheads="1"/>
            </p:cNvSpPr>
            <p:nvPr/>
          </p:nvSpPr>
          <p:spPr bwMode="auto">
            <a:xfrm>
              <a:off x="3229892" y="4280708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583011" y="3075516"/>
              <a:ext cx="1521570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Two-die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implementations</a:t>
              </a:r>
            </a:p>
          </p:txBody>
        </p:sp>
        <p:cxnSp>
          <p:nvCxnSpPr>
            <p:cNvPr id="88" name="Straight Arrow Connector 87"/>
            <p:cNvCxnSpPr/>
            <p:nvPr/>
          </p:nvCxnSpPr>
          <p:spPr bwMode="auto">
            <a:xfrm flipH="1">
              <a:off x="1988568" y="3528226"/>
              <a:ext cx="159782" cy="282051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9" name="Straight Arrow Connector 88"/>
            <p:cNvCxnSpPr>
              <a:stCxn id="87" idx="2"/>
            </p:cNvCxnSpPr>
            <p:nvPr/>
          </p:nvCxnSpPr>
          <p:spPr bwMode="auto">
            <a:xfrm>
              <a:off x="2343796" y="3552570"/>
              <a:ext cx="237521" cy="224648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3" name="Szövegdoboz 52"/>
            <p:cNvSpPr txBox="1"/>
            <p:nvPr/>
          </p:nvSpPr>
          <p:spPr>
            <a:xfrm>
              <a:off x="456671" y="2937207"/>
              <a:ext cx="389850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4" name="Egyenes összekötő 76"/>
            <p:cNvCxnSpPr/>
            <p:nvPr/>
          </p:nvCxnSpPr>
          <p:spPr>
            <a:xfrm rot="5400000">
              <a:off x="938635" y="300032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5" name="Egyenes összekötő 22"/>
          <p:cNvCxnSpPr/>
          <p:nvPr/>
        </p:nvCxnSpPr>
        <p:spPr>
          <a:xfrm>
            <a:off x="8262410" y="630046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Szövegdoboz 33"/>
          <p:cNvSpPr txBox="1"/>
          <p:nvPr/>
        </p:nvSpPr>
        <p:spPr>
          <a:xfrm>
            <a:off x="7692930" y="6434396"/>
            <a:ext cx="5950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2" name="Egyenes összekötő 22"/>
          <p:cNvCxnSpPr/>
          <p:nvPr/>
        </p:nvCxnSpPr>
        <p:spPr>
          <a:xfrm>
            <a:off x="8812370" y="630600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Egyenes összekötő 54"/>
          <p:cNvCxnSpPr/>
          <p:nvPr/>
        </p:nvCxnSpPr>
        <p:spPr>
          <a:xfrm rot="5400000">
            <a:off x="552329" y="1689369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Szövegdoboz 39"/>
          <p:cNvSpPr txBox="1"/>
          <p:nvPr/>
        </p:nvSpPr>
        <p:spPr>
          <a:xfrm>
            <a:off x="76884" y="1723656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8307668" y="1705800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8" name="Szövegdoboz 61"/>
          <p:cNvSpPr txBox="1"/>
          <p:nvPr/>
        </p:nvSpPr>
        <p:spPr>
          <a:xfrm>
            <a:off x="7635460" y="1314805"/>
            <a:ext cx="1556195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, 2 dies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8298383" y="3115183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7317305" y="3409473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3" name="Szövegdoboz 61"/>
          <p:cNvSpPr txBox="1"/>
          <p:nvPr/>
        </p:nvSpPr>
        <p:spPr>
          <a:xfrm>
            <a:off x="7630300" y="3252754"/>
            <a:ext cx="1558568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cxnSp>
        <p:nvCxnSpPr>
          <p:cNvPr id="119" name="Straight Arrow Connector 118"/>
          <p:cNvCxnSpPr/>
          <p:nvPr/>
        </p:nvCxnSpPr>
        <p:spPr bwMode="auto">
          <a:xfrm>
            <a:off x="5883641" y="2792719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0" name="Straight Arrow Connector 119"/>
          <p:cNvCxnSpPr/>
          <p:nvPr/>
        </p:nvCxnSpPr>
        <p:spPr bwMode="auto">
          <a:xfrm>
            <a:off x="6753260" y="2487189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9" name="Straight Arrow Connector 108"/>
          <p:cNvCxnSpPr/>
          <p:nvPr/>
        </p:nvCxnSpPr>
        <p:spPr bwMode="auto">
          <a:xfrm>
            <a:off x="4042450" y="3511794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4" name="Rectangle 133"/>
          <p:cNvSpPr>
            <a:spLocks noChangeArrowheads="1"/>
          </p:cNvSpPr>
          <p:nvPr/>
        </p:nvSpPr>
        <p:spPr bwMode="auto">
          <a:xfrm>
            <a:off x="2844721" y="4739115"/>
            <a:ext cx="44613" cy="1836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37" name="Straight Arrow Connector 136"/>
          <p:cNvCxnSpPr/>
          <p:nvPr/>
        </p:nvCxnSpPr>
        <p:spPr bwMode="auto">
          <a:xfrm flipH="1" flipV="1">
            <a:off x="2966333" y="4869439"/>
            <a:ext cx="180000" cy="127683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8" name="Szövegdoboz 57"/>
          <p:cNvSpPr txBox="1"/>
          <p:nvPr/>
        </p:nvSpPr>
        <p:spPr>
          <a:xfrm>
            <a:off x="2682198" y="4930019"/>
            <a:ext cx="1460657" cy="6386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55xx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(Nehalem-EP)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cxnSp>
        <p:nvCxnSpPr>
          <p:cNvPr id="99" name="Egyenes összekötő 54"/>
          <p:cNvCxnSpPr/>
          <p:nvPr/>
        </p:nvCxnSpPr>
        <p:spPr>
          <a:xfrm rot="5400000">
            <a:off x="552329" y="1756744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Egyenes összekötő 41"/>
          <p:cNvCxnSpPr/>
          <p:nvPr/>
        </p:nvCxnSpPr>
        <p:spPr>
          <a:xfrm rot="5400000">
            <a:off x="561817" y="1686689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Egyenes összekötő 41"/>
          <p:cNvCxnSpPr/>
          <p:nvPr/>
        </p:nvCxnSpPr>
        <p:spPr>
          <a:xfrm rot="5400000">
            <a:off x="551520" y="2444166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Szövegdoboz 39"/>
          <p:cNvSpPr txBox="1"/>
          <p:nvPr/>
        </p:nvSpPr>
        <p:spPr>
          <a:xfrm>
            <a:off x="81843" y="1574161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64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4" name="Szövegdoboz 39"/>
          <p:cNvSpPr txBox="1"/>
          <p:nvPr/>
        </p:nvSpPr>
        <p:spPr>
          <a:xfrm>
            <a:off x="81314" y="2278239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5" name="TextBox 4">
            <a:extLst>
              <a:ext uri="{FF2B5EF4-FFF2-40B4-BE49-F238E27FC236}">
                <a16:creationId xmlns:a16="http://schemas.microsoft.com/office/drawing/2014/main" id="{CFAA45E6-B43B-47D3-AC72-1E1080DBECDF}"/>
              </a:ext>
            </a:extLst>
          </p:cNvPr>
          <p:cNvSpPr txBox="1"/>
          <p:nvPr/>
        </p:nvSpPr>
        <p:spPr>
          <a:xfrm>
            <a:off x="887396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51989539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-1"/>
            <a:ext cx="9144000" cy="365759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2.2 </a:t>
            </a:r>
            <a:r>
              <a:rPr lang="en-US" altLang="en-US" dirty="0">
                <a:latin typeface="Verdana" pitchFamily="34" charset="0"/>
              </a:rPr>
              <a:t>Evolution of core counts and memory speeds in </a:t>
            </a:r>
            <a:r>
              <a:rPr lang="hu-HU" altLang="en-US" dirty="0">
                <a:latin typeface="Verdana" pitchFamily="34" charset="0"/>
              </a:rPr>
              <a:t>Intel’s s</a:t>
            </a:r>
            <a:r>
              <a:rPr lang="en-US" altLang="en-US" dirty="0" err="1">
                <a:latin typeface="Verdana" pitchFamily="34" charset="0"/>
              </a:rPr>
              <a:t>erver</a:t>
            </a:r>
            <a:r>
              <a:rPr lang="hu-HU" altLang="en-US" dirty="0">
                <a:latin typeface="Verdana" pitchFamily="34" charset="0"/>
              </a:rPr>
              <a:t> line</a:t>
            </a:r>
            <a:r>
              <a:rPr lang="en-US" altLang="en-US" dirty="0">
                <a:latin typeface="Verdana" pitchFamily="34" charset="0"/>
              </a:rPr>
              <a:t>s</a:t>
            </a:r>
            <a:r>
              <a:rPr lang="hu-HU" altLang="en-US" dirty="0">
                <a:latin typeface="Verdana" pitchFamily="34" charset="0"/>
              </a:rPr>
              <a:t> (3)</a:t>
            </a:r>
            <a:endParaRPr lang="en-US" altLang="en-US" dirty="0">
              <a:latin typeface="Verdana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71500" y="1217286"/>
            <a:ext cx="9041450" cy="5585391"/>
            <a:chOff x="456671" y="691504"/>
            <a:chExt cx="9041450" cy="5585391"/>
          </a:xfrm>
        </p:grpSpPr>
        <p:grpSp>
          <p:nvGrpSpPr>
            <p:cNvPr id="4" name="Group 3"/>
            <p:cNvGrpSpPr/>
            <p:nvPr/>
          </p:nvGrpSpPr>
          <p:grpSpPr>
            <a:xfrm>
              <a:off x="458815" y="691504"/>
              <a:ext cx="9039306" cy="5585391"/>
              <a:chOff x="116505" y="755374"/>
              <a:chExt cx="9039306" cy="5585391"/>
            </a:xfrm>
          </p:grpSpPr>
          <p:cxnSp>
            <p:nvCxnSpPr>
              <p:cNvPr id="16" name="Egyenes összekötő nyíllal 4"/>
              <p:cNvCxnSpPr/>
              <p:nvPr/>
            </p:nvCxnSpPr>
            <p:spPr>
              <a:xfrm flipH="1" flipV="1">
                <a:off x="603904" y="1112447"/>
                <a:ext cx="76" cy="500400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849600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29421" y="755374"/>
                <a:ext cx="757589" cy="3744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8551050" y="6056072"/>
                <a:ext cx="604761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599812" y="4665899"/>
                <a:ext cx="110959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DP 2.8 GHz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275804" y="389469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5</a:t>
                </a: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3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xx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1868553" y="3779444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5</a:t>
                </a: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xx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640587" y="3101687"/>
                <a:ext cx="1302766" cy="4462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</a:t>
                </a: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, 2461 $</a:t>
                </a: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514254" y="2717820"/>
                <a:ext cx="131157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(32 nm</a:t>
                </a: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, 4227 $</a:t>
                </a: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479846" y="2355468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(22 nm</a:t>
                </a: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, 6451 $</a:t>
                </a: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166368" y="1639308"/>
                <a:ext cx="131157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Broadwell-E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P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(14 nm</a:t>
                </a: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, 4938 $</a:t>
                </a: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45086" y="3307290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22981" y="3561916"/>
                <a:ext cx="45719" cy="1819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140810" y="433374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1584110" y="4354864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89046" y="5139451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kumimoji="0" lang="en-US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82302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828909" y="2716900"/>
              <a:ext cx="30008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026240" y="2216063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</a:p>
          </p:txBody>
        </p:sp>
        <p:grpSp>
          <p:nvGrpSpPr>
            <p:cNvPr id="10" name="Group 9"/>
            <p:cNvGrpSpPr/>
            <p:nvPr/>
          </p:nvGrpSpPr>
          <p:grpSpPr>
            <a:xfrm rot="60000">
              <a:off x="6148121" y="2621601"/>
              <a:ext cx="1260000" cy="296886"/>
              <a:chOff x="5213339" y="3187150"/>
              <a:chExt cx="1260000" cy="296886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3339" y="3196036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275652" y="318715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925178" y="4704735"/>
              <a:ext cx="1295057" cy="351114"/>
              <a:chOff x="4991289" y="3240600"/>
              <a:chExt cx="1295057" cy="351114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</a:p>
            </p:txBody>
          </p:sp>
        </p:grpSp>
        <p:sp>
          <p:nvSpPr>
            <p:cNvPr id="2" name="Down Arrow 1"/>
            <p:cNvSpPr/>
            <p:nvPr/>
          </p:nvSpPr>
          <p:spPr bwMode="auto">
            <a:xfrm>
              <a:off x="3697404" y="2510589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807573" y="1800514"/>
              <a:ext cx="1936749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L3 caches in the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Core 2-based DP line</a:t>
              </a:r>
            </a:p>
          </p:txBody>
        </p:sp>
        <p:cxnSp>
          <p:nvCxnSpPr>
            <p:cNvPr id="76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Box 76"/>
            <p:cNvSpPr txBox="1"/>
            <p:nvPr/>
          </p:nvSpPr>
          <p:spPr>
            <a:xfrm>
              <a:off x="6145145" y="250679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4" name="Szövegdoboz 61"/>
            <p:cNvSpPr txBox="1"/>
            <p:nvPr/>
          </p:nvSpPr>
          <p:spPr>
            <a:xfrm>
              <a:off x="5755777" y="1939252"/>
              <a:ext cx="12266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, 4115 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  <p:sp>
          <p:nvSpPr>
            <p:cNvPr id="85" name="Szövegdoboz 61"/>
            <p:cNvSpPr txBox="1"/>
            <p:nvPr/>
          </p:nvSpPr>
          <p:spPr>
            <a:xfrm>
              <a:off x="7184786" y="3179178"/>
              <a:ext cx="131157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, 1112 $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 flipH="1">
              <a:off x="1706094" y="5071288"/>
              <a:ext cx="45719" cy="173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2" name="Szövegdoboz 46"/>
            <p:cNvSpPr txBox="1"/>
            <p:nvPr/>
          </p:nvSpPr>
          <p:spPr>
            <a:xfrm>
              <a:off x="1358195" y="5161280"/>
              <a:ext cx="79015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51xx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69" name="Straight Connector 68"/>
            <p:cNvCxnSpPr>
              <a:stCxn id="47" idx="3"/>
              <a:endCxn id="92" idx="0"/>
            </p:cNvCxnSpPr>
            <p:nvPr/>
          </p:nvCxnSpPr>
          <p:spPr bwMode="auto">
            <a:xfrm flipH="1">
              <a:off x="1753273" y="3589870"/>
              <a:ext cx="2067002" cy="157141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3" name="Straight Connector 72"/>
            <p:cNvCxnSpPr>
              <a:endCxn id="47" idx="3"/>
            </p:cNvCxnSpPr>
            <p:nvPr/>
          </p:nvCxnSpPr>
          <p:spPr bwMode="auto">
            <a:xfrm flipH="1">
              <a:off x="3820275" y="2063961"/>
              <a:ext cx="4151816" cy="1525909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6" name="Rectangle 95"/>
            <p:cNvSpPr>
              <a:spLocks noChangeArrowheads="1"/>
            </p:cNvSpPr>
            <p:nvPr/>
          </p:nvSpPr>
          <p:spPr bwMode="auto">
            <a:xfrm>
              <a:off x="3229892" y="4280708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583011" y="3075516"/>
              <a:ext cx="1521570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Two-die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implementations</a:t>
              </a:r>
            </a:p>
          </p:txBody>
        </p:sp>
        <p:cxnSp>
          <p:nvCxnSpPr>
            <p:cNvPr id="88" name="Straight Arrow Connector 87"/>
            <p:cNvCxnSpPr/>
            <p:nvPr/>
          </p:nvCxnSpPr>
          <p:spPr bwMode="auto">
            <a:xfrm flipH="1">
              <a:off x="1988568" y="3528226"/>
              <a:ext cx="159782" cy="282051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9" name="Straight Arrow Connector 88"/>
            <p:cNvCxnSpPr>
              <a:stCxn id="87" idx="2"/>
            </p:cNvCxnSpPr>
            <p:nvPr/>
          </p:nvCxnSpPr>
          <p:spPr bwMode="auto">
            <a:xfrm>
              <a:off x="2343796" y="3552570"/>
              <a:ext cx="237521" cy="224648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3" name="Szövegdoboz 52"/>
            <p:cNvSpPr txBox="1"/>
            <p:nvPr/>
          </p:nvSpPr>
          <p:spPr>
            <a:xfrm>
              <a:off x="456671" y="2937207"/>
              <a:ext cx="389850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4" name="Egyenes összekötő 76"/>
            <p:cNvCxnSpPr/>
            <p:nvPr/>
          </p:nvCxnSpPr>
          <p:spPr>
            <a:xfrm rot="5400000">
              <a:off x="938635" y="300032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5" name="Egyenes összekötő 22"/>
          <p:cNvCxnSpPr/>
          <p:nvPr/>
        </p:nvCxnSpPr>
        <p:spPr>
          <a:xfrm>
            <a:off x="8262410" y="6367839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Szövegdoboz 33"/>
          <p:cNvSpPr txBox="1"/>
          <p:nvPr/>
        </p:nvSpPr>
        <p:spPr>
          <a:xfrm>
            <a:off x="7692930" y="6501771"/>
            <a:ext cx="5950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2" name="Egyenes összekötő 22"/>
          <p:cNvCxnSpPr/>
          <p:nvPr/>
        </p:nvCxnSpPr>
        <p:spPr>
          <a:xfrm>
            <a:off x="8812370" y="6373382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Egyenes összekötő 54"/>
          <p:cNvCxnSpPr/>
          <p:nvPr/>
        </p:nvCxnSpPr>
        <p:spPr>
          <a:xfrm rot="5400000">
            <a:off x="552329" y="1756744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Szövegdoboz 39"/>
          <p:cNvSpPr txBox="1"/>
          <p:nvPr/>
        </p:nvSpPr>
        <p:spPr>
          <a:xfrm>
            <a:off x="46532" y="1703050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8307668" y="1696175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8" name="Szövegdoboz 61"/>
          <p:cNvSpPr txBox="1"/>
          <p:nvPr/>
        </p:nvSpPr>
        <p:spPr>
          <a:xfrm>
            <a:off x="7096451" y="1343680"/>
            <a:ext cx="1556195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, 2 dies,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na.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8298383" y="3182558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7317305" y="3476848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3" name="Szövegdoboz 61"/>
          <p:cNvSpPr txBox="1"/>
          <p:nvPr/>
        </p:nvSpPr>
        <p:spPr>
          <a:xfrm>
            <a:off x="7652620" y="3302000"/>
            <a:ext cx="1589834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, 1002 $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14" name="Oval 113"/>
          <p:cNvSpPr/>
          <p:nvPr/>
        </p:nvSpPr>
        <p:spPr bwMode="auto">
          <a:xfrm rot="20771636">
            <a:off x="6566089" y="3162790"/>
            <a:ext cx="2689281" cy="1154507"/>
          </a:xfrm>
          <a:prstGeom prst="ellipse">
            <a:avLst/>
          </a:prstGeom>
          <a:noFill/>
          <a:ln w="19050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5" name="Oval 114"/>
          <p:cNvSpPr/>
          <p:nvPr/>
        </p:nvSpPr>
        <p:spPr bwMode="auto">
          <a:xfrm>
            <a:off x="7030824" y="1217286"/>
            <a:ext cx="1764356" cy="788147"/>
          </a:xfrm>
          <a:prstGeom prst="ellipse">
            <a:avLst/>
          </a:prstGeom>
          <a:noFill/>
          <a:ln w="190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9" name="Oval 78"/>
          <p:cNvSpPr/>
          <p:nvPr/>
        </p:nvSpPr>
        <p:spPr bwMode="auto">
          <a:xfrm>
            <a:off x="5832140" y="5221485"/>
            <a:ext cx="427297" cy="305776"/>
          </a:xfrm>
          <a:prstGeom prst="ellipse">
            <a:avLst/>
          </a:prstGeom>
          <a:noFill/>
          <a:ln w="19050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240218" y="5167221"/>
            <a:ext cx="2729850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Lower core counts than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enabled by technology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due to business considerations</a:t>
            </a:r>
          </a:p>
        </p:txBody>
      </p:sp>
      <p:sp>
        <p:nvSpPr>
          <p:cNvPr id="116" name="Oval 115"/>
          <p:cNvSpPr/>
          <p:nvPr/>
        </p:nvSpPr>
        <p:spPr bwMode="auto">
          <a:xfrm>
            <a:off x="5787135" y="5800889"/>
            <a:ext cx="427297" cy="305776"/>
          </a:xfrm>
          <a:prstGeom prst="ellipse">
            <a:avLst/>
          </a:prstGeom>
          <a:noFill/>
          <a:ln w="190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6372200" y="5809631"/>
            <a:ext cx="227017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Higher core counts due 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dual dies </a:t>
            </a:r>
          </a:p>
        </p:txBody>
      </p:sp>
      <p:cxnSp>
        <p:nvCxnSpPr>
          <p:cNvPr id="119" name="Straight Arrow Connector 118"/>
          <p:cNvCxnSpPr/>
          <p:nvPr/>
        </p:nvCxnSpPr>
        <p:spPr bwMode="auto">
          <a:xfrm>
            <a:off x="5883641" y="2860094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0" name="Straight Arrow Connector 119"/>
          <p:cNvCxnSpPr/>
          <p:nvPr/>
        </p:nvCxnSpPr>
        <p:spPr bwMode="auto">
          <a:xfrm>
            <a:off x="6753260" y="2554564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9" name="Straight Arrow Connector 108"/>
          <p:cNvCxnSpPr/>
          <p:nvPr/>
        </p:nvCxnSpPr>
        <p:spPr bwMode="auto">
          <a:xfrm>
            <a:off x="4042450" y="3579169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" name="TextBox 70"/>
          <p:cNvSpPr txBox="1"/>
          <p:nvPr/>
        </p:nvSpPr>
        <p:spPr>
          <a:xfrm>
            <a:off x="6610700" y="4451990"/>
            <a:ext cx="821059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EPYC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(8-32C)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8170932" y="4471318"/>
            <a:ext cx="697563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EPYC2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(64C)</a:t>
            </a:r>
          </a:p>
        </p:txBody>
      </p:sp>
      <p:sp>
        <p:nvSpPr>
          <p:cNvPr id="72" name="Up Arrow 71"/>
          <p:cNvSpPr/>
          <p:nvPr/>
        </p:nvSpPr>
        <p:spPr bwMode="auto">
          <a:xfrm>
            <a:off x="8810569" y="1857869"/>
            <a:ext cx="72000" cy="396000"/>
          </a:xfrm>
          <a:prstGeom prst="upArrow">
            <a:avLst/>
          </a:prstGeom>
          <a:noFill/>
          <a:ln w="19050" cap="flat" cmpd="sng" algn="ctr">
            <a:solidFill>
              <a:srgbClr val="0066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1" name="Up Arrow 120"/>
          <p:cNvSpPr/>
          <p:nvPr/>
        </p:nvSpPr>
        <p:spPr bwMode="auto">
          <a:xfrm>
            <a:off x="7380320" y="4585540"/>
            <a:ext cx="72000" cy="396000"/>
          </a:xfrm>
          <a:prstGeom prst="upArrow">
            <a:avLst/>
          </a:prstGeom>
          <a:noFill/>
          <a:ln w="19050" cap="flat" cmpd="sng" algn="ctr">
            <a:solidFill>
              <a:srgbClr val="0066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4" name="Rectangle 133"/>
          <p:cNvSpPr>
            <a:spLocks noChangeArrowheads="1"/>
          </p:cNvSpPr>
          <p:nvPr/>
        </p:nvSpPr>
        <p:spPr bwMode="auto">
          <a:xfrm>
            <a:off x="2844721" y="4806490"/>
            <a:ext cx="44613" cy="1836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37" name="Straight Arrow Connector 136"/>
          <p:cNvCxnSpPr/>
          <p:nvPr/>
        </p:nvCxnSpPr>
        <p:spPr bwMode="auto">
          <a:xfrm flipH="1" flipV="1">
            <a:off x="2966333" y="4936814"/>
            <a:ext cx="180000" cy="127683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8" name="Szövegdoboz 57"/>
          <p:cNvSpPr txBox="1"/>
          <p:nvPr/>
        </p:nvSpPr>
        <p:spPr>
          <a:xfrm>
            <a:off x="2682198" y="4997394"/>
            <a:ext cx="1460657" cy="6386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55xx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(Nehalem-EP)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, 1600 $)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78997" y="500663"/>
            <a:ext cx="98561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Rising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core counts in Intel's 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server processor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with price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quotations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1" name="Up Arrow 110"/>
          <p:cNvSpPr/>
          <p:nvPr/>
        </p:nvSpPr>
        <p:spPr bwMode="auto">
          <a:xfrm>
            <a:off x="7369090" y="2610752"/>
            <a:ext cx="72000" cy="396000"/>
          </a:xfrm>
          <a:prstGeom prst="upArrow">
            <a:avLst/>
          </a:prstGeom>
          <a:noFill/>
          <a:ln w="19050" cap="flat" cmpd="sng" algn="ctr">
            <a:solidFill>
              <a:srgbClr val="0066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7269540" y="2424577"/>
            <a:ext cx="2744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8713335" y="1625682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4" name="Up Arrow 123"/>
          <p:cNvSpPr/>
          <p:nvPr/>
        </p:nvSpPr>
        <p:spPr bwMode="auto">
          <a:xfrm>
            <a:off x="8818592" y="4589845"/>
            <a:ext cx="72000" cy="396000"/>
          </a:xfrm>
          <a:prstGeom prst="upArrow">
            <a:avLst/>
          </a:prstGeom>
          <a:noFill/>
          <a:ln w="19050" cap="flat" cmpd="sng" algn="ctr">
            <a:solidFill>
              <a:srgbClr val="0066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5" name="Egyenes összekötő 41"/>
          <p:cNvCxnSpPr/>
          <p:nvPr/>
        </p:nvCxnSpPr>
        <p:spPr>
          <a:xfrm rot="5400000">
            <a:off x="561817" y="1686689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Egyenes összekötő 41"/>
          <p:cNvCxnSpPr/>
          <p:nvPr/>
        </p:nvCxnSpPr>
        <p:spPr>
          <a:xfrm rot="5400000">
            <a:off x="551520" y="2444166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Szövegdoboz 39"/>
          <p:cNvSpPr txBox="1"/>
          <p:nvPr/>
        </p:nvSpPr>
        <p:spPr>
          <a:xfrm>
            <a:off x="79247" y="2372478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9" name="Szövegdoboz 39"/>
          <p:cNvSpPr txBox="1"/>
          <p:nvPr/>
        </p:nvSpPr>
        <p:spPr>
          <a:xfrm>
            <a:off x="48806" y="1550547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64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6BCA58-2970-4128-B1C4-05F599BA2411}"/>
              </a:ext>
            </a:extLst>
          </p:cNvPr>
          <p:cNvSpPr txBox="1"/>
          <p:nvPr/>
        </p:nvSpPr>
        <p:spPr>
          <a:xfrm>
            <a:off x="7051040" y="2987039"/>
            <a:ext cx="9047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050" dirty="0">
                <a:solidFill>
                  <a:srgbClr val="0066CC"/>
                </a:solidFill>
              </a:rPr>
              <a:t>(2100 $)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D1B425E5-300A-4D11-90E5-F7E8A0681479}"/>
              </a:ext>
            </a:extLst>
          </p:cNvPr>
          <p:cNvSpPr txBox="1"/>
          <p:nvPr/>
        </p:nvSpPr>
        <p:spPr>
          <a:xfrm>
            <a:off x="8412480" y="2245359"/>
            <a:ext cx="9047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050" dirty="0">
                <a:solidFill>
                  <a:srgbClr val="0066CC"/>
                </a:solidFill>
              </a:rPr>
              <a:t>(6950 $)</a:t>
            </a:r>
          </a:p>
        </p:txBody>
      </p:sp>
      <p:sp>
        <p:nvSpPr>
          <p:cNvPr id="130" name="TextBox 4">
            <a:extLst>
              <a:ext uri="{FF2B5EF4-FFF2-40B4-BE49-F238E27FC236}">
                <a16:creationId xmlns:a16="http://schemas.microsoft.com/office/drawing/2014/main" id="{E9700591-F91A-42E5-9A80-BF13145B93DD}"/>
              </a:ext>
            </a:extLst>
          </p:cNvPr>
          <p:cNvSpPr txBox="1"/>
          <p:nvPr/>
        </p:nvSpPr>
        <p:spPr>
          <a:xfrm>
            <a:off x="889428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84116700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E8F440-FF25-486A-AD86-AFBE917A88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6576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2.2 </a:t>
            </a:r>
            <a:r>
              <a:rPr lang="en-US" altLang="en-US" dirty="0">
                <a:latin typeface="Verdana" pitchFamily="34" charset="0"/>
              </a:rPr>
              <a:t>Evolution of core counts and memory speeds in </a:t>
            </a:r>
            <a:r>
              <a:rPr lang="hu-HU" altLang="en-US" dirty="0">
                <a:latin typeface="Verdana" pitchFamily="34" charset="0"/>
              </a:rPr>
              <a:t>Intel’s s</a:t>
            </a:r>
            <a:r>
              <a:rPr lang="en-US" altLang="en-US" dirty="0" err="1">
                <a:latin typeface="Verdana" pitchFamily="34" charset="0"/>
              </a:rPr>
              <a:t>erver</a:t>
            </a:r>
            <a:r>
              <a:rPr lang="hu-HU" altLang="en-US" dirty="0">
                <a:latin typeface="Verdana" pitchFamily="34" charset="0"/>
              </a:rPr>
              <a:t> line</a:t>
            </a:r>
            <a:r>
              <a:rPr lang="en-US" altLang="en-US" dirty="0">
                <a:latin typeface="Verdana" pitchFamily="34" charset="0"/>
              </a:rPr>
              <a:t>s</a:t>
            </a:r>
            <a:r>
              <a:rPr lang="hu-HU" altLang="en-US" dirty="0">
                <a:latin typeface="Verdana" pitchFamily="34" charset="0"/>
              </a:rPr>
              <a:t> (4)</a:t>
            </a:r>
            <a:endParaRPr lang="hu-HU" dirty="0">
              <a:latin typeface="Verdana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FAF4DEC-12AA-47AF-853D-27047C260A2F}"/>
              </a:ext>
            </a:extLst>
          </p:cNvPr>
          <p:cNvSpPr txBox="1"/>
          <p:nvPr/>
        </p:nvSpPr>
        <p:spPr>
          <a:xfrm>
            <a:off x="78672" y="499916"/>
            <a:ext cx="9316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Rising core counts in Intel’s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server processor lines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008B551-2489-4733-B530-F8BD5577B6EC}"/>
              </a:ext>
            </a:extLst>
          </p:cNvPr>
          <p:cNvGrpSpPr/>
          <p:nvPr/>
        </p:nvGrpSpPr>
        <p:grpSpPr>
          <a:xfrm>
            <a:off x="418474" y="1462579"/>
            <a:ext cx="8464281" cy="5146312"/>
            <a:chOff x="458815" y="1080383"/>
            <a:chExt cx="8464281" cy="518914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1235B6B-A3DC-47A1-9599-17653787B8B6}"/>
                </a:ext>
              </a:extLst>
            </p:cNvPr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27" name="Egyenes összekötő nyíllal 4">
                <a:extLst>
                  <a:ext uri="{FF2B5EF4-FFF2-40B4-BE49-F238E27FC236}">
                    <a16:creationId xmlns:a16="http://schemas.microsoft.com/office/drawing/2014/main" id="{D6C1EFF3-777C-46F3-B7C1-B175CB4CEAD6}"/>
                  </a:ext>
                </a:extLst>
              </p:cNvPr>
              <p:cNvCxnSpPr>
                <a:endCxn id="41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nyíllal 6">
                <a:extLst>
                  <a:ext uri="{FF2B5EF4-FFF2-40B4-BE49-F238E27FC236}">
                    <a16:creationId xmlns:a16="http://schemas.microsoft.com/office/drawing/2014/main" id="{2FD60EF1-C3BC-4C2D-A6E2-6DA5F4D1E20E}"/>
                  </a:ext>
                </a:extLst>
              </p:cNvPr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11">
                <a:extLst>
                  <a:ext uri="{FF2B5EF4-FFF2-40B4-BE49-F238E27FC236}">
                    <a16:creationId xmlns:a16="http://schemas.microsoft.com/office/drawing/2014/main" id="{65A75FA8-D58B-4235-A668-5D55802D0107}"/>
                  </a:ext>
                </a:extLst>
              </p:cNvPr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Egyenes összekötő 12">
                <a:extLst>
                  <a:ext uri="{FF2B5EF4-FFF2-40B4-BE49-F238E27FC236}">
                    <a16:creationId xmlns:a16="http://schemas.microsoft.com/office/drawing/2014/main" id="{B3253FCD-682B-4E6A-AB7C-BD5EE406F707}"/>
                  </a:ext>
                </a:extLst>
              </p:cNvPr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Egyenes összekötő 13">
                <a:extLst>
                  <a:ext uri="{FF2B5EF4-FFF2-40B4-BE49-F238E27FC236}">
                    <a16:creationId xmlns:a16="http://schemas.microsoft.com/office/drawing/2014/main" id="{519C465E-4B31-4DCA-AC39-B6E28E9822B9}"/>
                  </a:ext>
                </a:extLst>
              </p:cNvPr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Egyenes összekötő 14">
                <a:extLst>
                  <a:ext uri="{FF2B5EF4-FFF2-40B4-BE49-F238E27FC236}">
                    <a16:creationId xmlns:a16="http://schemas.microsoft.com/office/drawing/2014/main" id="{69886710-7E08-4BB9-ADEA-E1D226EBD522}"/>
                  </a:ext>
                </a:extLst>
              </p:cNvPr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Egyenes összekötő 15">
                <a:extLst>
                  <a:ext uri="{FF2B5EF4-FFF2-40B4-BE49-F238E27FC236}">
                    <a16:creationId xmlns:a16="http://schemas.microsoft.com/office/drawing/2014/main" id="{195E5B18-49E2-42CE-BF1B-864BE1F46025}"/>
                  </a:ext>
                </a:extLst>
              </p:cNvPr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16">
                <a:extLst>
                  <a:ext uri="{FF2B5EF4-FFF2-40B4-BE49-F238E27FC236}">
                    <a16:creationId xmlns:a16="http://schemas.microsoft.com/office/drawing/2014/main" id="{8026837C-D48A-46AD-AD17-AA614BE85EA2}"/>
                  </a:ext>
                </a:extLst>
              </p:cNvPr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17">
                <a:extLst>
                  <a:ext uri="{FF2B5EF4-FFF2-40B4-BE49-F238E27FC236}">
                    <a16:creationId xmlns:a16="http://schemas.microsoft.com/office/drawing/2014/main" id="{FAEB203A-70FD-4008-92F1-C450FC2C789B}"/>
                  </a:ext>
                </a:extLst>
              </p:cNvPr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18">
                <a:extLst>
                  <a:ext uri="{FF2B5EF4-FFF2-40B4-BE49-F238E27FC236}">
                    <a16:creationId xmlns:a16="http://schemas.microsoft.com/office/drawing/2014/main" id="{82DC74B5-3F0A-44F1-BE46-1826B9137409}"/>
                  </a:ext>
                </a:extLst>
              </p:cNvPr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Egyenes összekötő 19">
                <a:extLst>
                  <a:ext uri="{FF2B5EF4-FFF2-40B4-BE49-F238E27FC236}">
                    <a16:creationId xmlns:a16="http://schemas.microsoft.com/office/drawing/2014/main" id="{D5D905BE-450F-4937-86CA-CEE63644AAEC}"/>
                  </a:ext>
                </a:extLst>
              </p:cNvPr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Egyenes összekötő 20">
                <a:extLst>
                  <a:ext uri="{FF2B5EF4-FFF2-40B4-BE49-F238E27FC236}">
                    <a16:creationId xmlns:a16="http://schemas.microsoft.com/office/drawing/2014/main" id="{748DBF5B-0296-4BC2-82F3-CB686FD205D8}"/>
                  </a:ext>
                </a:extLst>
              </p:cNvPr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21">
                <a:extLst>
                  <a:ext uri="{FF2B5EF4-FFF2-40B4-BE49-F238E27FC236}">
                    <a16:creationId xmlns:a16="http://schemas.microsoft.com/office/drawing/2014/main" id="{44378EE2-0E7B-4E36-BE0B-FA1A1947B328}"/>
                  </a:ext>
                </a:extLst>
              </p:cNvPr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22">
                <a:extLst>
                  <a:ext uri="{FF2B5EF4-FFF2-40B4-BE49-F238E27FC236}">
                    <a16:creationId xmlns:a16="http://schemas.microsoft.com/office/drawing/2014/main" id="{5F2BD2B5-0210-4C5D-8A51-C2C82A934653}"/>
                  </a:ext>
                </a:extLst>
              </p:cNvPr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Szövegdoboz 27">
                <a:extLst>
                  <a:ext uri="{FF2B5EF4-FFF2-40B4-BE49-F238E27FC236}">
                    <a16:creationId xmlns:a16="http://schemas.microsoft.com/office/drawing/2014/main" id="{21F7380E-5EEE-4CE3-A90F-CECEB265B1F9}"/>
                  </a:ext>
                </a:extLst>
              </p:cNvPr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kumimoji="0" lang="hu-HU" sz="12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kumimoji="0" lang="hu-HU" sz="12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</a:p>
            </p:txBody>
          </p:sp>
          <p:sp>
            <p:nvSpPr>
              <p:cNvPr id="42" name="Szövegdoboz 28">
                <a:extLst>
                  <a:ext uri="{FF2B5EF4-FFF2-40B4-BE49-F238E27FC236}">
                    <a16:creationId xmlns:a16="http://schemas.microsoft.com/office/drawing/2014/main" id="{A2A92E5D-5678-48CB-90B4-B21DDD2DF135}"/>
                  </a:ext>
                </a:extLst>
              </p:cNvPr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</a:p>
            </p:txBody>
          </p:sp>
          <p:sp>
            <p:nvSpPr>
              <p:cNvPr id="43" name="Szövegdoboz 29">
                <a:extLst>
                  <a:ext uri="{FF2B5EF4-FFF2-40B4-BE49-F238E27FC236}">
                    <a16:creationId xmlns:a16="http://schemas.microsoft.com/office/drawing/2014/main" id="{F464AA65-DD93-4A80-A426-80F65E069840}"/>
                  </a:ext>
                </a:extLst>
              </p:cNvPr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</a:p>
            </p:txBody>
          </p:sp>
          <p:sp>
            <p:nvSpPr>
              <p:cNvPr id="44" name="Szövegdoboz 30">
                <a:extLst>
                  <a:ext uri="{FF2B5EF4-FFF2-40B4-BE49-F238E27FC236}">
                    <a16:creationId xmlns:a16="http://schemas.microsoft.com/office/drawing/2014/main" id="{772DE5B7-3667-4A47-961C-7E425D28A4F7}"/>
                  </a:ext>
                </a:extLst>
              </p:cNvPr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</a:p>
            </p:txBody>
          </p:sp>
          <p:sp>
            <p:nvSpPr>
              <p:cNvPr id="45" name="Szövegdoboz 31">
                <a:extLst>
                  <a:ext uri="{FF2B5EF4-FFF2-40B4-BE49-F238E27FC236}">
                    <a16:creationId xmlns:a16="http://schemas.microsoft.com/office/drawing/2014/main" id="{9B0FD72D-A9D4-4B46-85B7-D8C65F1F1A81}"/>
                  </a:ext>
                </a:extLst>
              </p:cNvPr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</a:p>
            </p:txBody>
          </p:sp>
          <p:sp>
            <p:nvSpPr>
              <p:cNvPr id="46" name="Szövegdoboz 32">
                <a:extLst>
                  <a:ext uri="{FF2B5EF4-FFF2-40B4-BE49-F238E27FC236}">
                    <a16:creationId xmlns:a16="http://schemas.microsoft.com/office/drawing/2014/main" id="{B6DAD3A7-5608-4D25-82A2-2909A2FBB498}"/>
                  </a:ext>
                </a:extLst>
              </p:cNvPr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</a:p>
            </p:txBody>
          </p:sp>
          <p:sp>
            <p:nvSpPr>
              <p:cNvPr id="47" name="Szövegdoboz 33">
                <a:extLst>
                  <a:ext uri="{FF2B5EF4-FFF2-40B4-BE49-F238E27FC236}">
                    <a16:creationId xmlns:a16="http://schemas.microsoft.com/office/drawing/2014/main" id="{4E927E60-99CE-44B8-8962-37B6F575346E}"/>
                  </a:ext>
                </a:extLst>
              </p:cNvPr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</a:p>
            </p:txBody>
          </p:sp>
          <p:sp>
            <p:nvSpPr>
              <p:cNvPr id="48" name="Szövegdoboz 34">
                <a:extLst>
                  <a:ext uri="{FF2B5EF4-FFF2-40B4-BE49-F238E27FC236}">
                    <a16:creationId xmlns:a16="http://schemas.microsoft.com/office/drawing/2014/main" id="{6FAB5EEA-F4E7-4E20-9758-80C756000054}"/>
                  </a:ext>
                </a:extLst>
              </p:cNvPr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</a:p>
            </p:txBody>
          </p:sp>
          <p:sp>
            <p:nvSpPr>
              <p:cNvPr id="49" name="Szövegdoboz 46">
                <a:extLst>
                  <a:ext uri="{FF2B5EF4-FFF2-40B4-BE49-F238E27FC236}">
                    <a16:creationId xmlns:a16="http://schemas.microsoft.com/office/drawing/2014/main" id="{D8ECBDB6-5171-4019-A73E-29F49432F8AA}"/>
                  </a:ext>
                </a:extLst>
              </p:cNvPr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50" name="Szövegdoboz 56">
                <a:extLst>
                  <a:ext uri="{FF2B5EF4-FFF2-40B4-BE49-F238E27FC236}">
                    <a16:creationId xmlns:a16="http://schemas.microsoft.com/office/drawing/2014/main" id="{24FF1065-4A0A-42C6-BCC8-531A4400D2DA}"/>
                  </a:ext>
                </a:extLst>
              </p:cNvPr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51" name="Szövegdoboz 57">
                <a:extLst>
                  <a:ext uri="{FF2B5EF4-FFF2-40B4-BE49-F238E27FC236}">
                    <a16:creationId xmlns:a16="http://schemas.microsoft.com/office/drawing/2014/main" id="{1E75DE9C-17EE-4956-8B62-04CC0608FED3}"/>
                  </a:ext>
                </a:extLst>
              </p:cNvPr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2" name="Szövegdoboz 58">
                <a:extLst>
                  <a:ext uri="{FF2B5EF4-FFF2-40B4-BE49-F238E27FC236}">
                    <a16:creationId xmlns:a16="http://schemas.microsoft.com/office/drawing/2014/main" id="{4A591BBE-C507-4656-933C-E9C20858B994}"/>
                  </a:ext>
                </a:extLst>
              </p:cNvPr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3" name="Szövegdoboz 59">
                <a:extLst>
                  <a:ext uri="{FF2B5EF4-FFF2-40B4-BE49-F238E27FC236}">
                    <a16:creationId xmlns:a16="http://schemas.microsoft.com/office/drawing/2014/main" id="{23D94647-D6BE-435A-8BE8-80E2CF6B5BD1}"/>
                  </a:ext>
                </a:extLst>
              </p:cNvPr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54" name="Szövegdoboz 60">
                <a:extLst>
                  <a:ext uri="{FF2B5EF4-FFF2-40B4-BE49-F238E27FC236}">
                    <a16:creationId xmlns:a16="http://schemas.microsoft.com/office/drawing/2014/main" id="{3D31D59A-F00A-4AD0-8F55-627020B2D860}"/>
                  </a:ext>
                </a:extLst>
              </p:cNvPr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55" name="Szövegdoboz 61">
                <a:extLst>
                  <a:ext uri="{FF2B5EF4-FFF2-40B4-BE49-F238E27FC236}">
                    <a16:creationId xmlns:a16="http://schemas.microsoft.com/office/drawing/2014/main" id="{74B20CDA-89D5-4B1D-A056-39EA6B6450CB}"/>
                  </a:ext>
                </a:extLst>
              </p:cNvPr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0D1D89ED-295B-468A-B12E-00166D3CA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188A7CED-2769-439F-B5BF-2F5D6E593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311A21CD-56B2-47EA-819E-BF1A58D93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3D90350F-EE42-40E0-B368-64668BA16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2FAAE5E9-DC73-4A62-8753-1FB6E6A3B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21117C1B-339A-439C-9AC8-88CC02373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2" name="Szövegdoboz 35">
                <a:extLst>
                  <a:ext uri="{FF2B5EF4-FFF2-40B4-BE49-F238E27FC236}">
                    <a16:creationId xmlns:a16="http://schemas.microsoft.com/office/drawing/2014/main" id="{90B372F4-120C-4507-B361-1FB96F9AF4EF}"/>
                  </a:ext>
                </a:extLst>
              </p:cNvPr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63" name="Szövegdoboz 36">
                <a:extLst>
                  <a:ext uri="{FF2B5EF4-FFF2-40B4-BE49-F238E27FC236}">
                    <a16:creationId xmlns:a16="http://schemas.microsoft.com/office/drawing/2014/main" id="{EFF8E437-C209-4751-AAC7-47C6ECB1967F}"/>
                  </a:ext>
                </a:extLst>
              </p:cNvPr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64" name="Szövegdoboz 37">
                <a:extLst>
                  <a:ext uri="{FF2B5EF4-FFF2-40B4-BE49-F238E27FC236}">
                    <a16:creationId xmlns:a16="http://schemas.microsoft.com/office/drawing/2014/main" id="{6DAE172C-4E3F-48C4-8C4F-53435FE4093A}"/>
                  </a:ext>
                </a:extLst>
              </p:cNvPr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65" name="Szövegdoboz 38">
                <a:extLst>
                  <a:ext uri="{FF2B5EF4-FFF2-40B4-BE49-F238E27FC236}">
                    <a16:creationId xmlns:a16="http://schemas.microsoft.com/office/drawing/2014/main" id="{7A658F27-F1FB-4FF2-AC4C-8556A44F2D1E}"/>
                  </a:ext>
                </a:extLst>
              </p:cNvPr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kumimoji="0" lang="en-US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6" name="Szövegdoboz 39">
                <a:extLst>
                  <a:ext uri="{FF2B5EF4-FFF2-40B4-BE49-F238E27FC236}">
                    <a16:creationId xmlns:a16="http://schemas.microsoft.com/office/drawing/2014/main" id="{8395B30A-4189-4AE2-A180-739D4B1608BF}"/>
                  </a:ext>
                </a:extLst>
              </p:cNvPr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7" name="Egyenes összekötő 40">
                <a:extLst>
                  <a:ext uri="{FF2B5EF4-FFF2-40B4-BE49-F238E27FC236}">
                    <a16:creationId xmlns:a16="http://schemas.microsoft.com/office/drawing/2014/main" id="{FDC2988F-7673-4739-9DB9-CBE9B1279BDD}"/>
                  </a:ext>
                </a:extLst>
              </p:cNvPr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Egyenes összekötő 41">
                <a:extLst>
                  <a:ext uri="{FF2B5EF4-FFF2-40B4-BE49-F238E27FC236}">
                    <a16:creationId xmlns:a16="http://schemas.microsoft.com/office/drawing/2014/main" id="{BDDCC66C-7F49-4B78-9938-04FA4E6B4371}"/>
                  </a:ext>
                </a:extLst>
              </p:cNvPr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Egyenes összekötő 43">
                <a:extLst>
                  <a:ext uri="{FF2B5EF4-FFF2-40B4-BE49-F238E27FC236}">
                    <a16:creationId xmlns:a16="http://schemas.microsoft.com/office/drawing/2014/main" id="{DFC7D176-0F36-4652-AD83-4E9D0899A995}"/>
                  </a:ext>
                </a:extLst>
              </p:cNvPr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Szövegdoboz 47">
                <a:extLst>
                  <a:ext uri="{FF2B5EF4-FFF2-40B4-BE49-F238E27FC236}">
                    <a16:creationId xmlns:a16="http://schemas.microsoft.com/office/drawing/2014/main" id="{2DD6DA20-5D5B-4FB8-A759-02BFEE3CE954}"/>
                  </a:ext>
                </a:extLst>
              </p:cNvPr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71" name="Szövegdoboz 52">
                <a:extLst>
                  <a:ext uri="{FF2B5EF4-FFF2-40B4-BE49-F238E27FC236}">
                    <a16:creationId xmlns:a16="http://schemas.microsoft.com/office/drawing/2014/main" id="{126EBC0B-B8C6-4173-AB09-906550D3917B}"/>
                  </a:ext>
                </a:extLst>
              </p:cNvPr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72" name="Egyenes összekötő 53">
                <a:extLst>
                  <a:ext uri="{FF2B5EF4-FFF2-40B4-BE49-F238E27FC236}">
                    <a16:creationId xmlns:a16="http://schemas.microsoft.com/office/drawing/2014/main" id="{81330967-D11A-4E52-8BF0-497428C0C978}"/>
                  </a:ext>
                </a:extLst>
              </p:cNvPr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Egyenes összekötő 54">
                <a:extLst>
                  <a:ext uri="{FF2B5EF4-FFF2-40B4-BE49-F238E27FC236}">
                    <a16:creationId xmlns:a16="http://schemas.microsoft.com/office/drawing/2014/main" id="{45D9486A-D73D-4FD5-8B56-FBB986A97ECC}"/>
                  </a:ext>
                </a:extLst>
              </p:cNvPr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Egyenes összekötő 55">
                <a:extLst>
                  <a:ext uri="{FF2B5EF4-FFF2-40B4-BE49-F238E27FC236}">
                    <a16:creationId xmlns:a16="http://schemas.microsoft.com/office/drawing/2014/main" id="{F208E254-FA65-4EB0-8567-83143EFC22B2}"/>
                  </a:ext>
                </a:extLst>
              </p:cNvPr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Egyenes összekötő 71">
                <a:extLst>
                  <a:ext uri="{FF2B5EF4-FFF2-40B4-BE49-F238E27FC236}">
                    <a16:creationId xmlns:a16="http://schemas.microsoft.com/office/drawing/2014/main" id="{A56FC7B6-BC32-4080-89A6-96EA39EF51BD}"/>
                  </a:ext>
                </a:extLst>
              </p:cNvPr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Egyenes összekötő 74">
                <a:extLst>
                  <a:ext uri="{FF2B5EF4-FFF2-40B4-BE49-F238E27FC236}">
                    <a16:creationId xmlns:a16="http://schemas.microsoft.com/office/drawing/2014/main" id="{38FC63B2-8A67-4342-AF4E-76E50FA0623C}"/>
                  </a:ext>
                </a:extLst>
              </p:cNvPr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" name="Szövegdoboz 75">
                <a:extLst>
                  <a:ext uri="{FF2B5EF4-FFF2-40B4-BE49-F238E27FC236}">
                    <a16:creationId xmlns:a16="http://schemas.microsoft.com/office/drawing/2014/main" id="{BC45430E-DD98-4C2C-8F8E-167D4097065B}"/>
                  </a:ext>
                </a:extLst>
              </p:cNvPr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</a:p>
            </p:txBody>
          </p:sp>
          <p:cxnSp>
            <p:nvCxnSpPr>
              <p:cNvPr id="78" name="Egyenes összekötő 76">
                <a:extLst>
                  <a:ext uri="{FF2B5EF4-FFF2-40B4-BE49-F238E27FC236}">
                    <a16:creationId xmlns:a16="http://schemas.microsoft.com/office/drawing/2014/main" id="{7CB6C68B-9535-43DF-85F7-A17951DA3AF6}"/>
                  </a:ext>
                </a:extLst>
              </p:cNvPr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9" name="Szövegdoboz 77">
                <a:extLst>
                  <a:ext uri="{FF2B5EF4-FFF2-40B4-BE49-F238E27FC236}">
                    <a16:creationId xmlns:a16="http://schemas.microsoft.com/office/drawing/2014/main" id="{92706DAF-0D9B-435A-B417-D101660588FD}"/>
                  </a:ext>
                </a:extLst>
              </p:cNvPr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DBEFA73-B352-4BB9-BF22-4A3083AA8487}"/>
                </a:ext>
              </a:extLst>
            </p:cNvPr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C992DD9-D446-46C6-A692-16D31C0E5FD0}"/>
                </a:ext>
              </a:extLst>
            </p:cNvPr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590F946E-3E3D-4E17-8710-82A5BEF341AB}"/>
                </a:ext>
              </a:extLst>
            </p:cNvPr>
            <p:cNvCxnSpPr>
              <a:stCxn id="61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795E03A-0C5F-42A0-B853-F6093EE05310}"/>
                </a:ext>
              </a:extLst>
            </p:cNvPr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F1CFCBE6-AF0D-4514-AB03-FC4C97C6F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6" name="Szövegdoboz 69">
                <a:extLst>
                  <a:ext uri="{FF2B5EF4-FFF2-40B4-BE49-F238E27FC236}">
                    <a16:creationId xmlns:a16="http://schemas.microsoft.com/office/drawing/2014/main" id="{77B5F321-D243-46F1-A022-C9B3E9153010}"/>
                  </a:ext>
                </a:extLst>
              </p:cNvPr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FB98F97-16F2-4CBB-ACCE-4F4EC39C4EB1}"/>
                </a:ext>
              </a:extLst>
            </p:cNvPr>
            <p:cNvGrpSpPr/>
            <p:nvPr/>
          </p:nvGrpSpPr>
          <p:grpSpPr>
            <a:xfrm rot="21136769">
              <a:off x="1851564" y="4582625"/>
              <a:ext cx="1260000" cy="315050"/>
              <a:chOff x="4910661" y="3304183"/>
              <a:chExt cx="1260000" cy="315050"/>
            </a:xfrm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4657A239-BEA4-44B2-8583-B9E5FF618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596963">
                <a:off x="4910661" y="333123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4" name="Szövegdoboz 69">
                <a:extLst>
                  <a:ext uri="{FF2B5EF4-FFF2-40B4-BE49-F238E27FC236}">
                    <a16:creationId xmlns:a16="http://schemas.microsoft.com/office/drawing/2014/main" id="{53F3D11B-7F89-40EF-9784-E87DD0945CB2}"/>
                  </a:ext>
                </a:extLst>
              </p:cNvPr>
              <p:cNvSpPr txBox="1"/>
              <p:nvPr/>
            </p:nvSpPr>
            <p:spPr>
              <a:xfrm rot="19551485">
                <a:off x="4975059" y="3304183"/>
                <a:ext cx="1138453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</a:p>
            </p:txBody>
          </p:sp>
        </p:grp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CD58A418-FBD4-405F-9C24-DF044E738357}"/>
                </a:ext>
              </a:extLst>
            </p:cNvPr>
            <p:cNvCxnSpPr>
              <a:stCxn id="59" idx="3"/>
              <a:endCxn id="61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6129A9DC-FF67-46C1-99D7-06185F857F7B}"/>
                </a:ext>
              </a:extLst>
            </p:cNvPr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" name="Down Arrow 17">
              <a:extLst>
                <a:ext uri="{FF2B5EF4-FFF2-40B4-BE49-F238E27FC236}">
                  <a16:creationId xmlns:a16="http://schemas.microsoft.com/office/drawing/2014/main" id="{0D3C8A3B-5500-4357-AAC5-9DEF3F779E39}"/>
                </a:ext>
              </a:extLst>
            </p:cNvPr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C07B3CB-E270-4C70-87E1-5FC2B90EE237}"/>
                </a:ext>
              </a:extLst>
            </p:cNvPr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</a:t>
              </a:r>
              <a:r>
                <a:rPr kumimoji="0" lang="en-US" sz="125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L3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caches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in the  Core 2 line</a:t>
              </a:r>
            </a:p>
          </p:txBody>
        </p:sp>
        <p:cxnSp>
          <p:nvCxnSpPr>
            <p:cNvPr id="16" name="Egyenes összekötő 22">
              <a:extLst>
                <a:ext uri="{FF2B5EF4-FFF2-40B4-BE49-F238E27FC236}">
                  <a16:creationId xmlns:a16="http://schemas.microsoft.com/office/drawing/2014/main" id="{262CB951-7F60-4318-BC1D-0C5B803A0706}"/>
                </a:ext>
              </a:extLst>
            </p:cNvPr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0588A73-4CD8-4A78-AC86-E93D31E343DF}"/>
                </a:ext>
              </a:extLst>
            </p:cNvPr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DEF407A-0A54-43F9-9223-E250040C3852}"/>
                </a:ext>
              </a:extLst>
            </p:cNvPr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9" name="Szövegdoboz 61">
              <a:extLst>
                <a:ext uri="{FF2B5EF4-FFF2-40B4-BE49-F238E27FC236}">
                  <a16:creationId xmlns:a16="http://schemas.microsoft.com/office/drawing/2014/main" id="{2ABD08C4-7390-4655-8A18-72FB42AEFFF2}"/>
                </a:ext>
              </a:extLst>
            </p:cNvPr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20" name="Szövegdoboz 61">
              <a:extLst>
                <a:ext uri="{FF2B5EF4-FFF2-40B4-BE49-F238E27FC236}">
                  <a16:creationId xmlns:a16="http://schemas.microsoft.com/office/drawing/2014/main" id="{2AA13058-C41F-425E-912B-9BC3BE27EAE5}"/>
                </a:ext>
              </a:extLst>
            </p:cNvPr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kumimoji="0" lang="hu-HU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4C6F8DF-780D-40EE-826D-4FF3C4BA7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2" name="Szövegdoboz 46">
              <a:extLst>
                <a:ext uri="{FF2B5EF4-FFF2-40B4-BE49-F238E27FC236}">
                  <a16:creationId xmlns:a16="http://schemas.microsoft.com/office/drawing/2014/main" id="{9367E1D6-9D7D-49F3-8397-54265617B853}"/>
                </a:ext>
              </a:extLst>
            </p:cNvPr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kumimoji="0" lang="en-US" sz="105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8826805" y="648627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62379847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65760"/>
          </a:xfrm>
          <a:prstGeom prst="rect">
            <a:avLst/>
          </a:prstGeo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2.2 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Evolution of core counts and memory speeds in 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Intel’s s</a:t>
            </a:r>
            <a:r>
              <a:rPr lang="en-US" altLang="en-US" dirty="0" err="1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erver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 line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s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 (5)</a:t>
            </a: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5045" y="886752"/>
            <a:ext cx="1101487" cy="405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Transfer rate</a:t>
            </a:r>
            <a:b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</a:b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(MT/s)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5" name="Line 7"/>
          <p:cNvCxnSpPr/>
          <p:nvPr/>
        </p:nvCxnSpPr>
        <p:spPr bwMode="auto">
          <a:xfrm flipV="1">
            <a:off x="519593" y="1471555"/>
            <a:ext cx="0" cy="40680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90365" y="5063663"/>
            <a:ext cx="316285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50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30329" y="4530128"/>
            <a:ext cx="359159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100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56756" y="3242108"/>
            <a:ext cx="330427" cy="311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500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8767914" y="5662586"/>
            <a:ext cx="349929" cy="183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Year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1276473" y="5635454"/>
            <a:ext cx="319135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05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35813" y="5638358"/>
            <a:ext cx="313318" cy="345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1740431" y="5635454"/>
            <a:ext cx="255108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06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2222805" y="5628928"/>
            <a:ext cx="241024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07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2685553" y="5635454"/>
            <a:ext cx="225008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08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77467" y="2719099"/>
            <a:ext cx="396499" cy="209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1000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108349" y="1832710"/>
            <a:ext cx="409714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3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143554" y="3961464"/>
            <a:ext cx="359159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05564" y="2150043"/>
            <a:ext cx="409715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2000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32" name="Line 3"/>
          <p:cNvCxnSpPr/>
          <p:nvPr/>
        </p:nvCxnSpPr>
        <p:spPr bwMode="auto">
          <a:xfrm>
            <a:off x="342217" y="2797827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" name="Line 58"/>
          <p:cNvCxnSpPr/>
          <p:nvPr/>
        </p:nvCxnSpPr>
        <p:spPr bwMode="auto">
          <a:xfrm>
            <a:off x="401798" y="3336355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" name="Line 59"/>
          <p:cNvCxnSpPr/>
          <p:nvPr/>
        </p:nvCxnSpPr>
        <p:spPr bwMode="auto">
          <a:xfrm flipV="1">
            <a:off x="401799" y="1913695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" name="Line 61"/>
          <p:cNvCxnSpPr/>
          <p:nvPr/>
        </p:nvCxnSpPr>
        <p:spPr bwMode="auto">
          <a:xfrm flipV="1">
            <a:off x="401798" y="4620536"/>
            <a:ext cx="8503920" cy="277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Line 62"/>
          <p:cNvCxnSpPr/>
          <p:nvPr/>
        </p:nvCxnSpPr>
        <p:spPr bwMode="auto">
          <a:xfrm>
            <a:off x="415012" y="5159064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" name="Line 63"/>
          <p:cNvCxnSpPr/>
          <p:nvPr/>
        </p:nvCxnSpPr>
        <p:spPr bwMode="auto">
          <a:xfrm>
            <a:off x="401798" y="4061296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" name="Line 64"/>
          <p:cNvCxnSpPr/>
          <p:nvPr/>
        </p:nvCxnSpPr>
        <p:spPr bwMode="auto">
          <a:xfrm>
            <a:off x="388584" y="2238587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9" name="Csoportba foglalás 2"/>
          <p:cNvGrpSpPr/>
          <p:nvPr/>
        </p:nvGrpSpPr>
        <p:grpSpPr>
          <a:xfrm rot="297222">
            <a:off x="1566769" y="2650927"/>
            <a:ext cx="1024038" cy="306421"/>
            <a:chOff x="3173642" y="686358"/>
            <a:chExt cx="1011881" cy="174990"/>
          </a:xfrm>
        </p:grpSpPr>
        <p:sp>
          <p:nvSpPr>
            <p:cNvPr id="57" name="Rectangle 56"/>
            <p:cNvSpPr>
              <a:spLocks noChangeArrowheads="1"/>
            </p:cNvSpPr>
            <p:nvPr/>
          </p:nvSpPr>
          <p:spPr bwMode="auto">
            <a:xfrm rot="20258931">
              <a:off x="3173642" y="686358"/>
              <a:ext cx="996135" cy="17499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sp>
          <p:nvSpPr>
            <p:cNvPr id="58" name="Rectangle 57"/>
            <p:cNvSpPr>
              <a:spLocks noChangeArrowheads="1"/>
            </p:cNvSpPr>
            <p:nvPr/>
          </p:nvSpPr>
          <p:spPr bwMode="auto">
            <a:xfrm rot="20293949">
              <a:off x="3325330" y="708541"/>
              <a:ext cx="860193" cy="13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~ 2*/4 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 </a:t>
              </a: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years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</p:grpSp>
      <p:sp>
        <p:nvSpPr>
          <p:cNvPr id="47" name="Rectangle 46"/>
          <p:cNvSpPr>
            <a:spLocks noChangeArrowheads="1"/>
          </p:cNvSpPr>
          <p:nvPr/>
        </p:nvSpPr>
        <p:spPr bwMode="auto">
          <a:xfrm>
            <a:off x="3191607" y="5635454"/>
            <a:ext cx="248921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09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48" name="Rectangle 47"/>
          <p:cNvSpPr>
            <a:spLocks noChangeArrowheads="1"/>
          </p:cNvSpPr>
          <p:nvPr/>
        </p:nvSpPr>
        <p:spPr bwMode="auto">
          <a:xfrm>
            <a:off x="4137556" y="5617667"/>
            <a:ext cx="217939" cy="217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11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3609481" y="5635569"/>
            <a:ext cx="350496" cy="205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2010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4640901" y="5635454"/>
            <a:ext cx="229436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12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1" name="Rectangle 50"/>
          <p:cNvSpPr>
            <a:spLocks noChangeArrowheads="1"/>
          </p:cNvSpPr>
          <p:nvPr/>
        </p:nvSpPr>
        <p:spPr bwMode="auto">
          <a:xfrm>
            <a:off x="5131305" y="5635454"/>
            <a:ext cx="25453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13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6092638" y="5635454"/>
            <a:ext cx="235549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5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3231681" y="2911715"/>
            <a:ext cx="711241" cy="5263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1067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6" name="Szövegdoboz 79"/>
          <p:cNvSpPr txBox="1"/>
          <p:nvPr/>
        </p:nvSpPr>
        <p:spPr>
          <a:xfrm>
            <a:off x="485981" y="5221202"/>
            <a:ext cx="130357" cy="215579"/>
          </a:xfrm>
          <a:prstGeom prst="rect">
            <a:avLst/>
          </a:prstGeom>
          <a:solidFill>
            <a:schemeClr val="bg1"/>
          </a:solidFill>
        </p:spPr>
        <p:txBody>
          <a:bodyPr wrap="square" lIns="36000" tIns="0" rIns="3600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/>
                <a:cs typeface="Verdana"/>
                <a:sym typeface="Symbol"/>
              </a:rPr>
              <a:t>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63" name="Line 15"/>
          <p:cNvCxnSpPr/>
          <p:nvPr/>
        </p:nvCxnSpPr>
        <p:spPr bwMode="auto">
          <a:xfrm flipV="1">
            <a:off x="1144204" y="5532031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" name="Line 18"/>
          <p:cNvCxnSpPr/>
          <p:nvPr/>
        </p:nvCxnSpPr>
        <p:spPr bwMode="auto">
          <a:xfrm flipV="1">
            <a:off x="1584363" y="5528542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" name="Line 19"/>
          <p:cNvCxnSpPr/>
          <p:nvPr/>
        </p:nvCxnSpPr>
        <p:spPr bwMode="auto">
          <a:xfrm flipV="1">
            <a:off x="2068538" y="5529277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Line 23"/>
          <p:cNvCxnSpPr/>
          <p:nvPr/>
        </p:nvCxnSpPr>
        <p:spPr bwMode="auto">
          <a:xfrm flipV="1">
            <a:off x="689374" y="5532031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" name="Line 66"/>
          <p:cNvCxnSpPr/>
          <p:nvPr/>
        </p:nvCxnSpPr>
        <p:spPr bwMode="auto">
          <a:xfrm flipV="1">
            <a:off x="2552713" y="5528542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" name="Line 67"/>
          <p:cNvCxnSpPr/>
          <p:nvPr/>
        </p:nvCxnSpPr>
        <p:spPr bwMode="auto">
          <a:xfrm flipV="1">
            <a:off x="3051559" y="5529277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" name="Line 18"/>
          <p:cNvCxnSpPr/>
          <p:nvPr/>
        </p:nvCxnSpPr>
        <p:spPr bwMode="auto">
          <a:xfrm flipV="1">
            <a:off x="3491718" y="5528542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2" name="Line 19"/>
          <p:cNvCxnSpPr/>
          <p:nvPr/>
        </p:nvCxnSpPr>
        <p:spPr bwMode="auto">
          <a:xfrm flipV="1">
            <a:off x="3990563" y="5526523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" name="Line 66"/>
          <p:cNvCxnSpPr/>
          <p:nvPr/>
        </p:nvCxnSpPr>
        <p:spPr bwMode="auto">
          <a:xfrm flipV="1">
            <a:off x="4474738" y="5518494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4" name="Line 67"/>
          <p:cNvCxnSpPr/>
          <p:nvPr/>
        </p:nvCxnSpPr>
        <p:spPr bwMode="auto">
          <a:xfrm flipV="1">
            <a:off x="4973584" y="5521499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5" name="Line 18"/>
          <p:cNvCxnSpPr/>
          <p:nvPr/>
        </p:nvCxnSpPr>
        <p:spPr bwMode="auto">
          <a:xfrm flipV="1">
            <a:off x="5457759" y="5513470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6" name="Line 19"/>
          <p:cNvCxnSpPr/>
          <p:nvPr/>
        </p:nvCxnSpPr>
        <p:spPr bwMode="auto">
          <a:xfrm flipV="1">
            <a:off x="5956606" y="5508446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7" name="Line 59"/>
          <p:cNvCxnSpPr/>
          <p:nvPr/>
        </p:nvCxnSpPr>
        <p:spPr bwMode="auto">
          <a:xfrm flipV="1">
            <a:off x="478788" y="5510372"/>
            <a:ext cx="8503920" cy="2085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" name="Line 19"/>
          <p:cNvCxnSpPr/>
          <p:nvPr/>
        </p:nvCxnSpPr>
        <p:spPr bwMode="auto">
          <a:xfrm flipV="1">
            <a:off x="6432409" y="5510133"/>
            <a:ext cx="0" cy="6949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9" name="Rectangle 88"/>
          <p:cNvSpPr>
            <a:spLocks noChangeArrowheads="1"/>
          </p:cNvSpPr>
          <p:nvPr/>
        </p:nvSpPr>
        <p:spPr bwMode="auto">
          <a:xfrm>
            <a:off x="5621877" y="5628690"/>
            <a:ext cx="25453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grpSp>
        <p:nvGrpSpPr>
          <p:cNvPr id="173" name="Csoportba foglalás 2"/>
          <p:cNvGrpSpPr/>
          <p:nvPr/>
        </p:nvGrpSpPr>
        <p:grpSpPr>
          <a:xfrm>
            <a:off x="4167949" y="2070882"/>
            <a:ext cx="1065627" cy="274316"/>
            <a:chOff x="4097336" y="2033330"/>
            <a:chExt cx="1052975" cy="156657"/>
          </a:xfrm>
        </p:grpSpPr>
        <p:sp>
          <p:nvSpPr>
            <p:cNvPr id="174" name="Rectangle 173"/>
            <p:cNvSpPr>
              <a:spLocks noChangeArrowheads="1"/>
            </p:cNvSpPr>
            <p:nvPr/>
          </p:nvSpPr>
          <p:spPr bwMode="auto">
            <a:xfrm rot="21027067">
              <a:off x="4097336" y="2033330"/>
              <a:ext cx="1052975" cy="156657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sp>
          <p:nvSpPr>
            <p:cNvPr id="175" name="Rectangle 174"/>
            <p:cNvSpPr>
              <a:spLocks noChangeArrowheads="1"/>
            </p:cNvSpPr>
            <p:nvPr/>
          </p:nvSpPr>
          <p:spPr bwMode="auto">
            <a:xfrm rot="21026351">
              <a:off x="4235210" y="2055447"/>
              <a:ext cx="860193" cy="13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~ 2*/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  </a:t>
              </a: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years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89408" y="3443320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651806" y="3046730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3499567" y="2677165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5440009" y="2304656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cxnSp>
        <p:nvCxnSpPr>
          <p:cNvPr id="6" name="Straight Connector 5"/>
          <p:cNvCxnSpPr>
            <a:stCxn id="2" idx="0"/>
            <a:endCxn id="154" idx="2"/>
          </p:cNvCxnSpPr>
          <p:nvPr/>
        </p:nvCxnSpPr>
        <p:spPr>
          <a:xfrm flipV="1">
            <a:off x="912198" y="2734769"/>
            <a:ext cx="2262489" cy="708551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10"/>
          <p:cNvSpPr>
            <a:spLocks noChangeArrowheads="1"/>
          </p:cNvSpPr>
          <p:nvPr/>
        </p:nvSpPr>
        <p:spPr bwMode="auto">
          <a:xfrm>
            <a:off x="532454" y="3627813"/>
            <a:ext cx="755886" cy="46120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12" name="Rectangle 111"/>
          <p:cNvSpPr>
            <a:spLocks noChangeArrowheads="1"/>
          </p:cNvSpPr>
          <p:nvPr/>
        </p:nvSpPr>
        <p:spPr bwMode="auto">
          <a:xfrm>
            <a:off x="1481447" y="3261461"/>
            <a:ext cx="572789" cy="4603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DDR2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667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13" name="Rectangle 112"/>
          <p:cNvSpPr>
            <a:spLocks noChangeArrowheads="1"/>
          </p:cNvSpPr>
          <p:nvPr/>
        </p:nvSpPr>
        <p:spPr bwMode="auto">
          <a:xfrm>
            <a:off x="5191118" y="2543571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600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641154" y="3086950"/>
            <a:ext cx="4555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2S 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2489656" y="4065323"/>
            <a:ext cx="13211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 memory</a:t>
            </a:r>
          </a:p>
        </p:txBody>
      </p:sp>
      <p:sp>
        <p:nvSpPr>
          <p:cNvPr id="102" name="Down Arrow 101"/>
          <p:cNvSpPr/>
          <p:nvPr/>
        </p:nvSpPr>
        <p:spPr bwMode="auto">
          <a:xfrm rot="10800000">
            <a:off x="3075812" y="3372687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9" name="Line 18"/>
          <p:cNvCxnSpPr/>
          <p:nvPr/>
        </p:nvCxnSpPr>
        <p:spPr bwMode="auto">
          <a:xfrm flipV="1">
            <a:off x="6896353" y="5515141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" name="Line 18"/>
          <p:cNvCxnSpPr/>
          <p:nvPr/>
        </p:nvCxnSpPr>
        <p:spPr bwMode="auto">
          <a:xfrm flipV="1">
            <a:off x="7358577" y="5515146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" name="Rectangle 115"/>
          <p:cNvSpPr>
            <a:spLocks noChangeArrowheads="1"/>
          </p:cNvSpPr>
          <p:nvPr/>
        </p:nvSpPr>
        <p:spPr bwMode="auto">
          <a:xfrm>
            <a:off x="6571612" y="5642155"/>
            <a:ext cx="235549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6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18" name="Rectangle 117"/>
          <p:cNvSpPr>
            <a:spLocks noChangeArrowheads="1"/>
          </p:cNvSpPr>
          <p:nvPr/>
        </p:nvSpPr>
        <p:spPr bwMode="auto">
          <a:xfrm>
            <a:off x="7030487" y="5643832"/>
            <a:ext cx="235549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7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7897432" y="1835494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130" name="Rectangle 129"/>
          <p:cNvSpPr>
            <a:spLocks noChangeArrowheads="1"/>
          </p:cNvSpPr>
          <p:nvPr/>
        </p:nvSpPr>
        <p:spPr bwMode="auto">
          <a:xfrm>
            <a:off x="6196059" y="2369081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2400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1" name="Rectangle 130"/>
          <p:cNvSpPr>
            <a:spLocks noChangeArrowheads="1"/>
          </p:cNvSpPr>
          <p:nvPr/>
        </p:nvSpPr>
        <p:spPr bwMode="auto">
          <a:xfrm>
            <a:off x="7509611" y="2059608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2933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5942956" y="3666391"/>
            <a:ext cx="13211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DDR4 memory</a:t>
            </a:r>
          </a:p>
        </p:txBody>
      </p:sp>
      <p:sp>
        <p:nvSpPr>
          <p:cNvPr id="138" name="Rectangle 137"/>
          <p:cNvSpPr>
            <a:spLocks noChangeArrowheads="1"/>
          </p:cNvSpPr>
          <p:nvPr/>
        </p:nvSpPr>
        <p:spPr bwMode="auto">
          <a:xfrm>
            <a:off x="6563040" y="2056295"/>
            <a:ext cx="58481" cy="2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41" name="Straight Connector 140"/>
          <p:cNvCxnSpPr>
            <a:stCxn id="154" idx="2"/>
          </p:cNvCxnSpPr>
          <p:nvPr/>
        </p:nvCxnSpPr>
        <p:spPr>
          <a:xfrm flipV="1">
            <a:off x="3174687" y="1914342"/>
            <a:ext cx="4968325" cy="82042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Down Arrow 145"/>
          <p:cNvSpPr/>
          <p:nvPr/>
        </p:nvSpPr>
        <p:spPr bwMode="auto">
          <a:xfrm rot="10800000">
            <a:off x="6528536" y="2991177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03BFC3E-3DAF-4DA3-B153-80DE7AFBAA22}"/>
              </a:ext>
            </a:extLst>
          </p:cNvPr>
          <p:cNvSpPr txBox="1"/>
          <p:nvPr/>
        </p:nvSpPr>
        <p:spPr>
          <a:xfrm>
            <a:off x="77986" y="498745"/>
            <a:ext cx="98456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Evolution of m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emory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transfer rates in Intel’s high-end 2S server processor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8826805" y="648627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32" name="Rectangle 131"/>
          <p:cNvSpPr>
            <a:spLocks noChangeArrowheads="1"/>
          </p:cNvSpPr>
          <p:nvPr/>
        </p:nvSpPr>
        <p:spPr bwMode="auto">
          <a:xfrm>
            <a:off x="7991704" y="5650971"/>
            <a:ext cx="235549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9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42" name="Line 18"/>
          <p:cNvCxnSpPr/>
          <p:nvPr/>
        </p:nvCxnSpPr>
        <p:spPr bwMode="auto">
          <a:xfrm flipV="1">
            <a:off x="7356825" y="5528987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5" name="Line 19"/>
          <p:cNvCxnSpPr/>
          <p:nvPr/>
        </p:nvCxnSpPr>
        <p:spPr bwMode="auto">
          <a:xfrm flipV="1">
            <a:off x="7855672" y="5523963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8" name="Line 19"/>
          <p:cNvCxnSpPr/>
          <p:nvPr/>
        </p:nvCxnSpPr>
        <p:spPr bwMode="auto">
          <a:xfrm flipV="1">
            <a:off x="8331475" y="5525650"/>
            <a:ext cx="0" cy="6949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0" name="Rectangle 149"/>
          <p:cNvSpPr>
            <a:spLocks noChangeArrowheads="1"/>
          </p:cNvSpPr>
          <p:nvPr/>
        </p:nvSpPr>
        <p:spPr bwMode="auto">
          <a:xfrm>
            <a:off x="7520943" y="5644207"/>
            <a:ext cx="25453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8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51" name="Line 18"/>
          <p:cNvCxnSpPr/>
          <p:nvPr/>
        </p:nvCxnSpPr>
        <p:spPr bwMode="auto">
          <a:xfrm flipV="1">
            <a:off x="8795419" y="5530658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2" name="Rectangle 151"/>
          <p:cNvSpPr>
            <a:spLocks noChangeArrowheads="1"/>
          </p:cNvSpPr>
          <p:nvPr/>
        </p:nvSpPr>
        <p:spPr bwMode="auto">
          <a:xfrm>
            <a:off x="8389164" y="5657672"/>
            <a:ext cx="317063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2020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53" name="Rectangle 152"/>
          <p:cNvSpPr>
            <a:spLocks noChangeArrowheads="1"/>
          </p:cNvSpPr>
          <p:nvPr/>
        </p:nvSpPr>
        <p:spPr bwMode="auto">
          <a:xfrm>
            <a:off x="2812583" y="2850120"/>
            <a:ext cx="711241" cy="5263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333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3051897" y="2519325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87" name="Down Arrow 86"/>
          <p:cNvSpPr/>
          <p:nvPr/>
        </p:nvSpPr>
        <p:spPr bwMode="auto">
          <a:xfrm rot="10800000">
            <a:off x="7056320" y="2132923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467055" y="1982461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992173" y="1906256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4" name="Rectangle 93"/>
          <p:cNvSpPr>
            <a:spLocks noChangeArrowheads="1"/>
          </p:cNvSpPr>
          <p:nvPr/>
        </p:nvSpPr>
        <p:spPr bwMode="auto">
          <a:xfrm>
            <a:off x="6714738" y="1620880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2666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95" name="Rectangle 94"/>
          <p:cNvSpPr>
            <a:spLocks noChangeArrowheads="1"/>
          </p:cNvSpPr>
          <p:nvPr/>
        </p:nvSpPr>
        <p:spPr bwMode="auto">
          <a:xfrm>
            <a:off x="7775738" y="1447361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3200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8049188" y="1752144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7" name="Down Arrow 96"/>
          <p:cNvSpPr/>
          <p:nvPr/>
        </p:nvSpPr>
        <p:spPr bwMode="auto">
          <a:xfrm rot="10800000">
            <a:off x="8098883" y="1972356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Down Arrow 97"/>
          <p:cNvSpPr/>
          <p:nvPr/>
        </p:nvSpPr>
        <p:spPr bwMode="auto">
          <a:xfrm rot="10800000">
            <a:off x="7045092" y="4306634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Down Arrow 98"/>
          <p:cNvSpPr/>
          <p:nvPr/>
        </p:nvSpPr>
        <p:spPr bwMode="auto">
          <a:xfrm rot="10800000">
            <a:off x="8111895" y="4276155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811604" y="4870385"/>
            <a:ext cx="5788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rgbClr val="0070C0"/>
                </a:solidFill>
              </a:rPr>
              <a:t>AMD</a:t>
            </a:r>
          </a:p>
          <a:p>
            <a:pPr algn="ctr"/>
            <a:r>
              <a:rPr lang="en-US" sz="1200" dirty="0">
                <a:solidFill>
                  <a:srgbClr val="0070C0"/>
                </a:solidFill>
              </a:rPr>
              <a:t>EPYC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7762899" y="4888031"/>
            <a:ext cx="8606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rgbClr val="0070C0"/>
                </a:solidFill>
              </a:rPr>
              <a:t>AMD</a:t>
            </a:r>
          </a:p>
          <a:p>
            <a:pPr algn="ctr"/>
            <a:r>
              <a:rPr lang="en-US" sz="1200" dirty="0">
                <a:solidFill>
                  <a:srgbClr val="0070C0"/>
                </a:solidFill>
              </a:rPr>
              <a:t>EPYC 2G</a:t>
            </a:r>
          </a:p>
        </p:txBody>
      </p:sp>
    </p:spTree>
    <p:extLst>
      <p:ext uri="{BB962C8B-B14F-4D97-AF65-F5344CB8AC3E}">
        <p14:creationId xmlns:p14="http://schemas.microsoft.com/office/powerpoint/2010/main" val="243612476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65760"/>
          </a:xfrm>
          <a:prstGeom prst="rect">
            <a:avLst/>
          </a:prstGeo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2.2 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Evolution of core counts and memory speeds in 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Intel’s s</a:t>
            </a:r>
            <a:r>
              <a:rPr lang="en-US" altLang="en-US" dirty="0" err="1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erver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 line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s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 (6)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-71955" y="1021505"/>
            <a:ext cx="9115390" cy="4865170"/>
            <a:chOff x="-71955" y="1021505"/>
            <a:chExt cx="9115390" cy="4865170"/>
          </a:xfrm>
        </p:grpSpPr>
        <p:grpSp>
          <p:nvGrpSpPr>
            <p:cNvPr id="178" name="Group 177"/>
            <p:cNvGrpSpPr/>
            <p:nvPr/>
          </p:nvGrpSpPr>
          <p:grpSpPr>
            <a:xfrm>
              <a:off x="-71955" y="1021505"/>
              <a:ext cx="9115390" cy="4863050"/>
              <a:chOff x="264220" y="1178750"/>
              <a:chExt cx="9115390" cy="4863050"/>
            </a:xfrm>
          </p:grpSpPr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>
                <a:off x="5091685" y="2703514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>
                <a:off x="264220" y="1178750"/>
                <a:ext cx="1101487" cy="405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Times New Roman"/>
                    <a:cs typeface="Times New Roman"/>
                  </a:rPr>
                  <a:t>Transfer rate</a:t>
                </a:r>
                <a:b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Times New Roman"/>
                    <a:cs typeface="Times New Roman"/>
                  </a:rPr>
                </a:b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Times New Roman"/>
                    <a:cs typeface="Times New Roman"/>
                  </a:rPr>
                  <a:t>(MT/s)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cxnSp>
            <p:nvCxnSpPr>
              <p:cNvPr id="15" name="Line 7"/>
              <p:cNvCxnSpPr/>
              <p:nvPr/>
            </p:nvCxnSpPr>
            <p:spPr bwMode="auto">
              <a:xfrm flipV="1">
                <a:off x="817262" y="1628800"/>
                <a:ext cx="0" cy="40680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" name="Rectangle 15"/>
              <p:cNvSpPr>
                <a:spLocks noChangeArrowheads="1"/>
              </p:cNvSpPr>
              <p:nvPr/>
            </p:nvSpPr>
            <p:spPr bwMode="auto">
              <a:xfrm>
                <a:off x="526537" y="5192033"/>
                <a:ext cx="31628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50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7" name="Rectangle 16"/>
              <p:cNvSpPr>
                <a:spLocks noChangeArrowheads="1"/>
              </p:cNvSpPr>
              <p:nvPr/>
            </p:nvSpPr>
            <p:spPr bwMode="auto">
              <a:xfrm>
                <a:off x="447251" y="4687373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8" name="Rectangle 17"/>
              <p:cNvSpPr>
                <a:spLocks noChangeArrowheads="1"/>
              </p:cNvSpPr>
              <p:nvPr/>
            </p:nvSpPr>
            <p:spPr bwMode="auto">
              <a:xfrm>
                <a:off x="473678" y="3399353"/>
                <a:ext cx="330427" cy="311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500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9" name="Rectangle 18"/>
              <p:cNvSpPr>
                <a:spLocks noChangeArrowheads="1"/>
              </p:cNvSpPr>
              <p:nvPr/>
            </p:nvSpPr>
            <p:spPr bwMode="auto">
              <a:xfrm>
                <a:off x="9029681" y="5858331"/>
                <a:ext cx="349929" cy="183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Year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0" name="Rectangle 19"/>
              <p:cNvSpPr>
                <a:spLocks noChangeArrowheads="1"/>
              </p:cNvSpPr>
              <p:nvPr/>
            </p:nvSpPr>
            <p:spPr bwMode="auto">
              <a:xfrm>
                <a:off x="2217832" y="5792699"/>
                <a:ext cx="320956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3075681" y="5792699"/>
                <a:ext cx="319135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05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2" name="Rectangle 21"/>
              <p:cNvSpPr>
                <a:spLocks noChangeArrowheads="1"/>
              </p:cNvSpPr>
              <p:nvPr/>
            </p:nvSpPr>
            <p:spPr bwMode="auto">
              <a:xfrm>
                <a:off x="1330740" y="5803830"/>
                <a:ext cx="453773" cy="1936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01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3" name="Rectangle 22"/>
              <p:cNvSpPr>
                <a:spLocks noChangeArrowheads="1"/>
              </p:cNvSpPr>
              <p:nvPr/>
            </p:nvSpPr>
            <p:spPr bwMode="auto">
              <a:xfrm>
                <a:off x="1762064" y="5792699"/>
                <a:ext cx="319058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02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4" name="Rectangle 23"/>
              <p:cNvSpPr>
                <a:spLocks noChangeArrowheads="1"/>
              </p:cNvSpPr>
              <p:nvPr/>
            </p:nvSpPr>
            <p:spPr bwMode="auto">
              <a:xfrm>
                <a:off x="2616566" y="5792699"/>
                <a:ext cx="319101" cy="243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04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5" name="Rectangle 24"/>
              <p:cNvSpPr>
                <a:spLocks noChangeArrowheads="1"/>
              </p:cNvSpPr>
              <p:nvPr/>
            </p:nvSpPr>
            <p:spPr bwMode="auto">
              <a:xfrm>
                <a:off x="3539639" y="5792699"/>
                <a:ext cx="2551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06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4022013" y="5786173"/>
                <a:ext cx="241024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07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>
                <a:off x="4484761" y="5792699"/>
                <a:ext cx="2250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08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8" name="Rectangle 27"/>
              <p:cNvSpPr>
                <a:spLocks noChangeArrowheads="1"/>
              </p:cNvSpPr>
              <p:nvPr/>
            </p:nvSpPr>
            <p:spPr bwMode="auto">
              <a:xfrm>
                <a:off x="394389" y="2876344"/>
                <a:ext cx="396499" cy="2090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1000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>
                <a:off x="425271" y="1989955"/>
                <a:ext cx="409714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3</a:t>
                </a: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30" name="Rectangle 29"/>
              <p:cNvSpPr>
                <a:spLocks noChangeArrowheads="1"/>
              </p:cNvSpPr>
              <p:nvPr/>
            </p:nvSpPr>
            <p:spPr bwMode="auto">
              <a:xfrm>
                <a:off x="460476" y="4118709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200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31" name="Rectangle 30"/>
              <p:cNvSpPr>
                <a:spLocks noChangeArrowheads="1"/>
              </p:cNvSpPr>
              <p:nvPr/>
            </p:nvSpPr>
            <p:spPr bwMode="auto">
              <a:xfrm>
                <a:off x="422486" y="2307288"/>
                <a:ext cx="40971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cxnSp>
            <p:nvCxnSpPr>
              <p:cNvPr id="32" name="Line 3"/>
              <p:cNvCxnSpPr/>
              <p:nvPr/>
            </p:nvCxnSpPr>
            <p:spPr bwMode="auto">
              <a:xfrm>
                <a:off x="716892" y="295507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" name="Line 58"/>
              <p:cNvCxnSpPr/>
              <p:nvPr/>
            </p:nvCxnSpPr>
            <p:spPr bwMode="auto">
              <a:xfrm>
                <a:off x="737973" y="349360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" name="Line 59"/>
              <p:cNvCxnSpPr/>
              <p:nvPr/>
            </p:nvCxnSpPr>
            <p:spPr bwMode="auto">
              <a:xfrm flipV="1">
                <a:off x="737974" y="207094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5" name="Line 61"/>
              <p:cNvCxnSpPr/>
              <p:nvPr/>
            </p:nvCxnSpPr>
            <p:spPr bwMode="auto">
              <a:xfrm flipV="1">
                <a:off x="737973" y="4777781"/>
                <a:ext cx="8503920" cy="27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6" name="Line 62"/>
              <p:cNvCxnSpPr/>
              <p:nvPr/>
            </p:nvCxnSpPr>
            <p:spPr bwMode="auto">
              <a:xfrm>
                <a:off x="751187" y="5316309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7" name="Line 63"/>
              <p:cNvCxnSpPr/>
              <p:nvPr/>
            </p:nvCxnSpPr>
            <p:spPr bwMode="auto">
              <a:xfrm>
                <a:off x="737973" y="4218541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" name="Line 64"/>
              <p:cNvCxnSpPr/>
              <p:nvPr/>
            </p:nvCxnSpPr>
            <p:spPr bwMode="auto">
              <a:xfrm>
                <a:off x="724759" y="239583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39" name="Csoportba foglalás 2"/>
              <p:cNvGrpSpPr/>
              <p:nvPr/>
            </p:nvGrpSpPr>
            <p:grpSpPr>
              <a:xfrm>
                <a:off x="1736685" y="2643015"/>
                <a:ext cx="1076752" cy="274319"/>
                <a:chOff x="3608153" y="558137"/>
                <a:chExt cx="1063968" cy="156657"/>
              </a:xfrm>
            </p:grpSpPr>
            <p:sp>
              <p:nvSpPr>
                <p:cNvPr id="57" name="Rectangle 56"/>
                <p:cNvSpPr>
                  <a:spLocks noChangeArrowheads="1"/>
                </p:cNvSpPr>
                <p:nvPr/>
              </p:nvSpPr>
              <p:spPr bwMode="auto">
                <a:xfrm rot="20258931">
                  <a:off x="3608153" y="558137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Times New Roman" pitchFamily="18" charset="0"/>
                  </a:endParaRPr>
                </a:p>
              </p:txBody>
            </p:sp>
            <p:sp>
              <p:nvSpPr>
                <p:cNvPr id="58" name="Rectangle 57"/>
                <p:cNvSpPr>
                  <a:spLocks noChangeArrowheads="1"/>
                </p:cNvSpPr>
                <p:nvPr/>
              </p:nvSpPr>
              <p:spPr bwMode="auto">
                <a:xfrm rot="20293949">
                  <a:off x="3811928" y="579331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hu-HU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~ 2*/4 </a:t>
                  </a:r>
                  <a:r>
                    <a:rPr kumimoji="0" lang="en-US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 </a:t>
                  </a:r>
                  <a:r>
                    <a:rPr kumimoji="0" lang="hu-HU" sz="1200" b="1" i="0" u="none" strike="noStrike" kern="1200" cap="none" spc="0" normalizeH="0" baseline="0" noProof="0" err="1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 pitchFamily="18" charset="0"/>
                  </a:endParaRPr>
                </a:p>
              </p:txBody>
            </p:sp>
          </p:grpSp>
          <p:sp>
            <p:nvSpPr>
              <p:cNvPr id="41" name="Rectangle 40"/>
              <p:cNvSpPr>
                <a:spLocks noChangeArrowheads="1"/>
              </p:cNvSpPr>
              <p:nvPr/>
            </p:nvSpPr>
            <p:spPr bwMode="auto">
              <a:xfrm>
                <a:off x="2444876" y="3028556"/>
                <a:ext cx="566474" cy="4004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533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2" name="Rectangle 41"/>
              <p:cNvSpPr>
                <a:spLocks noChangeArrowheads="1"/>
              </p:cNvSpPr>
              <p:nvPr/>
            </p:nvSpPr>
            <p:spPr bwMode="auto">
              <a:xfrm>
                <a:off x="2919091" y="2843935"/>
                <a:ext cx="572789" cy="460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667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3" name="Rectangle 42"/>
              <p:cNvSpPr>
                <a:spLocks noChangeArrowheads="1"/>
              </p:cNvSpPr>
              <p:nvPr/>
            </p:nvSpPr>
            <p:spPr bwMode="auto">
              <a:xfrm>
                <a:off x="3317346" y="2650105"/>
                <a:ext cx="624584" cy="4115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DDR2</a:t>
                </a:r>
                <a:b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</a:b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800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6057165" y="2119570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600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4990815" y="5792699"/>
                <a:ext cx="248921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09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5917514" y="5813412"/>
                <a:ext cx="217939" cy="2170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11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5408689" y="5792814"/>
                <a:ext cx="350496" cy="205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2010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6440109" y="5792699"/>
                <a:ext cx="229436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12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1" name="Rectangle 50"/>
              <p:cNvSpPr>
                <a:spLocks noChangeArrowheads="1"/>
              </p:cNvSpPr>
              <p:nvPr/>
            </p:nvSpPr>
            <p:spPr bwMode="auto">
              <a:xfrm>
                <a:off x="6930513" y="5792699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3" name="Rectangle 52"/>
              <p:cNvSpPr>
                <a:spLocks noChangeArrowheads="1"/>
              </p:cNvSpPr>
              <p:nvPr/>
            </p:nvSpPr>
            <p:spPr bwMode="auto">
              <a:xfrm>
                <a:off x="7891846" y="5792699"/>
                <a:ext cx="235549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5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4" name="Rectangle 53"/>
              <p:cNvSpPr>
                <a:spLocks noChangeArrowheads="1"/>
              </p:cNvSpPr>
              <p:nvPr/>
            </p:nvSpPr>
            <p:spPr bwMode="auto">
              <a:xfrm>
                <a:off x="5030889" y="306896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1067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>
                <a:off x="871765" y="5792699"/>
                <a:ext cx="384862" cy="2427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6" name="Szövegdoboz 79"/>
              <p:cNvSpPr txBox="1"/>
              <p:nvPr/>
            </p:nvSpPr>
            <p:spPr>
              <a:xfrm>
                <a:off x="764403" y="5378447"/>
                <a:ext cx="130357" cy="21557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tIns="0" rIns="36000" bIns="0" rtlCol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/>
                    <a:cs typeface="Verdana"/>
                    <a:sym typeface="Symbol"/>
                  </a:rPr>
                  <a:t>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cxnSp>
            <p:nvCxnSpPr>
              <p:cNvPr id="63" name="Line 15"/>
              <p:cNvCxnSpPr/>
              <p:nvPr/>
            </p:nvCxnSpPr>
            <p:spPr bwMode="auto">
              <a:xfrm flipV="1">
                <a:off x="294341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" name="Line 18"/>
              <p:cNvCxnSpPr/>
              <p:nvPr/>
            </p:nvCxnSpPr>
            <p:spPr bwMode="auto">
              <a:xfrm flipV="1">
                <a:off x="338357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" name="Line 19"/>
              <p:cNvCxnSpPr/>
              <p:nvPr/>
            </p:nvCxnSpPr>
            <p:spPr bwMode="auto">
              <a:xfrm flipV="1">
                <a:off x="3867746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" name="Line 20"/>
              <p:cNvCxnSpPr/>
              <p:nvPr/>
            </p:nvCxnSpPr>
            <p:spPr bwMode="auto">
              <a:xfrm flipV="1">
                <a:off x="1608264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" name="Line 22"/>
              <p:cNvCxnSpPr/>
              <p:nvPr/>
            </p:nvCxnSpPr>
            <p:spPr bwMode="auto">
              <a:xfrm flipV="1">
                <a:off x="2048423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" name="Line 23"/>
              <p:cNvCxnSpPr/>
              <p:nvPr/>
            </p:nvCxnSpPr>
            <p:spPr bwMode="auto">
              <a:xfrm flipV="1">
                <a:off x="248858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" name="Line 66"/>
              <p:cNvCxnSpPr/>
              <p:nvPr/>
            </p:nvCxnSpPr>
            <p:spPr bwMode="auto">
              <a:xfrm flipV="1">
                <a:off x="435192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" name="Line 67"/>
              <p:cNvCxnSpPr/>
              <p:nvPr/>
            </p:nvCxnSpPr>
            <p:spPr bwMode="auto">
              <a:xfrm flipV="1">
                <a:off x="4850767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1" name="Line 18"/>
              <p:cNvCxnSpPr/>
              <p:nvPr/>
            </p:nvCxnSpPr>
            <p:spPr bwMode="auto">
              <a:xfrm flipV="1">
                <a:off x="5290926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" name="Line 19"/>
              <p:cNvCxnSpPr/>
              <p:nvPr/>
            </p:nvCxnSpPr>
            <p:spPr bwMode="auto">
              <a:xfrm flipV="1">
                <a:off x="5789771" y="5683768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" name="Line 66"/>
              <p:cNvCxnSpPr/>
              <p:nvPr/>
            </p:nvCxnSpPr>
            <p:spPr bwMode="auto">
              <a:xfrm flipV="1">
                <a:off x="6273946" y="5675739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" name="Line 67"/>
              <p:cNvCxnSpPr/>
              <p:nvPr/>
            </p:nvCxnSpPr>
            <p:spPr bwMode="auto">
              <a:xfrm flipV="1">
                <a:off x="6772792" y="5678744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" name="Line 18"/>
              <p:cNvCxnSpPr/>
              <p:nvPr/>
            </p:nvCxnSpPr>
            <p:spPr bwMode="auto">
              <a:xfrm flipV="1">
                <a:off x="7256967" y="5670715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" name="Line 19"/>
              <p:cNvCxnSpPr/>
              <p:nvPr/>
            </p:nvCxnSpPr>
            <p:spPr bwMode="auto">
              <a:xfrm flipV="1">
                <a:off x="7755814" y="5665691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" name="Line 59"/>
              <p:cNvCxnSpPr/>
              <p:nvPr/>
            </p:nvCxnSpPr>
            <p:spPr bwMode="auto">
              <a:xfrm flipV="1">
                <a:off x="817262" y="5668423"/>
                <a:ext cx="8503920" cy="208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" name="Line 19"/>
              <p:cNvCxnSpPr/>
              <p:nvPr/>
            </p:nvCxnSpPr>
            <p:spPr bwMode="auto">
              <a:xfrm flipV="1">
                <a:off x="8231617" y="566737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" name="Line 19"/>
              <p:cNvCxnSpPr/>
              <p:nvPr/>
            </p:nvCxnSpPr>
            <p:spPr bwMode="auto">
              <a:xfrm flipV="1">
                <a:off x="1195396" y="568895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9" name="Rectangle 88"/>
              <p:cNvSpPr>
                <a:spLocks noChangeArrowheads="1"/>
              </p:cNvSpPr>
              <p:nvPr/>
            </p:nvSpPr>
            <p:spPr bwMode="auto">
              <a:xfrm>
                <a:off x="7421085" y="5785935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4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99" name="Rectangle 98"/>
              <p:cNvSpPr>
                <a:spLocks noChangeArrowheads="1"/>
              </p:cNvSpPr>
              <p:nvPr/>
            </p:nvSpPr>
            <p:spPr bwMode="auto">
              <a:xfrm>
                <a:off x="3102030" y="3236583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43" name="Rectangle 142"/>
              <p:cNvSpPr>
                <a:spLocks noChangeArrowheads="1"/>
              </p:cNvSpPr>
              <p:nvPr/>
            </p:nvSpPr>
            <p:spPr bwMode="auto">
              <a:xfrm>
                <a:off x="4760859" y="236793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47" name="Rectangle 146"/>
              <p:cNvSpPr>
                <a:spLocks noChangeArrowheads="1"/>
              </p:cNvSpPr>
              <p:nvPr/>
            </p:nvSpPr>
            <p:spPr bwMode="auto">
              <a:xfrm>
                <a:off x="7620396" y="2141704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DDR3</a:t>
                </a: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/</a:t>
                </a: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866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55" name="Rectangle 154"/>
              <p:cNvSpPr>
                <a:spLocks noChangeArrowheads="1"/>
              </p:cNvSpPr>
              <p:nvPr/>
            </p:nvSpPr>
            <p:spPr bwMode="auto">
              <a:xfrm>
                <a:off x="2706555" y="3432595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cxnSp>
            <p:nvCxnSpPr>
              <p:cNvPr id="167" name="Straight Connector 166"/>
              <p:cNvCxnSpPr/>
              <p:nvPr/>
            </p:nvCxnSpPr>
            <p:spPr>
              <a:xfrm rot="120000" flipV="1">
                <a:off x="4156381" y="2290553"/>
                <a:ext cx="4382762" cy="711482"/>
              </a:xfrm>
              <a:prstGeom prst="line">
                <a:avLst/>
              </a:prstGeom>
              <a:ln w="285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Rectangle 171"/>
              <p:cNvSpPr>
                <a:spLocks noChangeArrowheads="1"/>
              </p:cNvSpPr>
              <p:nvPr/>
            </p:nvSpPr>
            <p:spPr bwMode="auto">
              <a:xfrm>
                <a:off x="1736685" y="3328696"/>
                <a:ext cx="503154" cy="4603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grpSp>
            <p:nvGrpSpPr>
              <p:cNvPr id="173" name="Csoportba foglalás 2"/>
              <p:cNvGrpSpPr/>
              <p:nvPr/>
            </p:nvGrpSpPr>
            <p:grpSpPr>
              <a:xfrm>
                <a:off x="5967157" y="2978949"/>
                <a:ext cx="1065627" cy="288146"/>
                <a:chOff x="4097336" y="1285770"/>
                <a:chExt cx="1052975" cy="164553"/>
              </a:xfrm>
            </p:grpSpPr>
            <p:sp>
              <p:nvSpPr>
                <p:cNvPr id="174" name="Rectangle 173"/>
                <p:cNvSpPr>
                  <a:spLocks noChangeArrowheads="1"/>
                </p:cNvSpPr>
                <p:nvPr/>
              </p:nvSpPr>
              <p:spPr bwMode="auto">
                <a:xfrm rot="21027067">
                  <a:off x="4097336" y="1285770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Times New Roman" pitchFamily="18" charset="0"/>
                  </a:endParaRPr>
                </a:p>
              </p:txBody>
            </p:sp>
            <p:sp>
              <p:nvSpPr>
                <p:cNvPr id="175" name="Rectangle 174"/>
                <p:cNvSpPr>
                  <a:spLocks noChangeArrowheads="1"/>
                </p:cNvSpPr>
                <p:nvPr/>
              </p:nvSpPr>
              <p:spPr bwMode="auto">
                <a:xfrm rot="21026351">
                  <a:off x="4273253" y="1318878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hu-HU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~ 2*/</a:t>
                  </a:r>
                  <a:r>
                    <a:rPr kumimoji="0" lang="en-US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8  </a:t>
                  </a:r>
                  <a:r>
                    <a:rPr kumimoji="0" lang="hu-HU" sz="1200" b="1" i="0" u="none" strike="noStrike" kern="1200" cap="none" spc="0" normalizeH="0" baseline="0" noProof="0" err="1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180" name="Rectangle 179"/>
            <p:cNvSpPr>
              <a:spLocks noChangeArrowheads="1"/>
            </p:cNvSpPr>
            <p:nvPr/>
          </p:nvSpPr>
          <p:spPr bwMode="auto">
            <a:xfrm>
              <a:off x="993734" y="3316760"/>
              <a:ext cx="548696" cy="492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266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85" name="Straight Connector 84"/>
            <p:cNvCxnSpPr>
              <a:stCxn id="134" idx="2"/>
            </p:cNvCxnSpPr>
            <p:nvPr/>
          </p:nvCxnSpPr>
          <p:spPr>
            <a:xfrm flipV="1">
              <a:off x="3781356" y="1628796"/>
              <a:ext cx="2524699" cy="1192909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2599423" y="3443320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763895" y="3046730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4962600" y="2677165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6903042" y="2304656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cxnSp>
          <p:nvCxnSpPr>
            <p:cNvPr id="6" name="Straight Connector 5"/>
            <p:cNvCxnSpPr/>
            <p:nvPr/>
          </p:nvCxnSpPr>
          <p:spPr>
            <a:xfrm rot="60000" flipV="1">
              <a:off x="2702285" y="2783283"/>
              <a:ext cx="2260315" cy="773759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 flipV="1">
              <a:off x="4994574" y="1929942"/>
              <a:ext cx="2490406" cy="84958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Rectangle 109"/>
            <p:cNvSpPr>
              <a:spLocks noChangeArrowheads="1"/>
            </p:cNvSpPr>
            <p:nvPr/>
          </p:nvSpPr>
          <p:spPr bwMode="auto">
            <a:xfrm>
              <a:off x="1280594" y="381546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2309809" y="3591075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400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3618031" y="3261461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DDR2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667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6654151" y="254357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600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4" name="Rectangle 113"/>
            <p:cNvSpPr>
              <a:spLocks noChangeArrowheads="1"/>
            </p:cNvSpPr>
            <p:nvPr/>
          </p:nvSpPr>
          <p:spPr bwMode="auto">
            <a:xfrm>
              <a:off x="7217308" y="241142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/4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866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8" name="Rectangle 127"/>
            <p:cNvSpPr>
              <a:spLocks noChangeArrowheads="1"/>
            </p:cNvSpPr>
            <p:nvPr/>
          </p:nvSpPr>
          <p:spPr bwMode="auto">
            <a:xfrm>
              <a:off x="1611286" y="3035579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400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4" name="Rectangle 133"/>
            <p:cNvSpPr>
              <a:spLocks noChangeArrowheads="1"/>
            </p:cNvSpPr>
            <p:nvPr/>
          </p:nvSpPr>
          <p:spPr bwMode="auto">
            <a:xfrm>
              <a:off x="3425735" y="2295318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1067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 rot="120000" flipV="1">
              <a:off x="1306182" y="2729684"/>
              <a:ext cx="2484784" cy="1124667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116"/>
            <p:cNvSpPr txBox="1"/>
            <p:nvPr/>
          </p:nvSpPr>
          <p:spPr>
            <a:xfrm>
              <a:off x="885505" y="3814189"/>
              <a:ext cx="5613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72BFC5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DTs 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1815428" y="3606715"/>
              <a:ext cx="77938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4S/</a:t>
              </a:r>
              <a:r>
                <a:rPr kumimoji="0" lang="en-US" sz="1200" b="1" i="0" u="none" strike="noStrike" kern="1200" cap="none" spc="0" normalizeH="0" baseline="0" noProof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8S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875687" y="3872815"/>
              <a:ext cx="13211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DDR3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memory</a:t>
              </a:r>
            </a:p>
          </p:txBody>
        </p:sp>
        <p:sp>
          <p:nvSpPr>
            <p:cNvPr id="102" name="Down Arrow 101"/>
            <p:cNvSpPr/>
            <p:nvPr/>
          </p:nvSpPr>
          <p:spPr bwMode="auto">
            <a:xfrm rot="10800000">
              <a:off x="4991234" y="3286062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8" name="Down Arrow 107"/>
            <p:cNvSpPr/>
            <p:nvPr/>
          </p:nvSpPr>
          <p:spPr bwMode="auto">
            <a:xfrm rot="10800000">
              <a:off x="3745146" y="3626720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09" name="Line 18"/>
            <p:cNvCxnSpPr/>
            <p:nvPr/>
          </p:nvCxnSpPr>
          <p:spPr bwMode="auto">
            <a:xfrm flipV="1">
              <a:off x="8359386" y="551514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Line 18"/>
            <p:cNvCxnSpPr/>
            <p:nvPr/>
          </p:nvCxnSpPr>
          <p:spPr bwMode="auto">
            <a:xfrm flipV="1">
              <a:off x="8821610" y="551514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8034645" y="5642155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8493520" y="5643832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7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3761725" y="272968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3271000" y="294384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6100156" y="240618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7635708" y="225117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1626401" y="3626889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4" name="Rectangle 123"/>
            <p:cNvSpPr>
              <a:spLocks noChangeArrowheads="1"/>
            </p:cNvSpPr>
            <p:nvPr/>
          </p:nvSpPr>
          <p:spPr bwMode="auto">
            <a:xfrm>
              <a:off x="1958219" y="349580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8491487" y="1926374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984984" y="2186350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7716842" y="236908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866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8224848" y="2246306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2666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7040227" y="3473888"/>
              <a:ext cx="13211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DDR4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memory</a:t>
              </a:r>
            </a:p>
          </p:txBody>
        </p:sp>
        <p:sp>
          <p:nvSpPr>
            <p:cNvPr id="136" name="Rectangle 135"/>
            <p:cNvSpPr>
              <a:spLocks noChangeArrowheads="1"/>
            </p:cNvSpPr>
            <p:nvPr/>
          </p:nvSpPr>
          <p:spPr bwMode="auto">
            <a:xfrm>
              <a:off x="7793270" y="215260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8" name="Rectangle 137"/>
            <p:cNvSpPr>
              <a:spLocks noChangeArrowheads="1"/>
            </p:cNvSpPr>
            <p:nvPr/>
          </p:nvSpPr>
          <p:spPr bwMode="auto">
            <a:xfrm>
              <a:off x="8162383" y="205629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9" name="Rectangle 138"/>
            <p:cNvSpPr>
              <a:spLocks noChangeArrowheads="1"/>
            </p:cNvSpPr>
            <p:nvPr/>
          </p:nvSpPr>
          <p:spPr bwMode="auto">
            <a:xfrm>
              <a:off x="7441763" y="163178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/2133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7466765" y="2185195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cxnSp>
          <p:nvCxnSpPr>
            <p:cNvPr id="141" name="Straight Connector 140"/>
            <p:cNvCxnSpPr/>
            <p:nvPr/>
          </p:nvCxnSpPr>
          <p:spPr>
            <a:xfrm flipV="1">
              <a:off x="4955905" y="2111191"/>
              <a:ext cx="3819795" cy="688754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Rectangle 143"/>
            <p:cNvSpPr>
              <a:spLocks noChangeArrowheads="1"/>
            </p:cNvSpPr>
            <p:nvPr/>
          </p:nvSpPr>
          <p:spPr bwMode="auto">
            <a:xfrm>
              <a:off x="7744944" y="1426168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/2400</a:t>
              </a:r>
            </a:p>
          </p:txBody>
        </p:sp>
        <p:sp>
          <p:nvSpPr>
            <p:cNvPr id="146" name="Down Arrow 145"/>
            <p:cNvSpPr/>
            <p:nvPr/>
          </p:nvSpPr>
          <p:spPr bwMode="auto">
            <a:xfrm rot="10800000">
              <a:off x="7510306" y="2846794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9" name="Down Arrow 148"/>
            <p:cNvSpPr/>
            <p:nvPr/>
          </p:nvSpPr>
          <p:spPr bwMode="auto">
            <a:xfrm rot="10800000">
              <a:off x="7770300" y="274370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903BFC3E-3DAF-4DA3-B153-80DE7AFBAA22}"/>
              </a:ext>
            </a:extLst>
          </p:cNvPr>
          <p:cNvSpPr txBox="1"/>
          <p:nvPr/>
        </p:nvSpPr>
        <p:spPr>
          <a:xfrm>
            <a:off x="77986" y="498745"/>
            <a:ext cx="88209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>
                <a:solidFill>
                  <a:srgbClr val="2D2D8A"/>
                </a:solidFill>
                <a:latin typeface="Verdana"/>
              </a:rPr>
              <a:t>Evolution of m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emory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transfer rates in Intel’s DTs and </a:t>
            </a:r>
            <a:r>
              <a:rPr lang="hu-HU" dirty="0">
                <a:solidFill>
                  <a:srgbClr val="2D2D8A"/>
                </a:solidFill>
                <a:latin typeface="Verdana"/>
              </a:rPr>
              <a:t>HE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4S/8S servers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9184DF3A-3401-453D-8454-1D05D925A473}"/>
              </a:ext>
            </a:extLst>
          </p:cNvPr>
          <p:cNvSpPr txBox="1"/>
          <p:nvPr/>
        </p:nvSpPr>
        <p:spPr>
          <a:xfrm>
            <a:off x="152400" y="6362700"/>
            <a:ext cx="14474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200" dirty="0"/>
              <a:t>HE: High-End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8826805" y="648627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16484296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92684" y="1240789"/>
            <a:ext cx="8315706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3.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The memory bandwidth obstacle of server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5D0FD5BB-F008-4EEA-9BE7-0A15FE6B0422}"/>
              </a:ext>
            </a:extLst>
          </p:cNvPr>
          <p:cNvGrpSpPr>
            <a:grpSpLocks/>
          </p:cNvGrpSpPr>
          <p:nvPr/>
        </p:nvGrpSpPr>
        <p:grpSpPr bwMode="auto">
          <a:xfrm>
            <a:off x="388302" y="2229765"/>
            <a:ext cx="8320087" cy="684000"/>
            <a:chOff x="705" y="1638"/>
            <a:chExt cx="4442" cy="292"/>
          </a:xfrm>
        </p:grpSpPr>
        <p:sp>
          <p:nvSpPr>
            <p:cNvPr id="5" name="AutoShape 5">
              <a:extLst>
                <a:ext uri="{FF2B5EF4-FFF2-40B4-BE49-F238E27FC236}">
                  <a16:creationId xmlns:a16="http://schemas.microsoft.com/office/drawing/2014/main" id="{4CE0E38E-4DCD-499A-B2C6-3598DA630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3.1 What happens when memory rates rise slower than</a:t>
              </a:r>
            </a:p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          core counts in server processors?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6" name="Text Box 6">
              <a:extLst>
                <a:ext uri="{FF2B5EF4-FFF2-40B4-BE49-F238E27FC236}">
                  <a16:creationId xmlns:a16="http://schemas.microsoft.com/office/drawing/2014/main" id="{53F4118C-CE8F-4AC7-AA16-D92776151D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" name="AutoShape 8">
            <a:extLst>
              <a:ext uri="{FF2B5EF4-FFF2-40B4-BE49-F238E27FC236}">
                <a16:creationId xmlns:a16="http://schemas.microsoft.com/office/drawing/2014/main" id="{6B42883E-B441-4D4D-8229-D5CCE6458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52" y="2959062"/>
            <a:ext cx="7859317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3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.2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Addressing the threat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of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a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memory bandwidth bottleneck</a:t>
            </a:r>
          </a:p>
        </p:txBody>
      </p:sp>
      <p:sp>
        <p:nvSpPr>
          <p:cNvPr id="8" name="Text Box 9">
            <a:extLst>
              <a:ext uri="{FF2B5EF4-FFF2-40B4-BE49-F238E27FC236}">
                <a16:creationId xmlns:a16="http://schemas.microsoft.com/office/drawing/2014/main" id="{5026040B-4F27-4F3E-BC82-CC0587428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8" y="2974937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AutoShape 11">
            <a:extLst>
              <a:ext uri="{FF2B5EF4-FFF2-40B4-BE49-F238E27FC236}">
                <a16:creationId xmlns:a16="http://schemas.microsoft.com/office/drawing/2014/main" id="{F950A01D-0FB2-4620-A69D-455C6B30F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628" y="3473412"/>
            <a:ext cx="7856141" cy="68400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3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.3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Constrains for raising the n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umber of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direct connected </a:t>
            </a:r>
          </a:p>
          <a:p>
            <a:pPr lvl="0"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        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standard DRAM channels to the MCH or a processor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 Box 12">
            <a:extLst>
              <a:ext uri="{FF2B5EF4-FFF2-40B4-BE49-F238E27FC236}">
                <a16:creationId xmlns:a16="http://schemas.microsoft.com/office/drawing/2014/main" id="{7ACBC496-2DB5-471A-9B27-CB7B600E9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3" y="361152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AutoShape 5">
            <a:extLst>
              <a:ext uri="{FF2B5EF4-FFF2-40B4-BE49-F238E27FC236}">
                <a16:creationId xmlns:a16="http://schemas.microsoft.com/office/drawing/2014/main" id="{4834A423-09F1-4C03-99EC-4B8860AB4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039" y="4228567"/>
            <a:ext cx="7856141" cy="68400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3.4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Design space of connecting memory subsystems to </a:t>
            </a:r>
            <a:endParaRPr lang="hu-HU" altLang="en-US" sz="19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        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server platforms</a:t>
            </a: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B1220DC5-A488-4920-A845-078F2FF313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490" y="4238092"/>
            <a:ext cx="409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Text Box 18">
            <a:extLst>
              <a:ext uri="{FF2B5EF4-FFF2-40B4-BE49-F238E27FC236}">
                <a16:creationId xmlns:a16="http://schemas.microsoft.com/office/drawing/2014/main" id="{6664C44B-B5E0-4F0F-A308-E371FFADD3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684" y="484576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080226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1667509"/>
            <a:ext cx="8532813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3.1 What happens when memory rates rise slower than core counts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in server processors?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322707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B4F76A-795D-47D8-868E-CEA56CF99E5A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br>
              <a:rPr lang="hu-HU" altLang="en-US" kern="1200" dirty="0">
                <a:latin typeface="Verdana" pitchFamily="34" charset="0"/>
              </a:rPr>
            </a:br>
            <a:r>
              <a:rPr lang="hu-HU" altLang="en-US" kern="1200" dirty="0">
                <a:latin typeface="Verdana" pitchFamily="34" charset="0"/>
              </a:rPr>
              <a:t>3.1 What happens when memory rates rise slower than core counts? (1)</a:t>
            </a:r>
            <a:br>
              <a:rPr lang="en-US" altLang="en-US" kern="1200" dirty="0">
                <a:latin typeface="Verdana" pitchFamily="34" charset="0"/>
              </a:rPr>
            </a:br>
            <a:endParaRPr lang="hu-HU" kern="1200" dirty="0">
              <a:latin typeface="Verdana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2C5A88F-D6FE-4DA8-AF47-2319A42ECA1A}"/>
              </a:ext>
            </a:extLst>
          </p:cNvPr>
          <p:cNvSpPr txBox="1"/>
          <p:nvPr/>
        </p:nvSpPr>
        <p:spPr>
          <a:xfrm>
            <a:off x="107950" y="486410"/>
            <a:ext cx="88633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3.1 What happens when </a:t>
            </a:r>
            <a:r>
              <a:rPr lang="en-US" dirty="0">
                <a:solidFill>
                  <a:schemeClr val="accent6"/>
                </a:solidFill>
              </a:rPr>
              <a:t>memory rates </a:t>
            </a:r>
            <a:r>
              <a:rPr lang="hu-HU" dirty="0">
                <a:solidFill>
                  <a:schemeClr val="accent6"/>
                </a:solidFill>
              </a:rPr>
              <a:t>rise slower than core counts in</a:t>
            </a:r>
          </a:p>
          <a:p>
            <a:r>
              <a:rPr lang="hu-HU" dirty="0">
                <a:solidFill>
                  <a:schemeClr val="accent6"/>
                </a:solidFill>
              </a:rPr>
              <a:t>       server processors?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D2BAB96-3F74-42B0-AF2A-97D7B2102B67}"/>
              </a:ext>
            </a:extLst>
          </p:cNvPr>
          <p:cNvSpPr txBox="1"/>
          <p:nvPr/>
        </p:nvSpPr>
        <p:spPr>
          <a:xfrm>
            <a:off x="240030" y="1118135"/>
            <a:ext cx="879881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Both in Intel’s 2S and 4S server processors but also in AMD’s previous Bulldozer</a:t>
            </a:r>
          </a:p>
          <a:p>
            <a:r>
              <a:rPr lang="hu-HU" sz="1600" dirty="0"/>
              <a:t>      based processor lines </a:t>
            </a:r>
            <a:r>
              <a:rPr lang="hu-HU" sz="1600" dirty="0">
                <a:solidFill>
                  <a:srgbClr val="FF0000"/>
                </a:solidFill>
              </a:rPr>
              <a:t>memory speeds has been raised slower than core counts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[46].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75E9078-1737-457D-AB58-FA15E16ECCC8}"/>
              </a:ext>
            </a:extLst>
          </p:cNvPr>
          <p:cNvSpPr txBox="1"/>
          <p:nvPr/>
        </p:nvSpPr>
        <p:spPr>
          <a:xfrm>
            <a:off x="3429574" y="2217687"/>
            <a:ext cx="3036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  = </a:t>
            </a:r>
            <a:r>
              <a:rPr kumimoji="0" lang="en-US" sz="16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kumimoji="0" lang="en-US" sz="16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endParaRPr kumimoji="0" lang="en-US" sz="1600" b="0" i="0" u="none" strike="noStrike" kern="1200" cap="none" spc="0" normalizeH="0" baseline="-2500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2553B9B-7C3F-47BB-98DF-599B921FEE74}"/>
              </a:ext>
            </a:extLst>
          </p:cNvPr>
          <p:cNvSpPr txBox="1"/>
          <p:nvPr/>
        </p:nvSpPr>
        <p:spPr>
          <a:xfrm>
            <a:off x="3429574" y="2580758"/>
            <a:ext cx="5769504" cy="1192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 Number of memory channels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w:  Width of a memory channel (8 byte)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 Transfer rate of the memory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2.4 GT/s)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  Core count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885916-8748-4C71-82DD-63C2FEC8098D}"/>
              </a:ext>
            </a:extLst>
          </p:cNvPr>
          <p:cNvSpPr txBox="1"/>
          <p:nvPr/>
        </p:nvSpPr>
        <p:spPr>
          <a:xfrm>
            <a:off x="217974" y="1892717"/>
            <a:ext cx="75901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per core memory bandwidth of a socket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(BW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M/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core) amounts to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E702F62-7157-464D-8E8F-F5E7298A251F}"/>
              </a:ext>
            </a:extLst>
          </p:cNvPr>
          <p:cNvSpPr txBox="1"/>
          <p:nvPr/>
        </p:nvSpPr>
        <p:spPr>
          <a:xfrm>
            <a:off x="216578" y="3836809"/>
            <a:ext cx="891782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If in subsequent processor generations the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transfer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rate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(T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)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aises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slower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than 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core count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8A6DE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expression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becomes smaller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and</a:t>
            </a:r>
            <a:endParaRPr lang="hu-HU" sz="1600" dirty="0">
              <a:solidFill>
                <a:srgbClr val="0070C0"/>
              </a:solidFill>
              <a:latin typeface="Verdana"/>
              <a:cs typeface="Times New Roman" pitchFamily="18" charset="0"/>
            </a:endParaRP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along with it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per core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bandwidth (BW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/core) becomes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also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smaller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endParaRPr lang="hu-HU" sz="1600" dirty="0">
              <a:solidFill>
                <a:srgbClr val="FF0000"/>
              </a:solidFill>
              <a:latin typeface="Verdana"/>
              <a:cs typeface="Times New Roman" pitchFamily="18" charset="0"/>
            </a:endParaRP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    </a:t>
            </a:r>
            <a:r>
              <a:rPr lang="en-US" sz="1600" dirty="0">
                <a:latin typeface="Verdana"/>
                <a:cs typeface="Times New Roman" pitchFamily="18" charset="0"/>
              </a:rPr>
              <a:t>according to the</a:t>
            </a:r>
            <a:r>
              <a:rPr lang="hu-HU" sz="1600" dirty="0"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latin typeface="Verdana"/>
                <a:cs typeface="Times New Roman" pitchFamily="18" charset="0"/>
              </a:rPr>
              <a:t>expression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3FC07E6-E4DF-4724-B8DD-3F6D1C8690A5}"/>
              </a:ext>
            </a:extLst>
          </p:cNvPr>
          <p:cNvSpPr txBox="1"/>
          <p:nvPr/>
        </p:nvSpPr>
        <p:spPr>
          <a:xfrm>
            <a:off x="553587" y="5383688"/>
            <a:ext cx="84105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onsequently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a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mem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ory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bandwidth gap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would emerge unless the 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number of memory channels will be raised.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F1C8C60-7371-46DE-A24B-2258BB9E1662}"/>
              </a:ext>
            </a:extLst>
          </p:cNvPr>
          <p:cNvSpPr txBox="1"/>
          <p:nvPr/>
        </p:nvSpPr>
        <p:spPr>
          <a:xfrm>
            <a:off x="3439962" y="4915240"/>
            <a:ext cx="317954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 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endParaRPr kumimoji="0" lang="en-US" sz="1600" b="0" i="0" u="none" strike="noStrike" kern="1200" cap="none" spc="0" normalizeH="0" baseline="-2500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1" name="TextBox 4">
            <a:extLst>
              <a:ext uri="{FF2B5EF4-FFF2-40B4-BE49-F238E27FC236}">
                <a16:creationId xmlns:a16="http://schemas.microsoft.com/office/drawing/2014/main" id="{AF179508-C5D0-4A76-9CAE-E2006FC669E4}"/>
              </a:ext>
            </a:extLst>
          </p:cNvPr>
          <p:cNvSpPr txBox="1"/>
          <p:nvPr/>
        </p:nvSpPr>
        <p:spPr>
          <a:xfrm>
            <a:off x="8853642" y="648728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135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18D3FA-904D-40F7-9D55-8746D6D96A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kern="1200" dirty="0">
                <a:latin typeface="Verdana" pitchFamily="34" charset="0"/>
              </a:rPr>
              <a:t>3.1 What happens when memory rates rise slower than core counts? (2)</a:t>
            </a:r>
            <a:endParaRPr lang="hu-H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BD46796-119F-4AE0-B32A-247B231045E1}"/>
              </a:ext>
            </a:extLst>
          </p:cNvPr>
          <p:cNvSpPr txBox="1"/>
          <p:nvPr/>
        </p:nvSpPr>
        <p:spPr>
          <a:xfrm>
            <a:off x="107950" y="487680"/>
            <a:ext cx="80261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Demand for preserving the per core bandwidth in server processor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EB56562-8801-451A-AC7C-B6B5556FE470}"/>
              </a:ext>
            </a:extLst>
          </p:cNvPr>
          <p:cNvSpPr txBox="1"/>
          <p:nvPr/>
        </p:nvSpPr>
        <p:spPr>
          <a:xfrm>
            <a:off x="271204" y="922334"/>
            <a:ext cx="83916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a multicore processor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every core may run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independently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from each other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while processor generations evolve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6" name="Rounded Rectangle 16">
            <a:extLst>
              <a:ext uri="{FF2B5EF4-FFF2-40B4-BE49-F238E27FC236}">
                <a16:creationId xmlns:a16="http://schemas.microsoft.com/office/drawing/2014/main" id="{5005F8BB-7D98-4540-866B-F3FB65280455}"/>
              </a:ext>
            </a:extLst>
          </p:cNvPr>
          <p:cNvSpPr/>
          <p:nvPr/>
        </p:nvSpPr>
        <p:spPr bwMode="auto">
          <a:xfrm>
            <a:off x="672355" y="1609817"/>
            <a:ext cx="7865253" cy="338554"/>
          </a:xfrm>
          <a:prstGeom prst="roundRect">
            <a:avLst/>
          </a:prstGeom>
          <a:solidFill>
            <a:srgbClr val="FFEDB3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per core memory bandwidth should be preserved,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9" name="Rounded Rectangle 16">
            <a:extLst>
              <a:ext uri="{FF2B5EF4-FFF2-40B4-BE49-F238E27FC236}">
                <a16:creationId xmlns:a16="http://schemas.microsoft.com/office/drawing/2014/main" id="{15F0CB2E-7ACF-4A24-8123-7FEB7974FD60}"/>
              </a:ext>
            </a:extLst>
          </p:cNvPr>
          <p:cNvSpPr/>
          <p:nvPr/>
        </p:nvSpPr>
        <p:spPr bwMode="auto">
          <a:xfrm>
            <a:off x="723155" y="2523677"/>
            <a:ext cx="7814453" cy="385563"/>
          </a:xfrm>
          <a:prstGeom prst="roundRect">
            <a:avLst/>
          </a:prstGeom>
          <a:solidFill>
            <a:srgbClr val="FFEDB3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lvl="0" defTabSz="914400">
              <a:defRPr/>
            </a:pP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the memory bandwidth needs to be linearly scaled 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with the core count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.</a:t>
            </a:r>
            <a:endParaRPr lang="en-US" sz="16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0A4BFC6-4289-4674-841E-9BAC117FC11D}"/>
              </a:ext>
            </a:extLst>
          </p:cNvPr>
          <p:cNvSpPr txBox="1"/>
          <p:nvPr/>
        </p:nvSpPr>
        <p:spPr>
          <a:xfrm>
            <a:off x="592625" y="2114701"/>
            <a:ext cx="1752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in other words,</a:t>
            </a:r>
          </a:p>
        </p:txBody>
      </p:sp>
      <p:sp>
        <p:nvSpPr>
          <p:cNvPr id="11" name="TextBox 4">
            <a:extLst>
              <a:ext uri="{FF2B5EF4-FFF2-40B4-BE49-F238E27FC236}">
                <a16:creationId xmlns:a16="http://schemas.microsoft.com/office/drawing/2014/main" id="{9D140832-562A-42BB-A4CA-09862763E0A8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956030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524" y="9525"/>
            <a:ext cx="9134475" cy="40005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</a:t>
            </a:r>
            <a:r>
              <a:rPr lang="en-US" altLang="en-US" dirty="0">
                <a:latin typeface="Verdana" pitchFamily="34" charset="0"/>
              </a:rPr>
              <a:t>1</a:t>
            </a:r>
            <a:r>
              <a:rPr lang="hu-HU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2514598" y="1608781"/>
            <a:ext cx="4390466" cy="3650114"/>
            <a:chOff x="2272552" y="2418217"/>
            <a:chExt cx="4390466" cy="3650114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19643" t="3512" r="19838" b="4514"/>
            <a:stretch/>
          </p:blipFill>
          <p:spPr>
            <a:xfrm>
              <a:off x="2286000" y="2418217"/>
              <a:ext cx="4377018" cy="3650114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72552" y="2433917"/>
              <a:ext cx="1344701" cy="154641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90482" y="2438400"/>
              <a:ext cx="1344701" cy="1546412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543639" y="874757"/>
            <a:ext cx="49560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Recent market share of 1S and 2S servers </a:t>
            </a: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2</a:t>
            </a: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6201" y="497542"/>
            <a:ext cx="7206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1.1 The worldwide server market (1)</a:t>
            </a:r>
          </a:p>
        </p:txBody>
      </p:sp>
    </p:spTree>
    <p:extLst>
      <p:ext uri="{BB962C8B-B14F-4D97-AF65-F5344CB8AC3E}">
        <p14:creationId xmlns:p14="http://schemas.microsoft.com/office/powerpoint/2010/main" val="309874139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63880" y="1667510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.2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Addressing the threat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memory bandwidth bottleneck</a:t>
            </a:r>
          </a:p>
        </p:txBody>
      </p:sp>
    </p:spTree>
    <p:extLst>
      <p:ext uri="{BB962C8B-B14F-4D97-AF65-F5344CB8AC3E}">
        <p14:creationId xmlns:p14="http://schemas.microsoft.com/office/powerpoint/2010/main" val="408499213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74A230-D4E7-4C19-B421-9E4C99DE2BE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</a:t>
            </a:r>
            <a:r>
              <a:rPr lang="hu-HU" kern="1200" dirty="0">
                <a:latin typeface="Verdana" pitchFamily="34" charset="0"/>
              </a:rPr>
              <a:t>bottleneck (1)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4A7598-A30D-4518-BB1C-4CDC2FCA4DFD}"/>
              </a:ext>
            </a:extLst>
          </p:cNvPr>
          <p:cNvSpPr txBox="1"/>
          <p:nvPr/>
        </p:nvSpPr>
        <p:spPr>
          <a:xfrm>
            <a:off x="107950" y="481264"/>
            <a:ext cx="75985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3.2 Addressing the threat of a memory bandwidth bottleneck </a:t>
            </a:r>
          </a:p>
        </p:txBody>
      </p:sp>
      <p:sp>
        <p:nvSpPr>
          <p:cNvPr id="6" name="Rounded Rectangle 10">
            <a:extLst>
              <a:ext uri="{FF2B5EF4-FFF2-40B4-BE49-F238E27FC236}">
                <a16:creationId xmlns:a16="http://schemas.microsoft.com/office/drawing/2014/main" id="{79D4C44F-AF54-470C-8AF0-0994243FFDD8}"/>
              </a:ext>
            </a:extLst>
          </p:cNvPr>
          <p:cNvSpPr/>
          <p:nvPr/>
        </p:nvSpPr>
        <p:spPr bwMode="auto">
          <a:xfrm>
            <a:off x="464130" y="2982220"/>
            <a:ext cx="8280000" cy="1207969"/>
          </a:xfrm>
          <a:prstGeom prst="roundRect">
            <a:avLst/>
          </a:prstGeom>
          <a:solidFill>
            <a:srgbClr val="FFEDB3"/>
          </a:solidFill>
          <a:ln w="19050" cap="flat" cmpd="sng" algn="ctr">
            <a:solidFill>
              <a:srgbClr val="FFED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96968CD-AAAE-4CF7-BDFF-1A26B4972A7F}"/>
              </a:ext>
            </a:extLst>
          </p:cNvPr>
          <p:cNvSpPr txBox="1"/>
          <p:nvPr/>
        </p:nvSpPr>
        <p:spPr>
          <a:xfrm>
            <a:off x="3143249" y="1660563"/>
            <a:ext cx="30949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 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7A250C8-55F5-47F7-BA89-4ECF970BB9FA}"/>
              </a:ext>
            </a:extLst>
          </p:cNvPr>
          <p:cNvSpPr txBox="1"/>
          <p:nvPr/>
        </p:nvSpPr>
        <p:spPr>
          <a:xfrm>
            <a:off x="262398" y="909516"/>
            <a:ext cx="89646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If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ratio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decreases,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per-core memory bandwidth (BW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/core)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may be preserved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by suitable increasing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, as the expression for 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reveals: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31F2D10-BA56-4353-9B81-44EE17F02239}"/>
              </a:ext>
            </a:extLst>
          </p:cNvPr>
          <p:cNvSpPr txBox="1"/>
          <p:nvPr/>
        </p:nvSpPr>
        <p:spPr>
          <a:xfrm>
            <a:off x="196148" y="2584521"/>
            <a:ext cx="19811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other words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0307CF7-7E5E-4825-8F47-93879949B362}"/>
              </a:ext>
            </a:extLst>
          </p:cNvPr>
          <p:cNvSpPr txBox="1"/>
          <p:nvPr/>
        </p:nvSpPr>
        <p:spPr>
          <a:xfrm>
            <a:off x="2184932" y="2337065"/>
            <a:ext cx="38539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should remain constant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cs typeface="Times New Roman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87376CD-CAB6-4966-B4DF-7CC6F9D18CE7}"/>
              </a:ext>
            </a:extLst>
          </p:cNvPr>
          <p:cNvSpPr txBox="1"/>
          <p:nvPr/>
        </p:nvSpPr>
        <p:spPr>
          <a:xfrm>
            <a:off x="186423" y="4309754"/>
            <a:ext cx="89915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Here we assume that the width of the memory channels (w) remains unchanged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 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also we consider the same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application domain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D073B52-725B-4E42-B2A2-62C2E8E5C1F0}"/>
              </a:ext>
            </a:extLst>
          </p:cNvPr>
          <p:cNvSpPr txBox="1"/>
          <p:nvPr/>
        </p:nvSpPr>
        <p:spPr>
          <a:xfrm>
            <a:off x="673946" y="1985059"/>
            <a:ext cx="29546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i.e.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while T</a:t>
            </a:r>
            <a:r>
              <a:rPr kumimoji="0" lang="hu-HU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/n</a:t>
            </a:r>
            <a:r>
              <a:rPr kumimoji="0" lang="hu-HU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decreases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90B6504-8587-45F9-8CD0-7DA06470131C}"/>
              </a:ext>
            </a:extLst>
          </p:cNvPr>
          <p:cNvSpPr txBox="1"/>
          <p:nvPr/>
        </p:nvSpPr>
        <p:spPr>
          <a:xfrm>
            <a:off x="465490" y="3076941"/>
            <a:ext cx="840845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while a processor family evolves generations over generations and core counts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rise in a higher rate than memory speed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, the resulting per core memory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bandwidth deficit should be compensated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by appropriately increasing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number of memory channels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of the platform.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</a:p>
        </p:txBody>
      </p:sp>
      <p:sp>
        <p:nvSpPr>
          <p:cNvPr id="14" name="TextBox 4">
            <a:extLst>
              <a:ext uri="{FF2B5EF4-FFF2-40B4-BE49-F238E27FC236}">
                <a16:creationId xmlns:a16="http://schemas.microsoft.com/office/drawing/2014/main" id="{899861CB-1CC0-4FB2-A321-B1ED47EDD0AD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611295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/>
      <p:bldP spid="10" grpId="0"/>
      <p:bldP spid="11" grpId="0"/>
      <p:bldP spid="12" grpId="0"/>
      <p:bldP spid="13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(2)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003" y="500193"/>
            <a:ext cx="88732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many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 channels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are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needed per socket for preserving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per core memory bandwidth of an n-core high-end server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111281" y="2390775"/>
          <a:ext cx="2522281" cy="43170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701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21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3664">
                <a:tc>
                  <a:txBody>
                    <a:bodyPr/>
                    <a:lstStyle/>
                    <a:p>
                      <a:pPr algn="ctr"/>
                      <a:r>
                        <a:rPr lang="en-US" sz="1200" baseline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</a:t>
                      </a:r>
                      <a:r>
                        <a:rPr lang="en-US" sz="1200" baseline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</a:t>
                      </a: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</a:t>
                      </a:r>
                      <a:endParaRPr lang="hu-HU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2.8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rgbClr val="D2DE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3.5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rgbClr val="D2DE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10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4.5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4.9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5.3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5.6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6.3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6.9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48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9.8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11.3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95836" y="1141605"/>
            <a:ext cx="88535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It has been shown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] that for the assumed evolution rates of core counts and memory speeds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server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with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cores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needs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approximately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= √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∗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√n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channels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per socket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if the per core memory bandwidth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should be preserved related to a chosen previous single core 2S server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 implementation (Nocona).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91404" y="5707345"/>
            <a:ext cx="573776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Table: The number of memory channels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needed per socket for preserving the per core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memory bandwidth of a high-end server with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cores related to a selected previous platform.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816112" y="650659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8775" y="2558723"/>
            <a:ext cx="548376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 on the right shows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required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number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memory channel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 socket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preserving the per core bandwidth of the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reference platform for higher core counts.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2069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9" grpId="0"/>
      <p:bldP spid="6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FEEFAA-AC9A-4485-A759-10FAF0294923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(3)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A530BB3-66EB-43BF-8458-96B14C5D014A}"/>
              </a:ext>
            </a:extLst>
          </p:cNvPr>
          <p:cNvSpPr txBox="1"/>
          <p:nvPr/>
        </p:nvSpPr>
        <p:spPr>
          <a:xfrm>
            <a:off x="79520" y="878217"/>
            <a:ext cx="864691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Providing enough memory channels and thus memory bandwidth per socket is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one of the key challenges in designing server processors and platforms since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multicores emerged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core counts continuously raise at a higher rate than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memory speeds ,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but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electrical and power issues constrain the ex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tension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memory channels, as discussed in the subsequent Sections.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368D7F-A2FE-412C-B19F-843CA699B777}"/>
              </a:ext>
            </a:extLst>
          </p:cNvPr>
          <p:cNvSpPr txBox="1"/>
          <p:nvPr/>
        </p:nvSpPr>
        <p:spPr>
          <a:xfrm>
            <a:off x="79520" y="500925"/>
            <a:ext cx="8059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driving force of the evolution of memory subsystems in servers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734206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1864" y="1101827"/>
            <a:ext cx="860568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order to preserve the per core memory bandwidth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number of memory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channels rose rapidly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from 1 per socket to 12 per socket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in Intel's high-end 2S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server platforms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, as shown in the next Tables.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8658" y="500194"/>
            <a:ext cx="92695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Raising the number of memory channels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in Intel's high-end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2S servers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826805" y="648627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911751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625947"/>
              </p:ext>
            </p:extLst>
          </p:nvPr>
        </p:nvGraphicFramePr>
        <p:xfrm>
          <a:off x="36896" y="1395663"/>
          <a:ext cx="9076626" cy="31623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6906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220062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4762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4345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0668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123084">
                  <a:extLst>
                    <a:ext uri="{9D8B030D-6E8A-4147-A177-3AD203B41FA5}">
                      <a16:colId xmlns:a16="http://schemas.microsoft.com/office/drawing/2014/main" val="1062735717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132781250"/>
                    </a:ext>
                  </a:extLst>
                </a:gridCol>
                <a:gridCol w="1409702">
                  <a:extLst>
                    <a:ext uri="{9D8B030D-6E8A-4147-A177-3AD203B41FA5}">
                      <a16:colId xmlns:a16="http://schemas.microsoft.com/office/drawing/2014/main" val="3607554555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MP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(5)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76250"/>
            <a:ext cx="906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Number of memory channels per socket in Intel’s high-end 2S SMP server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platforms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7688981" y="1395663"/>
            <a:ext cx="1424539" cy="31623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070547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6" y="1405291"/>
          <a:ext cx="8999623" cy="4709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531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90697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6911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7772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2079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097280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1066291">
                  <a:extLst>
                    <a:ext uri="{9D8B030D-6E8A-4147-A177-3AD203B41FA5}">
                      <a16:colId xmlns:a16="http://schemas.microsoft.com/office/drawing/2014/main" val="1409857883"/>
                    </a:ext>
                  </a:extLst>
                </a:gridCol>
                <a:gridCol w="1311150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cache/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(6)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76250"/>
            <a:ext cx="906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Number of memory channels per socket in Intel’s high-end 2S NUMA server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platforms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7757962" y="1405291"/>
            <a:ext cx="1299412" cy="470916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782553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C9982E3-AEFD-44C2-ADE8-1C55A8EB3781}"/>
              </a:ext>
            </a:extLst>
          </p:cNvPr>
          <p:cNvSpPr txBox="1"/>
          <p:nvPr/>
        </p:nvSpPr>
        <p:spPr>
          <a:xfrm>
            <a:off x="96250" y="442765"/>
            <a:ext cx="75269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Relative per core bandwidth in Intel’s 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99329C-19E3-4FA3-B8A9-6D87B9266C01}"/>
              </a:ext>
            </a:extLst>
          </p:cNvPr>
          <p:cNvSpPr txBox="1"/>
          <p:nvPr/>
        </p:nvSpPr>
        <p:spPr>
          <a:xfrm>
            <a:off x="107950" y="843280"/>
            <a:ext cx="89294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Let’s take Intel’s early single-core </a:t>
            </a:r>
            <a:r>
              <a:rPr lang="hu-HU" sz="1600" dirty="0">
                <a:solidFill>
                  <a:srgbClr val="0070C0"/>
                </a:solidFill>
              </a:rPr>
              <a:t>Nocona-based platform as a reference platform</a:t>
            </a:r>
          </a:p>
          <a:p>
            <a:r>
              <a:rPr lang="hu-HU" sz="1600" dirty="0"/>
              <a:t>       and let’s calculate the </a:t>
            </a:r>
            <a:r>
              <a:rPr lang="hu-HU" sz="1600" dirty="0">
                <a:solidFill>
                  <a:srgbClr val="FF0000"/>
                </a:solidFill>
              </a:rPr>
              <a:t>per core memory bandwidth</a:t>
            </a:r>
            <a:r>
              <a:rPr lang="hu-HU" sz="1600" dirty="0"/>
              <a:t> provided by the enlisted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 high-end 2S platforms (see next Table).</a:t>
            </a:r>
          </a:p>
        </p:txBody>
      </p:sp>
    </p:spTree>
    <p:extLst>
      <p:ext uri="{BB962C8B-B14F-4D97-AF65-F5344CB8AC3E}">
        <p14:creationId xmlns:p14="http://schemas.microsoft.com/office/powerpoint/2010/main" val="216269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9183463"/>
              </p:ext>
            </p:extLst>
          </p:nvPr>
        </p:nvGraphicFramePr>
        <p:xfrm>
          <a:off x="67377" y="808521"/>
          <a:ext cx="9012070" cy="61493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1154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373535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694118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08558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360851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664144">
                  <a:extLst>
                    <a:ext uri="{9D8B030D-6E8A-4147-A177-3AD203B41FA5}">
                      <a16:colId xmlns:a16="http://schemas.microsoft.com/office/drawing/2014/main" val="2212797321"/>
                    </a:ext>
                  </a:extLst>
                </a:gridCol>
                <a:gridCol w="1405288">
                  <a:extLst>
                    <a:ext uri="{9D8B030D-6E8A-4147-A177-3AD203B41FA5}">
                      <a16:colId xmlns:a16="http://schemas.microsoft.com/office/drawing/2014/main" val="2269717507"/>
                    </a:ext>
                  </a:extLst>
                </a:gridCol>
                <a:gridCol w="702644">
                  <a:extLst>
                    <a:ext uri="{9D8B030D-6E8A-4147-A177-3AD203B41FA5}">
                      <a16:colId xmlns:a16="http://schemas.microsoft.com/office/drawing/2014/main" val="4207823373"/>
                    </a:ext>
                  </a:extLst>
                </a:gridCol>
                <a:gridCol w="981778">
                  <a:extLst>
                    <a:ext uri="{9D8B030D-6E8A-4147-A177-3AD203B41FA5}">
                      <a16:colId xmlns:a16="http://schemas.microsoft.com/office/drawing/2014/main" val="3026002700"/>
                    </a:ext>
                  </a:extLst>
                </a:gridCol>
              </a:tblGrid>
              <a:tr h="691491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 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up to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Scaled </a:t>
                      </a:r>
                    </a:p>
                    <a:p>
                      <a:pPr algn="ctr"/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</a:t>
                      </a:r>
                      <a:r>
                        <a:rPr lang="en-US" sz="1050" baseline="-250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</a:t>
                      </a:r>
                      <a:endParaRPr lang="en-US" sz="1050" baseline="-250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baseline="-250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socket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core BW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el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 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to ref.  platform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Reference platform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 Prescott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1.0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l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79205">
                <a:tc rowSpan="4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500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5100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5300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0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5400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DDR3/1333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139242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X6500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2.8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3.2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DDR3/1600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3.9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E5-2600xx v3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DDR4/2133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4.2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1.2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DDR4/2400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4.7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DDR4/2400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5.3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5.3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1.6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0480867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96250" y="442765"/>
            <a:ext cx="75269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Relative per core bandwidth in Intel’s 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8104472" y="808521"/>
            <a:ext cx="974975" cy="614934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369078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(9)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C9982E3-AEFD-44C2-ADE8-1C55A8EB3781}"/>
              </a:ext>
            </a:extLst>
          </p:cNvPr>
          <p:cNvSpPr txBox="1"/>
          <p:nvPr/>
        </p:nvSpPr>
        <p:spPr>
          <a:xfrm>
            <a:off x="96250" y="442765"/>
            <a:ext cx="75269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Relative per core bandwidth in Intel’s 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-3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99329C-19E3-4FA3-B8A9-6D87B9266C01}"/>
              </a:ext>
            </a:extLst>
          </p:cNvPr>
          <p:cNvSpPr txBox="1"/>
          <p:nvPr/>
        </p:nvSpPr>
        <p:spPr>
          <a:xfrm>
            <a:off x="107950" y="843280"/>
            <a:ext cx="9192645" cy="29546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Data in the last but one column shows the </a:t>
            </a:r>
            <a:r>
              <a:rPr lang="hu-HU" sz="1600" dirty="0">
                <a:solidFill>
                  <a:srgbClr val="0070C0"/>
                </a:solidFill>
              </a:rPr>
              <a:t>number of memory channels needed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for the same per-core memory bandwidth as provided by the reference platform</a:t>
            </a:r>
          </a:p>
          <a:p>
            <a:r>
              <a:rPr lang="hu-HU" sz="1600" dirty="0"/>
              <a:t>      whereas the </a:t>
            </a:r>
            <a:r>
              <a:rPr lang="hu-HU" sz="1600" dirty="0">
                <a:solidFill>
                  <a:srgbClr val="0070C0"/>
                </a:solidFill>
              </a:rPr>
              <a:t>last column </a:t>
            </a:r>
            <a:r>
              <a:rPr lang="hu-HU" sz="1600" dirty="0"/>
              <a:t>(</a:t>
            </a:r>
            <a:r>
              <a:rPr lang="en-US" sz="1600" dirty="0"/>
              <a:t>Per core BW</a:t>
            </a:r>
            <a:r>
              <a:rPr lang="hu-HU" sz="1600" dirty="0"/>
              <a:t> </a:t>
            </a:r>
            <a:r>
              <a:rPr lang="en-US" sz="1600" dirty="0"/>
              <a:t>rel. to ref.  </a:t>
            </a:r>
            <a:r>
              <a:rPr lang="hu-HU" sz="1600" dirty="0"/>
              <a:t>p</a:t>
            </a:r>
            <a:r>
              <a:rPr lang="en-US" sz="1600" dirty="0" err="1"/>
              <a:t>latform</a:t>
            </a:r>
            <a:r>
              <a:rPr lang="hu-HU" sz="1600" dirty="0"/>
              <a:t>) provides a </a:t>
            </a:r>
            <a:r>
              <a:rPr lang="hu-HU" sz="1600" dirty="0">
                <a:solidFill>
                  <a:srgbClr val="0070C0"/>
                </a:solidFill>
              </a:rPr>
              <a:t>comparison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about the actual bandwidth of the discussed platform relative to the reference</a:t>
            </a: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70C0"/>
                </a:solidFill>
              </a:rPr>
              <a:t>      platform.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It can be stated that </a:t>
            </a:r>
            <a:r>
              <a:rPr lang="hu-HU" sz="1600" dirty="0">
                <a:solidFill>
                  <a:srgbClr val="0070C0"/>
                </a:solidFill>
              </a:rPr>
              <a:t>over generation the relative memory bandwidth remained 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about the same </a:t>
            </a:r>
            <a:r>
              <a:rPr lang="hu-HU" sz="1600" dirty="0"/>
              <a:t>mainly with the exception of the platforms with low line count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serial and parallel interfaces (Nehalem/Westmere-based server platforms).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In these platforms Intel provided 2.5 – 2.7 times higher bandwidth than the</a:t>
            </a:r>
          </a:p>
          <a:p>
            <a:r>
              <a:rPr lang="hu-HU" sz="1600" dirty="0"/>
              <a:t>      reference platform but this was corrected it in their subsequent direct attached</a:t>
            </a:r>
          </a:p>
          <a:p>
            <a:r>
              <a:rPr lang="hu-HU" sz="1600" dirty="0"/>
              <a:t>      designs (beginning with the Haswell-based platform). </a:t>
            </a:r>
          </a:p>
        </p:txBody>
      </p:sp>
      <p:sp>
        <p:nvSpPr>
          <p:cNvPr id="7" name="TextBox 4">
            <a:extLst>
              <a:ext uri="{FF2B5EF4-FFF2-40B4-BE49-F238E27FC236}">
                <a16:creationId xmlns:a16="http://schemas.microsoft.com/office/drawing/2014/main" id="{CAB8D1C0-0F70-4352-92CB-F197E29A6517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787945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</a:t>
            </a:r>
            <a:r>
              <a:rPr lang="en-US" altLang="en-US" dirty="0">
                <a:latin typeface="Verdana" pitchFamily="34" charset="0"/>
              </a:rPr>
              <a:t>2</a:t>
            </a:r>
            <a:r>
              <a:rPr lang="hu-HU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pic>
        <p:nvPicPr>
          <p:cNvPr id="4" name="Picture 2" descr="http://images.anandtech.com/doci/9193/RiscVsx86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4" t="19969" r="-1322" b="3721"/>
          <a:stretch/>
        </p:blipFill>
        <p:spPr bwMode="auto">
          <a:xfrm>
            <a:off x="180300" y="1024615"/>
            <a:ext cx="8885913" cy="41212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2"/>
          <p:cNvSpPr txBox="1"/>
          <p:nvPr/>
        </p:nvSpPr>
        <p:spPr>
          <a:xfrm>
            <a:off x="73539" y="507433"/>
            <a:ext cx="88201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worldwide 4S (4-socket) server</a:t>
            </a:r>
            <a:r>
              <a:rPr kumimoji="0" lang="hu-HU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market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altLang="en-US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TextBox 4"/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7" name="TextBox 1"/>
          <p:cNvSpPr txBox="1"/>
          <p:nvPr/>
        </p:nvSpPr>
        <p:spPr>
          <a:xfrm>
            <a:off x="134472" y="6410325"/>
            <a:ext cx="31813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MSS: Market Segment Share</a:t>
            </a:r>
          </a:p>
        </p:txBody>
      </p:sp>
    </p:spTree>
    <p:extLst>
      <p:ext uri="{BB962C8B-B14F-4D97-AF65-F5344CB8AC3E}">
        <p14:creationId xmlns:p14="http://schemas.microsoft.com/office/powerpoint/2010/main" val="598713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1667510"/>
            <a:ext cx="8532813" cy="79057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.3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Constrains for raising the n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umber of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direct connected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 DRAM channels to the MCH or a processor</a:t>
            </a:r>
          </a:p>
        </p:txBody>
      </p:sp>
    </p:spTree>
    <p:extLst>
      <p:ext uri="{BB962C8B-B14F-4D97-AF65-F5344CB8AC3E}">
        <p14:creationId xmlns:p14="http://schemas.microsoft.com/office/powerpoint/2010/main" val="119519886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ím 4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(1)</a:t>
            </a:r>
            <a:endParaRPr lang="en-GB" kern="1200" dirty="0">
              <a:latin typeface="Verdana" pitchFamily="34" charset="0"/>
            </a:endParaRPr>
          </a:p>
        </p:txBody>
      </p:sp>
      <p:sp>
        <p:nvSpPr>
          <p:cNvPr id="7" name="Rectangle 34">
            <a:extLst>
              <a:ext uri="{FF2B5EF4-FFF2-40B4-BE49-F238E27FC236}">
                <a16:creationId xmlns:a16="http://schemas.microsoft.com/office/drawing/2014/main" id="{93D831F1-E91E-4765-8056-1E8E891D1684}"/>
              </a:ext>
            </a:extLst>
          </p:cNvPr>
          <p:cNvSpPr/>
          <p:nvPr/>
        </p:nvSpPr>
        <p:spPr>
          <a:xfrm>
            <a:off x="78068" y="499383"/>
            <a:ext cx="900112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.3 Constraints for raising the number of directly connected standard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   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DRAM channels to the MCH or a processor -1</a:t>
            </a:r>
          </a:p>
        </p:txBody>
      </p:sp>
      <p:sp>
        <p:nvSpPr>
          <p:cNvPr id="8" name="Szövegdoboz 7"/>
          <p:cNvSpPr txBox="1"/>
          <p:nvPr/>
        </p:nvSpPr>
        <p:spPr>
          <a:xfrm>
            <a:off x="133756" y="1105799"/>
            <a:ext cx="898288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early server and client platforms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 channels were typically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directly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the MCH, 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9" name="Csoportba foglalás 8"/>
          <p:cNvGrpSpPr/>
          <p:nvPr/>
        </p:nvGrpSpPr>
        <p:grpSpPr>
          <a:xfrm>
            <a:off x="829081" y="2816250"/>
            <a:ext cx="3841800" cy="3314700"/>
            <a:chOff x="412810" y="2856691"/>
            <a:chExt cx="3657590" cy="3162300"/>
          </a:xfrm>
        </p:grpSpPr>
        <p:sp>
          <p:nvSpPr>
            <p:cNvPr id="10" name="Téglalap 9">
              <a:extLst>
                <a:ext uri="{FF2B5EF4-FFF2-40B4-BE49-F238E27FC236}">
                  <a16:creationId xmlns:a16="http://schemas.microsoft.com/office/drawing/2014/main" id="{26E423E3-6875-41F6-BE6E-C6664457E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10" y="2856691"/>
              <a:ext cx="903498" cy="71599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</a:t>
              </a:r>
              <a:r>
                <a:rPr kumimoji="0" lang="hu-HU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MP</a:t>
              </a:r>
              <a:r>
                <a:rPr kumimoji="0" lang="hu-HU" sz="1100" b="0" i="0" u="none" strike="noStrike" kern="1200" cap="none" spc="0" normalizeH="0" baseline="30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SC</a:t>
              </a:r>
            </a:p>
          </p:txBody>
        </p:sp>
        <p:cxnSp>
          <p:nvCxnSpPr>
            <p:cNvPr id="11" name="Egyenes összekötő 8">
              <a:extLst>
                <a:ext uri="{FF2B5EF4-FFF2-40B4-BE49-F238E27FC236}">
                  <a16:creationId xmlns:a16="http://schemas.microsoft.com/office/drawing/2014/main" id="{34F3D7E3-AAD6-4C5A-A1B3-500BB32852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2714" y="3892072"/>
              <a:ext cx="1196079" cy="1336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gyenes összekötő 12">
              <a:extLst>
                <a:ext uri="{FF2B5EF4-FFF2-40B4-BE49-F238E27FC236}">
                  <a16:creationId xmlns:a16="http://schemas.microsoft.com/office/drawing/2014/main" id="{628BAC0B-0F44-417B-AE80-886F753C3671}"/>
                </a:ext>
              </a:extLst>
            </p:cNvPr>
            <p:cNvCxnSpPr/>
            <p:nvPr/>
          </p:nvCxnSpPr>
          <p:spPr>
            <a:xfrm rot="16200000" flipV="1">
              <a:off x="704864" y="3732378"/>
              <a:ext cx="31938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gyenes összekötő 15">
              <a:extLst>
                <a:ext uri="{FF2B5EF4-FFF2-40B4-BE49-F238E27FC236}">
                  <a16:creationId xmlns:a16="http://schemas.microsoft.com/office/drawing/2014/main" id="{37EBBB5D-C8D3-4688-A12C-799D4842D600}"/>
                </a:ext>
              </a:extLst>
            </p:cNvPr>
            <p:cNvCxnSpPr/>
            <p:nvPr/>
          </p:nvCxnSpPr>
          <p:spPr>
            <a:xfrm rot="16200000" flipV="1">
              <a:off x="1910635" y="3732378"/>
              <a:ext cx="31938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Egyenes összekötő 19">
              <a:extLst>
                <a:ext uri="{FF2B5EF4-FFF2-40B4-BE49-F238E27FC236}">
                  <a16:creationId xmlns:a16="http://schemas.microsoft.com/office/drawing/2014/main" id="{E34E0FA0-479E-4C95-B760-B7756AD02297}"/>
                </a:ext>
              </a:extLst>
            </p:cNvPr>
            <p:cNvCxnSpPr>
              <a:stCxn id="30" idx="0"/>
            </p:cNvCxnSpPr>
            <p:nvPr/>
          </p:nvCxnSpPr>
          <p:spPr>
            <a:xfrm rot="16200000" flipV="1">
              <a:off x="1278794" y="4080722"/>
              <a:ext cx="3772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Egyenes összekötő 22">
              <a:extLst>
                <a:ext uri="{FF2B5EF4-FFF2-40B4-BE49-F238E27FC236}">
                  <a16:creationId xmlns:a16="http://schemas.microsoft.com/office/drawing/2014/main" id="{3ECF9647-2033-419F-931D-306AADC50589}"/>
                </a:ext>
              </a:extLst>
            </p:cNvPr>
            <p:cNvCxnSpPr/>
            <p:nvPr/>
          </p:nvCxnSpPr>
          <p:spPr>
            <a:xfrm rot="16200000" flipV="1">
              <a:off x="1228780" y="5143304"/>
              <a:ext cx="47732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Egyenes összekötő 25">
              <a:extLst>
                <a:ext uri="{FF2B5EF4-FFF2-40B4-BE49-F238E27FC236}">
                  <a16:creationId xmlns:a16="http://schemas.microsoft.com/office/drawing/2014/main" id="{787D3A20-A2E8-4B91-B212-890F0BEEE7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6103" y="4416783"/>
              <a:ext cx="1121679" cy="563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églalap 27">
              <a:extLst>
                <a:ext uri="{FF2B5EF4-FFF2-40B4-BE49-F238E27FC236}">
                  <a16:creationId xmlns:a16="http://schemas.microsoft.com/office/drawing/2014/main" id="{E408A17C-121E-4173-B6B1-D74A88921936}"/>
                </a:ext>
              </a:extLst>
            </p:cNvPr>
            <p:cNvSpPr/>
            <p:nvPr/>
          </p:nvSpPr>
          <p:spPr>
            <a:xfrm>
              <a:off x="2597937" y="4294510"/>
              <a:ext cx="4650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" name="Téglalap 28">
              <a:extLst>
                <a:ext uri="{FF2B5EF4-FFF2-40B4-BE49-F238E27FC236}">
                  <a16:creationId xmlns:a16="http://schemas.microsoft.com/office/drawing/2014/main" id="{84E1C979-9F2E-4E8A-95CC-9747BF013300}"/>
                </a:ext>
              </a:extLst>
            </p:cNvPr>
            <p:cNvSpPr/>
            <p:nvPr/>
          </p:nvSpPr>
          <p:spPr>
            <a:xfrm>
              <a:off x="2687623" y="4294510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" name="Téglalap 29">
              <a:extLst>
                <a:ext uri="{FF2B5EF4-FFF2-40B4-BE49-F238E27FC236}">
                  <a16:creationId xmlns:a16="http://schemas.microsoft.com/office/drawing/2014/main" id="{339D1684-8020-406E-98AA-4DB1D97A6593}"/>
                </a:ext>
              </a:extLst>
            </p:cNvPr>
            <p:cNvSpPr/>
            <p:nvPr/>
          </p:nvSpPr>
          <p:spPr>
            <a:xfrm>
              <a:off x="2777308" y="4294510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0" name="Téglalap 30">
              <a:extLst>
                <a:ext uri="{FF2B5EF4-FFF2-40B4-BE49-F238E27FC236}">
                  <a16:creationId xmlns:a16="http://schemas.microsoft.com/office/drawing/2014/main" id="{A85B381A-D44D-4BEE-BC22-80F269B4D4AD}"/>
                </a:ext>
              </a:extLst>
            </p:cNvPr>
            <p:cNvSpPr/>
            <p:nvPr/>
          </p:nvSpPr>
          <p:spPr>
            <a:xfrm>
              <a:off x="2865333" y="4294510"/>
              <a:ext cx="4816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21" name="Egyenes összekötő 32">
              <a:extLst>
                <a:ext uri="{FF2B5EF4-FFF2-40B4-BE49-F238E27FC236}">
                  <a16:creationId xmlns:a16="http://schemas.microsoft.com/office/drawing/2014/main" id="{98079C17-A4A9-4676-AFA4-9134A538C656}"/>
                </a:ext>
              </a:extLst>
            </p:cNvPr>
            <p:cNvCxnSpPr/>
            <p:nvPr/>
          </p:nvCxnSpPr>
          <p:spPr>
            <a:xfrm rot="10800000">
              <a:off x="1724777" y="4751965"/>
              <a:ext cx="118872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églalap 33">
              <a:extLst>
                <a:ext uri="{FF2B5EF4-FFF2-40B4-BE49-F238E27FC236}">
                  <a16:creationId xmlns:a16="http://schemas.microsoft.com/office/drawing/2014/main" id="{5649EF2F-9ADF-4036-83DB-4D7B7FE97CBC}"/>
                </a:ext>
              </a:extLst>
            </p:cNvPr>
            <p:cNvSpPr/>
            <p:nvPr/>
          </p:nvSpPr>
          <p:spPr>
            <a:xfrm>
              <a:off x="2597937" y="4633203"/>
              <a:ext cx="4650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" name="Téglalap 34">
              <a:extLst>
                <a:ext uri="{FF2B5EF4-FFF2-40B4-BE49-F238E27FC236}">
                  <a16:creationId xmlns:a16="http://schemas.microsoft.com/office/drawing/2014/main" id="{B8D884BA-9E47-4A6F-8533-FC572C6E863B}"/>
                </a:ext>
              </a:extLst>
            </p:cNvPr>
            <p:cNvSpPr/>
            <p:nvPr/>
          </p:nvSpPr>
          <p:spPr>
            <a:xfrm>
              <a:off x="2687623" y="4633203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" name="Téglalap 35">
              <a:extLst>
                <a:ext uri="{FF2B5EF4-FFF2-40B4-BE49-F238E27FC236}">
                  <a16:creationId xmlns:a16="http://schemas.microsoft.com/office/drawing/2014/main" id="{AEDFD3EC-07B4-4FBD-9457-1FC1A5FFA53C}"/>
                </a:ext>
              </a:extLst>
            </p:cNvPr>
            <p:cNvSpPr/>
            <p:nvPr/>
          </p:nvSpPr>
          <p:spPr>
            <a:xfrm>
              <a:off x="2777308" y="4633203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5" name="Téglalap 36">
              <a:extLst>
                <a:ext uri="{FF2B5EF4-FFF2-40B4-BE49-F238E27FC236}">
                  <a16:creationId xmlns:a16="http://schemas.microsoft.com/office/drawing/2014/main" id="{FA5F0C56-C34B-47A3-901A-D30E6E22B34C}"/>
                </a:ext>
              </a:extLst>
            </p:cNvPr>
            <p:cNvSpPr/>
            <p:nvPr/>
          </p:nvSpPr>
          <p:spPr>
            <a:xfrm>
              <a:off x="2865333" y="4633203"/>
              <a:ext cx="4816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" name="Téglalap 53">
              <a:extLst>
                <a:ext uri="{FF2B5EF4-FFF2-40B4-BE49-F238E27FC236}">
                  <a16:creationId xmlns:a16="http://schemas.microsoft.com/office/drawing/2014/main" id="{2BB66D0E-9C80-4668-9410-CDDD966272B4}"/>
                </a:ext>
              </a:extLst>
            </p:cNvPr>
            <p:cNvSpPr/>
            <p:nvPr/>
          </p:nvSpPr>
          <p:spPr>
            <a:xfrm>
              <a:off x="713422" y="5381968"/>
              <a:ext cx="1506384" cy="6370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7" name="Szövegdoboz 70">
              <a:extLst>
                <a:ext uri="{FF2B5EF4-FFF2-40B4-BE49-F238E27FC236}">
                  <a16:creationId xmlns:a16="http://schemas.microsoft.com/office/drawing/2014/main" id="{B3D6776A-E529-45CB-97D1-57ADF6045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5076" y="3949983"/>
              <a:ext cx="534518" cy="283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FSB</a:t>
              </a:r>
              <a:endPara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8" name="Téglalap 58">
              <a:extLst>
                <a:ext uri="{FF2B5EF4-FFF2-40B4-BE49-F238E27FC236}">
                  <a16:creationId xmlns:a16="http://schemas.microsoft.com/office/drawing/2014/main" id="{96258B3B-0DD2-4E8E-B7C7-555E9C772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581" y="2856691"/>
              <a:ext cx="903498" cy="71599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</a:t>
              </a:r>
              <a:r>
                <a:rPr kumimoji="0" lang="hu-HU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MP</a:t>
              </a:r>
              <a:r>
                <a:rPr kumimoji="0" lang="hu-HU" sz="1100" b="0" i="0" u="none" strike="noStrike" kern="1200" cap="none" spc="0" normalizeH="0" baseline="30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SC</a:t>
              </a:r>
            </a:p>
          </p:txBody>
        </p:sp>
        <p:sp>
          <p:nvSpPr>
            <p:cNvPr id="29" name="Text Box 29">
              <a:extLst>
                <a:ext uri="{FF2B5EF4-FFF2-40B4-BE49-F238E27FC236}">
                  <a16:creationId xmlns:a16="http://schemas.microsoft.com/office/drawing/2014/main" id="{0076C7FD-C826-4AC1-801F-30FCDA91E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1674" y="5560966"/>
              <a:ext cx="520225" cy="289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ICH</a:t>
              </a:r>
            </a:p>
          </p:txBody>
        </p:sp>
        <p:sp>
          <p:nvSpPr>
            <p:cNvPr id="30" name="Téglalap 18">
              <a:extLst>
                <a:ext uri="{FF2B5EF4-FFF2-40B4-BE49-F238E27FC236}">
                  <a16:creationId xmlns:a16="http://schemas.microsoft.com/office/drawing/2014/main" id="{E2DAA5CE-C2E6-4A0C-8046-B2C78F1AFA40}"/>
                </a:ext>
              </a:extLst>
            </p:cNvPr>
            <p:cNvSpPr/>
            <p:nvPr/>
          </p:nvSpPr>
          <p:spPr>
            <a:xfrm>
              <a:off x="715083" y="4269372"/>
              <a:ext cx="1506383" cy="637023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MCH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31" name="Text Box 41">
              <a:extLst>
                <a:ext uri="{FF2B5EF4-FFF2-40B4-BE49-F238E27FC236}">
                  <a16:creationId xmlns:a16="http://schemas.microsoft.com/office/drawing/2014/main" id="{BFC8AEC2-DACA-48C6-A489-6BC9F7A061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904" y="5013442"/>
              <a:ext cx="1257257" cy="264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E.g. HI 1.5</a:t>
              </a:r>
            </a:p>
          </p:txBody>
        </p:sp>
        <p:sp>
          <p:nvSpPr>
            <p:cNvPr id="32" name="Text Box 42">
              <a:extLst>
                <a:ext uri="{FF2B5EF4-FFF2-40B4-BE49-F238E27FC236}">
                  <a16:creationId xmlns:a16="http://schemas.microsoft.com/office/drawing/2014/main" id="{59D7ED04-DBB9-4EE6-8D3D-068DC6FE2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8970" y="5506154"/>
              <a:ext cx="1322378" cy="4404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HI 1.5 266 MB/s</a:t>
              </a:r>
            </a:p>
          </p:txBody>
        </p:sp>
        <p:sp>
          <p:nvSpPr>
            <p:cNvPr id="33" name="Text Box 44">
              <a:extLst>
                <a:ext uri="{FF2B5EF4-FFF2-40B4-BE49-F238E27FC236}">
                  <a16:creationId xmlns:a16="http://schemas.microsoft.com/office/drawing/2014/main" id="{78A76882-60A5-449C-AF0B-CB00C723E0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567" y="5001159"/>
              <a:ext cx="1687833" cy="264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E.g. PC800 RDRAM</a:t>
              </a:r>
            </a:p>
          </p:txBody>
        </p:sp>
        <p:sp>
          <p:nvSpPr>
            <p:cNvPr id="34" name="TextBox 32">
              <a:extLst>
                <a:ext uri="{FF2B5EF4-FFF2-40B4-BE49-F238E27FC236}">
                  <a16:creationId xmlns:a16="http://schemas.microsoft.com/office/drawing/2014/main" id="{5E72A64A-BBF3-4E47-8EBF-79AE2F577778}"/>
                </a:ext>
              </a:extLst>
            </p:cNvPr>
            <p:cNvSpPr txBox="1"/>
            <p:nvPr/>
          </p:nvSpPr>
          <p:spPr>
            <a:xfrm>
              <a:off x="1895719" y="3947519"/>
              <a:ext cx="1506376" cy="2837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E.g. 400 MT/s</a:t>
              </a:r>
            </a:p>
          </p:txBody>
        </p:sp>
      </p:grpSp>
      <p:sp>
        <p:nvSpPr>
          <p:cNvPr id="35" name="Szövegdoboz 34"/>
          <p:cNvSpPr txBox="1"/>
          <p:nvPr/>
        </p:nvSpPr>
        <p:spPr>
          <a:xfrm>
            <a:off x="867181" y="2006624"/>
            <a:ext cx="2174931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Willamette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SMP support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(called Foster) (2001)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" name="Szövegdoboz 35"/>
          <p:cNvSpPr txBox="1"/>
          <p:nvPr/>
        </p:nvSpPr>
        <p:spPr>
          <a:xfrm>
            <a:off x="4746395" y="3020056"/>
            <a:ext cx="2660243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 2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based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</a:t>
            </a:r>
            <a:r>
              <a:rPr kumimoji="0" lang="en-US" sz="13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generation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(Skylake based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DP server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3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(2017)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7" name="Egyenes összekötő 12">
            <a:extLst>
              <a:ext uri="{FF2B5EF4-FFF2-40B4-BE49-F238E27FC236}">
                <a16:creationId xmlns:a16="http://schemas.microsoft.com/office/drawing/2014/main" id="{628BAC0B-0F44-417B-AE80-886F753C3671}"/>
              </a:ext>
            </a:extLst>
          </p:cNvPr>
          <p:cNvCxnSpPr/>
          <p:nvPr/>
        </p:nvCxnSpPr>
        <p:spPr>
          <a:xfrm rot="16200000" flipV="1">
            <a:off x="5816010" y="4791181"/>
            <a:ext cx="540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8">
            <a:extLst>
              <a:ext uri="{FF2B5EF4-FFF2-40B4-BE49-F238E27FC236}">
                <a16:creationId xmlns:a16="http://schemas.microsoft.com/office/drawing/2014/main" id="{E2DAA5CE-C2E6-4A0C-8046-B2C78F1AFA40}"/>
              </a:ext>
            </a:extLst>
          </p:cNvPr>
          <p:cNvSpPr/>
          <p:nvPr/>
        </p:nvSpPr>
        <p:spPr>
          <a:xfrm>
            <a:off x="5284254" y="5058876"/>
            <a:ext cx="1581912" cy="66751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PCH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(Z170)</a:t>
            </a:r>
            <a:endParaRPr kumimoji="0" lang="hu-HU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9" name="Text Box 44">
            <a:extLst>
              <a:ext uri="{FF2B5EF4-FFF2-40B4-BE49-F238E27FC236}">
                <a16:creationId xmlns:a16="http://schemas.microsoft.com/office/drawing/2014/main" id="{78A76882-60A5-449C-AF0B-CB00C723E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5406" y="4126965"/>
            <a:ext cx="1752591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 DDR4-2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400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" name="Szövegdoboz 40"/>
          <p:cNvSpPr txBox="1"/>
          <p:nvPr/>
        </p:nvSpPr>
        <p:spPr>
          <a:xfrm>
            <a:off x="6064150" y="4684892"/>
            <a:ext cx="142641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x16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2" name="Szövegdoboz 41"/>
          <p:cNvSpPr txBox="1"/>
          <p:nvPr/>
        </p:nvSpPr>
        <p:spPr>
          <a:xfrm>
            <a:off x="284532" y="6263500"/>
            <a:ext cx="31935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High-level block diagram of an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early Pentium 4 based DP server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" name="Szövegdoboz 42"/>
          <p:cNvSpPr txBox="1"/>
          <p:nvPr/>
        </p:nvSpPr>
        <p:spPr>
          <a:xfrm>
            <a:off x="4153649" y="6243180"/>
            <a:ext cx="39938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High-level block diagram of 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recent Core 2 Skylake based D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 server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5DC5B4A-AAC1-41F2-B522-18BEF3733768}"/>
              </a:ext>
            </a:extLst>
          </p:cNvPr>
          <p:cNvGrpSpPr/>
          <p:nvPr/>
        </p:nvGrpSpPr>
        <p:grpSpPr>
          <a:xfrm>
            <a:off x="6097495" y="4117697"/>
            <a:ext cx="921987" cy="238664"/>
            <a:chOff x="6154373" y="3938086"/>
            <a:chExt cx="921987" cy="238664"/>
          </a:xfrm>
        </p:grpSpPr>
        <p:cxnSp>
          <p:nvCxnSpPr>
            <p:cNvPr id="44" name="Egyenes összekötő 25">
              <a:extLst>
                <a:ext uri="{FF2B5EF4-FFF2-40B4-BE49-F238E27FC236}">
                  <a16:creationId xmlns:a16="http://schemas.microsoft.com/office/drawing/2014/main" id="{787D3A20-A2E8-4B91-B212-890F0BEEE7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154373" y="4054500"/>
              <a:ext cx="914400" cy="291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églalap 27">
              <a:extLst>
                <a:ext uri="{FF2B5EF4-FFF2-40B4-BE49-F238E27FC236}">
                  <a16:creationId xmlns:a16="http://schemas.microsoft.com/office/drawing/2014/main" id="{E408A17C-121E-4173-B6B1-D74A88921936}"/>
                </a:ext>
              </a:extLst>
            </p:cNvPr>
            <p:cNvSpPr/>
            <p:nvPr/>
          </p:nvSpPr>
          <p:spPr>
            <a:xfrm>
              <a:off x="6938509" y="3938086"/>
              <a:ext cx="4650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6" name="Téglalap 28">
              <a:extLst>
                <a:ext uri="{FF2B5EF4-FFF2-40B4-BE49-F238E27FC236}">
                  <a16:creationId xmlns:a16="http://schemas.microsoft.com/office/drawing/2014/main" id="{84E1C979-9F2E-4E8A-95CC-9747BF013300}"/>
                </a:ext>
              </a:extLst>
            </p:cNvPr>
            <p:cNvSpPr/>
            <p:nvPr/>
          </p:nvSpPr>
          <p:spPr>
            <a:xfrm>
              <a:off x="7028195" y="3938086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0935DE1-75F9-44F3-8857-68B9586169E3}"/>
              </a:ext>
            </a:extLst>
          </p:cNvPr>
          <p:cNvGrpSpPr/>
          <p:nvPr/>
        </p:nvGrpSpPr>
        <p:grpSpPr>
          <a:xfrm>
            <a:off x="6187269" y="4409282"/>
            <a:ext cx="828131" cy="238664"/>
            <a:chOff x="6248229" y="4290903"/>
            <a:chExt cx="828131" cy="238664"/>
          </a:xfrm>
        </p:grpSpPr>
        <p:cxnSp>
          <p:nvCxnSpPr>
            <p:cNvPr id="47" name="Egyenes összekötő 32">
              <a:extLst>
                <a:ext uri="{FF2B5EF4-FFF2-40B4-BE49-F238E27FC236}">
                  <a16:creationId xmlns:a16="http://schemas.microsoft.com/office/drawing/2014/main" id="{98079C17-A4A9-4676-AFA4-9134A538C656}"/>
                </a:ext>
              </a:extLst>
            </p:cNvPr>
            <p:cNvCxnSpPr/>
            <p:nvPr/>
          </p:nvCxnSpPr>
          <p:spPr>
            <a:xfrm flipH="1" flipV="1">
              <a:off x="6248229" y="4406725"/>
              <a:ext cx="822960" cy="8916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églalap 33">
              <a:extLst>
                <a:ext uri="{FF2B5EF4-FFF2-40B4-BE49-F238E27FC236}">
                  <a16:creationId xmlns:a16="http://schemas.microsoft.com/office/drawing/2014/main" id="{5649EF2F-9ADF-4036-83DB-4D7B7FE97CBC}"/>
                </a:ext>
              </a:extLst>
            </p:cNvPr>
            <p:cNvSpPr/>
            <p:nvPr/>
          </p:nvSpPr>
          <p:spPr>
            <a:xfrm>
              <a:off x="6938509" y="4290903"/>
              <a:ext cx="4650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9" name="Téglalap 34">
              <a:extLst>
                <a:ext uri="{FF2B5EF4-FFF2-40B4-BE49-F238E27FC236}">
                  <a16:creationId xmlns:a16="http://schemas.microsoft.com/office/drawing/2014/main" id="{B8D884BA-9E47-4A6F-8533-FC572C6E863B}"/>
                </a:ext>
              </a:extLst>
            </p:cNvPr>
            <p:cNvSpPr/>
            <p:nvPr/>
          </p:nvSpPr>
          <p:spPr>
            <a:xfrm>
              <a:off x="7028195" y="4290903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52" name="Szövegdoboz 40"/>
          <p:cNvSpPr txBox="1"/>
          <p:nvPr/>
        </p:nvSpPr>
        <p:spPr>
          <a:xfrm>
            <a:off x="221910" y="4452279"/>
            <a:ext cx="626920" cy="4882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3" name="Left-Right Arrow 52"/>
          <p:cNvSpPr/>
          <p:nvPr/>
        </p:nvSpPr>
        <p:spPr bwMode="auto">
          <a:xfrm>
            <a:off x="816033" y="4562213"/>
            <a:ext cx="324000" cy="108000"/>
          </a:xfrm>
          <a:prstGeom prst="leftRight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4" name="Left-Right Arrow 53"/>
          <p:cNvSpPr/>
          <p:nvPr/>
        </p:nvSpPr>
        <p:spPr bwMode="auto">
          <a:xfrm rot="16200000">
            <a:off x="6087180" y="4699707"/>
            <a:ext cx="324000" cy="108000"/>
          </a:xfrm>
          <a:prstGeom prst="leftRight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CAC4412-E89F-4AE1-A854-145B25CCC3C6}"/>
              </a:ext>
            </a:extLst>
          </p:cNvPr>
          <p:cNvGrpSpPr/>
          <p:nvPr/>
        </p:nvGrpSpPr>
        <p:grpSpPr>
          <a:xfrm>
            <a:off x="6094778" y="3829233"/>
            <a:ext cx="921987" cy="238664"/>
            <a:chOff x="6154373" y="3938086"/>
            <a:chExt cx="921987" cy="238664"/>
          </a:xfrm>
        </p:grpSpPr>
        <p:cxnSp>
          <p:nvCxnSpPr>
            <p:cNvPr id="55" name="Egyenes összekötő 25">
              <a:extLst>
                <a:ext uri="{FF2B5EF4-FFF2-40B4-BE49-F238E27FC236}">
                  <a16:creationId xmlns:a16="http://schemas.microsoft.com/office/drawing/2014/main" id="{67BCBFC1-E91A-4447-A56D-D06FBB62084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154373" y="4054500"/>
              <a:ext cx="914400" cy="291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églalap 27">
              <a:extLst>
                <a:ext uri="{FF2B5EF4-FFF2-40B4-BE49-F238E27FC236}">
                  <a16:creationId xmlns:a16="http://schemas.microsoft.com/office/drawing/2014/main" id="{DD24B535-837D-49F7-AA96-CFDA7541450A}"/>
                </a:ext>
              </a:extLst>
            </p:cNvPr>
            <p:cNvSpPr/>
            <p:nvPr/>
          </p:nvSpPr>
          <p:spPr>
            <a:xfrm>
              <a:off x="6938509" y="3938086"/>
              <a:ext cx="4650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7" name="Téglalap 28">
              <a:extLst>
                <a:ext uri="{FF2B5EF4-FFF2-40B4-BE49-F238E27FC236}">
                  <a16:creationId xmlns:a16="http://schemas.microsoft.com/office/drawing/2014/main" id="{1D616EB7-A5F7-4543-8042-7660F89AE701}"/>
                </a:ext>
              </a:extLst>
            </p:cNvPr>
            <p:cNvSpPr/>
            <p:nvPr/>
          </p:nvSpPr>
          <p:spPr>
            <a:xfrm>
              <a:off x="7028195" y="3938086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cxnSp>
        <p:nvCxnSpPr>
          <p:cNvPr id="60" name="Egyenes összekötő 25">
            <a:extLst>
              <a:ext uri="{FF2B5EF4-FFF2-40B4-BE49-F238E27FC236}">
                <a16:creationId xmlns:a16="http://schemas.microsoft.com/office/drawing/2014/main" id="{D7F6AA7E-A0E3-4FF1-B25D-2B9E13DEB683}"/>
              </a:ext>
            </a:extLst>
          </p:cNvPr>
          <p:cNvCxnSpPr>
            <a:cxnSpLocks/>
          </p:cNvCxnSpPr>
          <p:nvPr/>
        </p:nvCxnSpPr>
        <p:spPr>
          <a:xfrm flipH="1" flipV="1">
            <a:off x="5174359" y="4234111"/>
            <a:ext cx="914400" cy="291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églalap 27">
            <a:extLst>
              <a:ext uri="{FF2B5EF4-FFF2-40B4-BE49-F238E27FC236}">
                <a16:creationId xmlns:a16="http://schemas.microsoft.com/office/drawing/2014/main" id="{1E49241A-E3F0-4573-85E1-36BC65B6B1FA}"/>
              </a:ext>
            </a:extLst>
          </p:cNvPr>
          <p:cNvSpPr/>
          <p:nvPr/>
        </p:nvSpPr>
        <p:spPr>
          <a:xfrm>
            <a:off x="5135535" y="4117697"/>
            <a:ext cx="46504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2" name="Téglalap 28">
            <a:extLst>
              <a:ext uri="{FF2B5EF4-FFF2-40B4-BE49-F238E27FC236}">
                <a16:creationId xmlns:a16="http://schemas.microsoft.com/office/drawing/2014/main" id="{DD0EC4BE-277B-4B59-B3F9-17A8A8F6879F}"/>
              </a:ext>
            </a:extLst>
          </p:cNvPr>
          <p:cNvSpPr/>
          <p:nvPr/>
        </p:nvSpPr>
        <p:spPr>
          <a:xfrm>
            <a:off x="5225221" y="4117697"/>
            <a:ext cx="48165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64" name="Egyenes összekötő 32">
            <a:extLst>
              <a:ext uri="{FF2B5EF4-FFF2-40B4-BE49-F238E27FC236}">
                <a16:creationId xmlns:a16="http://schemas.microsoft.com/office/drawing/2014/main" id="{1F2B9EB5-EB7D-4D54-BCC0-82384097C699}"/>
              </a:ext>
            </a:extLst>
          </p:cNvPr>
          <p:cNvCxnSpPr/>
          <p:nvPr/>
        </p:nvCxnSpPr>
        <p:spPr>
          <a:xfrm flipH="1" flipV="1">
            <a:off x="5162533" y="4525104"/>
            <a:ext cx="822960" cy="8916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églalap 33">
            <a:extLst>
              <a:ext uri="{FF2B5EF4-FFF2-40B4-BE49-F238E27FC236}">
                <a16:creationId xmlns:a16="http://schemas.microsoft.com/office/drawing/2014/main" id="{C2039FF4-0D26-4422-B251-C26ED08054FA}"/>
              </a:ext>
            </a:extLst>
          </p:cNvPr>
          <p:cNvSpPr/>
          <p:nvPr/>
        </p:nvSpPr>
        <p:spPr>
          <a:xfrm>
            <a:off x="5131453" y="4409282"/>
            <a:ext cx="46504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6" name="Téglalap 34">
            <a:extLst>
              <a:ext uri="{FF2B5EF4-FFF2-40B4-BE49-F238E27FC236}">
                <a16:creationId xmlns:a16="http://schemas.microsoft.com/office/drawing/2014/main" id="{4DF2389B-5EA4-4328-ADA7-B0200D02864A}"/>
              </a:ext>
            </a:extLst>
          </p:cNvPr>
          <p:cNvSpPr/>
          <p:nvPr/>
        </p:nvSpPr>
        <p:spPr>
          <a:xfrm>
            <a:off x="5221139" y="4409282"/>
            <a:ext cx="48165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68" name="Egyenes összekötő 25">
            <a:extLst>
              <a:ext uri="{FF2B5EF4-FFF2-40B4-BE49-F238E27FC236}">
                <a16:creationId xmlns:a16="http://schemas.microsoft.com/office/drawing/2014/main" id="{AA9B59AC-553C-43DA-93DE-A49A2D964BC2}"/>
              </a:ext>
            </a:extLst>
          </p:cNvPr>
          <p:cNvCxnSpPr>
            <a:cxnSpLocks/>
          </p:cNvCxnSpPr>
          <p:nvPr/>
        </p:nvCxnSpPr>
        <p:spPr>
          <a:xfrm flipH="1" flipV="1">
            <a:off x="5161482" y="3945647"/>
            <a:ext cx="914400" cy="291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églalap 27">
            <a:extLst>
              <a:ext uri="{FF2B5EF4-FFF2-40B4-BE49-F238E27FC236}">
                <a16:creationId xmlns:a16="http://schemas.microsoft.com/office/drawing/2014/main" id="{CB121112-C228-4E88-B041-21E0AB6440BE}"/>
              </a:ext>
            </a:extLst>
          </p:cNvPr>
          <p:cNvSpPr/>
          <p:nvPr/>
        </p:nvSpPr>
        <p:spPr>
          <a:xfrm>
            <a:off x="5132818" y="3829233"/>
            <a:ext cx="46504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0" name="Téglalap 28">
            <a:extLst>
              <a:ext uri="{FF2B5EF4-FFF2-40B4-BE49-F238E27FC236}">
                <a16:creationId xmlns:a16="http://schemas.microsoft.com/office/drawing/2014/main" id="{F24CE1D0-43BE-4184-9DB1-7513817092A7}"/>
              </a:ext>
            </a:extLst>
          </p:cNvPr>
          <p:cNvSpPr/>
          <p:nvPr/>
        </p:nvSpPr>
        <p:spPr>
          <a:xfrm>
            <a:off x="5222504" y="3829233"/>
            <a:ext cx="48165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1" name="Téglalap 49">
            <a:extLst>
              <a:ext uri="{FF2B5EF4-FFF2-40B4-BE49-F238E27FC236}">
                <a16:creationId xmlns:a16="http://schemas.microsoft.com/office/drawing/2014/main" id="{D30C2EAD-9EE0-4EE9-BDCE-E4EBE0B75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631" y="3883049"/>
            <a:ext cx="922402" cy="711709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 I7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7. Gen.</a:t>
            </a:r>
            <a:endParaRPr kumimoji="0" lang="hu-HU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6" name="TextBox 4">
            <a:extLst>
              <a:ext uri="{FF2B5EF4-FFF2-40B4-BE49-F238E27FC236}">
                <a16:creationId xmlns:a16="http://schemas.microsoft.com/office/drawing/2014/main" id="{29EFB241-868E-45C3-B586-E26E7391FC02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93171EA-EE3F-44F3-95D3-204CB35ADEC2}"/>
              </a:ext>
            </a:extLst>
          </p:cNvPr>
          <p:cNvSpPr txBox="1"/>
          <p:nvPr/>
        </p:nvSpPr>
        <p:spPr>
          <a:xfrm>
            <a:off x="110879" y="1350860"/>
            <a:ext cx="893186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                             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also recent client and server platforms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attach memory </a:t>
            </a: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usually directly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to the processor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or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processors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, as the examples below illustrate it. </a:t>
            </a:r>
            <a:endParaRPr lang="en-GB" sz="16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997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8" grpId="0" animBg="1"/>
      <p:bldP spid="39" grpId="0"/>
      <p:bldP spid="41" grpId="0"/>
      <p:bldP spid="43" grpId="0"/>
      <p:bldP spid="54" grpId="0" animBg="1"/>
      <p:bldP spid="61" grpId="0" animBg="1"/>
      <p:bldP spid="62" grpId="0" animBg="1"/>
      <p:bldP spid="65" grpId="0" animBg="1"/>
      <p:bldP spid="66" grpId="0" animBg="1"/>
      <p:bldP spid="69" grpId="0" animBg="1"/>
      <p:bldP spid="70" grpId="0" animBg="1"/>
      <p:bldP spid="71" grpId="0" animBg="1"/>
      <p:bldP spid="4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4">
            <a:extLst>
              <a:ext uri="{FF2B5EF4-FFF2-40B4-BE49-F238E27FC236}">
                <a16:creationId xmlns:a16="http://schemas.microsoft.com/office/drawing/2014/main" id="{93D831F1-E91E-4765-8056-1E8E891D1684}"/>
              </a:ext>
            </a:extLst>
          </p:cNvPr>
          <p:cNvSpPr/>
          <p:nvPr/>
        </p:nvSpPr>
        <p:spPr>
          <a:xfrm>
            <a:off x="78997" y="499383"/>
            <a:ext cx="9001125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Constraints for raising the number of directly connected standard</a:t>
            </a: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      DRAM channels to the MCH or a processor -2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Cím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(2)</a:t>
            </a:r>
            <a:endParaRPr lang="en-GB" kern="1200" dirty="0">
              <a:latin typeface="Verdana" pitchFamily="34" charset="0"/>
            </a:endParaRPr>
          </a:p>
        </p:txBody>
      </p:sp>
      <p:sp>
        <p:nvSpPr>
          <p:cNvPr id="5" name="Szövegdoboz 4"/>
          <p:cNvSpPr txBox="1"/>
          <p:nvPr/>
        </p:nvSpPr>
        <p:spPr>
          <a:xfrm>
            <a:off x="363753" y="1182601"/>
            <a:ext cx="8941211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directly connected standard DIMM channels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each memory channel requires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large number of copper traces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since these interconnects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parallel, 8-byte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wide links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exact number of copper traces needed depends on the memory type used,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 actual numbers see the next Figure.  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Box 4">
            <a:extLst>
              <a:ext uri="{FF2B5EF4-FFF2-40B4-BE49-F238E27FC236}">
                <a16:creationId xmlns:a16="http://schemas.microsoft.com/office/drawing/2014/main" id="{82677F3A-262E-4F83-97AF-195893068334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52669224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403" name="Text Box 11"/>
          <p:cNvSpPr txBox="1">
            <a:spLocks noChangeArrowheads="1"/>
          </p:cNvSpPr>
          <p:nvPr/>
        </p:nvSpPr>
        <p:spPr bwMode="auto">
          <a:xfrm>
            <a:off x="246470" y="1167974"/>
            <a:ext cx="203081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are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8-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yte wide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315404" name="Text Box 12"/>
          <p:cNvSpPr txBox="1">
            <a:spLocks noChangeArrowheads="1"/>
          </p:cNvSpPr>
          <p:nvPr/>
        </p:nvSpPr>
        <p:spPr bwMode="auto">
          <a:xfrm>
            <a:off x="77842" y="500694"/>
            <a:ext cx="261001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ea typeface="+mn-ea"/>
                <a:cs typeface="Times New Roman" pitchFamily="18" charset="0"/>
              </a:rPr>
              <a:t>Pin counts of SDRAM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333399"/>
                </a:solidFill>
                <a:cs typeface="Times New Roman" pitchFamily="18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ea typeface="+mn-ea"/>
                <a:cs typeface="Times New Roman" pitchFamily="18" charset="0"/>
              </a:rPr>
              <a:t> to DDR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charset="0"/>
                <a:ea typeface="+mn-ea"/>
                <a:cs typeface="Times New Roman" pitchFamily="18" charset="0"/>
              </a:rPr>
              <a:t>4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ea typeface="+mn-ea"/>
                <a:cs typeface="Times New Roman" pitchFamily="18" charset="0"/>
              </a:rPr>
              <a:t> DIMMs</a:t>
            </a:r>
          </a:p>
        </p:txBody>
      </p:sp>
      <p:pic>
        <p:nvPicPr>
          <p:cNvPr id="315407" name="Picture 15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4054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5413" name="Group 21"/>
          <p:cNvGrpSpPr>
            <a:grpSpLocks/>
          </p:cNvGrpSpPr>
          <p:nvPr/>
        </p:nvGrpSpPr>
        <p:grpSpPr bwMode="auto">
          <a:xfrm>
            <a:off x="2378075" y="1065213"/>
            <a:ext cx="6677025" cy="5230812"/>
            <a:chOff x="1498" y="503"/>
            <a:chExt cx="4206" cy="3295"/>
          </a:xfrm>
        </p:grpSpPr>
        <p:sp>
          <p:nvSpPr>
            <p:cNvPr id="315395" name="Text Box 3"/>
            <p:cNvSpPr txBox="1">
              <a:spLocks noChangeArrowheads="1"/>
            </p:cNvSpPr>
            <p:nvPr/>
          </p:nvSpPr>
          <p:spPr bwMode="auto">
            <a:xfrm>
              <a:off x="1498" y="503"/>
              <a:ext cx="52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SDRAM</a:t>
              </a: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Times New Roman" pitchFamily="18" charset="0"/>
                </a:rPr>
                <a:t>(SDR)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396" name="Text Box 4"/>
            <p:cNvSpPr txBox="1">
              <a:spLocks noChangeArrowheads="1"/>
            </p:cNvSpPr>
            <p:nvPr/>
          </p:nvSpPr>
          <p:spPr bwMode="auto">
            <a:xfrm>
              <a:off x="1511" y="1235"/>
              <a:ext cx="36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397" name="Text Box 5"/>
            <p:cNvSpPr txBox="1">
              <a:spLocks noChangeArrowheads="1"/>
            </p:cNvSpPr>
            <p:nvPr/>
          </p:nvSpPr>
          <p:spPr bwMode="auto">
            <a:xfrm>
              <a:off x="1503" y="205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DDR2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398" name="Text Box 6"/>
            <p:cNvSpPr txBox="1">
              <a:spLocks noChangeArrowheads="1"/>
            </p:cNvSpPr>
            <p:nvPr/>
          </p:nvSpPr>
          <p:spPr bwMode="auto">
            <a:xfrm>
              <a:off x="1503" y="281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DDR3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399" name="Text Box 7"/>
            <p:cNvSpPr txBox="1">
              <a:spLocks noChangeArrowheads="1"/>
            </p:cNvSpPr>
            <p:nvPr/>
          </p:nvSpPr>
          <p:spPr bwMode="auto">
            <a:xfrm>
              <a:off x="5152" y="57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168-pin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400" name="Text Box 8"/>
            <p:cNvSpPr txBox="1">
              <a:spLocks noChangeArrowheads="1"/>
            </p:cNvSpPr>
            <p:nvPr/>
          </p:nvSpPr>
          <p:spPr bwMode="auto">
            <a:xfrm>
              <a:off x="5152" y="123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184-pin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401" name="Text Box 9"/>
            <p:cNvSpPr txBox="1">
              <a:spLocks noChangeArrowheads="1"/>
            </p:cNvSpPr>
            <p:nvPr/>
          </p:nvSpPr>
          <p:spPr bwMode="auto">
            <a:xfrm>
              <a:off x="5112" y="2067"/>
              <a:ext cx="59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240- pin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402" name="Text Box 10"/>
            <p:cNvSpPr txBox="1">
              <a:spLocks noChangeArrowheads="1"/>
            </p:cNvSpPr>
            <p:nvPr/>
          </p:nvSpPr>
          <p:spPr bwMode="auto">
            <a:xfrm>
              <a:off x="5152" y="2828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240-pin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408" name="Text Box 6"/>
            <p:cNvSpPr txBox="1">
              <a:spLocks noChangeArrowheads="1"/>
            </p:cNvSpPr>
            <p:nvPr/>
          </p:nvSpPr>
          <p:spPr bwMode="auto">
            <a:xfrm>
              <a:off x="1511" y="3606"/>
              <a:ext cx="42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Times New Roman" pitchFamily="18" charset="0"/>
                </a:rPr>
                <a:t>4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409" name="Text Box 10"/>
            <p:cNvSpPr txBox="1">
              <a:spLocks noChangeArrowheads="1"/>
            </p:cNvSpPr>
            <p:nvPr/>
          </p:nvSpPr>
          <p:spPr bwMode="auto">
            <a:xfrm>
              <a:off x="5152" y="3606"/>
              <a:ext cx="53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</a:t>
              </a: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Times New Roman" pitchFamily="18" charset="0"/>
                </a:rPr>
                <a:t>84</a:t>
              </a: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-pin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pic>
        <p:nvPicPr>
          <p:cNvPr id="315410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5411" name="Picture 19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3800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j-ea"/>
                <a:cs typeface="+mj-cs"/>
              </a:rPr>
              <a:t>2.1 </a:t>
            </a: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j-ea"/>
                <a:cs typeface="+mj-cs"/>
              </a:rPr>
              <a:t>Overview of the Truland MP platform </a:t>
            </a:r>
            <a:r>
              <a:rPr kumimoji="0" lang="hu-HU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j-ea"/>
                <a:cs typeface="+mj-cs"/>
              </a:rPr>
              <a:t>(1)</a:t>
            </a: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(3)</a:t>
            </a:r>
          </a:p>
        </p:txBody>
      </p:sp>
      <p:sp>
        <p:nvSpPr>
          <p:cNvPr id="21" name="TextBox 4">
            <a:extLst>
              <a:ext uri="{FF2B5EF4-FFF2-40B4-BE49-F238E27FC236}">
                <a16:creationId xmlns:a16="http://schemas.microsoft.com/office/drawing/2014/main" id="{26EA2447-4D6F-4713-B624-E490A6743C22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03156322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410415-A944-4B66-9195-BD63D20CD4A4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053ADA-975D-4CCF-8674-9CF9E3634D0C}"/>
              </a:ext>
            </a:extLst>
          </p:cNvPr>
          <p:cNvSpPr txBox="1"/>
          <p:nvPr/>
        </p:nvSpPr>
        <p:spPr>
          <a:xfrm>
            <a:off x="285750" y="1153625"/>
            <a:ext cx="885824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interconnects between the MCH or the processor socket and the DIMM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socket(s) are implemented by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dense copper trails on the mainboard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seen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below,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typically equalized to reduce skews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(differences in signal propagation times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occurring on different long bit-lines).  </a:t>
            </a:r>
          </a:p>
        </p:txBody>
      </p:sp>
      <p:pic>
        <p:nvPicPr>
          <p:cNvPr id="9" name="Picture 4" descr="P4210138a">
            <a:extLst>
              <a:ext uri="{FF2B5EF4-FFF2-40B4-BE49-F238E27FC236}">
                <a16:creationId xmlns:a16="http://schemas.microsoft.com/office/drawing/2014/main" id="{0B9E8254-9AD9-47ED-AA42-1D3A47938B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456"/>
          <a:stretch/>
        </p:blipFill>
        <p:spPr bwMode="auto">
          <a:xfrm>
            <a:off x="1348272" y="2550696"/>
            <a:ext cx="6195529" cy="3759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3CCD7424-328B-42FF-A72C-A461C1BE2795}"/>
              </a:ext>
            </a:extLst>
          </p:cNvPr>
          <p:cNvSpPr txBox="1"/>
          <p:nvPr/>
        </p:nvSpPr>
        <p:spPr>
          <a:xfrm>
            <a:off x="195911" y="6473482"/>
            <a:ext cx="97469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Copper trails between the MCH or processor socket and the DIMM socket(s)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89267" y="481264"/>
            <a:ext cx="77908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Constraints for raising the number of directly connected standard</a:t>
            </a: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DRAM channels to the MCH or a processor -3</a:t>
            </a:r>
          </a:p>
        </p:txBody>
      </p:sp>
    </p:spTree>
    <p:extLst>
      <p:ext uri="{BB962C8B-B14F-4D97-AF65-F5344CB8AC3E}">
        <p14:creationId xmlns:p14="http://schemas.microsoft.com/office/powerpoint/2010/main" val="411918733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3121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(5)</a:t>
            </a:r>
            <a:endParaRPr lang="en-GB" kern="1200" dirty="0">
              <a:latin typeface="Verdana" pitchFamily="34" charset="0"/>
            </a:endParaRPr>
          </a:p>
        </p:txBody>
      </p:sp>
      <p:sp>
        <p:nvSpPr>
          <p:cNvPr id="3" name="Szövegdoboz 2"/>
          <p:cNvSpPr txBox="1"/>
          <p:nvPr/>
        </p:nvSpPr>
        <p:spPr>
          <a:xfrm>
            <a:off x="333175" y="1134775"/>
            <a:ext cx="8903015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 directly connected memory channels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electrical constrains impose a hard limit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on the maximum number of attachable memory channels.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 limitation arises mainly from the fact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width and distance of copper trails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from each other determine their electrical parameters and thus the temporal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behavior of the interconnect, first of all its maximum transfer rate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we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discuss subsequently.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7950" y="476250"/>
            <a:ext cx="77908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Constraints for raising the number of directly connected standard</a:t>
            </a: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      DRAM channels to the MCH or a processor -4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0DEE61-FD16-4C67-9353-CD2E3B1E2779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77272966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(6)</a:t>
            </a:r>
            <a:endParaRPr lang="en-US" kern="1200" dirty="0"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4989286" y="2080169"/>
                <a:ext cx="2300438" cy="3477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𝑉𝑐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kumimoji="0" lang="hu-HU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𝑉𝑖𝑛</m:t>
                          </m:r>
                          <m:r>
                            <a:rPr kumimoji="0" lang="hu-HU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kumimoji="0" lang="hu-HU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kumimoji="0" lang="hu-HU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 (1− </m:t>
                          </m:r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9286" y="2080169"/>
                <a:ext cx="2300438" cy="347788"/>
              </a:xfrm>
              <a:prstGeom prst="rect">
                <a:avLst/>
              </a:prstGeom>
              <a:blipFill>
                <a:blip r:embed="rId2"/>
                <a:stretch>
                  <a:fillRect b="-122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5430093" y="2383082"/>
                <a:ext cx="155901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𝑤𝑖𝑡h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kumimoji="0" lang="en-U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𝑥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0093" y="2383082"/>
                <a:ext cx="1559017" cy="33855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/>
          <p:cNvGrpSpPr/>
          <p:nvPr/>
        </p:nvGrpSpPr>
        <p:grpSpPr>
          <a:xfrm>
            <a:off x="1969578" y="1827869"/>
            <a:ext cx="2381250" cy="1333500"/>
            <a:chOff x="1969578" y="1679399"/>
            <a:chExt cx="2381250" cy="1333500"/>
          </a:xfrm>
        </p:grpSpPr>
        <p:pic>
          <p:nvPicPr>
            <p:cNvPr id="2050" name="Picture 2" descr="https://upload.wikimedia.org/wikipedia/commons/thumb/e/e0/RC_Series_Filter_%28with_V%26I_Labels%29.svg/250px-RC_Series_Filter_%28with_V%26I_Labels%29.svg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9578" y="1679399"/>
              <a:ext cx="2381250" cy="1333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Rectangle 5"/>
            <p:cNvSpPr/>
            <p:nvPr/>
          </p:nvSpPr>
          <p:spPr bwMode="auto">
            <a:xfrm>
              <a:off x="2202288" y="1679399"/>
              <a:ext cx="914400" cy="26531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5022769" y="2710604"/>
            <a:ext cx="1273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Times New Roman" pitchFamily="18" charset="0"/>
              </a:rPr>
              <a:t>For Vin = 1V:</a:t>
            </a:r>
            <a:endParaRPr kumimoji="0" lang="en-US" sz="16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+mn-ea"/>
              <a:cs typeface="Times New Roman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/>
              <p:cNvSpPr/>
              <p:nvPr/>
            </p:nvSpPr>
            <p:spPr>
              <a:xfrm>
                <a:off x="4974260" y="3031064"/>
                <a:ext cx="1611018" cy="3477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𝑉𝑐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=1− </m:t>
                          </m:r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</m:oMath>
                  </m:oMathPara>
                </a14:m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9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4260" y="3031064"/>
                <a:ext cx="1611018" cy="347788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Box 7"/>
          <p:cNvSpPr txBox="1"/>
          <p:nvPr/>
        </p:nvSpPr>
        <p:spPr>
          <a:xfrm>
            <a:off x="189068" y="1189569"/>
            <a:ext cx="88838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he temporal behavior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signals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on DIMM traces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can be modelled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by a serial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RC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circuit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representing the ohmic impedance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capacitance of a trace,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as shown below.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262125" y="3527372"/>
            <a:ext cx="69268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The circuit model and the related expression for Vc [12]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Szövegdoboz 12"/>
          <p:cNvSpPr txBox="1"/>
          <p:nvPr/>
        </p:nvSpPr>
        <p:spPr>
          <a:xfrm>
            <a:off x="77173" y="498583"/>
            <a:ext cx="104951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Modelling the temporal behavior of dense copper traces interconnecting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MCH or the processor and the DIMMs</a:t>
            </a:r>
            <a:endParaRPr kumimoji="0" lang="en-GB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042884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(7)</a:t>
            </a:r>
            <a:endParaRPr lang="en-US" kern="1200" dirty="0">
              <a:latin typeface="Verdana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031687" y="1370758"/>
            <a:ext cx="6284605" cy="4222870"/>
            <a:chOff x="978589" y="1349863"/>
            <a:chExt cx="6284605" cy="422287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671" r="3487"/>
            <a:stretch/>
          </p:blipFill>
          <p:spPr>
            <a:xfrm>
              <a:off x="2190750" y="1506832"/>
              <a:ext cx="4596416" cy="3968571"/>
            </a:xfrm>
            <a:prstGeom prst="rect">
              <a:avLst/>
            </a:prstGeom>
          </p:spPr>
        </p:pic>
        <p:sp>
          <p:nvSpPr>
            <p:cNvPr id="5" name="TextBox 4"/>
            <p:cNvSpPr txBox="1"/>
            <p:nvPr/>
          </p:nvSpPr>
          <p:spPr>
            <a:xfrm>
              <a:off x="978589" y="1349863"/>
              <a:ext cx="1135247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Vc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(Vin = 1 V)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/>
                <p:cNvSpPr txBox="1"/>
                <p:nvPr/>
              </p:nvSpPr>
              <p:spPr>
                <a:xfrm>
                  <a:off x="2723882" y="2292444"/>
                  <a:ext cx="1158843" cy="20755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𝑉𝑐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=1− </m:t>
                            </m:r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/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kumimoji="0" 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6" name="TextBox 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23882" y="2292444"/>
                  <a:ext cx="1158843" cy="207557"/>
                </a:xfrm>
                <a:prstGeom prst="rect">
                  <a:avLst/>
                </a:prstGeom>
                <a:blipFill>
                  <a:blip r:embed="rId3"/>
                  <a:stretch>
                    <a:fillRect l="-2105" t="-2857" b="-85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TextBox 2"/>
                <p:cNvSpPr txBox="1"/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/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𝜏</m:t>
                        </m:r>
                      </m:oMath>
                    </m:oMathPara>
                  </a14:m>
                  <a:endParaRPr kumimoji="0" 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3" name="TextBox 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b="-10417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9" name="TextBox 8"/>
          <p:cNvSpPr txBox="1"/>
          <p:nvPr/>
        </p:nvSpPr>
        <p:spPr>
          <a:xfrm>
            <a:off x="78051" y="500814"/>
            <a:ext cx="85507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Raising the voltage on a capacitor of a serial RC network that mode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 tra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ils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1105425" y="5627980"/>
                <a:ext cx="97693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hu-HU" sz="13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</m:oMath>
                </a14:m>
                <a:r>
                  <a:rPr kumimoji="0" lang="hu-HU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cs typeface="Times New Roman" pitchFamily="18" charset="0"/>
                  </a:rPr>
                  <a:t> = R * C</a:t>
                </a:r>
                <a:endPara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5425" y="5627980"/>
                <a:ext cx="976934" cy="292388"/>
              </a:xfrm>
              <a:prstGeom prst="rect">
                <a:avLst/>
              </a:prstGeom>
              <a:blipFill>
                <a:blip r:embed="rId5"/>
                <a:stretch>
                  <a:fillRect b="-187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2980915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07950" y="481262"/>
            <a:ext cx="92961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What </a:t>
            </a:r>
            <a:r>
              <a:rPr lang="en-US" dirty="0">
                <a:solidFill>
                  <a:schemeClr val="accent6"/>
                </a:solidFill>
              </a:rPr>
              <a:t>happens</a:t>
            </a:r>
            <a:r>
              <a:rPr lang="en-US" sz="1600" dirty="0"/>
              <a:t> if the number of direct attached memory channels would be doubled?</a:t>
            </a:r>
          </a:p>
        </p:txBody>
      </p:sp>
      <p:sp>
        <p:nvSpPr>
          <p:cNvPr id="47" name="Title 46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 (8</a:t>
            </a:r>
            <a:r>
              <a:rPr lang="hu-HU" altLang="en-US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07950" y="481262"/>
            <a:ext cx="92961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What </a:t>
            </a:r>
            <a:r>
              <a:rPr lang="en-US" dirty="0">
                <a:solidFill>
                  <a:schemeClr val="accent6"/>
                </a:solidFill>
              </a:rPr>
              <a:t>happens</a:t>
            </a:r>
            <a:r>
              <a:rPr lang="en-US" sz="1600" dirty="0"/>
              <a:t> if the number of direct attached memory channels would be doubled?</a:t>
            </a:r>
          </a:p>
        </p:txBody>
      </p:sp>
      <p:sp>
        <p:nvSpPr>
          <p:cNvPr id="42" name="Rectangle 41"/>
          <p:cNvSpPr/>
          <p:nvPr/>
        </p:nvSpPr>
        <p:spPr bwMode="auto">
          <a:xfrm>
            <a:off x="734976" y="2444806"/>
            <a:ext cx="3153627" cy="654518"/>
          </a:xfrm>
          <a:prstGeom prst="rect">
            <a:avLst/>
          </a:prstGeom>
          <a:solidFill>
            <a:srgbClr val="CCECFF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5084002" y="2443200"/>
            <a:ext cx="3153627" cy="654518"/>
          </a:xfrm>
          <a:prstGeom prst="rect">
            <a:avLst/>
          </a:prstGeom>
          <a:solidFill>
            <a:srgbClr val="CCECFF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866272" y="2598926"/>
            <a:ext cx="28164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MCH or processor socket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311548" y="2606946"/>
            <a:ext cx="27442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MCH or processor socket</a:t>
            </a:r>
          </a:p>
        </p:txBody>
      </p:sp>
      <p:cxnSp>
        <p:nvCxnSpPr>
          <p:cNvPr id="51" name="Straight Connector 50"/>
          <p:cNvCxnSpPr/>
          <p:nvPr/>
        </p:nvCxnSpPr>
        <p:spPr bwMode="auto">
          <a:xfrm flipH="1">
            <a:off x="827769" y="3097718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2" name="Straight Connector 51"/>
          <p:cNvCxnSpPr/>
          <p:nvPr/>
        </p:nvCxnSpPr>
        <p:spPr bwMode="auto">
          <a:xfrm flipH="1">
            <a:off x="980169" y="3096115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" name="Straight Connector 52"/>
          <p:cNvCxnSpPr/>
          <p:nvPr/>
        </p:nvCxnSpPr>
        <p:spPr bwMode="auto">
          <a:xfrm flipH="1">
            <a:off x="1971572" y="3096112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4" name="Straight Connector 53"/>
          <p:cNvCxnSpPr/>
          <p:nvPr/>
        </p:nvCxnSpPr>
        <p:spPr bwMode="auto">
          <a:xfrm flipH="1">
            <a:off x="2123972" y="3094509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5" name="Straight Connector 54"/>
          <p:cNvCxnSpPr/>
          <p:nvPr/>
        </p:nvCxnSpPr>
        <p:spPr bwMode="auto">
          <a:xfrm flipH="1">
            <a:off x="5186417" y="3094896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6" name="Straight Connector 55"/>
          <p:cNvCxnSpPr/>
          <p:nvPr/>
        </p:nvCxnSpPr>
        <p:spPr bwMode="auto">
          <a:xfrm flipH="1">
            <a:off x="5257211" y="3093293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" name="Straight Connector 56"/>
          <p:cNvCxnSpPr/>
          <p:nvPr/>
        </p:nvCxnSpPr>
        <p:spPr bwMode="auto">
          <a:xfrm flipH="1">
            <a:off x="5333583" y="3090859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8" name="Straight Connector 57"/>
          <p:cNvCxnSpPr/>
          <p:nvPr/>
        </p:nvCxnSpPr>
        <p:spPr bwMode="auto">
          <a:xfrm flipH="1">
            <a:off x="5408353" y="3092870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" name="Straight Connector 58"/>
          <p:cNvCxnSpPr/>
          <p:nvPr/>
        </p:nvCxnSpPr>
        <p:spPr bwMode="auto">
          <a:xfrm flipH="1">
            <a:off x="5723832" y="3093073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" name="Straight Connector 59"/>
          <p:cNvCxnSpPr/>
          <p:nvPr/>
        </p:nvCxnSpPr>
        <p:spPr bwMode="auto">
          <a:xfrm flipH="1">
            <a:off x="5794626" y="3096522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" name="Straight Connector 60"/>
          <p:cNvCxnSpPr/>
          <p:nvPr/>
        </p:nvCxnSpPr>
        <p:spPr bwMode="auto">
          <a:xfrm flipH="1">
            <a:off x="5870998" y="3094088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2" name="Straight Connector 61"/>
          <p:cNvCxnSpPr/>
          <p:nvPr/>
        </p:nvCxnSpPr>
        <p:spPr bwMode="auto">
          <a:xfrm flipH="1">
            <a:off x="5945768" y="3096099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3" name="Straight Connector 62"/>
          <p:cNvCxnSpPr/>
          <p:nvPr/>
        </p:nvCxnSpPr>
        <p:spPr bwMode="auto">
          <a:xfrm>
            <a:off x="1183906" y="3832308"/>
            <a:ext cx="6480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4" name="Straight Connector 63"/>
          <p:cNvCxnSpPr/>
          <p:nvPr/>
        </p:nvCxnSpPr>
        <p:spPr bwMode="auto">
          <a:xfrm>
            <a:off x="6110450" y="3827055"/>
            <a:ext cx="11160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/>
              <p:cNvSpPr txBox="1"/>
              <p:nvPr/>
            </p:nvSpPr>
            <p:spPr>
              <a:xfrm>
                <a:off x="5291357" y="5389994"/>
                <a:ext cx="462306" cy="3629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hu-HU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𝑅</m:t>
                    </m:r>
                    <m:r>
                      <a:rPr lang="hu-HU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i="1" dirty="0"/>
                  <a:t> </a:t>
                </a:r>
              </a:p>
            </p:txBody>
          </p:sp>
        </mc:Choice>
        <mc:Fallback xmlns="">
          <p:sp>
            <p:nvSpPr>
              <p:cNvPr id="65" name="TextBox 6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91357" y="5389994"/>
                <a:ext cx="462306" cy="362984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6" name="Up Arrow 65"/>
          <p:cNvSpPr/>
          <p:nvPr/>
        </p:nvSpPr>
        <p:spPr bwMode="auto">
          <a:xfrm>
            <a:off x="5589740" y="5476620"/>
            <a:ext cx="72000" cy="216000"/>
          </a:xfrm>
          <a:prstGeom prst="upArrow">
            <a:avLst/>
          </a:prstGeom>
          <a:solidFill>
            <a:srgbClr val="FF505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/>
              <p:cNvSpPr txBox="1"/>
              <p:nvPr/>
            </p:nvSpPr>
            <p:spPr>
              <a:xfrm>
                <a:off x="5629799" y="5392938"/>
                <a:ext cx="497508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lvl="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lang="en-US" sz="1600" dirty="0">
                  <a:solidFill>
                    <a:srgbClr val="000000"/>
                  </a:solidFill>
                </a:endParaRPr>
              </a:p>
              <a:p>
                <a:endParaRPr lang="en-US" sz="1600" i="1" dirty="0"/>
              </a:p>
            </p:txBody>
          </p:sp>
        </mc:Choice>
        <mc:Fallback xmlns="">
          <p:sp>
            <p:nvSpPr>
              <p:cNvPr id="67" name="TextBox 6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29799" y="5392938"/>
                <a:ext cx="497508" cy="61555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8" name="Up Arrow 67"/>
          <p:cNvSpPr/>
          <p:nvPr/>
        </p:nvSpPr>
        <p:spPr bwMode="auto">
          <a:xfrm>
            <a:off x="6010593" y="5475014"/>
            <a:ext cx="72000" cy="216000"/>
          </a:xfrm>
          <a:prstGeom prst="upArrow">
            <a:avLst/>
          </a:prstGeom>
          <a:solidFill>
            <a:srgbClr val="FF505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/>
              <p:cNvSpPr txBox="1"/>
              <p:nvPr/>
            </p:nvSpPr>
            <p:spPr>
              <a:xfrm>
                <a:off x="6367787" y="5388389"/>
                <a:ext cx="161864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𝑥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69" name="TextBox 6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67787" y="5388389"/>
                <a:ext cx="1618643" cy="36933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0" name="Up Arrow 69"/>
          <p:cNvSpPr/>
          <p:nvPr/>
        </p:nvSpPr>
        <p:spPr bwMode="auto">
          <a:xfrm>
            <a:off x="7724948" y="5475015"/>
            <a:ext cx="72000" cy="216000"/>
          </a:xfrm>
          <a:prstGeom prst="upArrow">
            <a:avLst/>
          </a:prstGeom>
          <a:solidFill>
            <a:srgbClr val="FF505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1" name="Right Arrow 70"/>
          <p:cNvSpPr/>
          <p:nvPr/>
        </p:nvSpPr>
        <p:spPr bwMode="auto">
          <a:xfrm>
            <a:off x="6291637" y="5515120"/>
            <a:ext cx="216000" cy="144000"/>
          </a:xfrm>
          <a:prstGeom prst="right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2" name="TextBox 71"/>
              <p:cNvSpPr txBox="1"/>
              <p:nvPr/>
            </p:nvSpPr>
            <p:spPr>
              <a:xfrm>
                <a:off x="1227873" y="5369140"/>
                <a:ext cx="510396" cy="3629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hu-HU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𝑅</m:t>
                    </m:r>
                    <m:r>
                      <a:rPr lang="en-US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hu-HU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i="1" dirty="0"/>
                  <a:t> </a:t>
                </a:r>
              </a:p>
            </p:txBody>
          </p:sp>
        </mc:Choice>
        <mc:Fallback xmlns="">
          <p:sp>
            <p:nvSpPr>
              <p:cNvPr id="72" name="TextBox 7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7873" y="5369140"/>
                <a:ext cx="510396" cy="36298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/>
              <p:cNvSpPr txBox="1"/>
              <p:nvPr/>
            </p:nvSpPr>
            <p:spPr>
              <a:xfrm>
                <a:off x="1450812" y="5372083"/>
                <a:ext cx="4144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lang="en-US" sz="1600" i="1" dirty="0"/>
              </a:p>
            </p:txBody>
          </p:sp>
        </mc:Choice>
        <mc:Fallback xmlns="">
          <p:sp>
            <p:nvSpPr>
              <p:cNvPr id="73" name="TextBox 7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0812" y="5372083"/>
                <a:ext cx="414408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4" name="TextBox 73"/>
              <p:cNvSpPr txBox="1"/>
              <p:nvPr/>
            </p:nvSpPr>
            <p:spPr>
              <a:xfrm>
                <a:off x="1928918" y="5377160"/>
                <a:ext cx="161864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𝑥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lang="en-US" sz="1600" dirty="0">
                  <a:latin typeface="+mj-lt"/>
                </a:endParaRPr>
              </a:p>
            </p:txBody>
          </p:sp>
        </mc:Choice>
        <mc:Fallback xmlns="">
          <p:sp>
            <p:nvSpPr>
              <p:cNvPr id="74" name="TextBox 7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28918" y="5377160"/>
                <a:ext cx="1618643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Right Arrow 74"/>
          <p:cNvSpPr/>
          <p:nvPr/>
        </p:nvSpPr>
        <p:spPr bwMode="auto">
          <a:xfrm>
            <a:off x="1852768" y="5503891"/>
            <a:ext cx="216000" cy="144000"/>
          </a:xfrm>
          <a:prstGeom prst="right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696272" y="5411191"/>
            <a:ext cx="4571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,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16073" y="904773"/>
            <a:ext cx="8964955" cy="11849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More memory channels </a:t>
            </a:r>
            <a:r>
              <a:rPr lang="en-US" sz="1600" dirty="0"/>
              <a:t>would require more cupper traces to attach to the socket,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this could only be implemented with </a:t>
            </a:r>
            <a:r>
              <a:rPr lang="en-US" sz="1600" dirty="0">
                <a:solidFill>
                  <a:srgbClr val="0070C0"/>
                </a:solidFill>
              </a:rPr>
              <a:t>smaller and denser cupper traces.</a:t>
            </a:r>
            <a:endParaRPr lang="en-US" sz="1600" dirty="0"/>
          </a:p>
          <a:p>
            <a:r>
              <a:rPr lang="en-US" sz="1600" dirty="0"/>
              <a:t>Then however </a:t>
            </a:r>
            <a:r>
              <a:rPr lang="en-US" sz="1600" dirty="0">
                <a:solidFill>
                  <a:srgbClr val="0070C0"/>
                </a:solidFill>
              </a:rPr>
              <a:t>R and C</a:t>
            </a:r>
            <a:r>
              <a:rPr lang="en-US" sz="1600" dirty="0"/>
              <a:t> and thus </a:t>
            </a:r>
            <a:r>
              <a:rPr lang="el-GR" dirty="0"/>
              <a:t>τ</a:t>
            </a:r>
            <a:r>
              <a:rPr lang="en-US" dirty="0"/>
              <a:t> </a:t>
            </a:r>
            <a:r>
              <a:rPr lang="en-US" sz="1600" dirty="0"/>
              <a:t>of the cupper traces </a:t>
            </a:r>
            <a:r>
              <a:rPr lang="en-US" sz="1600" dirty="0">
                <a:solidFill>
                  <a:srgbClr val="0070C0"/>
                </a:solidFill>
              </a:rPr>
              <a:t>would be increased</a:t>
            </a:r>
            <a:r>
              <a:rPr lang="en-US" sz="1600" dirty="0"/>
              <a:t>, as </a:t>
            </a:r>
          </a:p>
          <a:p>
            <a:r>
              <a:rPr lang="en-US" sz="1600" dirty="0"/>
              <a:t>  illustrated in the  Figure below.</a:t>
            </a:r>
          </a:p>
        </p:txBody>
      </p:sp>
      <p:cxnSp>
        <p:nvCxnSpPr>
          <p:cNvPr id="78" name="Straight Connector 77"/>
          <p:cNvCxnSpPr/>
          <p:nvPr/>
        </p:nvCxnSpPr>
        <p:spPr bwMode="auto">
          <a:xfrm flipH="1">
            <a:off x="2423958" y="3115364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9" name="Straight Connector 78"/>
          <p:cNvCxnSpPr/>
          <p:nvPr/>
        </p:nvCxnSpPr>
        <p:spPr bwMode="auto">
          <a:xfrm flipH="1">
            <a:off x="2576358" y="3113761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0" name="Straight Connector 79"/>
          <p:cNvCxnSpPr/>
          <p:nvPr/>
        </p:nvCxnSpPr>
        <p:spPr bwMode="auto">
          <a:xfrm flipH="1">
            <a:off x="3567761" y="3113758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1" name="Straight Connector 80"/>
          <p:cNvCxnSpPr/>
          <p:nvPr/>
        </p:nvCxnSpPr>
        <p:spPr bwMode="auto">
          <a:xfrm flipH="1">
            <a:off x="3720161" y="3112155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2" name="Straight Connector 81"/>
          <p:cNvCxnSpPr/>
          <p:nvPr/>
        </p:nvCxnSpPr>
        <p:spPr bwMode="auto">
          <a:xfrm>
            <a:off x="2780095" y="3835498"/>
            <a:ext cx="6480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3" name="Left Brace 82"/>
          <p:cNvSpPr/>
          <p:nvPr/>
        </p:nvSpPr>
        <p:spPr bwMode="auto">
          <a:xfrm rot="16200000">
            <a:off x="1337946" y="4177405"/>
            <a:ext cx="288758" cy="1393903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effectLst/>
              <a:latin typeface="Verdana" pitchFamily="34" charset="0"/>
            </a:endParaRPr>
          </a:p>
        </p:txBody>
      </p:sp>
      <p:sp>
        <p:nvSpPr>
          <p:cNvPr id="84" name="Left Brace 83"/>
          <p:cNvSpPr/>
          <p:nvPr/>
        </p:nvSpPr>
        <p:spPr bwMode="auto">
          <a:xfrm rot="16200000">
            <a:off x="2934136" y="4185427"/>
            <a:ext cx="288758" cy="1393903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effectLst/>
              <a:latin typeface="Verdana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883919" y="5005133"/>
            <a:ext cx="115608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/>
              <a:t>Channel 1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2489733" y="4993905"/>
            <a:ext cx="115608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/>
              <a:t>Channel 2</a:t>
            </a:r>
          </a:p>
        </p:txBody>
      </p:sp>
      <p:sp>
        <p:nvSpPr>
          <p:cNvPr id="87" name="Left Brace 86"/>
          <p:cNvSpPr/>
          <p:nvPr/>
        </p:nvSpPr>
        <p:spPr bwMode="auto">
          <a:xfrm rot="16200000">
            <a:off x="5412396" y="4440751"/>
            <a:ext cx="288758" cy="86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effectLst/>
              <a:latin typeface="Verdana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4982691" y="5003528"/>
            <a:ext cx="115608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/>
              <a:t>Channel 1</a:t>
            </a:r>
          </a:p>
        </p:txBody>
      </p:sp>
      <p:cxnSp>
        <p:nvCxnSpPr>
          <p:cNvPr id="89" name="Straight Connector 88"/>
          <p:cNvCxnSpPr/>
          <p:nvPr/>
        </p:nvCxnSpPr>
        <p:spPr bwMode="auto">
          <a:xfrm flipH="1">
            <a:off x="7360127" y="3095601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0" name="Straight Connector 89"/>
          <p:cNvCxnSpPr/>
          <p:nvPr/>
        </p:nvCxnSpPr>
        <p:spPr bwMode="auto">
          <a:xfrm flipH="1">
            <a:off x="7430921" y="3095086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1" name="Straight Connector 90"/>
          <p:cNvCxnSpPr/>
          <p:nvPr/>
        </p:nvCxnSpPr>
        <p:spPr bwMode="auto">
          <a:xfrm flipH="1">
            <a:off x="7507293" y="3097704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2" name="Straight Connector 91"/>
          <p:cNvCxnSpPr/>
          <p:nvPr/>
        </p:nvCxnSpPr>
        <p:spPr bwMode="auto">
          <a:xfrm flipH="1">
            <a:off x="7582063" y="3092875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3" name="Straight Connector 92"/>
          <p:cNvCxnSpPr/>
          <p:nvPr/>
        </p:nvCxnSpPr>
        <p:spPr bwMode="auto">
          <a:xfrm flipH="1">
            <a:off x="7897542" y="3096304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4" name="Straight Connector 93"/>
          <p:cNvCxnSpPr/>
          <p:nvPr/>
        </p:nvCxnSpPr>
        <p:spPr bwMode="auto">
          <a:xfrm flipH="1">
            <a:off x="7968336" y="3094701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5" name="Straight Connector 94"/>
          <p:cNvCxnSpPr/>
          <p:nvPr/>
        </p:nvCxnSpPr>
        <p:spPr bwMode="auto">
          <a:xfrm flipH="1">
            <a:off x="8044708" y="3093355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6" name="Straight Connector 95"/>
          <p:cNvCxnSpPr/>
          <p:nvPr/>
        </p:nvCxnSpPr>
        <p:spPr bwMode="auto">
          <a:xfrm flipH="1">
            <a:off x="8119478" y="3091752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7" name="Left Brace 96"/>
          <p:cNvSpPr/>
          <p:nvPr/>
        </p:nvSpPr>
        <p:spPr bwMode="auto">
          <a:xfrm rot="16200000">
            <a:off x="7586106" y="4429526"/>
            <a:ext cx="288758" cy="86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effectLst/>
              <a:latin typeface="Verdana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7156401" y="4992303"/>
            <a:ext cx="115608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/>
              <a:t>Channel 4</a:t>
            </a:r>
          </a:p>
        </p:txBody>
      </p:sp>
      <p:cxnSp>
        <p:nvCxnSpPr>
          <p:cNvPr id="99" name="Straight Connector 98"/>
          <p:cNvCxnSpPr/>
          <p:nvPr/>
        </p:nvCxnSpPr>
        <p:spPr bwMode="auto">
          <a:xfrm>
            <a:off x="5465156" y="3835113"/>
            <a:ext cx="2160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0" name="Straight Connector 99"/>
          <p:cNvCxnSpPr/>
          <p:nvPr/>
        </p:nvCxnSpPr>
        <p:spPr bwMode="auto">
          <a:xfrm>
            <a:off x="7644880" y="3831113"/>
            <a:ext cx="2160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89812882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</a:t>
            </a:r>
            <a:r>
              <a:rPr lang="en-US" altLang="en-US" kern="1200" dirty="0">
                <a:latin typeface="Verdana" pitchFamily="34" charset="0"/>
              </a:rPr>
              <a:t>9</a:t>
            </a:r>
            <a:r>
              <a:rPr lang="hu-HU" altLang="en-US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3246" y="763946"/>
            <a:ext cx="4762500" cy="47625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99"/>
          <a:stretch/>
        </p:blipFill>
        <p:spPr>
          <a:xfrm>
            <a:off x="3977886" y="744695"/>
            <a:ext cx="4557777" cy="476250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auto">
          <a:xfrm>
            <a:off x="1526147" y="628784"/>
            <a:ext cx="7521262" cy="922719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8051" y="481403"/>
            <a:ext cx="88295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Raising the voltage on a capacitor of a serial RC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circuit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that models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tra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ils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l-GR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τ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is doubled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58776" y="1414298"/>
            <a:ext cx="8693239" cy="4510519"/>
            <a:chOff x="-110374" y="2028154"/>
            <a:chExt cx="8609939" cy="443856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/>
                <p:cNvSpPr txBox="1"/>
                <p:nvPr/>
              </p:nvSpPr>
              <p:spPr>
                <a:xfrm>
                  <a:off x="1526146" y="2318195"/>
                  <a:ext cx="1247457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</m:ctrlPr>
                          </m:sSupPr>
                          <m:e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𝑉𝑐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=1− </m:t>
                            </m:r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𝑒</m:t>
                            </m:r>
                          </m:e>
                          <m:sup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−</m:t>
                            </m:r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𝑡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/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7" name="TextBox 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26146" y="2318195"/>
                  <a:ext cx="1247457" cy="223459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l="-1449" t="-2703" b="-8108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/>
                <p:cNvSpPr txBox="1"/>
                <p:nvPr/>
              </p:nvSpPr>
              <p:spPr>
                <a:xfrm>
                  <a:off x="1961883" y="4131967"/>
                  <a:ext cx="1322798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</m:ctrlPr>
                          </m:sSupPr>
                          <m:e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𝑉𝑐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=1− </m:t>
                            </m:r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𝑒</m:t>
                            </m:r>
                          </m:e>
                          <m:sup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−</m:t>
                            </m:r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𝑡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/2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8" name="TextBox 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61883" y="4131967"/>
                  <a:ext cx="1322798" cy="223459"/>
                </a:xfrm>
                <a:prstGeom prst="rect">
                  <a:avLst/>
                </a:prstGeom>
                <a:blipFill rotWithShape="0">
                  <a:blip r:embed="rId5"/>
                  <a:stretch>
                    <a:fillRect l="-1370" t="-2632" b="-5263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" name="TextBox 10"/>
            <p:cNvSpPr txBox="1"/>
            <p:nvPr/>
          </p:nvSpPr>
          <p:spPr>
            <a:xfrm>
              <a:off x="-110374" y="2028154"/>
              <a:ext cx="1122987" cy="4845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Vc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(Vin = 1 V)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/>
                <p:cNvSpPr txBox="1"/>
                <p:nvPr/>
              </p:nvSpPr>
              <p:spPr>
                <a:xfrm>
                  <a:off x="8023537" y="6085836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𝑡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/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𝜏</m:t>
                        </m:r>
                      </m:oMath>
                    </m:oMathPara>
                  </a14:m>
                  <a:endParaRPr kumimoji="0" 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12" name="TextBox 1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23537" y="6085836"/>
                  <a:ext cx="476028" cy="292388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b="-10204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/>
                <p:cNvSpPr txBox="1"/>
                <p:nvPr/>
              </p:nvSpPr>
              <p:spPr>
                <a:xfrm>
                  <a:off x="239732" y="6178996"/>
                  <a:ext cx="1031418" cy="28772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 xmlns:m="http://schemas.openxmlformats.org/officeDocument/2006/math">
                      <m:r>
                        <a:rPr kumimoji="0" lang="hu-HU" sz="13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</m:oMath>
                  </a14:m>
                  <a:r>
                    <a:rPr kumimoji="0" lang="hu-HU" sz="13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cs typeface="Times New Roman" pitchFamily="18" charset="0"/>
                    </a:rPr>
                    <a:t> = R * C</a:t>
                  </a:r>
                  <a:endPara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14" name="TextBox 1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9732" y="6178996"/>
                  <a:ext cx="1031418" cy="287724"/>
                </a:xfrm>
                <a:prstGeom prst="rect">
                  <a:avLst/>
                </a:prstGeom>
                <a:blipFill>
                  <a:blip r:embed="rId7"/>
                  <a:stretch>
                    <a:fillRect b="-1875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D7494BE0-6032-4BB6-9A60-D7A88294AFFB}"/>
              </a:ext>
            </a:extLst>
          </p:cNvPr>
          <p:cNvSpPr txBox="1"/>
          <p:nvPr/>
        </p:nvSpPr>
        <p:spPr>
          <a:xfrm>
            <a:off x="161925" y="6060705"/>
            <a:ext cx="95692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Longer rise and fall times, however would reduce the feasible memory transfer rate.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39791CD-76BA-44A8-8FAD-A5554042958D}"/>
              </a:ext>
            </a:extLst>
          </p:cNvPr>
          <p:cNvCxnSpPr>
            <a:cxnSpLocks/>
          </p:cNvCxnSpPr>
          <p:nvPr/>
        </p:nvCxnSpPr>
        <p:spPr bwMode="auto">
          <a:xfrm flipV="1">
            <a:off x="1162050" y="2615792"/>
            <a:ext cx="2834640" cy="24938"/>
          </a:xfrm>
          <a:prstGeom prst="line">
            <a:avLst/>
          </a:prstGeom>
          <a:noFill/>
          <a:ln w="31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C964F041-D6B9-4537-80DA-4D024DDAE39D}"/>
              </a:ext>
            </a:extLst>
          </p:cNvPr>
          <p:cNvCxnSpPr/>
          <p:nvPr/>
        </p:nvCxnSpPr>
        <p:spPr bwMode="auto">
          <a:xfrm>
            <a:off x="2667000" y="2640730"/>
            <a:ext cx="0" cy="352425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1EA2CA69-E4D4-46BB-B6CC-A138373897C5}"/>
              </a:ext>
            </a:extLst>
          </p:cNvPr>
          <p:cNvCxnSpPr/>
          <p:nvPr/>
        </p:nvCxnSpPr>
        <p:spPr bwMode="auto">
          <a:xfrm>
            <a:off x="3838575" y="2640730"/>
            <a:ext cx="0" cy="352425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622109738"/>
      </p:ext>
    </p:extLst>
  </p:cSld>
  <p:clrMapOvr>
    <a:masterClrMapping/>
  </p:clrMapOvr>
</p:sld>
</file>

<file path=ppt/theme/theme1.xml><?xml version="1.0" encoding="utf-8"?>
<a:theme xmlns:a="http://schemas.openxmlformats.org/drawingml/2006/main" name="8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/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  <a:txDef>
      <a:spPr>
        <a:noFill/>
      </a:spPr>
      <a:bodyPr wrap="none" rtlCol="0">
        <a:spAutoFit/>
      </a:bodyPr>
      <a:lstStyle>
        <a:defPPr fontAlgn="base">
          <a:defRPr sz="1600" dirty="0" smtClean="0">
            <a:latin typeface="+mj-lt"/>
          </a:defRPr>
        </a:defPPr>
      </a:lstStyle>
    </a:tx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4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non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Level">
  <a:themeElements>
    <a:clrScheme name="1_Level 8">
      <a:dk1>
        <a:srgbClr val="000000"/>
      </a:dk1>
      <a:lt1>
        <a:srgbClr val="FFFFFF"/>
      </a:lt1>
      <a:dk2>
        <a:srgbClr val="999900"/>
      </a:dk2>
      <a:lt2>
        <a:srgbClr val="666600"/>
      </a:lt2>
      <a:accent1>
        <a:srgbClr val="99CC00"/>
      </a:accent1>
      <a:accent2>
        <a:srgbClr val="CCCC66"/>
      </a:accent2>
      <a:accent3>
        <a:srgbClr val="FFFFFF"/>
      </a:accent3>
      <a:accent4>
        <a:srgbClr val="000000"/>
      </a:accent4>
      <a:accent5>
        <a:srgbClr val="CAE2AA"/>
      </a:accent5>
      <a:accent6>
        <a:srgbClr val="B9B95C"/>
      </a:accent6>
      <a:hlink>
        <a:srgbClr val="FFCC00"/>
      </a:hlink>
      <a:folHlink>
        <a:srgbClr val="CC9900"/>
      </a:folHlink>
    </a:clrScheme>
    <a:fontScheme name="1_Level">
      <a:majorFont>
        <a:latin typeface="Garamond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Level 1">
        <a:dk1>
          <a:srgbClr val="006699"/>
        </a:dk1>
        <a:lt1>
          <a:srgbClr val="FFFFFF"/>
        </a:lt1>
        <a:dk2>
          <a:srgbClr val="000000"/>
        </a:dk2>
        <a:lt2>
          <a:srgbClr val="99FF99"/>
        </a:lt2>
        <a:accent1>
          <a:srgbClr val="00CC99"/>
        </a:accent1>
        <a:accent2>
          <a:srgbClr val="009999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008A8A"/>
        </a:accent6>
        <a:hlink>
          <a:srgbClr val="0066FF"/>
        </a:hlink>
        <a:folHlink>
          <a:srgbClr val="989CB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Level 2">
        <a:dk1>
          <a:srgbClr val="808000"/>
        </a:dk1>
        <a:lt1>
          <a:srgbClr val="FFFFFF"/>
        </a:lt1>
        <a:dk2>
          <a:srgbClr val="5C271E"/>
        </a:dk2>
        <a:lt2>
          <a:srgbClr val="FFDD89"/>
        </a:lt2>
        <a:accent1>
          <a:srgbClr val="CC6600"/>
        </a:accent1>
        <a:accent2>
          <a:srgbClr val="CC9900"/>
        </a:accent2>
        <a:accent3>
          <a:srgbClr val="B5ACAB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Level 3">
        <a:dk1>
          <a:srgbClr val="763B00"/>
        </a:dk1>
        <a:lt1>
          <a:srgbClr val="FFFFFF"/>
        </a:lt1>
        <a:dk2>
          <a:srgbClr val="330000"/>
        </a:dk2>
        <a:lt2>
          <a:srgbClr val="CC9900"/>
        </a:lt2>
        <a:accent1>
          <a:srgbClr val="FFCC00"/>
        </a:accent1>
        <a:accent2>
          <a:srgbClr val="CC3300"/>
        </a:accent2>
        <a:accent3>
          <a:srgbClr val="ADAAAA"/>
        </a:accent3>
        <a:accent4>
          <a:srgbClr val="DADADA"/>
        </a:accent4>
        <a:accent5>
          <a:srgbClr val="FFE2AA"/>
        </a:accent5>
        <a:accent6>
          <a:srgbClr val="B92D00"/>
        </a:accent6>
        <a:hlink>
          <a:srgbClr val="666699"/>
        </a:hlink>
        <a:folHlink>
          <a:srgbClr val="99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Level 4">
        <a:dk1>
          <a:srgbClr val="6D3696"/>
        </a:dk1>
        <a:lt1>
          <a:srgbClr val="FFFFFF"/>
        </a:lt1>
        <a:dk2>
          <a:srgbClr val="51255D"/>
        </a:dk2>
        <a:lt2>
          <a:srgbClr val="FFFFCC"/>
        </a:lt2>
        <a:accent1>
          <a:srgbClr val="666699"/>
        </a:accent1>
        <a:accent2>
          <a:srgbClr val="800080"/>
        </a:accent2>
        <a:accent3>
          <a:srgbClr val="B3ACB6"/>
        </a:accent3>
        <a:accent4>
          <a:srgbClr val="DADADA"/>
        </a:accent4>
        <a:accent5>
          <a:srgbClr val="B8B8CA"/>
        </a:accent5>
        <a:accent6>
          <a:srgbClr val="730073"/>
        </a:accent6>
        <a:hlink>
          <a:srgbClr val="CCCC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Level 5">
        <a:dk1>
          <a:srgbClr val="CC6600"/>
        </a:dk1>
        <a:lt1>
          <a:srgbClr val="FFFFFF"/>
        </a:lt1>
        <a:dk2>
          <a:srgbClr val="4A553B"/>
        </a:dk2>
        <a:lt2>
          <a:srgbClr val="FFBF1F"/>
        </a:lt2>
        <a:accent1>
          <a:srgbClr val="FFCC00"/>
        </a:accent1>
        <a:accent2>
          <a:srgbClr val="CC9900"/>
        </a:accent2>
        <a:accent3>
          <a:srgbClr val="B1B4AF"/>
        </a:accent3>
        <a:accent4>
          <a:srgbClr val="DADADA"/>
        </a:accent4>
        <a:accent5>
          <a:srgbClr val="FFE2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Level 6">
        <a:dk1>
          <a:srgbClr val="000000"/>
        </a:dk1>
        <a:lt1>
          <a:srgbClr val="FFFFFF"/>
        </a:lt1>
        <a:dk2>
          <a:srgbClr val="666699"/>
        </a:dk2>
        <a:lt2>
          <a:srgbClr val="FFCC00"/>
        </a:lt2>
        <a:accent1>
          <a:srgbClr val="FF9900"/>
        </a:accent1>
        <a:accent2>
          <a:srgbClr val="FF0000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0000"/>
        </a:accent6>
        <a:hlink>
          <a:srgbClr val="666699"/>
        </a:hlink>
        <a:folHlink>
          <a:srgbClr val="9999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Level 7">
        <a:dk1>
          <a:srgbClr val="000000"/>
        </a:dk1>
        <a:lt1>
          <a:srgbClr val="FFFFFF"/>
        </a:lt1>
        <a:dk2>
          <a:srgbClr val="CC3300"/>
        </a:dk2>
        <a:lt2>
          <a:srgbClr val="663300"/>
        </a:lt2>
        <a:accent1>
          <a:srgbClr val="FFCC00"/>
        </a:accent1>
        <a:accent2>
          <a:srgbClr val="CC6600"/>
        </a:accent2>
        <a:accent3>
          <a:srgbClr val="FFFFFF"/>
        </a:accent3>
        <a:accent4>
          <a:srgbClr val="000000"/>
        </a:accent4>
        <a:accent5>
          <a:srgbClr val="FFE2AA"/>
        </a:accent5>
        <a:accent6>
          <a:srgbClr val="B95C00"/>
        </a:accent6>
        <a:hlink>
          <a:srgbClr val="CC9900"/>
        </a:hlink>
        <a:folHlink>
          <a:srgbClr val="99663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Level 8">
        <a:dk1>
          <a:srgbClr val="000000"/>
        </a:dk1>
        <a:lt1>
          <a:srgbClr val="FFFFFF"/>
        </a:lt1>
        <a:dk2>
          <a:srgbClr val="999900"/>
        </a:dk2>
        <a:lt2>
          <a:srgbClr val="666600"/>
        </a:lt2>
        <a:accent1>
          <a:srgbClr val="99CC00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CAE2AA"/>
        </a:accent5>
        <a:accent6>
          <a:srgbClr val="B9B95C"/>
        </a:accent6>
        <a:hlink>
          <a:srgbClr val="FFCC00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26502</TotalTime>
  <Words>27840</Words>
  <Application>Microsoft Office PowerPoint</Application>
  <PresentationFormat>On-screen Show (4:3)</PresentationFormat>
  <Paragraphs>6487</Paragraphs>
  <Slides>252</Slides>
  <Notes>36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252</vt:i4>
      </vt:variant>
    </vt:vector>
  </HeadingPairs>
  <TitlesOfParts>
    <vt:vector size="266" baseType="lpstr">
      <vt:lpstr>Arial</vt:lpstr>
      <vt:lpstr>Calibri</vt:lpstr>
      <vt:lpstr>Cambria</vt:lpstr>
      <vt:lpstr>Cambria Math</vt:lpstr>
      <vt:lpstr>Garamond</vt:lpstr>
      <vt:lpstr>inherit</vt:lpstr>
      <vt:lpstr>Rokkitt</vt:lpstr>
      <vt:lpstr>Times New Roman</vt:lpstr>
      <vt:lpstr>Verdana</vt:lpstr>
      <vt:lpstr>Wingdings</vt:lpstr>
      <vt:lpstr>8_Default Design</vt:lpstr>
      <vt:lpstr>2_Default Design</vt:lpstr>
      <vt:lpstr>14_Default Design</vt:lpstr>
      <vt:lpstr>2_Level</vt:lpstr>
      <vt:lpstr>PowerPoint Presentation</vt:lpstr>
      <vt:lpstr>High-end 2S server processors and platforms (1)</vt:lpstr>
      <vt:lpstr>PowerPoint Presentation</vt:lpstr>
      <vt:lpstr>PowerPoint Presentation</vt:lpstr>
      <vt:lpstr>Introduction to server processors and platforms (1)</vt:lpstr>
      <vt:lpstr>Introduction to server processors and platforms (2)</vt:lpstr>
      <vt:lpstr>PowerPoint Presentation</vt:lpstr>
      <vt:lpstr>1.1 The worldwide server market (1)</vt:lpstr>
      <vt:lpstr>1.1 The worldwide server market (2)</vt:lpstr>
      <vt:lpstr>1.1 The worldwide server market (3)</vt:lpstr>
      <vt:lpstr>1.1 The worldwide server market (4)</vt:lpstr>
      <vt:lpstr>1.1 The worldwide server market (5)</vt:lpstr>
      <vt:lpstr>1.1 The worldwide server market (6)</vt:lpstr>
      <vt:lpstr>PowerPoint Presentation</vt:lpstr>
      <vt:lpstr>1.2 The platform concept (1)</vt:lpstr>
      <vt:lpstr>1.2 The platform concept (2)</vt:lpstr>
      <vt:lpstr>1.2 The platform concept (3)</vt:lpstr>
      <vt:lpstr>1.2 The platform concept (4)</vt:lpstr>
      <vt:lpstr>PowerPoint Presentation</vt:lpstr>
      <vt:lpstr>1.3 Classification of server platforms (1)</vt:lpstr>
      <vt:lpstr>1.3 Classification of server platforms (2)</vt:lpstr>
      <vt:lpstr>1.3 Classification of server platforms (3)</vt:lpstr>
      <vt:lpstr>1.3 Classification of server platforms (4)</vt:lpstr>
      <vt:lpstr>1.3 Classification of server platforms (5)</vt:lpstr>
      <vt:lpstr>1.3 Classification of server platforms (6)</vt:lpstr>
      <vt:lpstr>1.3 Classification of server platforms (7)</vt:lpstr>
      <vt:lpstr>1.3 Classification of server platforms (8)</vt:lpstr>
      <vt:lpstr>1.3 Classification of server platforms (9)</vt:lpstr>
      <vt:lpstr>1.3 Classification of server platforms (10)</vt:lpstr>
      <vt:lpstr>1.3 Classification of server platforms (11)</vt:lpstr>
      <vt:lpstr>1.3 Classification of server platforms (12)</vt:lpstr>
      <vt:lpstr>PowerPoint Presentation</vt:lpstr>
      <vt:lpstr>PowerPoint Presentation</vt:lpstr>
      <vt:lpstr>1.4.1 Naming schemes of Intel’s server processors (1)</vt:lpstr>
      <vt:lpstr>1.4.1 Naming schemes of Intel’s server processors (2)</vt:lpstr>
      <vt:lpstr>1.4.1 Naming schemes of Intel’s server processors (3)</vt:lpstr>
      <vt:lpstr>1.4.1 Naming schemes of Intel’s server processors (4)</vt:lpstr>
      <vt:lpstr>1.4.1 Naming schemes of Intel’s server processors (5)</vt:lpstr>
      <vt:lpstr>1.4.1 Naming schemes of Intel’s server processors (6)</vt:lpstr>
      <vt:lpstr>1.4.1 Naming schemes of Intel’s server processors (7)</vt:lpstr>
      <vt:lpstr>1.4.1 Naming schemes of Intel’s server processors (8)</vt:lpstr>
      <vt:lpstr>1.4.1 Naming schemes of Intel’s server processors (9)</vt:lpstr>
      <vt:lpstr>1.4.1 Naming schemes of Intel’s server processors (10)</vt:lpstr>
      <vt:lpstr>1.4.1 Naming schemes of Intel’s server processors (11)</vt:lpstr>
      <vt:lpstr>1.4.1 Naming schemes of Intel’s server processors (12)</vt:lpstr>
      <vt:lpstr>1.4.1 Naming schemes of Intel’s server processors (13)</vt:lpstr>
      <vt:lpstr>1.4.1 Naming schemes of Intel’s server processors (14)</vt:lpstr>
      <vt:lpstr>1.4.1 Naming schemes of Intel’s server processors (15)</vt:lpstr>
      <vt:lpstr>1.4.1 Naming schemes of Intel’s server processors (16)</vt:lpstr>
      <vt:lpstr>1.4.1 Naming schemes of Intel’s server processors (17)</vt:lpstr>
      <vt:lpstr>PowerPoint Presentation</vt:lpstr>
      <vt:lpstr>1.4.2 Naming scheme of AMD’s server processors (1)</vt:lpstr>
      <vt:lpstr>PowerPoint Presentation</vt:lpstr>
      <vt:lpstr>PowerPoint Presentation</vt:lpstr>
      <vt:lpstr>2.1 Key features of Intel’s major high-end server processor lines (1)</vt:lpstr>
      <vt:lpstr>2.1 Key features of Intel’s major high-end server processor lines (2)</vt:lpstr>
      <vt:lpstr>2.1 Key features of Intel’s major high-end server processor lines (3)</vt:lpstr>
      <vt:lpstr>2.1 Key features of Intel’s major high-end server processor lines (4)</vt:lpstr>
      <vt:lpstr>2.1 Key features of Intel’s major high-end server processor lines (5)</vt:lpstr>
      <vt:lpstr>2.1 Key features of Intel’s major high-end server processor lines (6)</vt:lpstr>
      <vt:lpstr>2.1 Key features of Intel’s major high-end server processor lines (7)</vt:lpstr>
      <vt:lpstr>2.1 Key features of Intel’s major high-end server processor lines (8)</vt:lpstr>
      <vt:lpstr>2.1 Key features of Intel’s major high-end server processor lines (9)</vt:lpstr>
      <vt:lpstr>2.1 Key features of Intel’s major high-end server processor lines (10)</vt:lpstr>
      <vt:lpstr>2.1 Key features of Intel’s major high-end server processor lines (11)</vt:lpstr>
      <vt:lpstr>2.1 Key features of Intel’s major high-end server processor lines (12)</vt:lpstr>
      <vt:lpstr>2.1 Key features of Intel’s major high-end server processor lines (13)</vt:lpstr>
      <vt:lpstr>2.1 Key features of Intel’s major high-end server processor lines (14)</vt:lpstr>
      <vt:lpstr>PowerPoint Presentation</vt:lpstr>
      <vt:lpstr>2.2 Evolution of core counts and memory speeds in Intel’s server lines (1)</vt:lpstr>
      <vt:lpstr>2.2 Evolution of core counts and memory speeds in Intel’s server lines (2)</vt:lpstr>
      <vt:lpstr>2.2 Evolution of core counts and memory speeds in Intel’s server lines (3)</vt:lpstr>
      <vt:lpstr>2.2 Evolution of core counts and memory speeds in Intel’s server lines (4)</vt:lpstr>
      <vt:lpstr>PowerPoint Presentation</vt:lpstr>
      <vt:lpstr>PowerPoint Presentation</vt:lpstr>
      <vt:lpstr>PowerPoint Presentation</vt:lpstr>
      <vt:lpstr>PowerPoint Presentation</vt:lpstr>
      <vt:lpstr> 3.1 What happens when memory rates rise slower than core counts? (1) </vt:lpstr>
      <vt:lpstr>3.1 What happens when memory rates rise slower than core counts? (2)</vt:lpstr>
      <vt:lpstr>PowerPoint Presentation</vt:lpstr>
      <vt:lpstr>3.2 Addressing the threat of a memory bandwidth bottleneck (1)</vt:lpstr>
      <vt:lpstr>3.2 Addressing the threat of a memory bandwidth gap (2)</vt:lpstr>
      <vt:lpstr>3.2 Addressing the threat of a memory bandwidth gap (3)</vt:lpstr>
      <vt:lpstr>3.2 Addressing the threat of a memory bandwidth gap (4)</vt:lpstr>
      <vt:lpstr>3.2 Addressing the threat of a memory bandwidth gap (5)</vt:lpstr>
      <vt:lpstr>3.2 Addressing the threat of a memory bandwidth gap (6)</vt:lpstr>
      <vt:lpstr>3.2 Addressing the threat of a memory bandwidth gap (7)</vt:lpstr>
      <vt:lpstr>3.2 Addressing the threat of a memory bandwidth gap (8)</vt:lpstr>
      <vt:lpstr>3.2 Addressing the threat of a memory bandwidth gap (9)</vt:lpstr>
      <vt:lpstr>PowerPoint Presentation</vt:lpstr>
      <vt:lpstr>3.3 Constrains for raising the number of direct connected DRAM channels (1)</vt:lpstr>
      <vt:lpstr>3.3 Constrains for raising the number of direct connected DRAM channels (2)</vt:lpstr>
      <vt:lpstr>3.3 Constrains for raising the number of direct connected DRAM channels (3)</vt:lpstr>
      <vt:lpstr>3.3 Constrains for raising the number of direct connected DRAM channels (4)</vt:lpstr>
      <vt:lpstr>3.3 Constrains for raising the number of direct connected DRAM channels (5)</vt:lpstr>
      <vt:lpstr>3.3 Constrains for raising the number of direct connected DRAM channels (6)</vt:lpstr>
      <vt:lpstr>3.3 Constrains for raising the number of direct connected DRAM channels (7)</vt:lpstr>
      <vt:lpstr>3.3 Constrains for raising the number of direct connected DRAM channels (8)</vt:lpstr>
      <vt:lpstr>3.3 Constrains for raising the number of direct connected DRAM channels (9)</vt:lpstr>
      <vt:lpstr>3.3 Constrains for raising the number of direct connected DRAM channels (10)</vt:lpstr>
      <vt:lpstr>3.3 Constrains for raising the number of direct connected DRAM channels (11)</vt:lpstr>
      <vt:lpstr>PowerPoint Presentation</vt:lpstr>
      <vt:lpstr>3.4 Design space of connecting memory subsystems to server platforms (1)</vt:lpstr>
      <vt:lpstr>3.4 Design space of connecting memory subsystems to server platforms (2)</vt:lpstr>
      <vt:lpstr>3.4 Design space of connecting memory subsystems to server platforms (3)</vt:lpstr>
      <vt:lpstr>3.4 Design space of connecting memory subsystems to server platforms (4)</vt:lpstr>
      <vt:lpstr>3.4 Design space of connecting memory subsystems to server platforms (5)</vt:lpstr>
      <vt:lpstr>3.4 Design space of connecting memory subsystems to server platforms (6)</vt:lpstr>
      <vt:lpstr>3.4 Design space of connecting memory subsystems to server platforms (7)</vt:lpstr>
      <vt:lpstr>PowerPoint Presentation</vt:lpstr>
      <vt:lpstr>3.4 Design space of connecting memory subsystems to server platforms (9)</vt:lpstr>
      <vt:lpstr>3.4 Design space of connecting memory subsystems to server platforms (10)</vt:lpstr>
      <vt:lpstr>PowerPoint Presentation</vt:lpstr>
      <vt:lpstr>3.4 Design space of connecting memory subsystems to server platforms (11)</vt:lpstr>
      <vt:lpstr>PowerPoint Presentation</vt:lpstr>
      <vt:lpstr>4. Evolution of Intel’s high-end 2S server processors and platforms (1)</vt:lpstr>
      <vt:lpstr>4. Evolution of Intel’s high-end 2S server processors and platforms (2)</vt:lpstr>
      <vt:lpstr>4. Evolution of Intel’s high-end 2S server processors and platforms (3)</vt:lpstr>
      <vt:lpstr>4. Evolution of Intel’s high-end 2S server processors and platforms (4)</vt:lpstr>
      <vt:lpstr>4. Evolution of Intel’s high-end 2S server processors and platforms (5)</vt:lpstr>
      <vt:lpstr>4. Evolution of Intel’s high-end 2S server processors and platforms (6)</vt:lpstr>
      <vt:lpstr>4. Evolution of Intel’s high-end 2S server processors and platforms (7)</vt:lpstr>
      <vt:lpstr>4. Evolution of Intel’s high-end 2S server processors and platforms (8)</vt:lpstr>
      <vt:lpstr>PowerPoint Presentation</vt:lpstr>
      <vt:lpstr>4. Evolution of Intel’s high-end 2S server processors and platforms (10)</vt:lpstr>
      <vt:lpstr>4. Evolution of Intel’s high-end 2S server processors and platforms (11)</vt:lpstr>
      <vt:lpstr>4. Evolution of Intel’s high-end 2S server processors and platforms (12)</vt:lpstr>
      <vt:lpstr>4. Evolution of Intel’s high-end 2S server processors and platforms (13)</vt:lpstr>
      <vt:lpstr>4. Evolution of Intel’s high-end 2S server processors and platforms (14)</vt:lpstr>
      <vt:lpstr>4. Evolution of Intel’s high-end 2S server processors and platforms (15)</vt:lpstr>
      <vt:lpstr>4. Evolution of Intel’s high-end 2S server processors and platforms (16)</vt:lpstr>
      <vt:lpstr>4. Evolution of Intel’s high-end 2S server processors and platforms (17)</vt:lpstr>
      <vt:lpstr>4. Evolution of Intel’s high-end 2S server processors and platforms (18)</vt:lpstr>
      <vt:lpstr>4. Evolution of Intel’s high-end 2S server processors and platforms (19)</vt:lpstr>
      <vt:lpstr>4. Evolution of Intel’s high-end 2S server processors and platforms (20)</vt:lpstr>
      <vt:lpstr>4. Evolution of Intel’s high-end 2S server processors and platforms (21)</vt:lpstr>
      <vt:lpstr>4. Evolution of Intel’s high-end 2S server processors and platforms (22)</vt:lpstr>
      <vt:lpstr>4. Evolution of Intel’s high-end 2S server processors and platforms (23)</vt:lpstr>
      <vt:lpstr>4. Evolution of Intel’s high-end 2S server processors and platforms (24)</vt:lpstr>
      <vt:lpstr>4. Evolution of Intel’s high-end 2S server processors and platforms (25)</vt:lpstr>
      <vt:lpstr>4. Evolution of Intel’s high-end 2S server processors and platforms (26)</vt:lpstr>
      <vt:lpstr>4. Evolution of Intel’s high-end 2S server processors and platforms (27)</vt:lpstr>
      <vt:lpstr>4. Evolution of Intel’s high-end 2S server processors and platforms (27)</vt:lpstr>
      <vt:lpstr>PowerPoint Presentation</vt:lpstr>
      <vt:lpstr>5. AMD’s  EPYC server processors and platforms (1)</vt:lpstr>
      <vt:lpstr>PowerPoint Presentation</vt:lpstr>
      <vt:lpstr>5.1 The 1. gen. Naples EPYC server line (1)</vt:lpstr>
      <vt:lpstr>5.1 The 1. gen. Naples EPYC server line (2)</vt:lpstr>
      <vt:lpstr>5.1 The 1. gen. Naples EPYC server line (3)</vt:lpstr>
      <vt:lpstr>5.1 The 1. gen. Naples EPYC server line (4)</vt:lpstr>
      <vt:lpstr>5.1 The 1. gen. Naples EPYC server line (5)</vt:lpstr>
      <vt:lpstr>5.1 The 1. gen. Naples EPYC server line (6)</vt:lpstr>
      <vt:lpstr>5.1 The 1. gen. Naples EPYC server line (7)</vt:lpstr>
      <vt:lpstr>5.1 The 1. gen. Naples EPYC server line (8)</vt:lpstr>
      <vt:lpstr>5.1 The 1. gen. Naples EPYC server line (8b)</vt:lpstr>
      <vt:lpstr>5.1 The 1. gen. Naples EPYC server line (9)</vt:lpstr>
      <vt:lpstr>5.1 The 1. gen. Naples EPYC server line (10)</vt:lpstr>
      <vt:lpstr>5.1 The 1. gen. Naples EPYC server line (11)</vt:lpstr>
      <vt:lpstr>5.1 The 1. gen. Naples EPYC server line (12)</vt:lpstr>
      <vt:lpstr>5.1 The 1. gen. Naples EPYC server line (13)</vt:lpstr>
      <vt:lpstr>5.1 The 1. gen. Naples EPYC server line (14)</vt:lpstr>
      <vt:lpstr>5.1 The 1. gen. Naples EPYC server line (15)</vt:lpstr>
      <vt:lpstr>5.1 The 1. gen. Naples EPYC server line (16)</vt:lpstr>
      <vt:lpstr>5.1 The 1. gen. Naples EPYC server line (17)</vt:lpstr>
      <vt:lpstr>5.1 The 1. gen. Naples EPYC server line (18)</vt:lpstr>
      <vt:lpstr>5.1 The 1. gen. Naples EPYC server line (19)</vt:lpstr>
      <vt:lpstr>5.1 The 1. gen. Naples EPYC server line (20)</vt:lpstr>
      <vt:lpstr>5.1 The 1. gen. Naples EPYC server line (21)</vt:lpstr>
      <vt:lpstr>5.1 The 1. gen. Naples EPYC server line (22)</vt:lpstr>
      <vt:lpstr>5.1 The 1. gen. Naples EPYC server line (23)</vt:lpstr>
      <vt:lpstr>PowerPoint Presentation</vt:lpstr>
      <vt:lpstr>5.2 The 2. gen. Rome EPYC server line (1)</vt:lpstr>
      <vt:lpstr>5.2 The 2. gen. Rome EPYC server line (1b)</vt:lpstr>
      <vt:lpstr>5.2 The 2. gen. Rome EPYC server line (2)</vt:lpstr>
      <vt:lpstr>5.2 The 2. gen. Rome EPYC server line (3)</vt:lpstr>
      <vt:lpstr>5.2 The 2. gen. Rome EPYC server line (4)</vt:lpstr>
      <vt:lpstr>5.2 The 2. gen. Rome EPYC server line (5)</vt:lpstr>
      <vt:lpstr>5.2 The 2. gen. Rome EPYC server line (6)</vt:lpstr>
      <vt:lpstr>5.2 The 2. gen. Rome EPYC server line (7)</vt:lpstr>
      <vt:lpstr>5.2 The 2. gen. Rome EPYC server line (8)</vt:lpstr>
      <vt:lpstr>5.2 The 2. gen. Rome EPYC server line (9)</vt:lpstr>
      <vt:lpstr>5.2 The 2. gen. Rome EPYC server line (10)</vt:lpstr>
      <vt:lpstr>5.2 The 2. gen. Rome EPYC server line (11)</vt:lpstr>
      <vt:lpstr>5.2 The 2. gen. Rome EPYC server line (12)</vt:lpstr>
      <vt:lpstr>5.2 The 2. gen. Rome EPYC server line (13)</vt:lpstr>
      <vt:lpstr>5.2 The 2. gen. Rome EPYC server line (14)</vt:lpstr>
      <vt:lpstr>5.2 The 2. gen. Rome EPYC server line (15)</vt:lpstr>
      <vt:lpstr>5.2 The 2. gen. Rome EPYC server line (16)</vt:lpstr>
      <vt:lpstr>PowerPoint Presentation</vt:lpstr>
      <vt:lpstr>PowerPoint Presentation</vt:lpstr>
      <vt:lpstr>6.1 Intra-processor interconnects in server processors (1)</vt:lpstr>
      <vt:lpstr>6.1 Intra-processor interconnects in server processors (2)</vt:lpstr>
      <vt:lpstr>6.1 Intra-processor interconnects in server processors (3)</vt:lpstr>
      <vt:lpstr>6.1 Intra-processor interconnects in server processors (4)</vt:lpstr>
      <vt:lpstr>6.1 Intra-processor interconnects in server processors (5)</vt:lpstr>
      <vt:lpstr>6.1 Intra-processor interconnects in server processors (6)</vt:lpstr>
      <vt:lpstr>6.1 Intra-processor interconnects in server processors (7)</vt:lpstr>
      <vt:lpstr>6.1 Intra-processor interconnects in server processors (8)</vt:lpstr>
      <vt:lpstr>6.1 Intra-processor interconnects in server processors (9)</vt:lpstr>
      <vt:lpstr>6.1 Intra-processor interconnects in server processors (10)</vt:lpstr>
      <vt:lpstr>6.1 Intra-processor interconnects in server processors (11)</vt:lpstr>
      <vt:lpstr>6.1 Intra-processor interconnects in server processors (12)</vt:lpstr>
      <vt:lpstr>6.1 Intra-processor interconnects in server processors (13)</vt:lpstr>
      <vt:lpstr>6.1 Intra-processor interconnects in server processors (14)</vt:lpstr>
      <vt:lpstr>6.1 Intra-processor interconnects in server processors (15)</vt:lpstr>
      <vt:lpstr>6.1 Intra-processor interconnects in server processors (16)</vt:lpstr>
      <vt:lpstr>6.1 Intra-processor interconnects in server processors (17)</vt:lpstr>
      <vt:lpstr>6.1 Intra-processor interconnects in server processors (18)</vt:lpstr>
      <vt:lpstr>6.1 Intra-processor interconnects in server processors (19)</vt:lpstr>
      <vt:lpstr>6.1 Intra-processor interconnects in server processors (20)</vt:lpstr>
      <vt:lpstr>6.1 Intra-processor interconnects in server processors (21)</vt:lpstr>
      <vt:lpstr>6.1 Intra-processor interconnects in server processors (22)</vt:lpstr>
      <vt:lpstr>6.1 Intra-processor interconnects in server processors (23)</vt:lpstr>
      <vt:lpstr>6.1 Intra-processor interconnects in server processors (24)</vt:lpstr>
      <vt:lpstr>6.1 Intra-processor interconnects in server processors (25)</vt:lpstr>
      <vt:lpstr>PowerPoint Presentation</vt:lpstr>
      <vt:lpstr>6.2 Inter-processor interconnects in 2S server processors (1)</vt:lpstr>
      <vt:lpstr>6.2 Inter-processor interconnects in 2S server processors (2)</vt:lpstr>
      <vt:lpstr>6.2 Inter-processor interconnects in 2S server processors (3)</vt:lpstr>
      <vt:lpstr>6.2 Inter-processor interconnects in 2S server processors (3b)</vt:lpstr>
      <vt:lpstr>6.2 Inter-processor interconnects in 2S server processors (4)</vt:lpstr>
      <vt:lpstr>6.2 Inter-processor interconnects in 2S server processors (5)</vt:lpstr>
      <vt:lpstr>6.2 Inter-processor interconnects in 2S server processors (5)</vt:lpstr>
      <vt:lpstr>6.2 Inter-processor interconnects in 2S server processors (6)</vt:lpstr>
      <vt:lpstr>6.2 Inter-processor interconnects in 2S server processors (7)</vt:lpstr>
      <vt:lpstr>6.2 Inter-processor interconnects in 2S server processors (8)</vt:lpstr>
      <vt:lpstr>6.2 Inter-processor interconnects in 2S server processors (9)</vt:lpstr>
      <vt:lpstr>6.2 Inter-processor interconnects in 2S server processors (10)</vt:lpstr>
      <vt:lpstr>6.2 Inter-processor interconnects in 2S server processors (11)</vt:lpstr>
      <vt:lpstr>PowerPoint Presentation</vt:lpstr>
      <vt:lpstr>6.3 Connection of PCIe lanes to 2S server platforms (1)</vt:lpstr>
      <vt:lpstr>6.3 Connection of PCIe lanes to 2S server platforms (2)</vt:lpstr>
      <vt:lpstr>6.3 Connection of PCIe lanes to 2S server platforms (3)</vt:lpstr>
      <vt:lpstr>6.3 Connection of PCIe lanes to 2S server platforms (4)</vt:lpstr>
      <vt:lpstr>6.3 Connection of PCIe lanes to 2S server platforms (5)</vt:lpstr>
      <vt:lpstr>6.3 Connection of PCIe lanes to 2S server platforms (6)</vt:lpstr>
      <vt:lpstr>6.3 Connection of PCIe lanes to 2S server platforms (7)</vt:lpstr>
      <vt:lpstr>6.3 Connection of PCIe lanes to 2S server platforms (8)</vt:lpstr>
      <vt:lpstr>6.3 Connection of PCIe lanes to 2S server platforms (9)</vt:lpstr>
      <vt:lpstr>6.3 Connection of PCIe lanes to 2S server platforms (10)</vt:lpstr>
      <vt:lpstr>6.3 Connection of PCIe lanes to 2S server platforms (11)</vt:lpstr>
      <vt:lpstr>6.3 Connection of PCIe lanes to 2S server platforms (12)</vt:lpstr>
      <vt:lpstr>6.3 Connection of PCIe lanes to 2S server platforms (13)</vt:lpstr>
      <vt:lpstr>6.3 Connection of PCIe lanes to 2S server platforms (14)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sima</dc:creator>
  <cp:lastModifiedBy>Sima Dezső</cp:lastModifiedBy>
  <cp:revision>652</cp:revision>
  <cp:lastPrinted>2019-10-15T14:32:38Z</cp:lastPrinted>
  <dcterms:created xsi:type="dcterms:W3CDTF">2019-09-22T06:15:39Z</dcterms:created>
  <dcterms:modified xsi:type="dcterms:W3CDTF">2019-11-27T06:46:37Z</dcterms:modified>
</cp:coreProperties>
</file>